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embeddings/Microsoft_Equation2.bin" ContentType="application/vnd.openxmlformats-officedocument.oleObject"/>
  <Default Extension="wmf" ContentType="image/x-wmf"/>
  <Override PartName="/ppt/theme/theme2.xml" ContentType="application/vnd.openxmlformats-officedocument.theme+xml"/>
  <Default Extension="pict" ContentType="image/pi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Default Extension="vml" ContentType="application/vnd.openxmlformats-officedocument.vmlDrawing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embeddings/Microsoft_Equation3.bin" ContentType="application/vnd.openxmlformats-officedocument.oleObject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Default Extension="pdf" ContentType="application/pdf"/>
  <Override PartName="/ppt/embeddings/Microsoft_Equation1.bin" ContentType="application/vnd.openxmlformats-officedocument.oleObject"/>
  <Override PartName="/ppt/slides/slide4.xml" ContentType="application/vnd.openxmlformats-officedocument.presentationml.slide+xml"/>
  <Override PartName="/ppt/media/audio3.bin" ContentType="audio/unknown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.xml" ContentType="application/vnd.openxmlformats-officedocument.presentationml.slide+xml"/>
  <Override PartName="/ppt/media/audio1.bin" ContentType="audio/unknown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87" r:id="rId3"/>
    <p:sldId id="388" r:id="rId4"/>
    <p:sldId id="389" r:id="rId5"/>
    <p:sldId id="390" r:id="rId6"/>
    <p:sldId id="393" r:id="rId7"/>
    <p:sldId id="394" r:id="rId8"/>
    <p:sldId id="395" r:id="rId9"/>
    <p:sldId id="392" r:id="rId10"/>
    <p:sldId id="39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279DC"/>
    <a:srgbClr val="A6062E"/>
    <a:srgbClr val="F1FF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40" autoAdjust="0"/>
    <p:restoredTop sz="94608" autoAdjust="0"/>
  </p:normalViewPr>
  <p:slideViewPr>
    <p:cSldViewPr snapToGrid="0" snapToObjects="1">
      <p:cViewPr>
        <p:scale>
          <a:sx n="150" d="100"/>
          <a:sy n="150" d="100"/>
        </p:scale>
        <p:origin x="-61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19692-C55F-424D-A39F-05ECC49C1019}" type="datetime1">
              <a:rPr lang="en-US" smtClean="0"/>
              <a:pPr/>
              <a:t>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3A19B-AE08-1F41-8118-B9ECF87563E2}" type="datetime1">
              <a:rPr lang="en-US" smtClean="0"/>
              <a:pPr/>
              <a:t>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9.wmf"/><Relationship Id="rId8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d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audio" Target="../media/audio1.bin"/><Relationship Id="rId2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79213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Lisa </a:t>
            </a:r>
            <a:r>
              <a:rPr lang="en-US" dirty="0" smtClean="0">
                <a:solidFill>
                  <a:srgbClr val="000000"/>
                </a:solidFill>
              </a:rPr>
              <a:t>Barsotti</a:t>
            </a:r>
          </a:p>
          <a:p>
            <a:r>
              <a:rPr lang="en-US" sz="1730" dirty="0" smtClean="0">
                <a:solidFill>
                  <a:srgbClr val="000000"/>
                </a:solidFill>
              </a:rPr>
              <a:t> (Massachusetts Institute of Technology / LIGO Laboratory)</a:t>
            </a:r>
          </a:p>
          <a:p>
            <a:r>
              <a:rPr lang="en-US" sz="2162" dirty="0" smtClean="0">
                <a:solidFill>
                  <a:schemeClr val="tx1"/>
                </a:solidFill>
              </a:rPr>
              <a:t>For the LIGO Scientific</a:t>
            </a:r>
            <a:r>
              <a:rPr lang="en-US" sz="2162" dirty="0" smtClean="0">
                <a:solidFill>
                  <a:schemeClr val="tx1"/>
                </a:solidFill>
              </a:rPr>
              <a:t> Collaboration </a:t>
            </a:r>
          </a:p>
          <a:p>
            <a:endParaRPr lang="en-US" sz="2162" dirty="0" smtClean="0">
              <a:solidFill>
                <a:schemeClr val="tx1"/>
              </a:solidFill>
            </a:endParaRPr>
          </a:p>
          <a:p>
            <a:r>
              <a:rPr lang="en-US" sz="2162" dirty="0" smtClean="0">
                <a:solidFill>
                  <a:schemeClr val="tx1"/>
                </a:solidFill>
              </a:rPr>
              <a:t>APS meeting, Denver, CO </a:t>
            </a:r>
          </a:p>
          <a:p>
            <a:r>
              <a:rPr lang="en-US" sz="2162" dirty="0" smtClean="0">
                <a:solidFill>
                  <a:schemeClr val="tx1"/>
                </a:solidFill>
              </a:rPr>
              <a:t>April 14, 2013</a:t>
            </a:r>
            <a:endParaRPr lang="en-US" sz="2162" dirty="0" smtClean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6045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Enhancing the astrophysical reach of LIGO with squeezed light  </a:t>
            </a:r>
            <a:endParaRPr lang="en-US" dirty="0"/>
          </a:p>
        </p:txBody>
      </p:sp>
      <p:pic>
        <p:nvPicPr>
          <p:cNvPr id="11" name="Picture 10" descr="MIT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09" y="0"/>
            <a:ext cx="1544491" cy="914400"/>
          </a:xfrm>
          <a:prstGeom prst="rect">
            <a:avLst/>
          </a:prstGeom>
        </p:spPr>
      </p:pic>
      <p:pic>
        <p:nvPicPr>
          <p:cNvPr id="12" name="Picture 11" descr="ligologo_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2" y="65612"/>
            <a:ext cx="143510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H1 </a:t>
            </a:r>
            <a:r>
              <a:rPr lang="en-US" dirty="0" smtClean="0"/>
              <a:t>Squeezing Experiment</a:t>
            </a:r>
            <a:endParaRPr lang="en-US" dirty="0"/>
          </a:p>
        </p:txBody>
      </p:sp>
      <p:pic>
        <p:nvPicPr>
          <p:cNvPr id="14" name="Picture 13" descr="squeezing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51941" y="3124200"/>
            <a:ext cx="8229600" cy="13075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MIT</a:t>
            </a:r>
            <a:r>
              <a:rPr lang="en-US" sz="1600" dirty="0" smtClean="0"/>
              <a:t>:</a:t>
            </a:r>
            <a:r>
              <a:rPr lang="en-US" sz="1600" dirty="0" smtClean="0"/>
              <a:t> 	Sheila </a:t>
            </a:r>
            <a:r>
              <a:rPr lang="en-US" sz="1600" dirty="0" smtClean="0"/>
              <a:t>Dwyer, L. Barsotti, </a:t>
            </a:r>
            <a:r>
              <a:rPr lang="en-US" sz="1600" dirty="0" err="1" smtClean="0">
                <a:solidFill>
                  <a:srgbClr val="000000"/>
                </a:solidFill>
              </a:rPr>
              <a:t>Nergis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Mavalvala</a:t>
            </a:r>
            <a:r>
              <a:rPr lang="en-US" sz="1600" dirty="0" smtClean="0"/>
              <a:t>, Nicolas Smith-Lefebvre, Matt </a:t>
            </a:r>
            <a:r>
              <a:rPr lang="en-US" sz="1600" dirty="0" smtClean="0"/>
              <a:t>Evans</a:t>
            </a:r>
          </a:p>
          <a:p>
            <a:pPr>
              <a:buNone/>
            </a:pPr>
            <a:r>
              <a:rPr lang="en-US" sz="1600" dirty="0" smtClean="0"/>
              <a:t>LHO: Daniel </a:t>
            </a:r>
            <a:r>
              <a:rPr lang="en-US" sz="1600" dirty="0" err="1" smtClean="0"/>
              <a:t>Sigg</a:t>
            </a:r>
            <a:r>
              <a:rPr lang="en-US" sz="1600" dirty="0" smtClean="0"/>
              <a:t>, Keita </a:t>
            </a:r>
            <a:r>
              <a:rPr lang="en-US" sz="1600" dirty="0" err="1" smtClean="0"/>
              <a:t>Kawabe</a:t>
            </a:r>
            <a:r>
              <a:rPr lang="en-US" sz="1600" dirty="0" smtClean="0"/>
              <a:t>, Robert Schofield, Cheryl </a:t>
            </a:r>
            <a:r>
              <a:rPr lang="en-US" sz="1600" dirty="0" err="1" smtClean="0"/>
              <a:t>Vorvick</a:t>
            </a:r>
            <a:r>
              <a:rPr lang="en-US" sz="1600" dirty="0" smtClean="0"/>
              <a:t>, Dick Gustafson (</a:t>
            </a:r>
            <a:r>
              <a:rPr lang="en-US" sz="1600" dirty="0" err="1" smtClean="0"/>
              <a:t>Univ</a:t>
            </a:r>
            <a:r>
              <a:rPr lang="en-US" sz="1600" dirty="0" smtClean="0"/>
              <a:t> 	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Max </a:t>
            </a:r>
            <a:r>
              <a:rPr lang="en-US" sz="1600" dirty="0" err="1" smtClean="0"/>
              <a:t>Factourovich</a:t>
            </a:r>
            <a:r>
              <a:rPr lang="en-US" sz="1600" dirty="0" smtClean="0"/>
              <a:t> (Columbia), Grant </a:t>
            </a:r>
            <a:r>
              <a:rPr lang="en-US" sz="1600" dirty="0" err="1" smtClean="0"/>
              <a:t>Meadors</a:t>
            </a:r>
            <a:r>
              <a:rPr lang="en-US" sz="1600" dirty="0" smtClean="0"/>
              <a:t> (</a:t>
            </a:r>
            <a:r>
              <a:rPr lang="en-US" sz="1600" dirty="0" err="1" smtClean="0"/>
              <a:t>Univ</a:t>
            </a:r>
            <a:r>
              <a:rPr lang="en-US" sz="1600" dirty="0" smtClean="0"/>
              <a:t> 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</a:t>
            </a:r>
          </a:p>
          <a:p>
            <a:pPr>
              <a:buNone/>
            </a:pPr>
            <a:r>
              <a:rPr lang="en-US" sz="1600" dirty="0" smtClean="0"/>
              <a:t>		M. Landry and the LHO </a:t>
            </a:r>
            <a:r>
              <a:rPr lang="en-US" sz="1600" dirty="0" smtClean="0"/>
              <a:t>staff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ANU: </a:t>
            </a:r>
            <a:r>
              <a:rPr lang="en-US" sz="1600" dirty="0" err="1" smtClean="0"/>
              <a:t>Sheon</a:t>
            </a:r>
            <a:r>
              <a:rPr lang="en-US" sz="1600" dirty="0" smtClean="0"/>
              <a:t> Chua, Michael </a:t>
            </a:r>
            <a:r>
              <a:rPr lang="en-US" sz="1600" dirty="0" err="1" smtClean="0"/>
              <a:t>Stefszky</a:t>
            </a:r>
            <a:r>
              <a:rPr lang="en-US" sz="1600" dirty="0" smtClean="0"/>
              <a:t>, </a:t>
            </a:r>
            <a:r>
              <a:rPr lang="en-US" sz="1600" dirty="0" err="1" smtClean="0"/>
              <a:t>Conor</a:t>
            </a:r>
            <a:r>
              <a:rPr lang="en-US" sz="1600" dirty="0" smtClean="0"/>
              <a:t> Mow-Lowry, Ping </a:t>
            </a:r>
            <a:r>
              <a:rPr lang="en-US" sz="1600" dirty="0" err="1" smtClean="0"/>
              <a:t>Koy</a:t>
            </a:r>
            <a:r>
              <a:rPr lang="en-US" sz="1600" dirty="0" smtClean="0"/>
              <a:t> Lam, Ben </a:t>
            </a:r>
            <a:r>
              <a:rPr lang="en-US" sz="1600" dirty="0" err="1" smtClean="0"/>
              <a:t>Buchler</a:t>
            </a:r>
            <a:r>
              <a:rPr lang="en-US" sz="1600" dirty="0" smtClean="0"/>
              <a:t>, David</a:t>
            </a:r>
            <a:r>
              <a:rPr lang="en-US" sz="1600" dirty="0" smtClean="0"/>
              <a:t> 	McClelland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AEI:</a:t>
            </a:r>
            <a:r>
              <a:rPr lang="en-US" sz="1600" dirty="0" smtClean="0"/>
              <a:t> 	Alexander </a:t>
            </a:r>
            <a:r>
              <a:rPr lang="en-US" sz="1600" dirty="0" err="1" smtClean="0"/>
              <a:t>Khalaidovski</a:t>
            </a:r>
            <a:r>
              <a:rPr lang="en-US" sz="1600" dirty="0" smtClean="0"/>
              <a:t>, Roman Schnabel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280" y="1600200"/>
            <a:ext cx="85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LIGO Hanford Observatory (US)</a:t>
            </a:r>
          </a:p>
          <a:p>
            <a:pPr algn="ctr"/>
            <a:r>
              <a:rPr lang="en-US" dirty="0" smtClean="0"/>
              <a:t> Massachusetts Institute of Technology (US)</a:t>
            </a:r>
          </a:p>
          <a:p>
            <a:pPr algn="ctr"/>
            <a:r>
              <a:rPr lang="en-US" dirty="0" smtClean="0"/>
              <a:t>Australian National University (Australia)</a:t>
            </a:r>
          </a:p>
          <a:p>
            <a:pPr algn="ctr"/>
            <a:r>
              <a:rPr lang="en-US" dirty="0" smtClean="0"/>
              <a:t>Albert Einstein Institute (Germany)</a:t>
            </a:r>
            <a:endParaRPr lang="en-US" dirty="0"/>
          </a:p>
        </p:txBody>
      </p:sp>
      <p:pic>
        <p:nvPicPr>
          <p:cNvPr id="19" name="Picture 18" descr="IMG_1865.jpg"/>
          <p:cNvPicPr>
            <a:picLocks noChangeAspect="1"/>
          </p:cNvPicPr>
          <p:nvPr/>
        </p:nvPicPr>
        <p:blipFill>
          <a:blip r:embed="rId4"/>
          <a:srcRect t="22840"/>
          <a:stretch>
            <a:fillRect/>
          </a:stretch>
        </p:blipFill>
        <p:spPr>
          <a:xfrm>
            <a:off x="1534601" y="5426452"/>
            <a:ext cx="2446866" cy="141601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0" name="Picture 19" descr="IMG_3780.jpg"/>
          <p:cNvPicPr>
            <a:picLocks noChangeAspect="1"/>
          </p:cNvPicPr>
          <p:nvPr/>
        </p:nvPicPr>
        <p:blipFill>
          <a:blip r:embed="rId5"/>
          <a:srcRect l="18406" r="33486" b="29545"/>
          <a:stretch>
            <a:fillRect/>
          </a:stretch>
        </p:blipFill>
        <p:spPr>
          <a:xfrm>
            <a:off x="0" y="5429857"/>
            <a:ext cx="1297539" cy="1416010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pic>
        <p:nvPicPr>
          <p:cNvPr id="21" name="Picture 20" descr="celebration.jpg"/>
          <p:cNvPicPr>
            <a:picLocks noChangeAspect="1"/>
          </p:cNvPicPr>
          <p:nvPr/>
        </p:nvPicPr>
        <p:blipFill>
          <a:blip r:embed="rId6"/>
          <a:srcRect l="16406" t="17708"/>
          <a:stretch>
            <a:fillRect/>
          </a:stretch>
        </p:blipFill>
        <p:spPr>
          <a:xfrm>
            <a:off x="7219610" y="5441989"/>
            <a:ext cx="1924390" cy="142081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2" name="Picture 21" descr="P1000025.jpg"/>
          <p:cNvPicPr>
            <a:picLocks noChangeAspect="1"/>
          </p:cNvPicPr>
          <p:nvPr/>
        </p:nvPicPr>
        <p:blipFill>
          <a:blip r:embed="rId7"/>
          <a:srcRect t="30364"/>
          <a:stretch>
            <a:fillRect/>
          </a:stretch>
        </p:blipFill>
        <p:spPr>
          <a:xfrm>
            <a:off x="4252401" y="5426452"/>
            <a:ext cx="2717796" cy="1419415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Beating quantum noise with squeezed light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74800"/>
            <a:ext cx="5029201" cy="524933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1600" dirty="0" smtClean="0"/>
              <a:t>The quantum nature of light limits our ability to detect gravitational waves</a:t>
            </a:r>
          </a:p>
          <a:p>
            <a:pPr>
              <a:buFont typeface="Wingdings" charset="2"/>
              <a:buChar char="ü"/>
            </a:pPr>
            <a:endParaRPr lang="en-US" sz="1600" dirty="0" smtClean="0"/>
          </a:p>
          <a:p>
            <a:pPr>
              <a:buFont typeface="Wingdings" charset="2"/>
              <a:buChar char="ü"/>
            </a:pPr>
            <a:r>
              <a:rPr lang="en-US" sz="1600" dirty="0" smtClean="0"/>
              <a:t>Q</a:t>
            </a:r>
            <a:r>
              <a:rPr lang="en-US" sz="1600" dirty="0" smtClean="0"/>
              <a:t>uantum noise can be reduced by using non classical (squeezed) states of light</a:t>
            </a:r>
          </a:p>
          <a:p>
            <a:pPr>
              <a:buNone/>
            </a:pPr>
            <a:endParaRPr lang="en-US" sz="1600" dirty="0" smtClean="0"/>
          </a:p>
          <a:p>
            <a:pPr>
              <a:buFont typeface="Wingdings" charset="2"/>
              <a:buChar char="ü"/>
            </a:pPr>
            <a:r>
              <a:rPr lang="en-US" sz="1600" dirty="0" smtClean="0"/>
              <a:t>We injected squeezed light in the most sensitive gravitational wave detector in the world…and we made it even better!</a:t>
            </a:r>
          </a:p>
          <a:p>
            <a:pPr>
              <a:buFont typeface="Wingdings" charset="2"/>
              <a:buChar char="ü"/>
            </a:pPr>
            <a:endParaRPr lang="en-US" sz="1600" dirty="0" smtClean="0"/>
          </a:p>
          <a:p>
            <a:pPr>
              <a:buFont typeface="Wingdings" charset="2"/>
              <a:buChar char="ü"/>
            </a:pPr>
            <a:r>
              <a:rPr lang="en-US" sz="1600" dirty="0" smtClean="0"/>
              <a:t>This result gives us confidence that we can use squeezed</a:t>
            </a:r>
            <a:r>
              <a:rPr lang="en-US" sz="1600" dirty="0" smtClean="0"/>
              <a:t> light </a:t>
            </a:r>
            <a:r>
              <a:rPr lang="en-US" sz="1600" dirty="0" smtClean="0"/>
              <a:t>to improve the next generation of LIGO detectors, Advanced </a:t>
            </a:r>
            <a:r>
              <a:rPr lang="en-US" sz="1600" dirty="0" smtClean="0"/>
              <a:t>LIGO</a:t>
            </a:r>
          </a:p>
          <a:p>
            <a:pPr>
              <a:buFont typeface="Wingdings" charset="2"/>
              <a:buChar char="ü"/>
            </a:pPr>
            <a:endParaRPr lang="en-US" sz="1600" dirty="0" smtClean="0"/>
          </a:p>
          <a:p>
            <a:pPr>
              <a:buFont typeface="Wingdings" charset="2"/>
              <a:buChar char="ü"/>
            </a:pPr>
            <a:r>
              <a:rPr lang="en-US" sz="1600" dirty="0" smtClean="0"/>
              <a:t>New opportunity for extending the Advanced LIGO astrophysical reach and observe the gravitational wave Universe with unprecedented sensitivity</a:t>
            </a:r>
          </a:p>
          <a:p>
            <a:pPr>
              <a:buFont typeface="Wingdings" charset="2"/>
              <a:buChar char="ü"/>
            </a:pPr>
            <a:endParaRPr lang="en-US" sz="1600" dirty="0"/>
          </a:p>
        </p:txBody>
      </p:sp>
      <p:pic>
        <p:nvPicPr>
          <p:cNvPr id="8" name="Picture 8" descr="LIGO volu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2296" y="4021657"/>
            <a:ext cx="2699103" cy="246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9" descr="gravity-img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63" y="1574800"/>
            <a:ext cx="3158837" cy="1737360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5414532" y="2799622"/>
            <a:ext cx="3526268" cy="30635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detect gravitational waves</a:t>
            </a:r>
            <a:endParaRPr lang="en-US" dirty="0"/>
          </a:p>
        </p:txBody>
      </p:sp>
      <p:pic>
        <p:nvPicPr>
          <p:cNvPr id="5" name="Picture 50" descr="grav+PolAnim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7700" y="3061232"/>
            <a:ext cx="1490195" cy="12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1" descr="gravxPolAni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53" y="3129167"/>
            <a:ext cx="1482027" cy="112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0"/>
          <p:cNvGrpSpPr/>
          <p:nvPr/>
        </p:nvGrpSpPr>
        <p:grpSpPr>
          <a:xfrm>
            <a:off x="701744" y="1214670"/>
            <a:ext cx="4450119" cy="1599479"/>
            <a:chOff x="6248598" y="977736"/>
            <a:chExt cx="2102380" cy="1232064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82534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248598" y="977736"/>
              <a:ext cx="2102380" cy="4030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Astrophysical Sources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mitting gravity waves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11777" y="3129167"/>
            <a:ext cx="1904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Gravitational waves: ripples in the space-time propagating at the speed of light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596399" y="6488668"/>
            <a:ext cx="268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5306536" y="2875825"/>
            <a:ext cx="3450906" cy="2745180"/>
            <a:chOff x="5325588" y="3649566"/>
            <a:chExt cx="3450906" cy="2745180"/>
          </a:xfrm>
        </p:grpSpPr>
        <p:sp>
          <p:nvSpPr>
            <p:cNvPr id="32" name="TextBox 31"/>
            <p:cNvSpPr txBox="1"/>
            <p:nvPr/>
          </p:nvSpPr>
          <p:spPr>
            <a:xfrm>
              <a:off x="5325588" y="5871526"/>
              <a:ext cx="1663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Amplitude of the gravitational wave</a:t>
              </a:r>
              <a:endParaRPr lang="en-US" sz="14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583352" y="3649566"/>
              <a:ext cx="3193142" cy="2255828"/>
              <a:chOff x="5583352" y="3649566"/>
              <a:chExt cx="3193142" cy="2255828"/>
            </a:xfrm>
          </p:grpSpPr>
          <p:graphicFrame>
            <p:nvGraphicFramePr>
              <p:cNvPr id="30" name="Object 29"/>
              <p:cNvGraphicFramePr>
                <a:graphicFrameLocks noChangeAspect="1"/>
              </p:cNvGraphicFramePr>
              <p:nvPr/>
            </p:nvGraphicFramePr>
            <p:xfrm>
              <a:off x="5701506" y="4587844"/>
              <a:ext cx="3074988" cy="1046162"/>
            </p:xfrm>
            <a:graphic>
              <a:graphicData uri="http://schemas.openxmlformats.org/presentationml/2006/ole">
                <p:oleObj spid="_x0000_s227332" name="Equation" r:id="rId6" imgW="1193800" imgH="406400" progId="Equation.3">
                  <p:embed/>
                </p:oleObj>
              </a:graphicData>
            </a:graphic>
          </p:graphicFrame>
          <p:cxnSp>
            <p:nvCxnSpPr>
              <p:cNvPr id="34" name="Straight Arrow Connector 33"/>
              <p:cNvCxnSpPr/>
              <p:nvPr/>
            </p:nvCxnSpPr>
            <p:spPr>
              <a:xfrm rot="16200000" flipV="1">
                <a:off x="5689079" y="5547154"/>
                <a:ext cx="548738" cy="1677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5583352" y="3649566"/>
                <a:ext cx="20492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Differential displacement of the mirrors</a:t>
                </a:r>
                <a:endParaRPr lang="en-US" sz="140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6200000" flipH="1">
                <a:off x="6407010" y="4412821"/>
                <a:ext cx="485511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16200000" flipV="1">
                <a:off x="6795460" y="5524643"/>
                <a:ext cx="387463" cy="3740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/>
          <p:cNvSpPr txBox="1"/>
          <p:nvPr/>
        </p:nvSpPr>
        <p:spPr>
          <a:xfrm>
            <a:off x="6924965" y="5097785"/>
            <a:ext cx="136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Interferometer arm length</a:t>
            </a:r>
            <a:endParaRPr lang="en-US" sz="1400" dirty="0"/>
          </a:p>
        </p:txBody>
      </p:sp>
      <p:sp>
        <p:nvSpPr>
          <p:cNvPr id="56" name="Line 2"/>
          <p:cNvSpPr>
            <a:spLocks noChangeShapeType="1"/>
          </p:cNvSpPr>
          <p:nvPr/>
        </p:nvSpPr>
        <p:spPr bwMode="auto">
          <a:xfrm>
            <a:off x="1392240" y="5481119"/>
            <a:ext cx="2536733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3"/>
          <p:cNvSpPr>
            <a:spLocks noChangeShapeType="1"/>
          </p:cNvSpPr>
          <p:nvPr/>
        </p:nvSpPr>
        <p:spPr bwMode="auto">
          <a:xfrm flipH="1" flipV="1">
            <a:off x="2997199" y="4643759"/>
            <a:ext cx="0" cy="1713656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"/>
          <p:cNvSpPr>
            <a:spLocks noChangeAspect="1" noChangeArrowheads="1"/>
          </p:cNvSpPr>
          <p:nvPr/>
        </p:nvSpPr>
        <p:spPr bwMode="auto">
          <a:xfrm>
            <a:off x="3751791" y="5131653"/>
            <a:ext cx="430415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59" name="Rectangle 6"/>
          <p:cNvSpPr>
            <a:spLocks noChangeAspect="1" noChangeArrowheads="1"/>
          </p:cNvSpPr>
          <p:nvPr/>
        </p:nvSpPr>
        <p:spPr bwMode="auto">
          <a:xfrm rot="16200000">
            <a:off x="2780366" y="4230832"/>
            <a:ext cx="433667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60" name="Rectangle 7"/>
          <p:cNvSpPr>
            <a:spLocks noChangeAspect="1" noChangeArrowheads="1"/>
          </p:cNvSpPr>
          <p:nvPr/>
        </p:nvSpPr>
        <p:spPr bwMode="auto">
          <a:xfrm rot="2631687">
            <a:off x="2978574" y="5166271"/>
            <a:ext cx="194603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1392240" y="5252519"/>
            <a:ext cx="817561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1392240" y="5296453"/>
            <a:ext cx="939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LASER</a:t>
            </a:r>
          </a:p>
        </p:txBody>
      </p:sp>
      <p:grpSp>
        <p:nvGrpSpPr>
          <p:cNvPr id="63" name="Group 11"/>
          <p:cNvGrpSpPr>
            <a:grpSpLocks/>
          </p:cNvGrpSpPr>
          <p:nvPr/>
        </p:nvGrpSpPr>
        <p:grpSpPr bwMode="auto">
          <a:xfrm flipV="1">
            <a:off x="2781301" y="6154219"/>
            <a:ext cx="431800" cy="215900"/>
            <a:chOff x="3760" y="3872"/>
            <a:chExt cx="272" cy="136"/>
          </a:xfrm>
        </p:grpSpPr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3760" y="3872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3840" y="3952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" name="Group 16"/>
          <p:cNvGrpSpPr>
            <a:grpSpLocks/>
          </p:cNvGrpSpPr>
          <p:nvPr/>
        </p:nvGrpSpPr>
        <p:grpSpPr bwMode="auto">
          <a:xfrm>
            <a:off x="2224077" y="4379758"/>
            <a:ext cx="182573" cy="1082310"/>
            <a:chOff x="3376" y="2000"/>
            <a:chExt cx="96" cy="1232"/>
          </a:xfrm>
        </p:grpSpPr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3376" y="200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1"/>
            <p:cNvSpPr>
              <a:spLocks noChangeShapeType="1"/>
            </p:cNvSpPr>
            <p:nvPr/>
          </p:nvSpPr>
          <p:spPr bwMode="auto">
            <a:xfrm>
              <a:off x="3472" y="2016"/>
              <a:ext cx="0" cy="1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7227" y="4735751"/>
            <a:ext cx="393700" cy="465138"/>
          </a:xfrm>
          <a:prstGeom prst="rect">
            <a:avLst/>
          </a:prstGeom>
          <a:noFill/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35138" y="4311283"/>
            <a:ext cx="474663" cy="3429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C 4.44444E-6 -0.00833 4.44444E-6 -0.01667 4.44444E-6 -0.025 C 4.44444E-6 -0.00671 4.44444E-6 0.01134 4.44444E-6 0.02963 C -0.00053 0.01227 -0.00035 0.02222 4.44444E-6 -1.11111E-6 Z " pathEditMode="relative" ptsTypes="ffff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C -0.00503 -0.00046 -0.02083 -0.00324 -0.02083 0.00046 C -0.02083 0.00093 -0.02083 0.00139 -0.02083 0.00185 C -0.01892 -0.0044 -0.02083 -1.11111E-6 -0.01076 -1.11111E-6 C 0.00052 0.00023 0.01164 -1.11111E-6 0.02292 -1.11111E-6 C 0.01528 -1.11111E-6 0.00764 -1.11111E-6 -1.11111E-6 -1.11111E-6 Z " pathEditMode="relative" rAng="0" ptsTypes="ffffff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“noise” affects our measurement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179" y="2241014"/>
            <a:ext cx="22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Noise free</a:t>
            </a:r>
          </a:p>
          <a:p>
            <a:pPr algn="ctr"/>
            <a:r>
              <a:rPr lang="en-US" dirty="0" smtClean="0"/>
              <a:t> signal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8339" y="3482239"/>
            <a:ext cx="22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little bit </a:t>
            </a:r>
          </a:p>
          <a:p>
            <a:pPr algn="ctr"/>
            <a:r>
              <a:rPr lang="en-US" dirty="0" smtClean="0"/>
              <a:t>of noise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017" y="4900562"/>
            <a:ext cx="165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buried by the noise</a:t>
            </a:r>
            <a:endParaRPr lang="en-US" dirty="0"/>
          </a:p>
        </p:txBody>
      </p:sp>
      <p:pic>
        <p:nvPicPr>
          <p:cNvPr id="16" name="Picture 15" descr="NoiseConcep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0556" r="7593"/>
              <a:stretch>
                <a:fillRect/>
              </a:stretch>
            </p:blipFill>
          </mc:Choice>
          <mc:Fallback>
            <p:blipFill>
              <a:blip r:embed="rId6"/>
              <a:srcRect l="10556" r="7593"/>
              <a:stretch>
                <a:fillRect/>
              </a:stretch>
            </p:blipFill>
          </mc:Fallback>
        </mc:AlternateContent>
        <p:spPr>
          <a:xfrm>
            <a:off x="2531556" y="1634067"/>
            <a:ext cx="5327170" cy="50292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568267" cy="46196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1800" dirty="0" smtClean="0"/>
              <a:t>External disturbances (“noise”) will mask the displacement induced by the wave…</a:t>
            </a:r>
            <a:endParaRPr lang="en-US" sz="1800" dirty="0"/>
          </a:p>
        </p:txBody>
      </p:sp>
      <p:pic>
        <p:nvPicPr>
          <p:cNvPr id="22" name="dataFile.wav">
            <a:hlinkClick r:id="" action="ppaction://media"/>
          </p:cNvPr>
          <p:cNvPicPr>
            <a:picLocks noRot="1" noChangeAspect="1"/>
          </p:cNvPicPr>
          <p:nvPr>
            <a:wavAudioFile r:embed="rId1" name="dataFile.wav"/>
          </p:nvPr>
        </p:nvPicPr>
        <p:blipFill>
          <a:blip r:embed="rId7"/>
          <a:stretch>
            <a:fillRect/>
          </a:stretch>
        </p:blipFill>
        <p:spPr>
          <a:xfrm>
            <a:off x="1553105" y="2887345"/>
            <a:ext cx="212725" cy="212725"/>
          </a:xfrm>
          <a:prstGeom prst="rect">
            <a:avLst/>
          </a:prstGeom>
        </p:spPr>
      </p:pic>
      <p:pic>
        <p:nvPicPr>
          <p:cNvPr id="23" name="dataFileNoise.wav">
            <a:hlinkClick r:id="" action="ppaction://media"/>
          </p:cNvPr>
          <p:cNvPicPr>
            <a:picLocks noRot="1" noChangeAspect="1"/>
          </p:cNvPicPr>
          <p:nvPr>
            <a:wavAudioFile r:embed="rId2" name="dataFileNoise.wav"/>
          </p:nvPr>
        </p:nvPicPr>
        <p:blipFill>
          <a:blip r:embed="rId7"/>
          <a:stretch>
            <a:fillRect/>
          </a:stretch>
        </p:blipFill>
        <p:spPr>
          <a:xfrm>
            <a:off x="1553105" y="4128570"/>
            <a:ext cx="212725" cy="212725"/>
          </a:xfrm>
          <a:prstGeom prst="rect">
            <a:avLst/>
          </a:prstGeom>
        </p:spPr>
      </p:pic>
      <p:pic>
        <p:nvPicPr>
          <p:cNvPr id="24" name="dataFileNoiseNoise.wav">
            <a:hlinkClick r:id="" action="ppaction://media"/>
          </p:cNvPr>
          <p:cNvPicPr>
            <a:picLocks noRot="1" noChangeAspect="1"/>
          </p:cNvPicPr>
          <p:nvPr>
            <a:wavAudioFile r:embed="rId3" name="dataFileNoiseNoise.wav"/>
          </p:nvPr>
        </p:nvPicPr>
        <p:blipFill>
          <a:blip r:embed="rId7"/>
          <a:stretch>
            <a:fillRect/>
          </a:stretch>
        </p:blipFill>
        <p:spPr>
          <a:xfrm>
            <a:off x="1553105" y="5546893"/>
            <a:ext cx="212725" cy="21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noiseH1_as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08747" y="3022617"/>
            <a:ext cx="4615031" cy="356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“noise” caused by the quantum nature of light limits our measurement!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27228" y="3366362"/>
            <a:ext cx="3657600" cy="2743200"/>
            <a:chOff x="1616603" y="2065866"/>
            <a:chExt cx="3657600" cy="2743200"/>
          </a:xfrm>
        </p:grpSpPr>
        <p:pic>
          <p:nvPicPr>
            <p:cNvPr id="22937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6603" y="2065866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 descr="atom-with-electrons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735" y="2175933"/>
              <a:ext cx="1303867" cy="1303867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754761" y="1653138"/>
            <a:ext cx="7578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  We </a:t>
            </a:r>
            <a:r>
              <a:rPr lang="en-US" sz="2000" dirty="0" smtClean="0"/>
              <a:t>want to measure displacements</a:t>
            </a:r>
            <a:r>
              <a:rPr lang="en-US" sz="2000" dirty="0" smtClean="0"/>
              <a:t> 1000 times smaller than the </a:t>
            </a:r>
            <a:r>
              <a:rPr lang="en-US" sz="2000" dirty="0" smtClean="0"/>
              <a:t>radius of a</a:t>
            </a:r>
            <a:r>
              <a:rPr lang="en-US" sz="2000" dirty="0" smtClean="0"/>
              <a:t> proton, over </a:t>
            </a:r>
            <a:r>
              <a:rPr lang="en-US" sz="2000" dirty="0" smtClean="0"/>
              <a:t>4 </a:t>
            </a:r>
            <a:r>
              <a:rPr lang="en-US" sz="2000" dirty="0" smtClean="0"/>
              <a:t>kilometers…</a:t>
            </a:r>
          </a:p>
          <a:p>
            <a:pPr algn="ctr"/>
            <a:r>
              <a:rPr lang="en-US" sz="2000" dirty="0" smtClean="0"/>
              <a:t>…anything you can think of is a noise source!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4910668" y="2997030"/>
            <a:ext cx="3564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ucida Grande CY"/>
                <a:cs typeface="Lucida Grande CY"/>
              </a:rPr>
              <a:t>Amplitude Spectral Density of LIGO noise</a:t>
            </a:r>
            <a:endParaRPr lang="en-US" sz="1400" dirty="0">
              <a:latin typeface="Lucida Grande CY"/>
              <a:cs typeface="Lucida Grande C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/>
          <p:cNvGrpSpPr/>
          <p:nvPr/>
        </p:nvGrpSpPr>
        <p:grpSpPr>
          <a:xfrm>
            <a:off x="4935260" y="3734860"/>
            <a:ext cx="3220452" cy="3061728"/>
            <a:chOff x="4935260" y="3878799"/>
            <a:chExt cx="3220452" cy="1590600"/>
          </a:xfrm>
        </p:grpSpPr>
        <p:sp>
          <p:nvSpPr>
            <p:cNvPr id="139" name="Rounded Rectangle 138"/>
            <p:cNvSpPr/>
            <p:nvPr/>
          </p:nvSpPr>
          <p:spPr>
            <a:xfrm>
              <a:off x="4935260" y="3878799"/>
              <a:ext cx="3220452" cy="15906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182880"/>
              <a:endParaRPr lang="en-US" sz="1400" dirty="0" smtClean="0">
                <a:solidFill>
                  <a:schemeClr val="tx1"/>
                </a:solidFill>
              </a:endParaRPr>
            </a:p>
            <a:p>
              <a:pPr marL="91440" indent="182880"/>
              <a:endParaRPr lang="en-US" sz="1400" dirty="0" smtClean="0">
                <a:solidFill>
                  <a:schemeClr val="tx1"/>
                </a:solidFill>
              </a:endParaRPr>
            </a:p>
            <a:p>
              <a:pPr marL="91440" indent="182880"/>
              <a:endParaRPr lang="en-US" sz="1400" dirty="0" smtClean="0">
                <a:solidFill>
                  <a:schemeClr val="tx1"/>
                </a:solidFill>
              </a:endParaRPr>
            </a:p>
            <a:p>
              <a:pPr marL="91440" indent="182880" algn="ctr"/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122329" y="3995438"/>
              <a:ext cx="2751667" cy="719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Same principle applies for the amplitude and phase of the electromagnetic field..</a:t>
              </a:r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…and even for the amplitude and phase of the vacuum!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noise: fluctuations of the vacuum </a:t>
            </a:r>
            <a:endParaRPr lang="en-US" dirty="0"/>
          </a:p>
        </p:txBody>
      </p:sp>
      <p:grpSp>
        <p:nvGrpSpPr>
          <p:cNvPr id="3" name="Group 69"/>
          <p:cNvGrpSpPr/>
          <p:nvPr/>
        </p:nvGrpSpPr>
        <p:grpSpPr>
          <a:xfrm>
            <a:off x="73660" y="1611064"/>
            <a:ext cx="3403909" cy="3268145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2294" y="5001656"/>
            <a:ext cx="2606112" cy="1794932"/>
            <a:chOff x="583025" y="5001656"/>
            <a:chExt cx="2606112" cy="1794932"/>
          </a:xfrm>
        </p:grpSpPr>
        <p:sp>
          <p:nvSpPr>
            <p:cNvPr id="160" name="Rounded Rectangle 159"/>
            <p:cNvSpPr/>
            <p:nvPr/>
          </p:nvSpPr>
          <p:spPr>
            <a:xfrm>
              <a:off x="583025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82174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128523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915427" y="5027057"/>
              <a:ext cx="1031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Phase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65743" y="6051520"/>
              <a:ext cx="1329723" cy="31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</a:t>
              </a:r>
              <a:r>
                <a:rPr lang="en-US" sz="1400" dirty="0" smtClean="0"/>
                <a:t>Signal</a:t>
              </a:r>
              <a:endParaRPr lang="en-US" sz="14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82701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124029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859414" y="6435021"/>
              <a:ext cx="1329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Amplitude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2918779" y="3308838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>
            <a:off x="1311277" y="1913725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/>
          <p:cNvGrpSpPr/>
          <p:nvPr/>
        </p:nvGrpSpPr>
        <p:grpSpPr>
          <a:xfrm>
            <a:off x="5817689" y="5483427"/>
            <a:ext cx="2316802" cy="1136185"/>
            <a:chOff x="5959092" y="2763829"/>
            <a:chExt cx="2316802" cy="1136185"/>
          </a:xfrm>
        </p:grpSpPr>
        <p:grpSp>
          <p:nvGrpSpPr>
            <p:cNvPr id="121" name="Group 120"/>
            <p:cNvGrpSpPr/>
            <p:nvPr/>
          </p:nvGrpSpPr>
          <p:grpSpPr>
            <a:xfrm>
              <a:off x="6165195" y="2864999"/>
              <a:ext cx="973467" cy="1035015"/>
              <a:chOff x="6082879" y="5116269"/>
              <a:chExt cx="973467" cy="1035015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10800000" flipV="1">
                <a:off x="6082879" y="5697196"/>
                <a:ext cx="973467" cy="4166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/>
              <p:cNvGrpSpPr/>
              <p:nvPr/>
            </p:nvGrpSpPr>
            <p:grpSpPr>
              <a:xfrm>
                <a:off x="6302718" y="5116269"/>
                <a:ext cx="436397" cy="1035015"/>
                <a:chOff x="6302718" y="5116269"/>
                <a:chExt cx="436397" cy="1035015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 rot="16200000" flipH="1">
                  <a:off x="5993244" y="5623502"/>
                  <a:ext cx="1035015" cy="20549"/>
                </a:xfrm>
                <a:prstGeom prst="line">
                  <a:avLst/>
                </a:prstGeom>
                <a:ln>
                  <a:head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6302718" y="5490910"/>
                  <a:ext cx="436397" cy="4261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75DD2">
                        <a:alpha val="47000"/>
                      </a:srgbClr>
                    </a:gs>
                    <a:gs pos="100000">
                      <a:srgbClr val="FFFFFF">
                        <a:alpha val="47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2" name="TextBox 121"/>
            <p:cNvSpPr txBox="1"/>
            <p:nvPr/>
          </p:nvSpPr>
          <p:spPr>
            <a:xfrm>
              <a:off x="6946171" y="3448626"/>
              <a:ext cx="1329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Amplitude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959092" y="2763829"/>
              <a:ext cx="1031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Phase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</p:grpSp>
      <p:sp>
        <p:nvSpPr>
          <p:cNvPr id="133" name="Rounded Rectangle 132"/>
          <p:cNvSpPr/>
          <p:nvPr/>
        </p:nvSpPr>
        <p:spPr>
          <a:xfrm>
            <a:off x="4935260" y="1417638"/>
            <a:ext cx="3220452" cy="15906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182880"/>
            <a:endParaRPr lang="en-US" sz="1400" dirty="0" smtClean="0">
              <a:solidFill>
                <a:schemeClr val="tx1"/>
              </a:solidFill>
            </a:endParaRPr>
          </a:p>
          <a:p>
            <a:pPr marL="91440" indent="182880"/>
            <a:endParaRPr lang="en-US" sz="1400" dirty="0" smtClean="0">
              <a:solidFill>
                <a:schemeClr val="tx1"/>
              </a:solidFill>
            </a:endParaRPr>
          </a:p>
          <a:p>
            <a:pPr marL="91440" indent="182880"/>
            <a:endParaRPr lang="en-US" sz="1400" dirty="0" smtClean="0">
              <a:solidFill>
                <a:schemeClr val="tx1"/>
              </a:solidFill>
            </a:endParaRPr>
          </a:p>
          <a:p>
            <a:pPr marL="91440" indent="182880" algn="ctr"/>
            <a:endParaRPr lang="en-US" sz="1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134" name="Object 3"/>
          <p:cNvGraphicFramePr>
            <a:graphicFrameLocks noChangeAspect="1"/>
          </p:cNvGraphicFramePr>
          <p:nvPr/>
        </p:nvGraphicFramePr>
        <p:xfrm>
          <a:off x="5960917" y="1772543"/>
          <a:ext cx="1080658" cy="559842"/>
        </p:xfrm>
        <a:graphic>
          <a:graphicData uri="http://schemas.openxmlformats.org/presentationml/2006/ole">
            <p:oleObj spid="_x0000_s232454" name="Equation" r:id="rId3" imgW="622300" imgH="355600" progId="Equation.3">
              <p:embed/>
            </p:oleObj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5257380" y="1457175"/>
            <a:ext cx="321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Heisenberg Uncertainty Principle</a:t>
            </a:r>
            <a:endParaRPr lang="en-US" sz="1400" b="1" dirty="0"/>
          </a:p>
        </p:txBody>
      </p:sp>
      <p:sp>
        <p:nvSpPr>
          <p:cNvPr id="136" name="Rectangle 135"/>
          <p:cNvSpPr/>
          <p:nvPr/>
        </p:nvSpPr>
        <p:spPr>
          <a:xfrm>
            <a:off x="4706918" y="2240359"/>
            <a:ext cx="3581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182880" algn="ctr"/>
            <a:r>
              <a:rPr lang="en-US" sz="1400" dirty="0" smtClean="0"/>
              <a:t>the more precisely the position of </a:t>
            </a:r>
            <a:r>
              <a:rPr lang="en-US" sz="1400" dirty="0" smtClean="0"/>
              <a:t>some particle </a:t>
            </a:r>
            <a:r>
              <a:rPr lang="en-US" sz="1400" dirty="0" smtClean="0"/>
              <a:t>is determined, the less precisely its momentum can be known, and vice versa</a:t>
            </a:r>
          </a:p>
        </p:txBody>
      </p:sp>
      <p:sp>
        <p:nvSpPr>
          <p:cNvPr id="138" name="Down Arrow 137"/>
          <p:cNvSpPr/>
          <p:nvPr/>
        </p:nvSpPr>
        <p:spPr>
          <a:xfrm>
            <a:off x="6265332" y="3153528"/>
            <a:ext cx="516467" cy="49860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grpSp>
        <p:nvGrpSpPr>
          <p:cNvPr id="3" name="Group 41"/>
          <p:cNvGrpSpPr/>
          <p:nvPr/>
        </p:nvGrpSpPr>
        <p:grpSpPr>
          <a:xfrm>
            <a:off x="67412" y="1617145"/>
            <a:ext cx="3403909" cy="3268145"/>
            <a:chOff x="389158" y="1303866"/>
            <a:chExt cx="3403909" cy="3268145"/>
          </a:xfrm>
        </p:grpSpPr>
        <p:grpSp>
          <p:nvGrpSpPr>
            <p:cNvPr id="4" name="Group 95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sp>
            <p:nvSpPr>
              <p:cNvPr id="45" name="Chord 44"/>
              <p:cNvSpPr/>
              <p:nvPr/>
            </p:nvSpPr>
            <p:spPr>
              <a:xfrm rot="17473198">
                <a:off x="1761066" y="4064011"/>
                <a:ext cx="499534" cy="516466"/>
              </a:xfrm>
              <a:prstGeom prst="chord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10800000">
                <a:off x="2011209" y="2826618"/>
                <a:ext cx="1616469" cy="1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68" idx="2"/>
                <a:endCxn id="45" idx="2"/>
              </p:cNvCxnSpPr>
              <p:nvPr/>
            </p:nvCxnSpPr>
            <p:spPr>
              <a:xfrm rot="16200000" flipH="1">
                <a:off x="651428" y="2869110"/>
                <a:ext cx="2701532" cy="8892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 rot="16200000" flipH="1" flipV="1">
                <a:off x="1957905" y="2187774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89158" y="2650881"/>
                <a:ext cx="695506" cy="30206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3391863">
                <a:off x="2008305" y="2423535"/>
                <a:ext cx="186520" cy="96396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0800000">
                <a:off x="3606547" y="2452351"/>
                <a:ext cx="186520" cy="79596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5400000">
                <a:off x="1909214" y="1046718"/>
                <a:ext cx="206089" cy="72038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20000">
                    <a:srgbClr val="FFFFFF"/>
                  </a:gs>
                  <a:gs pos="88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16765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262246" y="276112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547827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828020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402342" y="276112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280621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453045" y="2773033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764022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943380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608533" y="27730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121191" y="2773034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6200000" flipH="1" flipV="1">
                <a:off x="1957909" y="258824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 rot="16200000" flipH="1" flipV="1">
                <a:off x="1957911" y="2391784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rot="16200000" flipH="1" flipV="1">
                <a:off x="1952526" y="1968157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6200000" flipH="1" flipV="1">
                <a:off x="1947143" y="1747878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16200000" flipH="1" flipV="1">
                <a:off x="1947143" y="1527595"/>
                <a:ext cx="101210" cy="91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309779" y="2778987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509143" y="277898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6879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62726" y="2761128"/>
                <a:ext cx="91600" cy="1012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27077" y="2671825"/>
                <a:ext cx="6312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LASER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 flipV="1">
                <a:off x="1947333" y="3201003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flipV="1">
                <a:off x="1955800" y="3404204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 flipV="1">
                <a:off x="1947333" y="3607401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 flipV="1">
                <a:off x="1955800" y="3819071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Oval 43"/>
            <p:cNvSpPr/>
            <p:nvPr/>
          </p:nvSpPr>
          <p:spPr>
            <a:xfrm flipV="1">
              <a:off x="1955794" y="4005355"/>
              <a:ext cx="106993" cy="10099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665133" y="3395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0" name="Bent-Up Arrow 69"/>
          <p:cNvSpPr/>
          <p:nvPr/>
        </p:nvSpPr>
        <p:spPr>
          <a:xfrm>
            <a:off x="1271105" y="3766976"/>
            <a:ext cx="287867" cy="245534"/>
          </a:xfrm>
          <a:prstGeom prst="bentUpArrow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961" y="4257494"/>
            <a:ext cx="1290856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Squeezed Field</a:t>
            </a:r>
            <a:endParaRPr lang="en-US" sz="1400" dirty="0"/>
          </a:p>
        </p:txBody>
      </p:sp>
      <p:grpSp>
        <p:nvGrpSpPr>
          <p:cNvPr id="5" name="Group 84"/>
          <p:cNvGrpSpPr/>
          <p:nvPr/>
        </p:nvGrpSpPr>
        <p:grpSpPr>
          <a:xfrm>
            <a:off x="91114" y="3314612"/>
            <a:ext cx="1176867" cy="897468"/>
            <a:chOff x="1100667" y="5131215"/>
            <a:chExt cx="1447804" cy="1161062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H="1">
              <a:off x="1223206" y="5696122"/>
              <a:ext cx="1161062" cy="31248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 flipV="1">
              <a:off x="1100667" y="5672665"/>
              <a:ext cx="1447804" cy="8468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320409" y="5494244"/>
              <a:ext cx="976829" cy="361460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ounded Rectangle 76"/>
          <p:cNvSpPr/>
          <p:nvPr/>
        </p:nvSpPr>
        <p:spPr>
          <a:xfrm>
            <a:off x="698906" y="4977345"/>
            <a:ext cx="2303743" cy="179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701308" y="5896064"/>
            <a:ext cx="1706573" cy="45853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130462" y="6439290"/>
            <a:ext cx="1501666" cy="10411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67683" y="6027211"/>
            <a:ext cx="886357" cy="31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IFO Signal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902106" y="4994277"/>
            <a:ext cx="10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Phase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152043" y="5612641"/>
            <a:ext cx="804962" cy="226564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1263316" y="5809942"/>
            <a:ext cx="581954" cy="510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979674" y="6387756"/>
            <a:ext cx="13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Amplitude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356095" y="55618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C. M. Caves,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45, 75 (1980).</a:t>
            </a:r>
          </a:p>
          <a:p>
            <a:r>
              <a:rPr lang="en-US" sz="1600" dirty="0" smtClean="0"/>
              <a:t>C. M. Caves, Quantum-mechanical noise in an interferometer. Phys. Rev. D 23, </a:t>
            </a:r>
            <a:r>
              <a:rPr lang="en-US" sz="1600" dirty="0" err="1" smtClean="0"/>
              <a:t>p</a:t>
            </a:r>
            <a:r>
              <a:rPr lang="en-US" sz="1600" dirty="0" smtClean="0"/>
              <a:t>. 1693 (1981).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56095" y="5038619"/>
            <a:ext cx="37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 THEORY…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183621" y="1417638"/>
            <a:ext cx="4744473" cy="34494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91440">
              <a:buFont typeface="Wingdings" charset="2"/>
              <a:buChar char="²"/>
            </a:pPr>
            <a:r>
              <a:rPr lang="en-US" sz="1600" dirty="0" smtClean="0">
                <a:solidFill>
                  <a:schemeClr val="tx1"/>
                </a:solidFill>
              </a:rPr>
              <a:t>    Reduce </a:t>
            </a:r>
            <a:r>
              <a:rPr lang="en-US" sz="1600" dirty="0" smtClean="0">
                <a:solidFill>
                  <a:schemeClr val="tx1"/>
                </a:solidFill>
              </a:rPr>
              <a:t>quantum noise by injecting     </a:t>
            </a:r>
            <a:r>
              <a:rPr lang="en-US" sz="1600" dirty="0" smtClean="0">
                <a:solidFill>
                  <a:schemeClr val="tx1"/>
                </a:solidFill>
              </a:rPr>
              <a:t>   	squeezed </a:t>
            </a:r>
            <a:r>
              <a:rPr lang="en-US" sz="1600" dirty="0" smtClean="0">
                <a:solidFill>
                  <a:schemeClr val="tx1"/>
                </a:solidFill>
              </a:rPr>
              <a:t>vacuum: less uncertainty in</a:t>
            </a:r>
            <a:r>
              <a:rPr lang="en-US" sz="1600" dirty="0" smtClean="0">
                <a:solidFill>
                  <a:schemeClr val="tx1"/>
                </a:solidFill>
              </a:rPr>
              <a:t> one 	of the two </a:t>
            </a:r>
            <a:r>
              <a:rPr lang="en-US" sz="1600" dirty="0" err="1" smtClean="0">
                <a:solidFill>
                  <a:schemeClr val="tx1"/>
                </a:solidFill>
              </a:rPr>
              <a:t>quadratures</a:t>
            </a:r>
            <a:r>
              <a:rPr lang="en-US" sz="1600" dirty="0" smtClean="0">
                <a:solidFill>
                  <a:schemeClr val="tx1"/>
                </a:solidFill>
              </a:rPr>
              <a:t> (amplitude or phase)</a:t>
            </a:r>
          </a:p>
          <a:p>
            <a:pPr marL="91440" indent="91440"/>
            <a:endParaRPr lang="en-US" sz="1600" dirty="0" smtClean="0">
              <a:solidFill>
                <a:schemeClr val="tx1"/>
              </a:solidFill>
            </a:endParaRPr>
          </a:p>
          <a:p>
            <a:pPr marL="91440" indent="91440">
              <a:buFont typeface="Wingdings" charset="2"/>
              <a:buChar char="²"/>
            </a:pP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Heisenberg Uncertainty </a:t>
            </a:r>
            <a:r>
              <a:rPr lang="en-US" sz="1600" b="1" dirty="0" smtClean="0">
                <a:solidFill>
                  <a:srgbClr val="000000"/>
                </a:solidFill>
              </a:rPr>
              <a:t>Principle</a:t>
            </a:r>
            <a:r>
              <a:rPr lang="en-US" sz="1600" dirty="0" smtClean="0">
                <a:solidFill>
                  <a:srgbClr val="000000"/>
                </a:solidFill>
              </a:rPr>
              <a:t>: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91440" indent="91440"/>
            <a:r>
              <a:rPr lang="en-US" sz="1600" dirty="0" smtClean="0">
                <a:solidFill>
                  <a:schemeClr val="tx1"/>
                </a:solidFill>
              </a:rPr>
              <a:t>	if the noise gets smaller </a:t>
            </a:r>
            <a:r>
              <a:rPr lang="en-US" sz="1600" dirty="0" smtClean="0">
                <a:solidFill>
                  <a:schemeClr val="tx1"/>
                </a:solidFill>
              </a:rPr>
              <a:t>in one </a:t>
            </a:r>
            <a:r>
              <a:rPr lang="en-US" sz="1600" dirty="0" err="1" smtClean="0">
                <a:solidFill>
                  <a:schemeClr val="tx1"/>
                </a:solidFill>
              </a:rPr>
              <a:t>quadrature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</a:p>
          <a:p>
            <a:pPr marL="91440" indent="91440"/>
            <a:r>
              <a:rPr lang="en-US" sz="1600" dirty="0" smtClean="0">
                <a:solidFill>
                  <a:schemeClr val="tx1"/>
                </a:solidFill>
              </a:rPr>
              <a:t>	it gets bigger in the other</a:t>
            </a:r>
          </a:p>
          <a:p>
            <a:pPr marL="91440" indent="91440"/>
            <a:endParaRPr lang="en-US" sz="1600" dirty="0" smtClean="0">
              <a:solidFill>
                <a:schemeClr val="tx1"/>
              </a:solidFill>
            </a:endParaRPr>
          </a:p>
          <a:p>
            <a:pPr marL="91440" indent="91440">
              <a:buFont typeface="Wingdings" charset="2"/>
              <a:buChar char="²"/>
            </a:pP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chemeClr val="tx1"/>
                </a:solidFill>
              </a:rPr>
              <a:t>  You can squeeze the vacuum so as to reduce 	the noise in the </a:t>
            </a:r>
            <a:r>
              <a:rPr lang="en-US" sz="1600" dirty="0" err="1" smtClean="0">
                <a:solidFill>
                  <a:schemeClr val="tx1"/>
                </a:solidFill>
              </a:rPr>
              <a:t>quadrature</a:t>
            </a:r>
            <a:r>
              <a:rPr lang="en-US" sz="1600" dirty="0" smtClean="0">
                <a:solidFill>
                  <a:schemeClr val="tx1"/>
                </a:solidFill>
              </a:rPr>
              <a:t> you care about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MC.jpg"/>
          <p:cNvPicPr>
            <a:picLocks noChangeAspect="1"/>
          </p:cNvPicPr>
          <p:nvPr/>
        </p:nvPicPr>
        <p:blipFill>
          <a:blip r:embed="rId3"/>
          <a:srcRect l="5568" t="7976" r="5375" b="7976"/>
          <a:stretch>
            <a:fillRect/>
          </a:stretch>
        </p:blipFill>
        <p:spPr>
          <a:xfrm>
            <a:off x="4684010" y="4048878"/>
            <a:ext cx="4155190" cy="2809122"/>
          </a:xfrm>
          <a:prstGeom prst="rect">
            <a:avLst/>
          </a:prstGeom>
        </p:spPr>
      </p:pic>
      <p:pic>
        <p:nvPicPr>
          <p:cNvPr id="22" name="Picture 21" descr="eLIGO_HAM4.jpg"/>
          <p:cNvPicPr>
            <a:picLocks noChangeAspect="1"/>
          </p:cNvPicPr>
          <p:nvPr/>
        </p:nvPicPr>
        <p:blipFill>
          <a:blip r:embed="rId4"/>
          <a:srcRect l="18441"/>
          <a:stretch>
            <a:fillRect/>
          </a:stretch>
        </p:blipFill>
        <p:spPr>
          <a:xfrm>
            <a:off x="1827894" y="4114800"/>
            <a:ext cx="3353353" cy="2743200"/>
          </a:xfrm>
          <a:prstGeom prst="rect">
            <a:avLst/>
          </a:prstGeom>
          <a:ln>
            <a:solidFill>
              <a:srgbClr val="F4FF98"/>
            </a:solidFill>
          </a:ln>
          <a:effectLst>
            <a:glow rad="63500">
              <a:srgbClr val="F4FF98">
                <a:alpha val="75000"/>
              </a:srgbClr>
            </a:glow>
          </a:effectLst>
        </p:spPr>
      </p:pic>
      <p:pic>
        <p:nvPicPr>
          <p:cNvPr id="15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91377"/>
            <a:ext cx="3277293" cy="2458489"/>
          </a:xfrm>
          <a:prstGeom prst="rect">
            <a:avLst/>
          </a:prstGeom>
          <a:noFill/>
          <a:effectLst>
            <a:glow rad="63500">
              <a:schemeClr val="accent5">
                <a:alpha val="75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“In theory, theory and practice are the same. In practice, they are not.”</a:t>
            </a:r>
            <a:r>
              <a:rPr lang="en-US" b="1" dirty="0" smtClean="0"/>
              <a:t>  - A. Einstein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4296" y="6550223"/>
            <a:ext cx="34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 glance into the LIGO chambers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 descr="table.jpg"/>
          <p:cNvPicPr>
            <a:picLocks noChangeAspect="1"/>
          </p:cNvPicPr>
          <p:nvPr/>
        </p:nvPicPr>
        <p:blipFill>
          <a:blip r:embed="rId6"/>
          <a:srcRect l="13802" r="26563"/>
          <a:stretch>
            <a:fillRect/>
          </a:stretch>
        </p:blipFill>
        <p:spPr>
          <a:xfrm>
            <a:off x="0" y="4148667"/>
            <a:ext cx="2154296" cy="2709333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696130" y="4114799"/>
            <a:ext cx="1634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Installation of the squeezer table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158" y="1207288"/>
            <a:ext cx="680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World wide effort and many years of development to make squeezing compatible with gravitational wave detectors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192622" y="1995209"/>
            <a:ext cx="3801809" cy="2123423"/>
            <a:chOff x="3513038" y="1991377"/>
            <a:chExt cx="3422909" cy="1828800"/>
          </a:xfrm>
        </p:grpSpPr>
        <p:pic>
          <p:nvPicPr>
            <p:cNvPr id="11" name="Picture 10" descr="OPO.jpg"/>
            <p:cNvPicPr>
              <a:picLocks noChangeAspect="1"/>
            </p:cNvPicPr>
            <p:nvPr/>
          </p:nvPicPr>
          <p:blipFill>
            <a:blip r:embed="rId7"/>
            <a:srcRect l="8955" t="24030" r="4756" b="11618"/>
            <a:stretch>
              <a:fillRect/>
            </a:stretch>
          </p:blipFill>
          <p:spPr>
            <a:xfrm>
              <a:off x="3513038" y="1991377"/>
              <a:ext cx="3422909" cy="1828800"/>
            </a:xfrm>
            <a:prstGeom prst="rect">
              <a:avLst/>
            </a:prstGeom>
            <a:effectLst>
              <a:glow rad="63500">
                <a:schemeClr val="accent3">
                  <a:alpha val="75000"/>
                </a:schemeClr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693211" y="1991377"/>
              <a:ext cx="3166533" cy="45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The squeezer source 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(design of Australian National University) 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84671" y="1952874"/>
            <a:ext cx="327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LIGO Squeezer table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4" name="Picture 23" descr="squeezing_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9870" y="2046011"/>
            <a:ext cx="2136394" cy="183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iseH1sqz_as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21873" y="1126066"/>
            <a:ext cx="7691718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: Quantum noise reduction </a:t>
            </a:r>
            <a:br>
              <a:rPr lang="en-US" dirty="0" smtClean="0"/>
            </a:br>
            <a:r>
              <a:rPr lang="en-US" dirty="0" smtClean="0"/>
              <a:t>in the 4-km LIGO H1 Interferometer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25401" y="3422650"/>
          <a:ext cx="1243013" cy="914400"/>
        </p:xfrm>
        <a:graphic>
          <a:graphicData uri="http://schemas.openxmlformats.org/presentationml/2006/ole">
            <p:oleObj spid="_x0000_s231426" name="Equation" r:id="rId5" imgW="482600" imgH="3556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28532" y="1786970"/>
            <a:ext cx="15663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35101</TotalTime>
  <Words>661</Words>
  <Application>Microsoft Macintosh PowerPoint</Application>
  <PresentationFormat>On-screen Show (4:3)</PresentationFormat>
  <Paragraphs>92</Paragraphs>
  <Slides>10</Slides>
  <Notes>3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Microsoft Equation</vt:lpstr>
      <vt:lpstr>Enhancing the astrophysical reach of LIGO with squeezed light  </vt:lpstr>
      <vt:lpstr>Beating quantum noise with squeezed light</vt:lpstr>
      <vt:lpstr>How we detect gravitational waves</vt:lpstr>
      <vt:lpstr>How “noise” affects our measurement</vt:lpstr>
      <vt:lpstr>Even “noise” caused by the quantum nature of light limits our measurement! </vt:lpstr>
      <vt:lpstr>Quantum noise: fluctuations of the vacuum </vt:lpstr>
      <vt:lpstr>Vacuum Getting Squeezed</vt:lpstr>
      <vt:lpstr>“In theory, theory and practice are the same. In practice, they are not.”  - A. Einstein </vt:lpstr>
      <vt:lpstr>IN PRACTICE: Quantum noise reduction  in the 4-km LIGO H1 Interferometer</vt:lpstr>
      <vt:lpstr>LIGO H1 Squeezing Experiment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146</cp:revision>
  <dcterms:created xsi:type="dcterms:W3CDTF">2013-04-10T23:55:08Z</dcterms:created>
  <dcterms:modified xsi:type="dcterms:W3CDTF">2013-04-12T20:57:28Z</dcterms:modified>
</cp:coreProperties>
</file>