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17" r:id="rId2"/>
    <p:sldId id="367" r:id="rId3"/>
    <p:sldId id="380" r:id="rId4"/>
    <p:sldId id="386" r:id="rId5"/>
    <p:sldId id="371" r:id="rId6"/>
    <p:sldId id="298" r:id="rId7"/>
    <p:sldId id="339" r:id="rId8"/>
    <p:sldId id="385" r:id="rId9"/>
    <p:sldId id="340" r:id="rId10"/>
    <p:sldId id="341" r:id="rId11"/>
    <p:sldId id="343" r:id="rId12"/>
    <p:sldId id="387" r:id="rId13"/>
    <p:sldId id="388" r:id="rId14"/>
    <p:sldId id="342" r:id="rId15"/>
    <p:sldId id="372" r:id="rId16"/>
    <p:sldId id="382" r:id="rId17"/>
    <p:sldId id="383" r:id="rId18"/>
    <p:sldId id="332" r:id="rId19"/>
    <p:sldId id="345" r:id="rId20"/>
    <p:sldId id="346" r:id="rId21"/>
    <p:sldId id="373" r:id="rId22"/>
    <p:sldId id="389" r:id="rId23"/>
    <p:sldId id="390" r:id="rId24"/>
    <p:sldId id="366" r:id="rId25"/>
    <p:sldId id="384" r:id="rId26"/>
    <p:sldId id="359" r:id="rId27"/>
    <p:sldId id="375" r:id="rId28"/>
    <p:sldId id="348" r:id="rId29"/>
    <p:sldId id="347" r:id="rId30"/>
    <p:sldId id="314" r:id="rId31"/>
    <p:sldId id="356" r:id="rId32"/>
    <p:sldId id="357" r:id="rId33"/>
    <p:sldId id="358" r:id="rId34"/>
    <p:sldId id="336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0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5FAE2A-F29B-4D2C-A350-88DEDF057EF3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955F161-0EF7-4265-8861-5CDB1F745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F161-0EF7-4265-8861-5CDB1F74557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F161-0EF7-4265-8861-5CDB1F74557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F161-0EF7-4265-8861-5CDB1F74557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30Watts+Sqz=75Watts</a:t>
            </a:r>
          </a:p>
          <a:p>
            <a:r>
              <a:rPr lang="en-US" dirty="0" smtClean="0"/>
              <a:t>Under 60Watts</a:t>
            </a:r>
            <a:r>
              <a:rPr lang="en-US" baseline="0" dirty="0" smtClean="0"/>
              <a:t> +Squeezing</a:t>
            </a:r>
            <a:r>
              <a:rPr lang="en-US" dirty="0" smtClean="0"/>
              <a:t>=120Watts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F161-0EF7-4265-8861-5CDB1F74557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 scale!!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F161-0EF7-4265-8861-5CDB1F74557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10-22-10-24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3E38-F282-421D-A837-DFAFB24803A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BC36-A409-4FA6-B1C9-80AA0C50F03E}" type="datetimeFigureOut">
              <a:rPr lang="en-US" smtClean="0"/>
              <a:pPr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6EEBA-06A3-4CCD-8093-0945CF127A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Quantum noise reduction using squeezed states in LIGO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LIGO-G1300698-v1</a:t>
            </a:r>
          </a:p>
          <a:p>
            <a:r>
              <a:rPr lang="en-US" dirty="0" smtClean="0"/>
              <a:t>Sheila Dwyer</a:t>
            </a:r>
          </a:p>
          <a:p>
            <a:r>
              <a:rPr lang="en-US" dirty="0" smtClean="0"/>
              <a:t>for the LIGO Scientific Collaboration</a:t>
            </a:r>
            <a:endParaRPr lang="en-US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12500" r="75000" b="84000"/>
          <a:stretch>
            <a:fillRect/>
          </a:stretch>
        </p:blipFill>
        <p:spPr bwMode="auto">
          <a:xfrm>
            <a:off x="0" y="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Squeezing in Enhanced LIGO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500" t="20445" r="25000" b="9333"/>
          <a:stretch>
            <a:fillRect/>
          </a:stretch>
        </p:blipFill>
        <p:spPr bwMode="auto">
          <a:xfrm>
            <a:off x="304800" y="1219200"/>
            <a:ext cx="6705600" cy="535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981200" y="4648200"/>
            <a:ext cx="1752600" cy="1371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9692" t="21674" r="26040" b="15613"/>
          <a:stretch>
            <a:fillRect/>
          </a:stretch>
        </p:blipFill>
        <p:spPr bwMode="auto">
          <a:xfrm>
            <a:off x="4191000" y="1295400"/>
            <a:ext cx="4876800" cy="388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2286000" y="1295400"/>
            <a:ext cx="1905000" cy="3505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5"/>
          </p:cNvCxnSpPr>
          <p:nvPr/>
        </p:nvCxnSpPr>
        <p:spPr>
          <a:xfrm flipV="1">
            <a:off x="3477137" y="5181600"/>
            <a:ext cx="5514463" cy="63733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91000" y="1295400"/>
            <a:ext cx="4876800" cy="3886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5638800"/>
            <a:ext cx="345998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1Mpc  range added to NS range</a:t>
            </a:r>
          </a:p>
          <a:p>
            <a:r>
              <a:rPr lang="en-US" sz="2000" dirty="0" smtClean="0"/>
              <a:t>24% increase in volume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Backscatter </a:t>
            </a:r>
            <a:r>
              <a:rPr lang="en-US" dirty="0" smtClean="0"/>
              <a:t>noise</a:t>
            </a:r>
            <a:endParaRPr lang="en-US" dirty="0"/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4146010" y="1600200"/>
            <a:ext cx="4235991" cy="4619777"/>
            <a:chOff x="-873089" y="2044717"/>
            <a:chExt cx="4500768" cy="4520392"/>
          </a:xfrm>
        </p:grpSpPr>
        <p:sp>
          <p:nvSpPr>
            <p:cNvPr id="12" name="Chord 44"/>
            <p:cNvSpPr>
              <a:spLocks noChangeArrowheads="1"/>
            </p:cNvSpPr>
            <p:nvPr/>
          </p:nvSpPr>
          <p:spPr bwMode="auto">
            <a:xfrm rot="17473198">
              <a:off x="1773689" y="6057109"/>
              <a:ext cx="499534" cy="516466"/>
            </a:xfrm>
            <a:custGeom>
              <a:avLst/>
              <a:gdLst>
                <a:gd name="T0" fmla="*/ 429297 w 499534"/>
                <a:gd name="T1" fmla="*/ 437763 h 516466"/>
                <a:gd name="T2" fmla="*/ 249767 w 499534"/>
                <a:gd name="T3" fmla="*/ 0 h 516466"/>
                <a:gd name="T4" fmla="*/ 339532 w 499534"/>
                <a:gd name="T5" fmla="*/ 218882 h 516466"/>
                <a:gd name="T6" fmla="*/ 1 60000 65536"/>
                <a:gd name="T7" fmla="*/ 3 60000 65536"/>
                <a:gd name="T8" fmla="*/ 4 60000 65536"/>
                <a:gd name="T9" fmla="*/ 73155 w 499534"/>
                <a:gd name="T10" fmla="*/ 75635 h 516466"/>
                <a:gd name="T11" fmla="*/ 426379 w 499534"/>
                <a:gd name="T12" fmla="*/ 440831 h 5164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534" h="516466">
                  <a:moveTo>
                    <a:pt x="429297" y="437763"/>
                  </a:moveTo>
                  <a:lnTo>
                    <a:pt x="429297" y="437763"/>
                  </a:lnTo>
                  <a:cubicBezTo>
                    <a:pt x="382240" y="488064"/>
                    <a:pt x="317452" y="516465"/>
                    <a:pt x="249767" y="516466"/>
                  </a:cubicBezTo>
                  <a:cubicBezTo>
                    <a:pt x="111824" y="516466"/>
                    <a:pt x="0" y="400851"/>
                    <a:pt x="0" y="258233"/>
                  </a:cubicBezTo>
                  <a:cubicBezTo>
                    <a:pt x="-1" y="115614"/>
                    <a:pt x="111824" y="0"/>
                    <a:pt x="249766" y="0"/>
                  </a:cubicBezTo>
                  <a:close/>
                </a:path>
              </a:pathLst>
            </a:custGeom>
            <a:solidFill>
              <a:srgbClr val="FEFB31"/>
            </a:solidFill>
            <a:ln w="9525">
              <a:solidFill>
                <a:srgbClr val="65306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H="1" flipV="1">
              <a:off x="-194029" y="3213564"/>
              <a:ext cx="3821708" cy="4691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/>
              <a:tailEnd type="none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/>
            <p:cNvCxnSpPr>
              <a:cxnSpLocks noChangeShapeType="1"/>
              <a:endCxn id="12" idx="2"/>
            </p:cNvCxnSpPr>
            <p:nvPr/>
          </p:nvCxnSpPr>
          <p:spPr bwMode="auto">
            <a:xfrm>
              <a:off x="2008420" y="2044717"/>
              <a:ext cx="13633" cy="417383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-873089" y="3084745"/>
              <a:ext cx="695506" cy="3020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65306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3391863">
              <a:off x="1936585" y="2718494"/>
              <a:ext cx="186520" cy="963963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TextBox 92"/>
            <p:cNvSpPr txBox="1">
              <a:spLocks noChangeArrowheads="1"/>
            </p:cNvSpPr>
            <p:nvPr/>
          </p:nvSpPr>
          <p:spPr bwMode="auto">
            <a:xfrm>
              <a:off x="-825287" y="3088567"/>
              <a:ext cx="6312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Calibri" charset="0"/>
                </a:rPr>
                <a:t>LASER</a:t>
              </a:r>
              <a:endParaRPr lang="en-US" sz="1200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781800" y="3505200"/>
            <a:ext cx="228600" cy="152400"/>
          </a:xfrm>
          <a:prstGeom prst="rect">
            <a:avLst/>
          </a:prstGeom>
          <a:solidFill>
            <a:srgbClr val="E0E0E0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29400" y="3657600"/>
            <a:ext cx="533400" cy="381000"/>
          </a:xfrm>
          <a:prstGeom prst="rect">
            <a:avLst/>
          </a:prstGeom>
          <a:solidFill>
            <a:srgbClr val="E0E0E0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781800" y="4038600"/>
            <a:ext cx="228600" cy="152400"/>
          </a:xfrm>
          <a:prstGeom prst="rect">
            <a:avLst/>
          </a:prstGeom>
          <a:solidFill>
            <a:srgbClr val="E0E0E0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6781800" y="37338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6781800" y="3200400"/>
            <a:ext cx="0" cy="91440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prstDash val="dash"/>
            <a:round/>
            <a:headEnd type="none" w="sm" len="sm"/>
            <a:tailEnd type="arrow"/>
          </a:ln>
        </p:spPr>
      </p:cxnSp>
      <p:sp>
        <p:nvSpPr>
          <p:cNvPr id="80" name="Content Placeholder 2"/>
          <p:cNvSpPr txBox="1">
            <a:spLocks/>
          </p:cNvSpPr>
          <p:nvPr/>
        </p:nvSpPr>
        <p:spPr>
          <a:xfrm>
            <a:off x="0" y="61722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See poster by </a:t>
            </a:r>
            <a:r>
              <a:rPr lang="en-US" sz="3200" dirty="0" err="1" smtClean="0"/>
              <a:t>Sheon</a:t>
            </a:r>
            <a:r>
              <a:rPr lang="en-US" sz="3200" dirty="0" smtClean="0"/>
              <a:t> Chua, presented by Lisa </a:t>
            </a:r>
            <a:r>
              <a:rPr lang="en-US" sz="3200" dirty="0" err="1" smtClean="0"/>
              <a:t>Barsotti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41"/>
          <p:cNvGrpSpPr/>
          <p:nvPr/>
        </p:nvGrpSpPr>
        <p:grpSpPr>
          <a:xfrm rot="16200000">
            <a:off x="5638799" y="3733800"/>
            <a:ext cx="609601" cy="762000"/>
            <a:chOff x="5715000" y="3733800"/>
            <a:chExt cx="533400" cy="685800"/>
          </a:xfrm>
        </p:grpSpPr>
        <p:sp>
          <p:nvSpPr>
            <p:cNvPr id="36" name="Rectangle 35"/>
            <p:cNvSpPr/>
            <p:nvPr/>
          </p:nvSpPr>
          <p:spPr>
            <a:xfrm>
              <a:off x="5867400" y="3733800"/>
              <a:ext cx="228600" cy="152400"/>
            </a:xfrm>
            <a:prstGeom prst="rect">
              <a:avLst/>
            </a:prstGeom>
            <a:solidFill>
              <a:srgbClr val="E0E0E0">
                <a:alpha val="5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715000" y="3886200"/>
              <a:ext cx="533400" cy="381000"/>
            </a:xfrm>
            <a:prstGeom prst="rect">
              <a:avLst/>
            </a:prstGeom>
            <a:solidFill>
              <a:srgbClr val="E0E0E0">
                <a:alpha val="5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4267200"/>
              <a:ext cx="228600" cy="152400"/>
            </a:xfrm>
            <a:prstGeom prst="rect">
              <a:avLst/>
            </a:prstGeom>
            <a:solidFill>
              <a:srgbClr val="E0E0E0">
                <a:alpha val="5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5867400" y="3962400"/>
              <a:ext cx="228600" cy="228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>
            <a:off x="4953000" y="4038600"/>
            <a:ext cx="166284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4953000" y="4114800"/>
            <a:ext cx="1752600" cy="0"/>
          </a:xfrm>
          <a:prstGeom prst="straightConnector1">
            <a:avLst/>
          </a:prstGeom>
          <a:noFill/>
          <a:ln w="34925" algn="ctr">
            <a:solidFill>
              <a:srgbClr val="FFC000"/>
            </a:solidFill>
            <a:prstDash val="dash"/>
            <a:round/>
            <a:headEnd type="none" w="sm" len="sm"/>
            <a:tailEnd type="arrow"/>
          </a:ln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flipH="1">
            <a:off x="5638800" y="3733800"/>
            <a:ext cx="1356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86200"/>
            <a:ext cx="1152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Content Placeholder 2"/>
          <p:cNvSpPr txBox="1">
            <a:spLocks/>
          </p:cNvSpPr>
          <p:nvPr/>
        </p:nvSpPr>
        <p:spPr>
          <a:xfrm>
            <a:off x="152400" y="1600200"/>
            <a:ext cx="3657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6700" dirty="0" smtClean="0"/>
              <a:t>Light from interferometer is </a:t>
            </a:r>
            <a:r>
              <a:rPr lang="en-US" sz="6700" dirty="0" smtClean="0"/>
              <a:t>scattered towards squeezer</a:t>
            </a:r>
            <a:endParaRPr lang="en-US" sz="67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Backscatter </a:t>
            </a:r>
            <a:r>
              <a:rPr lang="en-US" dirty="0" smtClean="0"/>
              <a:t>noise</a:t>
            </a:r>
            <a:endParaRPr lang="en-US" dirty="0"/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4146010" y="1600200"/>
            <a:ext cx="4235991" cy="4619777"/>
            <a:chOff x="-873089" y="2044717"/>
            <a:chExt cx="4500768" cy="4520392"/>
          </a:xfrm>
        </p:grpSpPr>
        <p:sp>
          <p:nvSpPr>
            <p:cNvPr id="12" name="Chord 44"/>
            <p:cNvSpPr>
              <a:spLocks noChangeArrowheads="1"/>
            </p:cNvSpPr>
            <p:nvPr/>
          </p:nvSpPr>
          <p:spPr bwMode="auto">
            <a:xfrm rot="17473198">
              <a:off x="1773689" y="6057109"/>
              <a:ext cx="499534" cy="516466"/>
            </a:xfrm>
            <a:custGeom>
              <a:avLst/>
              <a:gdLst>
                <a:gd name="T0" fmla="*/ 429297 w 499534"/>
                <a:gd name="T1" fmla="*/ 437763 h 516466"/>
                <a:gd name="T2" fmla="*/ 249767 w 499534"/>
                <a:gd name="T3" fmla="*/ 0 h 516466"/>
                <a:gd name="T4" fmla="*/ 339532 w 499534"/>
                <a:gd name="T5" fmla="*/ 218882 h 516466"/>
                <a:gd name="T6" fmla="*/ 1 60000 65536"/>
                <a:gd name="T7" fmla="*/ 3 60000 65536"/>
                <a:gd name="T8" fmla="*/ 4 60000 65536"/>
                <a:gd name="T9" fmla="*/ 73155 w 499534"/>
                <a:gd name="T10" fmla="*/ 75635 h 516466"/>
                <a:gd name="T11" fmla="*/ 426379 w 499534"/>
                <a:gd name="T12" fmla="*/ 440831 h 5164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534" h="516466">
                  <a:moveTo>
                    <a:pt x="429297" y="437763"/>
                  </a:moveTo>
                  <a:lnTo>
                    <a:pt x="429297" y="437763"/>
                  </a:lnTo>
                  <a:cubicBezTo>
                    <a:pt x="382240" y="488064"/>
                    <a:pt x="317452" y="516465"/>
                    <a:pt x="249767" y="516466"/>
                  </a:cubicBezTo>
                  <a:cubicBezTo>
                    <a:pt x="111824" y="516466"/>
                    <a:pt x="0" y="400851"/>
                    <a:pt x="0" y="258233"/>
                  </a:cubicBezTo>
                  <a:cubicBezTo>
                    <a:pt x="-1" y="115614"/>
                    <a:pt x="111824" y="0"/>
                    <a:pt x="249766" y="0"/>
                  </a:cubicBezTo>
                  <a:close/>
                </a:path>
              </a:pathLst>
            </a:custGeom>
            <a:solidFill>
              <a:srgbClr val="FEFB31"/>
            </a:solidFill>
            <a:ln w="9525">
              <a:solidFill>
                <a:srgbClr val="65306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H="1" flipV="1">
              <a:off x="-194029" y="3213564"/>
              <a:ext cx="3821708" cy="4691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/>
              <a:tailEnd type="none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/>
            <p:cNvCxnSpPr>
              <a:cxnSpLocks noChangeShapeType="1"/>
              <a:endCxn id="12" idx="2"/>
            </p:cNvCxnSpPr>
            <p:nvPr/>
          </p:nvCxnSpPr>
          <p:spPr bwMode="auto">
            <a:xfrm>
              <a:off x="2008420" y="2044717"/>
              <a:ext cx="13633" cy="417383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-873089" y="3084745"/>
              <a:ext cx="695506" cy="3020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65306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3391863">
              <a:off x="1936585" y="2718494"/>
              <a:ext cx="186520" cy="963963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TextBox 92"/>
            <p:cNvSpPr txBox="1">
              <a:spLocks noChangeArrowheads="1"/>
            </p:cNvSpPr>
            <p:nvPr/>
          </p:nvSpPr>
          <p:spPr bwMode="auto">
            <a:xfrm>
              <a:off x="-825287" y="3088567"/>
              <a:ext cx="6312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Calibri" charset="0"/>
                </a:rPr>
                <a:t>LASER</a:t>
              </a:r>
              <a:endParaRPr lang="en-US" sz="1200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781800" y="3505200"/>
            <a:ext cx="228600" cy="152400"/>
          </a:xfrm>
          <a:prstGeom prst="rect">
            <a:avLst/>
          </a:prstGeom>
          <a:solidFill>
            <a:srgbClr val="E0E0E0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29400" y="3657600"/>
            <a:ext cx="533400" cy="381000"/>
          </a:xfrm>
          <a:prstGeom prst="rect">
            <a:avLst/>
          </a:prstGeom>
          <a:solidFill>
            <a:srgbClr val="E0E0E0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781800" y="4038600"/>
            <a:ext cx="228600" cy="152400"/>
          </a:xfrm>
          <a:prstGeom prst="rect">
            <a:avLst/>
          </a:prstGeom>
          <a:solidFill>
            <a:srgbClr val="E0E0E0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6781800" y="37338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6781800" y="3200400"/>
            <a:ext cx="0" cy="91440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prstDash val="dash"/>
            <a:round/>
            <a:headEnd type="none" w="sm" len="sm"/>
            <a:tailEnd type="arrow"/>
          </a:ln>
        </p:spPr>
      </p:cxnSp>
      <p:sp>
        <p:nvSpPr>
          <p:cNvPr id="80" name="Content Placeholder 2"/>
          <p:cNvSpPr txBox="1">
            <a:spLocks/>
          </p:cNvSpPr>
          <p:nvPr/>
        </p:nvSpPr>
        <p:spPr>
          <a:xfrm>
            <a:off x="0" y="61722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See poster by </a:t>
            </a:r>
            <a:r>
              <a:rPr lang="en-US" sz="3200" dirty="0" err="1" smtClean="0"/>
              <a:t>Sheon</a:t>
            </a:r>
            <a:r>
              <a:rPr lang="en-US" sz="3200" dirty="0" smtClean="0"/>
              <a:t> Chua, presented by Lisa </a:t>
            </a:r>
            <a:r>
              <a:rPr lang="en-US" sz="3200" dirty="0" err="1" smtClean="0"/>
              <a:t>Barsotti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41"/>
          <p:cNvGrpSpPr/>
          <p:nvPr/>
        </p:nvGrpSpPr>
        <p:grpSpPr>
          <a:xfrm rot="16200000">
            <a:off x="5638799" y="3733800"/>
            <a:ext cx="609601" cy="762000"/>
            <a:chOff x="5715000" y="3733800"/>
            <a:chExt cx="533400" cy="685800"/>
          </a:xfrm>
        </p:grpSpPr>
        <p:sp>
          <p:nvSpPr>
            <p:cNvPr id="36" name="Rectangle 35"/>
            <p:cNvSpPr/>
            <p:nvPr/>
          </p:nvSpPr>
          <p:spPr>
            <a:xfrm>
              <a:off x="5867400" y="3733800"/>
              <a:ext cx="228600" cy="152400"/>
            </a:xfrm>
            <a:prstGeom prst="rect">
              <a:avLst/>
            </a:prstGeom>
            <a:solidFill>
              <a:srgbClr val="E0E0E0">
                <a:alpha val="5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715000" y="3886200"/>
              <a:ext cx="533400" cy="381000"/>
            </a:xfrm>
            <a:prstGeom prst="rect">
              <a:avLst/>
            </a:prstGeom>
            <a:solidFill>
              <a:srgbClr val="E0E0E0">
                <a:alpha val="5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4267200"/>
              <a:ext cx="228600" cy="152400"/>
            </a:xfrm>
            <a:prstGeom prst="rect">
              <a:avLst/>
            </a:prstGeom>
            <a:solidFill>
              <a:srgbClr val="E0E0E0">
                <a:alpha val="5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5867400" y="3962400"/>
              <a:ext cx="228600" cy="228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>
            <a:off x="4953000" y="4038600"/>
            <a:ext cx="166284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4953000" y="4114800"/>
            <a:ext cx="1752600" cy="0"/>
          </a:xfrm>
          <a:prstGeom prst="straightConnector1">
            <a:avLst/>
          </a:prstGeom>
          <a:noFill/>
          <a:ln w="34925" algn="ctr">
            <a:solidFill>
              <a:srgbClr val="FFC000"/>
            </a:solidFill>
            <a:prstDash val="dash"/>
            <a:round/>
            <a:headEnd type="none" w="sm" len="sm"/>
            <a:tailEnd type="arrow"/>
          </a:ln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flipH="1">
            <a:off x="5638800" y="3733800"/>
            <a:ext cx="1356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86200"/>
            <a:ext cx="1152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114800" y="41148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flipH="1" flipV="1">
            <a:off x="4114800" y="4191000"/>
            <a:ext cx="6096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 flipH="1">
            <a:off x="4343400" y="4495800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0" name="Content Placeholder 2"/>
          <p:cNvSpPr txBox="1">
            <a:spLocks/>
          </p:cNvSpPr>
          <p:nvPr/>
        </p:nvSpPr>
        <p:spPr>
          <a:xfrm>
            <a:off x="152400" y="1600200"/>
            <a:ext cx="3657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6700" dirty="0" smtClean="0"/>
              <a:t>Light from </a:t>
            </a:r>
            <a:r>
              <a:rPr lang="en-US" sz="6700" dirty="0" smtClean="0"/>
              <a:t>interferometer is scattered towards squeezer </a:t>
            </a:r>
            <a:endParaRPr lang="en-US" sz="67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6700" dirty="0" smtClean="0"/>
              <a:t>Squeezer</a:t>
            </a:r>
            <a:r>
              <a:rPr lang="en-US" sz="6700" dirty="0" smtClean="0"/>
              <a:t> scatters light back towards IFO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Backscatter </a:t>
            </a:r>
            <a:r>
              <a:rPr lang="en-US" dirty="0" smtClean="0"/>
              <a:t>noise</a:t>
            </a:r>
            <a:endParaRPr lang="en-US" dirty="0"/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4146010" y="1600200"/>
            <a:ext cx="4235991" cy="4619777"/>
            <a:chOff x="-873089" y="2044717"/>
            <a:chExt cx="4500768" cy="4520392"/>
          </a:xfrm>
        </p:grpSpPr>
        <p:sp>
          <p:nvSpPr>
            <p:cNvPr id="12" name="Chord 44"/>
            <p:cNvSpPr>
              <a:spLocks noChangeArrowheads="1"/>
            </p:cNvSpPr>
            <p:nvPr/>
          </p:nvSpPr>
          <p:spPr bwMode="auto">
            <a:xfrm rot="17473198">
              <a:off x="1773689" y="6057109"/>
              <a:ext cx="499534" cy="516466"/>
            </a:xfrm>
            <a:custGeom>
              <a:avLst/>
              <a:gdLst>
                <a:gd name="T0" fmla="*/ 429297 w 499534"/>
                <a:gd name="T1" fmla="*/ 437763 h 516466"/>
                <a:gd name="T2" fmla="*/ 249767 w 499534"/>
                <a:gd name="T3" fmla="*/ 0 h 516466"/>
                <a:gd name="T4" fmla="*/ 339532 w 499534"/>
                <a:gd name="T5" fmla="*/ 218882 h 516466"/>
                <a:gd name="T6" fmla="*/ 1 60000 65536"/>
                <a:gd name="T7" fmla="*/ 3 60000 65536"/>
                <a:gd name="T8" fmla="*/ 4 60000 65536"/>
                <a:gd name="T9" fmla="*/ 73155 w 499534"/>
                <a:gd name="T10" fmla="*/ 75635 h 516466"/>
                <a:gd name="T11" fmla="*/ 426379 w 499534"/>
                <a:gd name="T12" fmla="*/ 440831 h 5164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534" h="516466">
                  <a:moveTo>
                    <a:pt x="429297" y="437763"/>
                  </a:moveTo>
                  <a:lnTo>
                    <a:pt x="429297" y="437763"/>
                  </a:lnTo>
                  <a:cubicBezTo>
                    <a:pt x="382240" y="488064"/>
                    <a:pt x="317452" y="516465"/>
                    <a:pt x="249767" y="516466"/>
                  </a:cubicBezTo>
                  <a:cubicBezTo>
                    <a:pt x="111824" y="516466"/>
                    <a:pt x="0" y="400851"/>
                    <a:pt x="0" y="258233"/>
                  </a:cubicBezTo>
                  <a:cubicBezTo>
                    <a:pt x="-1" y="115614"/>
                    <a:pt x="111824" y="0"/>
                    <a:pt x="249766" y="0"/>
                  </a:cubicBezTo>
                  <a:close/>
                </a:path>
              </a:pathLst>
            </a:custGeom>
            <a:solidFill>
              <a:srgbClr val="FEFB31"/>
            </a:solidFill>
            <a:ln w="9525">
              <a:solidFill>
                <a:srgbClr val="65306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H="1" flipV="1">
              <a:off x="-194029" y="3213564"/>
              <a:ext cx="3821708" cy="4691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/>
              <a:tailEnd type="none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/>
            <p:cNvCxnSpPr>
              <a:cxnSpLocks noChangeShapeType="1"/>
              <a:endCxn id="12" idx="2"/>
            </p:cNvCxnSpPr>
            <p:nvPr/>
          </p:nvCxnSpPr>
          <p:spPr bwMode="auto">
            <a:xfrm>
              <a:off x="2008420" y="2044717"/>
              <a:ext cx="13633" cy="417383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-873089" y="3084745"/>
              <a:ext cx="695506" cy="3020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653065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3391863">
              <a:off x="1936585" y="2718494"/>
              <a:ext cx="186520" cy="963963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TextBox 92"/>
            <p:cNvSpPr txBox="1">
              <a:spLocks noChangeArrowheads="1"/>
            </p:cNvSpPr>
            <p:nvPr/>
          </p:nvSpPr>
          <p:spPr bwMode="auto">
            <a:xfrm>
              <a:off x="-825287" y="3088567"/>
              <a:ext cx="6312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Calibri" charset="0"/>
                </a:rPr>
                <a:t>LASER</a:t>
              </a:r>
              <a:endParaRPr lang="en-US" sz="1200" dirty="0">
                <a:solidFill>
                  <a:schemeClr val="bg1"/>
                </a:solidFill>
                <a:latin typeface="Calibri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781800" y="3505200"/>
            <a:ext cx="228600" cy="152400"/>
          </a:xfrm>
          <a:prstGeom prst="rect">
            <a:avLst/>
          </a:prstGeom>
          <a:solidFill>
            <a:srgbClr val="E0E0E0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29400" y="3657600"/>
            <a:ext cx="533400" cy="381000"/>
          </a:xfrm>
          <a:prstGeom prst="rect">
            <a:avLst/>
          </a:prstGeom>
          <a:solidFill>
            <a:srgbClr val="E0E0E0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781800" y="4038600"/>
            <a:ext cx="228600" cy="152400"/>
          </a:xfrm>
          <a:prstGeom prst="rect">
            <a:avLst/>
          </a:prstGeom>
          <a:solidFill>
            <a:srgbClr val="E0E0E0">
              <a:alpha val="5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6781800" y="37338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6781800" y="3200400"/>
            <a:ext cx="0" cy="914400"/>
          </a:xfrm>
          <a:prstGeom prst="straightConnector1">
            <a:avLst/>
          </a:prstGeom>
          <a:noFill/>
          <a:ln w="34925" algn="ctr">
            <a:solidFill>
              <a:srgbClr val="FF0000"/>
            </a:solidFill>
            <a:prstDash val="dash"/>
            <a:round/>
            <a:headEnd type="none" w="sm" len="sm"/>
            <a:tailEnd type="arrow"/>
          </a:ln>
        </p:spPr>
      </p:cxnSp>
      <p:sp>
        <p:nvSpPr>
          <p:cNvPr id="80" name="Content Placeholder 2"/>
          <p:cNvSpPr txBox="1">
            <a:spLocks/>
          </p:cNvSpPr>
          <p:nvPr/>
        </p:nvSpPr>
        <p:spPr>
          <a:xfrm>
            <a:off x="0" y="61722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See poster by </a:t>
            </a:r>
            <a:r>
              <a:rPr lang="en-US" sz="3200" dirty="0" err="1" smtClean="0"/>
              <a:t>Sheon</a:t>
            </a:r>
            <a:r>
              <a:rPr lang="en-US" sz="3200" dirty="0" smtClean="0"/>
              <a:t> Chua, presented by Lisa </a:t>
            </a:r>
            <a:r>
              <a:rPr lang="en-US" sz="3200" dirty="0" err="1" smtClean="0"/>
              <a:t>Barsotti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41"/>
          <p:cNvGrpSpPr/>
          <p:nvPr/>
        </p:nvGrpSpPr>
        <p:grpSpPr>
          <a:xfrm rot="16200000">
            <a:off x="5638799" y="3733800"/>
            <a:ext cx="609601" cy="762000"/>
            <a:chOff x="5715000" y="3733800"/>
            <a:chExt cx="533400" cy="685800"/>
          </a:xfrm>
        </p:grpSpPr>
        <p:sp>
          <p:nvSpPr>
            <p:cNvPr id="36" name="Rectangle 35"/>
            <p:cNvSpPr/>
            <p:nvPr/>
          </p:nvSpPr>
          <p:spPr>
            <a:xfrm>
              <a:off x="5867400" y="3733800"/>
              <a:ext cx="228600" cy="152400"/>
            </a:xfrm>
            <a:prstGeom prst="rect">
              <a:avLst/>
            </a:prstGeom>
            <a:solidFill>
              <a:srgbClr val="E0E0E0">
                <a:alpha val="5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715000" y="3886200"/>
              <a:ext cx="533400" cy="381000"/>
            </a:xfrm>
            <a:prstGeom prst="rect">
              <a:avLst/>
            </a:prstGeom>
            <a:solidFill>
              <a:srgbClr val="E0E0E0">
                <a:alpha val="5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67400" y="4267200"/>
              <a:ext cx="228600" cy="152400"/>
            </a:xfrm>
            <a:prstGeom prst="rect">
              <a:avLst/>
            </a:prstGeom>
            <a:solidFill>
              <a:srgbClr val="E0E0E0">
                <a:alpha val="5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5867400" y="3962400"/>
              <a:ext cx="228600" cy="228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>
            <a:off x="4953000" y="4038600"/>
            <a:ext cx="166284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4953000" y="4114800"/>
            <a:ext cx="1752600" cy="0"/>
          </a:xfrm>
          <a:prstGeom prst="straightConnector1">
            <a:avLst/>
          </a:prstGeom>
          <a:noFill/>
          <a:ln w="34925" algn="ctr">
            <a:solidFill>
              <a:srgbClr val="FFC000"/>
            </a:solidFill>
            <a:prstDash val="dash"/>
            <a:round/>
            <a:headEnd type="none" w="sm" len="sm"/>
            <a:tailEnd type="arrow"/>
          </a:ln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flipH="1">
            <a:off x="5638800" y="3733800"/>
            <a:ext cx="1356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86200"/>
            <a:ext cx="1152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114800" y="4114800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flipH="1" flipV="1">
            <a:off x="4114800" y="4191000"/>
            <a:ext cx="6096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 flipH="1">
            <a:off x="4343400" y="4495800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0" name="Content Placeholder 2"/>
          <p:cNvSpPr txBox="1">
            <a:spLocks/>
          </p:cNvSpPr>
          <p:nvPr/>
        </p:nvSpPr>
        <p:spPr>
          <a:xfrm>
            <a:off x="152400" y="1600200"/>
            <a:ext cx="365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6700" dirty="0" smtClean="0"/>
              <a:t>Light from interferometer is </a:t>
            </a:r>
            <a:r>
              <a:rPr lang="en-US" sz="6700" dirty="0" smtClean="0"/>
              <a:t>scattered </a:t>
            </a:r>
            <a:r>
              <a:rPr lang="en-US" sz="6700" dirty="0" smtClean="0"/>
              <a:t>towards </a:t>
            </a:r>
            <a:r>
              <a:rPr lang="en-US" sz="6700" dirty="0" smtClean="0"/>
              <a:t>squeezer</a:t>
            </a:r>
            <a:endParaRPr lang="en-US" sz="67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6700" dirty="0" smtClean="0"/>
              <a:t>Squeezer</a:t>
            </a:r>
            <a:r>
              <a:rPr lang="en-US" sz="6700" dirty="0" smtClean="0"/>
              <a:t> scatters </a:t>
            </a:r>
            <a:r>
              <a:rPr lang="en-US" sz="6700" dirty="0" smtClean="0"/>
              <a:t>light back towards IFO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6700" dirty="0" smtClean="0"/>
              <a:t>Spurious interferometer adds noise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4953000" y="4191000"/>
            <a:ext cx="17526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Coupling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6172200"/>
            <a:ext cx="9067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6700" dirty="0" smtClean="0"/>
              <a:t>260±40 </a:t>
            </a:r>
            <a:r>
              <a:rPr lang="en-US" sz="6700" dirty="0" err="1" smtClean="0"/>
              <a:t>fW</a:t>
            </a:r>
            <a:r>
              <a:rPr lang="en-US" sz="6700" dirty="0" smtClean="0"/>
              <a:t> of backscattered power at detector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4000" t="21333" r="49500" b="12000"/>
          <a:stretch>
            <a:fillRect/>
          </a:stretch>
        </p:blipFill>
        <p:spPr bwMode="auto">
          <a:xfrm>
            <a:off x="1600200" y="1295400"/>
            <a:ext cx="5867400" cy="47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 in ALIGO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5500" t="20444" r="42500" b="10222"/>
          <a:stretch>
            <a:fillRect/>
          </a:stretch>
        </p:blipFill>
        <p:spPr bwMode="auto">
          <a:xfrm>
            <a:off x="1295400" y="1447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 in ALIGO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5715000"/>
            <a:ext cx="135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Losses: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4000" t="39111" r="38000" b="5778"/>
          <a:stretch>
            <a:fillRect/>
          </a:stretch>
        </p:blipFill>
        <p:spPr bwMode="auto">
          <a:xfrm>
            <a:off x="1632155" y="1371600"/>
            <a:ext cx="6445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 l="7500" t="20444" r="41500" b="10222"/>
          <a:stretch>
            <a:fillRect/>
          </a:stretch>
        </p:blipFill>
        <p:spPr bwMode="auto">
          <a:xfrm>
            <a:off x="990600" y="1219200"/>
            <a:ext cx="717452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 in ALIGO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5715000"/>
            <a:ext cx="135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Losses: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4000" t="39111" r="38000" b="5778"/>
          <a:stretch>
            <a:fillRect/>
          </a:stretch>
        </p:blipFill>
        <p:spPr bwMode="auto">
          <a:xfrm>
            <a:off x="1632155" y="1371600"/>
            <a:ext cx="6445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 l="9500" t="20444" r="39000" b="10222"/>
          <a:stretch>
            <a:fillRect/>
          </a:stretch>
        </p:blipFill>
        <p:spPr bwMode="auto">
          <a:xfrm>
            <a:off x="1143000" y="1295400"/>
            <a:ext cx="7086600" cy="536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0" y="5410200"/>
            <a:ext cx="18076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Total Losses: 20%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152400"/>
            <a:ext cx="70104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4400" kern="0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the catch? Losses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20000" t="28667" r="43500" b="18889"/>
          <a:stretch>
            <a:fillRect/>
          </a:stretch>
        </p:blipFill>
        <p:spPr bwMode="auto">
          <a:xfrm>
            <a:off x="1219200" y="1143000"/>
            <a:ext cx="650541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budget and 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962661"/>
          <a:ext cx="6629400" cy="2304539"/>
        </p:xfrm>
        <a:graphic>
          <a:graphicData uri="http://schemas.openxmlformats.org/drawingml/2006/table">
            <a:tbl>
              <a:tblPr/>
              <a:tblGrid>
                <a:gridCol w="2639319"/>
                <a:gridCol w="1820222"/>
                <a:gridCol w="2169859"/>
              </a:tblGrid>
              <a:tr h="4373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Enhanced LIGO squeezing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Advanced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LIGO assumptions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4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 faraday passes</a:t>
                      </a: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5% each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3% each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4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Mode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matching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2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Output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mode cleaner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19%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3%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3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losses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55-60%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20-25%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9200" y="43434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Based on a tally of 11 different loss sources  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Reducing 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losses is a major challenge for squeezing commissioning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</a:t>
            </a:r>
            <a:r>
              <a:rPr lang="en-US" dirty="0" smtClean="0"/>
              <a:t>uantum noise will limit the sensitivity of advanced detectors</a:t>
            </a:r>
            <a:endParaRPr lang="en-US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 cstate="print"/>
          <a:srcRect l="15500" t="15111" r="32500" b="14667"/>
          <a:stretch>
            <a:fillRect/>
          </a:stretch>
        </p:blipFill>
        <p:spPr bwMode="auto">
          <a:xfrm>
            <a:off x="1143000" y="1371600"/>
            <a:ext cx="6858000" cy="520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3000" y="304800"/>
            <a:ext cx="70104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Squeezing Angle Fluctuations</a:t>
            </a:r>
            <a:endParaRPr lang="en-US" sz="4400" kern="0" noProof="0" dirty="0" smtClean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674812" y="2514600"/>
            <a:ext cx="1588" cy="30480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1676400" y="3581400"/>
            <a:ext cx="0" cy="175260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11"/>
          <p:cNvSpPr>
            <a:spLocks noChangeArrowheads="1"/>
          </p:cNvSpPr>
          <p:nvPr/>
        </p:nvSpPr>
        <p:spPr bwMode="auto">
          <a:xfrm rot="5400000">
            <a:off x="1600200" y="2743200"/>
            <a:ext cx="152400" cy="1676400"/>
          </a:xfrm>
          <a:prstGeom prst="ellipse">
            <a:avLst/>
          </a:prstGeom>
          <a:solidFill>
            <a:srgbClr val="D49FFF">
              <a:alpha val="45097"/>
            </a:srgbClr>
          </a:solidFill>
          <a:ln w="12600">
            <a:solidFill>
              <a:srgbClr val="DFE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685800" y="2057400"/>
            <a:ext cx="2057400" cy="3276600"/>
            <a:chOff x="533400" y="2057400"/>
            <a:chExt cx="2057400" cy="3276600"/>
          </a:xfrm>
        </p:grpSpPr>
        <p:grpSp>
          <p:nvGrpSpPr>
            <p:cNvPr id="7" name="Group 9"/>
            <p:cNvGrpSpPr/>
            <p:nvPr/>
          </p:nvGrpSpPr>
          <p:grpSpPr>
            <a:xfrm>
              <a:off x="533400" y="4876800"/>
              <a:ext cx="2057400" cy="457200"/>
              <a:chOff x="533400" y="4876800"/>
              <a:chExt cx="2057400" cy="457200"/>
            </a:xfrm>
          </p:grpSpPr>
          <p:sp>
            <p:nvSpPr>
              <p:cNvPr id="9" name="Line 3"/>
              <p:cNvSpPr>
                <a:spLocks noChangeShapeType="1"/>
              </p:cNvSpPr>
              <p:nvPr/>
            </p:nvSpPr>
            <p:spPr bwMode="auto">
              <a:xfrm>
                <a:off x="533400" y="5334000"/>
                <a:ext cx="2057400" cy="0"/>
              </a:xfrm>
              <a:prstGeom prst="line">
                <a:avLst/>
              </a:prstGeom>
              <a:noFill/>
              <a:ln w="126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209800" y="4876800"/>
                <a:ext cx="380530" cy="3715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dirty="0" smtClean="0"/>
                  <a:t>X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p:grp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374775" y="2057400"/>
              <a:ext cx="380530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 smtClean="0"/>
                <a:t>X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pic>
        <p:nvPicPr>
          <p:cNvPr id="13" name="Picture 12" descr="PhaseNoi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5886029" cy="4688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B8F6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B8F6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3000" t="13333" r="22500" b="9333"/>
          <a:stretch>
            <a:fillRect/>
          </a:stretch>
        </p:blipFill>
        <p:spPr bwMode="auto">
          <a:xfrm>
            <a:off x="1295400" y="1612084"/>
            <a:ext cx="6477000" cy="51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52400"/>
            <a:ext cx="89916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Losses and squeezing angle fluctuations limit squeezing level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3000" t="13333" r="22500" b="9333"/>
          <a:stretch>
            <a:fillRect/>
          </a:stretch>
        </p:blipFill>
        <p:spPr bwMode="auto">
          <a:xfrm>
            <a:off x="1295400" y="1612084"/>
            <a:ext cx="6477000" cy="51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52400"/>
            <a:ext cx="89916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Losses and squeezing angle fluctuations limit squeezing level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629400" y="1828800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1905000"/>
            <a:ext cx="1600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Enhanced LIGO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3000" t="13333" r="22500" b="9333"/>
          <a:stretch>
            <a:fillRect/>
          </a:stretch>
        </p:blipFill>
        <p:spPr bwMode="auto">
          <a:xfrm>
            <a:off x="1295400" y="1612084"/>
            <a:ext cx="6477000" cy="516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52400"/>
            <a:ext cx="89916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Losses and squeezing angle fluctuations limit squeezing level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629400" y="1828800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0" y="1905000"/>
            <a:ext cx="1600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Enhanced LIGO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00400" y="2819400"/>
            <a:ext cx="914400" cy="381000"/>
          </a:xfrm>
          <a:prstGeom prst="ellipse">
            <a:avLst/>
          </a:prstGeom>
          <a:noFill/>
          <a:ln w="508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2667000"/>
            <a:ext cx="1600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Advanced LIGO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5562600"/>
            <a:ext cx="24813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 poster </a:t>
            </a:r>
            <a:r>
              <a:rPr lang="en-US" sz="2400" dirty="0" smtClean="0"/>
              <a:t>s</a:t>
            </a:r>
            <a:r>
              <a:rPr lang="en-US" sz="2400" dirty="0" smtClean="0"/>
              <a:t>ession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sqzALI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060" y="1828800"/>
            <a:ext cx="6121940" cy="48768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04800"/>
            <a:ext cx="89916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4400" kern="0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Squeezing with a radiation pressure limited interferometer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04800"/>
            <a:ext cx="89916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4400" kern="0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Squeezing level and angle optimized for NS binaries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6000" t="21333" r="41000" b="10222"/>
          <a:stretch>
            <a:fillRect/>
          </a:stretch>
        </p:blipFill>
        <p:spPr bwMode="auto">
          <a:xfrm>
            <a:off x="1143000" y="1676400"/>
            <a:ext cx="6781800" cy="492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0000" t="26667" r="30500" b="16444"/>
          <a:stretch>
            <a:fillRect/>
          </a:stretch>
        </p:blipFill>
        <p:spPr bwMode="auto">
          <a:xfrm>
            <a:off x="1371600" y="1828800"/>
            <a:ext cx="6019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0" y="304800"/>
            <a:ext cx="70104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4400" kern="0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Frequency Dependent Squeezing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5638800"/>
            <a:ext cx="25662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 meter </a:t>
            </a:r>
            <a:r>
              <a:rPr lang="en-US" dirty="0" smtClean="0"/>
              <a:t>Filter Cavity</a:t>
            </a:r>
          </a:p>
          <a:p>
            <a:r>
              <a:rPr lang="en-US" dirty="0" smtClean="0"/>
              <a:t>60 </a:t>
            </a:r>
            <a:r>
              <a:rPr lang="en-US" dirty="0" err="1" smtClean="0"/>
              <a:t>ppm</a:t>
            </a:r>
            <a:r>
              <a:rPr lang="en-US" dirty="0" smtClean="0"/>
              <a:t> round trip losses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Squeezing works in the LIGO band!</a:t>
            </a:r>
          </a:p>
          <a:p>
            <a:r>
              <a:rPr lang="en-US" dirty="0" smtClean="0"/>
              <a:t>Backscatter reduction will allow squeezing to be used as an alternative to high power in </a:t>
            </a:r>
            <a:r>
              <a:rPr lang="en-US" dirty="0" err="1" smtClean="0"/>
              <a:t>aLIGO</a:t>
            </a:r>
            <a:endParaRPr lang="en-US" dirty="0" smtClean="0"/>
          </a:p>
          <a:p>
            <a:r>
              <a:rPr lang="en-US" dirty="0" smtClean="0"/>
              <a:t>Losses and squeezing angle jitter limit squeezing</a:t>
            </a:r>
          </a:p>
          <a:p>
            <a:r>
              <a:rPr lang="en-US" dirty="0" smtClean="0"/>
              <a:t>Frequency dependent squeezing could improve sensitivity beyond advanced LIGO design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angle fluctuations</a:t>
            </a:r>
            <a:endParaRPr lang="en-US" dirty="0"/>
          </a:p>
        </p:txBody>
      </p:sp>
      <p:pic>
        <p:nvPicPr>
          <p:cNvPr id="5" name="Picture 4" descr="demoPN.png"/>
          <p:cNvPicPr>
            <a:picLocks noChangeAspect="1"/>
          </p:cNvPicPr>
          <p:nvPr/>
        </p:nvPicPr>
        <p:blipFill>
          <a:blip r:embed="rId2" cstate="print"/>
          <a:srcRect l="6863" t="24444" r="8301" b="22222"/>
          <a:stretch>
            <a:fillRect/>
          </a:stretch>
        </p:blipFill>
        <p:spPr>
          <a:xfrm>
            <a:off x="1447800" y="1371600"/>
            <a:ext cx="6172200" cy="502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of squeezing angle fluctuations and losses</a:t>
            </a:r>
            <a:endParaRPr lang="en-US" dirty="0"/>
          </a:p>
        </p:txBody>
      </p:sp>
      <p:pic>
        <p:nvPicPr>
          <p:cNvPr id="4" name="Picture 3" descr="MarathonL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6343228" cy="505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379413"/>
            <a:ext cx="88392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FFFFFF"/>
                </a:solidFill>
                <a:latin typeface="+mj-lt"/>
              </a:rPr>
              <a:t>Quantum noise in an interferometer</a:t>
            </a:r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2400" y="1600200"/>
            <a:ext cx="6026668" cy="4906950"/>
            <a:chOff x="152400" y="1600200"/>
            <a:chExt cx="6026668" cy="4906950"/>
          </a:xfrm>
        </p:grpSpPr>
        <p:grpSp>
          <p:nvGrpSpPr>
            <p:cNvPr id="4" name="Group 17"/>
            <p:cNvGrpSpPr/>
            <p:nvPr/>
          </p:nvGrpSpPr>
          <p:grpSpPr>
            <a:xfrm>
              <a:off x="2438402" y="1600200"/>
              <a:ext cx="3740666" cy="2583176"/>
              <a:chOff x="6149492" y="2451641"/>
              <a:chExt cx="1982287" cy="1813444"/>
            </a:xfrm>
          </p:grpSpPr>
          <p:sp>
            <p:nvSpPr>
              <p:cNvPr id="5" name="Rectangle 33"/>
              <p:cNvSpPr>
                <a:spLocks noChangeArrowheads="1"/>
              </p:cNvSpPr>
              <p:nvPr/>
            </p:nvSpPr>
            <p:spPr bwMode="auto">
              <a:xfrm>
                <a:off x="7966617" y="3680561"/>
                <a:ext cx="165162" cy="584524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Rectangle 34"/>
              <p:cNvSpPr>
                <a:spLocks noChangeArrowheads="1"/>
              </p:cNvSpPr>
              <p:nvPr/>
            </p:nvSpPr>
            <p:spPr bwMode="auto">
              <a:xfrm rot="16200000">
                <a:off x="6373485" y="2227648"/>
                <a:ext cx="159040" cy="607025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 rot="2748482">
              <a:off x="2903743" y="3020997"/>
              <a:ext cx="214803" cy="1176199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1600200" y="3728776"/>
              <a:ext cx="4267199" cy="297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3011995" y="1806078"/>
              <a:ext cx="0" cy="19226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2979468" y="3728776"/>
              <a:ext cx="68532" cy="229102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152400" y="3481635"/>
              <a:ext cx="1442986" cy="488399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Laser</a:t>
              </a:r>
            </a:p>
          </p:txBody>
        </p:sp>
        <p:sp>
          <p:nvSpPr>
            <p:cNvPr id="13" name="Chord 12"/>
            <p:cNvSpPr/>
            <p:nvPr/>
          </p:nvSpPr>
          <p:spPr>
            <a:xfrm rot="-5400000">
              <a:off x="2511804" y="5641596"/>
              <a:ext cx="868350" cy="862757"/>
            </a:xfrm>
            <a:prstGeom prst="chord">
              <a:avLst>
                <a:gd name="adj1" fmla="val 5443980"/>
                <a:gd name="adj2" fmla="val 16200000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17537" y="4646146"/>
              <a:ext cx="34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124201" y="3886202"/>
              <a:ext cx="914399" cy="1904998"/>
              <a:chOff x="3124201" y="3886202"/>
              <a:chExt cx="914399" cy="190499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276600" y="5029200"/>
                <a:ext cx="762000" cy="762000"/>
                <a:chOff x="3276600" y="5029200"/>
                <a:chExt cx="762000" cy="762000"/>
              </a:xfrm>
            </p:grpSpPr>
            <p:sp>
              <p:nvSpPr>
                <p:cNvPr id="36" name="Line 6"/>
                <p:cNvSpPr>
                  <a:spLocks noChangeShapeType="1"/>
                </p:cNvSpPr>
                <p:nvPr/>
              </p:nvSpPr>
              <p:spPr bwMode="auto">
                <a:xfrm>
                  <a:off x="3657600" y="5029200"/>
                  <a:ext cx="0" cy="762000"/>
                </a:xfrm>
                <a:prstGeom prst="line">
                  <a:avLst/>
                </a:prstGeom>
                <a:noFill/>
                <a:ln w="126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7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3657600" y="5029200"/>
                  <a:ext cx="0" cy="762000"/>
                </a:xfrm>
                <a:prstGeom prst="line">
                  <a:avLst/>
                </a:prstGeom>
                <a:noFill/>
                <a:ln w="126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8" name="Oval 11"/>
                <p:cNvSpPr>
                  <a:spLocks noChangeArrowheads="1"/>
                </p:cNvSpPr>
                <p:nvPr/>
              </p:nvSpPr>
              <p:spPr bwMode="auto">
                <a:xfrm>
                  <a:off x="3505200" y="5257800"/>
                  <a:ext cx="304800" cy="304800"/>
                </a:xfrm>
                <a:prstGeom prst="ellipse">
                  <a:avLst/>
                </a:prstGeom>
                <a:solidFill>
                  <a:srgbClr val="D49FFF">
                    <a:alpha val="45097"/>
                  </a:srgbClr>
                </a:solidFill>
                <a:ln w="12600">
                  <a:solidFill>
                    <a:srgbClr val="DFE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cxnSp>
            <p:nvCxnSpPr>
              <p:cNvPr id="42" name="Elbow Connector 36"/>
              <p:cNvCxnSpPr>
                <a:stCxn id="3" idx="2"/>
              </p:cNvCxnSpPr>
              <p:nvPr/>
            </p:nvCxnSpPr>
            <p:spPr>
              <a:xfrm rot="5400000" flipH="1">
                <a:off x="2793380" y="4217023"/>
                <a:ext cx="1129276" cy="467634"/>
              </a:xfrm>
              <a:prstGeom prst="bentConnector3">
                <a:avLst>
                  <a:gd name="adj1" fmla="val 31462"/>
                </a:avLst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Squeezing angle fluctuations</a:t>
            </a:r>
            <a:endParaRPr lang="en-US" dirty="0"/>
          </a:p>
        </p:txBody>
      </p:sp>
      <p:pic>
        <p:nvPicPr>
          <p:cNvPr id="7" name="Picture 6" descr="IFOMarathonwMisalig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295400"/>
            <a:ext cx="6324600" cy="5234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1828800"/>
            <a:ext cx="15472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Fit: 62% losses</a:t>
            </a:r>
          </a:p>
          <a:p>
            <a:r>
              <a:rPr lang="en-US" dirty="0" smtClean="0"/>
              <a:t>81±13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42672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109±9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57150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37±6 </a:t>
            </a:r>
            <a:r>
              <a:rPr lang="en-US" dirty="0" err="1" smtClean="0"/>
              <a:t>mrad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3000" y="304800"/>
            <a:ext cx="70104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4400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alternative to high power operation in Advanced LIGO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print"/>
          <a:srcRect l="18500" t="18889" r="31500" b="11778"/>
          <a:stretch>
            <a:fillRect/>
          </a:stretch>
        </p:blipFill>
        <p:spPr bwMode="auto">
          <a:xfrm>
            <a:off x="2971801" y="7391400"/>
            <a:ext cx="6172199" cy="481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print"/>
          <a:srcRect l="6500" t="17778" r="43500" b="9333"/>
          <a:stretch>
            <a:fillRect/>
          </a:stretch>
        </p:blipFill>
        <p:spPr bwMode="auto">
          <a:xfrm>
            <a:off x="1600200" y="1828800"/>
            <a:ext cx="5867400" cy="481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4" cstate="print"/>
          <a:srcRect l="6500" t="17778" r="44000" b="9333"/>
          <a:stretch>
            <a:fillRect/>
          </a:stretch>
        </p:blipFill>
        <p:spPr bwMode="auto">
          <a:xfrm>
            <a:off x="1600200" y="1752600"/>
            <a:ext cx="6019800" cy="498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198437"/>
            <a:ext cx="70104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4400" kern="0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Squeezing in Advanced LIGO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NSrangewSqzFull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378936"/>
            <a:ext cx="6324600" cy="5325978"/>
          </a:xfrm>
          <a:prstGeom prst="rect">
            <a:avLst/>
          </a:prstGeom>
        </p:spPr>
      </p:pic>
      <p:pic>
        <p:nvPicPr>
          <p:cNvPr id="5" name="Picture 4" descr="BHrangewSqzFull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2428" y="1382796"/>
            <a:ext cx="6247572" cy="5170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IGOwFreqIndepO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295400"/>
            <a:ext cx="6742857" cy="537142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0" y="304800"/>
            <a:ext cx="70104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4400" kern="0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Squeezing with full power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5105400"/>
            <a:ext cx="23964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28% increase in volume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8001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FFFFFF"/>
                </a:solidFill>
                <a:latin typeface="+mj-lt"/>
              </a:rPr>
              <a:t>Squeezing Angle Fluctuations</a:t>
            </a:r>
          </a:p>
        </p:txBody>
      </p:sp>
      <p:pic>
        <p:nvPicPr>
          <p:cNvPr id="4" name="Picture 3" descr="dBMeasSQzAngFluc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6628572" cy="53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379413"/>
            <a:ext cx="88392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FFFFFF"/>
                </a:solidFill>
                <a:latin typeface="+mj-lt"/>
              </a:rPr>
              <a:t>Quantum noise in an interferometer</a:t>
            </a:r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2400" y="1600200"/>
            <a:ext cx="6026668" cy="4906950"/>
            <a:chOff x="152400" y="1600200"/>
            <a:chExt cx="6026668" cy="4906950"/>
          </a:xfrm>
        </p:grpSpPr>
        <p:grpSp>
          <p:nvGrpSpPr>
            <p:cNvPr id="4" name="Group 17"/>
            <p:cNvGrpSpPr/>
            <p:nvPr/>
          </p:nvGrpSpPr>
          <p:grpSpPr>
            <a:xfrm>
              <a:off x="2438402" y="1600200"/>
              <a:ext cx="3740666" cy="2583176"/>
              <a:chOff x="6149492" y="2451641"/>
              <a:chExt cx="1982287" cy="1813444"/>
            </a:xfrm>
          </p:grpSpPr>
          <p:sp>
            <p:nvSpPr>
              <p:cNvPr id="5" name="Rectangle 33"/>
              <p:cNvSpPr>
                <a:spLocks noChangeArrowheads="1"/>
              </p:cNvSpPr>
              <p:nvPr/>
            </p:nvSpPr>
            <p:spPr bwMode="auto">
              <a:xfrm>
                <a:off x="7966617" y="3680561"/>
                <a:ext cx="165162" cy="584524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Rectangle 34"/>
              <p:cNvSpPr>
                <a:spLocks noChangeArrowheads="1"/>
              </p:cNvSpPr>
              <p:nvPr/>
            </p:nvSpPr>
            <p:spPr bwMode="auto">
              <a:xfrm rot="16200000">
                <a:off x="6373485" y="2227648"/>
                <a:ext cx="159040" cy="607025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 rot="2748482">
              <a:off x="2903743" y="3020997"/>
              <a:ext cx="214803" cy="1176199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1600200" y="3728776"/>
              <a:ext cx="4267199" cy="297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3011995" y="1806078"/>
              <a:ext cx="0" cy="19226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2979468" y="3728776"/>
              <a:ext cx="68532" cy="229102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152400" y="3481635"/>
              <a:ext cx="1442986" cy="488399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Laser</a:t>
              </a:r>
            </a:p>
          </p:txBody>
        </p:sp>
        <p:sp>
          <p:nvSpPr>
            <p:cNvPr id="13" name="Chord 12"/>
            <p:cNvSpPr/>
            <p:nvPr/>
          </p:nvSpPr>
          <p:spPr>
            <a:xfrm rot="-5400000">
              <a:off x="2511804" y="5641596"/>
              <a:ext cx="868350" cy="862757"/>
            </a:xfrm>
            <a:prstGeom prst="chord">
              <a:avLst>
                <a:gd name="adj1" fmla="val 5443980"/>
                <a:gd name="adj2" fmla="val 16200000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17537" y="4646146"/>
              <a:ext cx="34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3124201" y="3886202"/>
              <a:ext cx="914399" cy="1904998"/>
              <a:chOff x="3124201" y="3886202"/>
              <a:chExt cx="914399" cy="1904998"/>
            </a:xfrm>
          </p:grpSpPr>
          <p:grpSp>
            <p:nvGrpSpPr>
              <p:cNvPr id="14" name="Group 18"/>
              <p:cNvGrpSpPr/>
              <p:nvPr/>
            </p:nvGrpSpPr>
            <p:grpSpPr>
              <a:xfrm>
                <a:off x="3276600" y="5029200"/>
                <a:ext cx="762000" cy="762000"/>
                <a:chOff x="3276600" y="5029200"/>
                <a:chExt cx="762000" cy="762000"/>
              </a:xfrm>
            </p:grpSpPr>
            <p:sp>
              <p:nvSpPr>
                <p:cNvPr id="36" name="Line 6"/>
                <p:cNvSpPr>
                  <a:spLocks noChangeShapeType="1"/>
                </p:cNvSpPr>
                <p:nvPr/>
              </p:nvSpPr>
              <p:spPr bwMode="auto">
                <a:xfrm>
                  <a:off x="3657600" y="5029200"/>
                  <a:ext cx="0" cy="762000"/>
                </a:xfrm>
                <a:prstGeom prst="line">
                  <a:avLst/>
                </a:prstGeom>
                <a:noFill/>
                <a:ln w="126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7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3657600" y="5029200"/>
                  <a:ext cx="0" cy="762000"/>
                </a:xfrm>
                <a:prstGeom prst="line">
                  <a:avLst/>
                </a:prstGeom>
                <a:noFill/>
                <a:ln w="126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8" name="Oval 11"/>
                <p:cNvSpPr>
                  <a:spLocks noChangeArrowheads="1"/>
                </p:cNvSpPr>
                <p:nvPr/>
              </p:nvSpPr>
              <p:spPr bwMode="auto">
                <a:xfrm>
                  <a:off x="3505200" y="5257800"/>
                  <a:ext cx="304800" cy="304800"/>
                </a:xfrm>
                <a:prstGeom prst="ellipse">
                  <a:avLst/>
                </a:prstGeom>
                <a:solidFill>
                  <a:srgbClr val="D49FFF">
                    <a:alpha val="45097"/>
                  </a:srgbClr>
                </a:solidFill>
                <a:ln w="12600">
                  <a:solidFill>
                    <a:srgbClr val="DFE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cxnSp>
            <p:nvCxnSpPr>
              <p:cNvPr id="42" name="Elbow Connector 36"/>
              <p:cNvCxnSpPr>
                <a:stCxn id="3" idx="2"/>
              </p:cNvCxnSpPr>
              <p:nvPr/>
            </p:nvCxnSpPr>
            <p:spPr>
              <a:xfrm rot="5400000" flipH="1">
                <a:off x="2793380" y="4217023"/>
                <a:ext cx="1129276" cy="467634"/>
              </a:xfrm>
              <a:prstGeom prst="bentConnector3">
                <a:avLst>
                  <a:gd name="adj1" fmla="val 31462"/>
                </a:avLst>
              </a:prstGeom>
              <a:ln w="317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6"/>
            <p:cNvGrpSpPr/>
            <p:nvPr/>
          </p:nvGrpSpPr>
          <p:grpSpPr>
            <a:xfrm>
              <a:off x="2057400" y="4495800"/>
              <a:ext cx="838200" cy="914400"/>
              <a:chOff x="2057400" y="4495800"/>
              <a:chExt cx="838200" cy="914400"/>
            </a:xfrm>
          </p:grpSpPr>
          <p:grpSp>
            <p:nvGrpSpPr>
              <p:cNvPr id="16" name="Group 19"/>
              <p:cNvGrpSpPr/>
              <p:nvPr/>
            </p:nvGrpSpPr>
            <p:grpSpPr>
              <a:xfrm>
                <a:off x="2057400" y="4495800"/>
                <a:ext cx="838200" cy="914400"/>
                <a:chOff x="3276600" y="4876800"/>
                <a:chExt cx="838200" cy="914400"/>
              </a:xfrm>
            </p:grpSpPr>
            <p:sp>
              <p:nvSpPr>
                <p:cNvPr id="21" name="Line 6"/>
                <p:cNvSpPr>
                  <a:spLocks noChangeShapeType="1"/>
                </p:cNvSpPr>
                <p:nvPr/>
              </p:nvSpPr>
              <p:spPr bwMode="auto">
                <a:xfrm>
                  <a:off x="3657600" y="5029200"/>
                  <a:ext cx="0" cy="762000"/>
                </a:xfrm>
                <a:prstGeom prst="line">
                  <a:avLst/>
                </a:prstGeom>
                <a:noFill/>
                <a:ln w="126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 rot="5400000">
                  <a:off x="3657600" y="5029200"/>
                  <a:ext cx="0" cy="762000"/>
                </a:xfrm>
                <a:prstGeom prst="line">
                  <a:avLst/>
                </a:prstGeom>
                <a:noFill/>
                <a:ln w="126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3" name="Oval 11"/>
                <p:cNvSpPr>
                  <a:spLocks noChangeArrowheads="1"/>
                </p:cNvSpPr>
                <p:nvPr/>
              </p:nvSpPr>
              <p:spPr bwMode="auto">
                <a:xfrm>
                  <a:off x="3810000" y="4876800"/>
                  <a:ext cx="304800" cy="304800"/>
                </a:xfrm>
                <a:prstGeom prst="ellipse">
                  <a:avLst/>
                </a:prstGeom>
                <a:solidFill>
                  <a:srgbClr val="D49FFF">
                    <a:alpha val="45097"/>
                  </a:srgbClr>
                </a:solidFill>
                <a:ln w="12600">
                  <a:solidFill>
                    <a:srgbClr val="DFE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438400" y="4648200"/>
                <a:ext cx="30480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3400" y="379413"/>
            <a:ext cx="83058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FFFFFF"/>
                </a:solidFill>
                <a:latin typeface="+mj-lt"/>
              </a:rPr>
              <a:t>Squeezing in an interferometer</a:t>
            </a:r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537" y="4646146"/>
            <a:ext cx="34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17"/>
          <p:cNvGrpSpPr/>
          <p:nvPr/>
        </p:nvGrpSpPr>
        <p:grpSpPr>
          <a:xfrm>
            <a:off x="2438402" y="1600200"/>
            <a:ext cx="3740666" cy="2583176"/>
            <a:chOff x="6149492" y="2451641"/>
            <a:chExt cx="1982287" cy="1813444"/>
          </a:xfrm>
        </p:grpSpPr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7966617" y="3680561"/>
              <a:ext cx="165162" cy="584524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34"/>
            <p:cNvSpPr>
              <a:spLocks noChangeArrowheads="1"/>
            </p:cNvSpPr>
            <p:nvPr/>
          </p:nvSpPr>
          <p:spPr bwMode="auto">
            <a:xfrm rot="16200000">
              <a:off x="6373485" y="2227648"/>
              <a:ext cx="159040" cy="607025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152400" y="1806078"/>
            <a:ext cx="5714999" cy="4213722"/>
            <a:chOff x="4896253" y="2646332"/>
            <a:chExt cx="3028543" cy="2958121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 rot="2748482">
              <a:off x="6335786" y="3600438"/>
              <a:ext cx="150796" cy="623302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5663484" y="3996106"/>
              <a:ext cx="2261312" cy="208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6411635" y="2646332"/>
              <a:ext cx="0" cy="13497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6394398" y="3996106"/>
              <a:ext cx="36317" cy="160834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4896253" y="3822608"/>
              <a:ext cx="764680" cy="342866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5E76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Laser</a:t>
              </a:r>
            </a:p>
          </p:txBody>
        </p:sp>
      </p:grpSp>
      <p:sp>
        <p:nvSpPr>
          <p:cNvPr id="13" name="Chord 12"/>
          <p:cNvSpPr/>
          <p:nvPr/>
        </p:nvSpPr>
        <p:spPr>
          <a:xfrm rot="-5400000">
            <a:off x="2511804" y="5641596"/>
            <a:ext cx="868350" cy="862757"/>
          </a:xfrm>
          <a:prstGeom prst="chord">
            <a:avLst>
              <a:gd name="adj1" fmla="val 5443980"/>
              <a:gd name="adj2" fmla="val 16200000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36"/>
          <p:cNvCxnSpPr/>
          <p:nvPr/>
        </p:nvCxnSpPr>
        <p:spPr>
          <a:xfrm rot="10800000">
            <a:off x="3200402" y="3962402"/>
            <a:ext cx="1295399" cy="533399"/>
          </a:xfrm>
          <a:prstGeom prst="bentConnector3">
            <a:avLst>
              <a:gd name="adj1" fmla="val 100177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" descr="C:\Users\sheila\Pictures\squeezer\P1010466.JPG"/>
          <p:cNvPicPr>
            <a:picLocks noChangeAspect="1" noChangeArrowheads="1"/>
          </p:cNvPicPr>
          <p:nvPr/>
        </p:nvPicPr>
        <p:blipFill>
          <a:blip r:embed="rId2" cstate="print"/>
          <a:srcRect t="22222" r="16667" b="27778"/>
          <a:stretch>
            <a:fillRect/>
          </a:stretch>
        </p:blipFill>
        <p:spPr bwMode="auto">
          <a:xfrm rot="10800000">
            <a:off x="4648200" y="4343400"/>
            <a:ext cx="2540000" cy="1143000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</p:pic>
      <p:cxnSp>
        <p:nvCxnSpPr>
          <p:cNvPr id="28" name="Elbow Connector 36"/>
          <p:cNvCxnSpPr/>
          <p:nvPr/>
        </p:nvCxnSpPr>
        <p:spPr>
          <a:xfrm flipV="1">
            <a:off x="3657600" y="4660900"/>
            <a:ext cx="762000" cy="215900"/>
          </a:xfrm>
          <a:prstGeom prst="bentConnector3">
            <a:avLst>
              <a:gd name="adj1" fmla="val -2048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3657600" y="5029200"/>
            <a:ext cx="0" cy="762000"/>
          </a:xfrm>
          <a:prstGeom prst="line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rot="5400000">
            <a:off x="3657600" y="5029200"/>
            <a:ext cx="0" cy="762000"/>
          </a:xfrm>
          <a:prstGeom prst="line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Oval 11"/>
          <p:cNvSpPr>
            <a:spLocks noChangeArrowheads="1"/>
          </p:cNvSpPr>
          <p:nvPr/>
        </p:nvSpPr>
        <p:spPr bwMode="auto">
          <a:xfrm>
            <a:off x="3505200" y="5257800"/>
            <a:ext cx="304800" cy="304800"/>
          </a:xfrm>
          <a:prstGeom prst="ellipse">
            <a:avLst/>
          </a:prstGeom>
          <a:solidFill>
            <a:srgbClr val="D49FFF">
              <a:alpha val="45097"/>
            </a:srgbClr>
          </a:solidFill>
          <a:ln w="12600">
            <a:solidFill>
              <a:srgbClr val="DFE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3886200" y="3810000"/>
            <a:ext cx="0" cy="609600"/>
          </a:xfrm>
          <a:prstGeom prst="line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 rot="5400000">
            <a:off x="3848100" y="3924300"/>
            <a:ext cx="0" cy="381000"/>
          </a:xfrm>
          <a:prstGeom prst="line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3810000" y="3886200"/>
            <a:ext cx="152400" cy="457200"/>
          </a:xfrm>
          <a:prstGeom prst="ellipse">
            <a:avLst/>
          </a:prstGeom>
          <a:solidFill>
            <a:srgbClr val="D49FFF">
              <a:alpha val="45097"/>
            </a:srgbClr>
          </a:solidFill>
          <a:ln w="12600">
            <a:solidFill>
              <a:srgbClr val="DFE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752600" y="4576303"/>
            <a:ext cx="924885" cy="833897"/>
            <a:chOff x="2057400" y="4576303"/>
            <a:chExt cx="924885" cy="833897"/>
          </a:xfrm>
        </p:grpSpPr>
        <p:grpSp>
          <p:nvGrpSpPr>
            <p:cNvPr id="25" name="Group 19"/>
            <p:cNvGrpSpPr/>
            <p:nvPr/>
          </p:nvGrpSpPr>
          <p:grpSpPr>
            <a:xfrm>
              <a:off x="2057400" y="4576303"/>
              <a:ext cx="924885" cy="833897"/>
              <a:chOff x="3276600" y="4957303"/>
              <a:chExt cx="924885" cy="833897"/>
            </a:xfrm>
          </p:grpSpPr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>
                <a:off x="3657600" y="5029200"/>
                <a:ext cx="0" cy="762000"/>
              </a:xfrm>
              <a:prstGeom prst="line">
                <a:avLst/>
              </a:prstGeom>
              <a:noFill/>
              <a:ln w="126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 rot="5400000">
                <a:off x="3657600" y="5029200"/>
                <a:ext cx="0" cy="762000"/>
              </a:xfrm>
              <a:prstGeom prst="line">
                <a:avLst/>
              </a:prstGeom>
              <a:noFill/>
              <a:ln w="126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Oval 11"/>
              <p:cNvSpPr>
                <a:spLocks noChangeArrowheads="1"/>
              </p:cNvSpPr>
              <p:nvPr/>
            </p:nvSpPr>
            <p:spPr bwMode="auto">
              <a:xfrm rot="13152236">
                <a:off x="3736847" y="4957303"/>
                <a:ext cx="464638" cy="143794"/>
              </a:xfrm>
              <a:prstGeom prst="ellipse">
                <a:avLst/>
              </a:prstGeom>
              <a:solidFill>
                <a:srgbClr val="D49FFF">
                  <a:alpha val="45097"/>
                </a:srgbClr>
              </a:solidFill>
              <a:ln w="12600">
                <a:solidFill>
                  <a:srgbClr val="DFE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flipV="1">
              <a:off x="2438400" y="4648200"/>
              <a:ext cx="30480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Enhanced LIGO squeezing goals:</a:t>
            </a:r>
            <a:endParaRPr lang="en-US" dirty="0"/>
          </a:p>
        </p:txBody>
      </p:sp>
      <p:pic>
        <p:nvPicPr>
          <p:cNvPr id="4" name="Picture 2" descr="C:\Users\sheila\Pictures\winterspring2012\2012-03-16 2012\2012 068.JPG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5257800" y="1676400"/>
            <a:ext cx="3429000" cy="4572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Demonstrate that squeezing does not add noise in the LIGO band</a:t>
            </a:r>
          </a:p>
          <a:p>
            <a:r>
              <a:rPr lang="en-US" dirty="0" smtClean="0"/>
              <a:t>Study environmental noise couplings</a:t>
            </a:r>
          </a:p>
          <a:p>
            <a:r>
              <a:rPr lang="en-US" dirty="0" smtClean="0"/>
              <a:t>Understand limits to measured </a:t>
            </a:r>
            <a:r>
              <a:rPr lang="en-US" dirty="0" smtClean="0"/>
              <a:t>squeezing</a:t>
            </a:r>
          </a:p>
          <a:p>
            <a:r>
              <a:rPr lang="en-US" dirty="0" smtClean="0"/>
              <a:t>Enable </a:t>
            </a:r>
            <a:r>
              <a:rPr lang="en-US" dirty="0" err="1" smtClean="0"/>
              <a:t>planing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aLIGO</a:t>
            </a:r>
            <a:r>
              <a:rPr lang="en-US" dirty="0" smtClean="0"/>
              <a:t>+ squeezing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371600" y="1295400"/>
          <a:ext cx="6477000" cy="5181600"/>
        </p:xfrm>
        <a:graphic>
          <a:graphicData uri="http://schemas.openxmlformats.org/presentationml/2006/ole">
            <p:oleObj spid="_x0000_s11267" name="Acrobat Document" r:id="rId3" imgW="5143500" imgH="3857625" progId="AcroExch.Document.7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Squeezing in Enhanced LIGO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Squeezing in Enhanced LIGO</a:t>
            </a:r>
            <a:endParaRPr lang="en-US" dirty="0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1366838" y="1295400"/>
          <a:ext cx="6481762" cy="5230895"/>
        </p:xfrm>
        <a:graphic>
          <a:graphicData uri="http://schemas.openxmlformats.org/presentationml/2006/ole">
            <p:oleObj spid="_x0000_s32770" name="Acrobat Document" r:id="rId3" imgW="4886257" imgH="3943350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53200" y="4495800"/>
            <a:ext cx="7825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2.1dB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5029200"/>
            <a:ext cx="28291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20% improvement in SNR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856049" y="6248400"/>
            <a:ext cx="32879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Accepted at Nature Photonics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Best broadband sensitivity to date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500" t="20444" r="25500" b="10222"/>
          <a:stretch>
            <a:fillRect/>
          </a:stretch>
        </p:blipFill>
        <p:spPr bwMode="auto">
          <a:xfrm>
            <a:off x="1203569" y="1295400"/>
            <a:ext cx="679743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6512</TotalTime>
  <Words>451</Words>
  <Application>Microsoft Office PowerPoint</Application>
  <PresentationFormat>On-screen Show (4:3)</PresentationFormat>
  <Paragraphs>108</Paragraphs>
  <Slides>34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Theme1</vt:lpstr>
      <vt:lpstr>Acrobat Document</vt:lpstr>
      <vt:lpstr>Quantum noise reduction using squeezed states in LIGO</vt:lpstr>
      <vt:lpstr>Quantum noise will limit the sensitivity of advanced detectors</vt:lpstr>
      <vt:lpstr>Slide 3</vt:lpstr>
      <vt:lpstr>Slide 4</vt:lpstr>
      <vt:lpstr>Slide 5</vt:lpstr>
      <vt:lpstr>Enhanced LIGO squeezing goals:</vt:lpstr>
      <vt:lpstr> Squeezing in Enhanced LIGO</vt:lpstr>
      <vt:lpstr> Squeezing in Enhanced LIGO</vt:lpstr>
      <vt:lpstr> Best broadband sensitivity to date</vt:lpstr>
      <vt:lpstr> Squeezing in Enhanced LIGO</vt:lpstr>
      <vt:lpstr>Backscatter noise</vt:lpstr>
      <vt:lpstr>Backscatter noise</vt:lpstr>
      <vt:lpstr>Backscatter noise</vt:lpstr>
      <vt:lpstr>Noise Coupling</vt:lpstr>
      <vt:lpstr>Backscatter in ALIGO</vt:lpstr>
      <vt:lpstr>Backscatter in ALIGO</vt:lpstr>
      <vt:lpstr>Backscatter in ALIGO</vt:lpstr>
      <vt:lpstr>Slide 18</vt:lpstr>
      <vt:lpstr>Loss budget and goals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Summary</vt:lpstr>
      <vt:lpstr>Squeezing angle fluctuations</vt:lpstr>
      <vt:lpstr>Measurement of squeezing angle fluctuations and losses</vt:lpstr>
      <vt:lpstr>Squeezing angle fluctuations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Sheila2</dc:creator>
  <cp:lastModifiedBy>Sheila2</cp:lastModifiedBy>
  <cp:revision>90</cp:revision>
  <dcterms:created xsi:type="dcterms:W3CDTF">2013-01-07T20:50:00Z</dcterms:created>
  <dcterms:modified xsi:type="dcterms:W3CDTF">2013-07-07T10:16:36Z</dcterms:modified>
</cp:coreProperties>
</file>