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83" r:id="rId2"/>
    <p:sldId id="261" r:id="rId3"/>
    <p:sldId id="258" r:id="rId4"/>
    <p:sldId id="260" r:id="rId5"/>
    <p:sldId id="259" r:id="rId6"/>
    <p:sldId id="262" r:id="rId7"/>
    <p:sldId id="263" r:id="rId8"/>
    <p:sldId id="287" r:id="rId9"/>
    <p:sldId id="265" r:id="rId10"/>
    <p:sldId id="289" r:id="rId11"/>
    <p:sldId id="266" r:id="rId12"/>
    <p:sldId id="270" r:id="rId13"/>
    <p:sldId id="268" r:id="rId14"/>
    <p:sldId id="274" r:id="rId15"/>
    <p:sldId id="271" r:id="rId16"/>
    <p:sldId id="272" r:id="rId17"/>
    <p:sldId id="288" r:id="rId18"/>
    <p:sldId id="273" r:id="rId19"/>
    <p:sldId id="279" r:id="rId20"/>
    <p:sldId id="275" r:id="rId21"/>
    <p:sldId id="276" r:id="rId22"/>
    <p:sldId id="277" r:id="rId23"/>
    <p:sldId id="280" r:id="rId24"/>
    <p:sldId id="281" r:id="rId25"/>
    <p:sldId id="286" r:id="rId26"/>
    <p:sldId id="284" r:id="rId27"/>
    <p:sldId id="290"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00"/>
    <a:srgbClr val="990000"/>
    <a:srgbClr val="CC3300"/>
    <a:srgbClr val="FFFF99"/>
    <a:srgbClr val="CC0000"/>
    <a:srgbClr val="000066"/>
    <a:srgbClr val="0000FF"/>
    <a:srgbClr val="8000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4" autoAdjust="0"/>
    <p:restoredTop sz="94660"/>
  </p:normalViewPr>
  <p:slideViewPr>
    <p:cSldViewPr>
      <p:cViewPr varScale="1">
        <p:scale>
          <a:sx n="101" d="100"/>
          <a:sy n="101" d="100"/>
        </p:scale>
        <p:origin x="-106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9D120C8-8003-4773-9311-75D377A15725}" type="datetimeFigureOut">
              <a:rPr lang="en-GB"/>
              <a:pPr>
                <a:defRPr/>
              </a:pPr>
              <a:t>26/07/2013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43CB7B3-0438-43BA-9F22-7E85D1676FF8}" type="slidenum">
              <a:rPr lang="en-GB"/>
              <a:pPr>
                <a:defRPr/>
              </a:pPr>
              <a:t>‹#›</a:t>
            </a:fld>
            <a:endParaRPr lang="en-GB"/>
          </a:p>
        </p:txBody>
      </p:sp>
    </p:spTree>
    <p:extLst>
      <p:ext uri="{BB962C8B-B14F-4D97-AF65-F5344CB8AC3E}">
        <p14:creationId xmlns:p14="http://schemas.microsoft.com/office/powerpoint/2010/main" val="1102844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FCB18C-A67A-4698-BCA2-6AAF49645977}" type="slidenum">
              <a:rPr lang="en-GB"/>
              <a:pPr fontAlgn="base">
                <a:spcBef>
                  <a:spcPct val="0"/>
                </a:spcBef>
                <a:spcAft>
                  <a:spcPct val="0"/>
                </a:spcAft>
                <a:defRPr/>
              </a:pPr>
              <a:t>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5DB62C2-D249-4AF9-A06D-5D443B3E76CD}" type="datetime1">
              <a:rPr lang="en-GB"/>
              <a:pPr>
                <a:defRPr/>
              </a:pPr>
              <a:t>26/07/2013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92DD2D9-02B3-465C-9AAF-9C800249AF1D}"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0E9CCB4-C0F5-40EC-AD5F-18C3648E7D3C}" type="datetime1">
              <a:rPr lang="en-GB"/>
              <a:pPr>
                <a:defRPr/>
              </a:pPr>
              <a:t>26/07/2013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9B6D299-3F4D-4154-AD77-9ECCD84E89EB}"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D322D11-48C6-45C0-86E2-D2A94A825479}" type="datetime1">
              <a:rPr lang="en-GB"/>
              <a:pPr>
                <a:defRPr/>
              </a:pPr>
              <a:t>26/07/2013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14A8FF4-80EF-49E6-892E-D1FA81175572}"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02971B6-241E-4B65-865E-07646C06A224}" type="datetime1">
              <a:rPr lang="en-GB"/>
              <a:pPr>
                <a:defRPr/>
              </a:pPr>
              <a:t>26/07/2013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3DAE070-4177-4F0E-BA23-2952AE74E144}"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C40BD3-971D-4426-AE8E-DD0ECD8E9DC6}" type="datetime1">
              <a:rPr lang="en-GB"/>
              <a:pPr>
                <a:defRPr/>
              </a:pPr>
              <a:t>26/07/2013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17A307-7446-4F04-AF0F-033916F778F1}"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33D55A90-819D-4FE8-AFDD-AFCCFC36FCB4}" type="datetime1">
              <a:rPr lang="en-GB"/>
              <a:pPr>
                <a:defRPr/>
              </a:pPr>
              <a:t>26/07/2013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44CA7F0-669C-47DE-BB93-300BCD6AF9FA}"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01822280-AC9B-4417-9A65-3592462EBDB4}" type="datetime1">
              <a:rPr lang="en-GB"/>
              <a:pPr>
                <a:defRPr/>
              </a:pPr>
              <a:t>26/07/2013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751255C-4E84-4238-8ACD-C487D66E25B8}"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79FE2EE-35C8-477A-9BCC-2B67E0C75148}" type="datetime1">
              <a:rPr lang="en-GB"/>
              <a:pPr>
                <a:defRPr/>
              </a:pPr>
              <a:t>26/07/2013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BC42F9C9-BD75-4379-99F4-C54E5A25377F}"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C81CB6B-27C5-49F5-8765-92A33830D538}" type="datetime1">
              <a:rPr lang="en-GB"/>
              <a:pPr>
                <a:defRPr/>
              </a:pPr>
              <a:t>26/07/2013</a:t>
            </a:fld>
            <a:endParaRPr lang="en-GB"/>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a:xfrm>
            <a:off x="6759575" y="6448425"/>
            <a:ext cx="2133600" cy="365125"/>
          </a:xfrm>
        </p:spPr>
        <p:txBody>
          <a:bodyPr/>
          <a:lstStyle>
            <a:lvl1pPr>
              <a:defRPr/>
            </a:lvl1pPr>
          </a:lstStyle>
          <a:p>
            <a:pPr>
              <a:defRPr/>
            </a:pPr>
            <a:fld id="{7C25A24E-F9C2-4293-B79E-3C086984DBEB}"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97840A-C765-46C2-AFDC-D1AC6F0AF4F8}" type="datetime1">
              <a:rPr lang="en-GB"/>
              <a:pPr>
                <a:defRPr/>
              </a:pPr>
              <a:t>26/07/2013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6170922-60BB-443C-9E8B-02E3C0F641BF}"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44A724C-32D6-4865-ADB3-3B1AAE9D211F}" type="datetime1">
              <a:rPr lang="en-GB"/>
              <a:pPr>
                <a:defRPr/>
              </a:pPr>
              <a:t>26/07/2013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683CEF3-70F0-489C-ADAF-D6BB5D4566F0}"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107189-3A2E-4F8E-8B25-CC2D3A394456}" type="datetime1">
              <a:rPr lang="en-GB"/>
              <a:pPr>
                <a:defRPr/>
              </a:pPr>
              <a:t>26/07/2013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C742065-8296-42E1-A22F-8A62D0113EB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60"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C:\Users\Kirill\Documents\Displaysment Sensor\UStrath-colour-on_white-1500.jpg"/>
          <p:cNvPicPr>
            <a:picLocks noChangeAspect="1" noChangeArrowheads="1"/>
          </p:cNvPicPr>
          <p:nvPr/>
        </p:nvPicPr>
        <p:blipFill>
          <a:blip r:embed="rId2" cstate="print"/>
          <a:srcRect/>
          <a:stretch>
            <a:fillRect/>
          </a:stretch>
        </p:blipFill>
        <p:spPr bwMode="auto">
          <a:xfrm>
            <a:off x="395288" y="134938"/>
            <a:ext cx="866775" cy="619125"/>
          </a:xfrm>
          <a:prstGeom prst="rect">
            <a:avLst/>
          </a:prstGeom>
          <a:noFill/>
          <a:ln w="9525">
            <a:noFill/>
            <a:miter lim="800000"/>
            <a:headEnd/>
            <a:tailEnd/>
          </a:ln>
        </p:spPr>
      </p:pic>
      <p:pic>
        <p:nvPicPr>
          <p:cNvPr id="14338" name="Picture 5"/>
          <p:cNvPicPr>
            <a:picLocks noChangeAspect="1" noChangeArrowheads="1"/>
          </p:cNvPicPr>
          <p:nvPr/>
        </p:nvPicPr>
        <p:blipFill>
          <a:blip r:embed="rId3" cstate="print"/>
          <a:srcRect/>
          <a:stretch>
            <a:fillRect/>
          </a:stretch>
        </p:blipFill>
        <p:spPr bwMode="auto">
          <a:xfrm>
            <a:off x="4014788" y="134938"/>
            <a:ext cx="1114425" cy="625475"/>
          </a:xfrm>
          <a:prstGeom prst="rect">
            <a:avLst/>
          </a:prstGeom>
          <a:noFill/>
          <a:ln w="9525">
            <a:noFill/>
            <a:miter lim="800000"/>
            <a:headEnd/>
            <a:tailEnd/>
          </a:ln>
        </p:spPr>
      </p:pic>
      <p:pic>
        <p:nvPicPr>
          <p:cNvPr id="14339" name="Picture 8" descr="UStrath-PowerPoint-header-gray.jpg"/>
          <p:cNvPicPr>
            <a:picLocks noChangeAspect="1"/>
          </p:cNvPicPr>
          <p:nvPr/>
        </p:nvPicPr>
        <p:blipFill>
          <a:blip r:embed="rId4" cstate="print"/>
          <a:srcRect/>
          <a:stretch>
            <a:fillRect/>
          </a:stretch>
        </p:blipFill>
        <p:spPr bwMode="auto">
          <a:xfrm>
            <a:off x="0" y="5872163"/>
            <a:ext cx="9144000" cy="985837"/>
          </a:xfrm>
          <a:prstGeom prst="rect">
            <a:avLst/>
          </a:prstGeom>
          <a:noFill/>
          <a:ln w="9525">
            <a:noFill/>
            <a:miter lim="800000"/>
            <a:headEnd/>
            <a:tailEnd/>
          </a:ln>
        </p:spPr>
      </p:pic>
      <p:sp>
        <p:nvSpPr>
          <p:cNvPr id="14340" name="Subtitle 2"/>
          <p:cNvSpPr>
            <a:spLocks noGrp="1"/>
          </p:cNvSpPr>
          <p:nvPr>
            <p:ph type="subTitle" idx="1"/>
          </p:nvPr>
        </p:nvSpPr>
        <p:spPr>
          <a:xfrm>
            <a:off x="992188" y="3573016"/>
            <a:ext cx="7159625" cy="1872208"/>
          </a:xfrm>
        </p:spPr>
        <p:txBody>
          <a:bodyPr/>
          <a:lstStyle/>
          <a:p>
            <a:pPr eaLnBrk="1" hangingPunct="1"/>
            <a:r>
              <a:rPr lang="en-GB" sz="2200" dirty="0" err="1" smtClean="0">
                <a:solidFill>
                  <a:srgbClr val="0000FF"/>
                </a:solidFill>
                <a:latin typeface="Arial Rounded MT Bold" pitchFamily="34" charset="0"/>
              </a:rPr>
              <a:t>Kirill</a:t>
            </a:r>
            <a:r>
              <a:rPr lang="en-GB" sz="2200" dirty="0" smtClean="0">
                <a:solidFill>
                  <a:srgbClr val="0000FF"/>
                </a:solidFill>
                <a:latin typeface="Arial Rounded MT Bold" pitchFamily="34" charset="0"/>
              </a:rPr>
              <a:t> Tokmakov</a:t>
            </a:r>
            <a:r>
              <a:rPr lang="en-GB" sz="1800" baseline="30000" dirty="0" smtClean="0">
                <a:solidFill>
                  <a:srgbClr val="0000FF"/>
                </a:solidFill>
                <a:latin typeface="Arial Rounded MT Bold" pitchFamily="34" charset="0"/>
              </a:rPr>
              <a:t>1,2</a:t>
            </a:r>
          </a:p>
          <a:p>
            <a:pPr marL="342900" indent="-342900" eaLnBrk="1" hangingPunct="1">
              <a:buAutoNum type="alphaUcPeriod"/>
            </a:pPr>
            <a:r>
              <a:rPr lang="en-GB" sz="1800" dirty="0" smtClean="0">
                <a:solidFill>
                  <a:srgbClr val="0000FF"/>
                </a:solidFill>
                <a:latin typeface="Arial Rounded MT Bold" pitchFamily="34" charset="0"/>
              </a:rPr>
              <a:t>Cumming</a:t>
            </a:r>
            <a:r>
              <a:rPr lang="en-GB" sz="1800" baseline="30000" dirty="0" smtClean="0">
                <a:solidFill>
                  <a:srgbClr val="0000FF"/>
                </a:solidFill>
                <a:latin typeface="Arial Rounded MT Bold" pitchFamily="34" charset="0"/>
              </a:rPr>
              <a:t>1</a:t>
            </a:r>
            <a:r>
              <a:rPr lang="en-GB" sz="1800" dirty="0" smtClean="0">
                <a:solidFill>
                  <a:srgbClr val="0000FF"/>
                </a:solidFill>
                <a:latin typeface="Arial Rounded MT Bold" pitchFamily="34" charset="0"/>
              </a:rPr>
              <a:t>, J. Hough</a:t>
            </a:r>
            <a:r>
              <a:rPr lang="en-GB" sz="1800" baseline="30000" dirty="0" smtClean="0">
                <a:solidFill>
                  <a:srgbClr val="0000FF"/>
                </a:solidFill>
                <a:latin typeface="Arial Rounded MT Bold" pitchFamily="34" charset="0"/>
              </a:rPr>
              <a:t>1</a:t>
            </a:r>
            <a:r>
              <a:rPr lang="en-GB" sz="1800" dirty="0" smtClean="0">
                <a:solidFill>
                  <a:srgbClr val="0000FF"/>
                </a:solidFill>
                <a:latin typeface="Arial Rounded MT Bold" pitchFamily="34" charset="0"/>
              </a:rPr>
              <a:t>, R. Jones</a:t>
            </a:r>
            <a:r>
              <a:rPr lang="en-GB" sz="1800" baseline="30000" dirty="0" smtClean="0">
                <a:solidFill>
                  <a:srgbClr val="0000FF"/>
                </a:solidFill>
                <a:latin typeface="Arial Rounded MT Bold" pitchFamily="34" charset="0"/>
              </a:rPr>
              <a:t>1</a:t>
            </a:r>
            <a:r>
              <a:rPr lang="en-GB" sz="1800" dirty="0" smtClean="0">
                <a:solidFill>
                  <a:srgbClr val="0000FF"/>
                </a:solidFill>
                <a:latin typeface="Arial Rounded MT Bold" pitchFamily="34" charset="0"/>
              </a:rPr>
              <a:t>, R. Kumar</a:t>
            </a:r>
            <a:r>
              <a:rPr lang="en-GB" sz="1800" baseline="30000" dirty="0" smtClean="0">
                <a:solidFill>
                  <a:srgbClr val="0000FF"/>
                </a:solidFill>
                <a:latin typeface="Arial Rounded MT Bold" pitchFamily="34" charset="0"/>
              </a:rPr>
              <a:t>1</a:t>
            </a:r>
            <a:r>
              <a:rPr lang="en-GB" sz="1800" dirty="0" smtClean="0">
                <a:solidFill>
                  <a:srgbClr val="0000FF"/>
                </a:solidFill>
                <a:latin typeface="Arial Rounded MT Bold" pitchFamily="34" charset="0"/>
              </a:rPr>
              <a:t>, S. Reid</a:t>
            </a:r>
            <a:r>
              <a:rPr lang="en-GB" sz="1800" baseline="30000" dirty="0" smtClean="0">
                <a:solidFill>
                  <a:srgbClr val="0000FF"/>
                </a:solidFill>
                <a:latin typeface="Arial Rounded MT Bold" pitchFamily="34" charset="0"/>
              </a:rPr>
              <a:t>4</a:t>
            </a:r>
            <a:r>
              <a:rPr lang="en-GB" sz="1800" dirty="0" smtClean="0">
                <a:solidFill>
                  <a:srgbClr val="0000FF"/>
                </a:solidFill>
                <a:latin typeface="Arial Rounded MT Bold" pitchFamily="34" charset="0"/>
              </a:rPr>
              <a:t>, S. Rowan</a:t>
            </a:r>
            <a:r>
              <a:rPr lang="en-GB" sz="1800" baseline="30000" dirty="0" smtClean="0">
                <a:solidFill>
                  <a:srgbClr val="0000FF"/>
                </a:solidFill>
                <a:latin typeface="Arial Rounded MT Bold" pitchFamily="34" charset="0"/>
              </a:rPr>
              <a:t>1</a:t>
            </a:r>
            <a:r>
              <a:rPr lang="en-GB" sz="1800" dirty="0" smtClean="0">
                <a:solidFill>
                  <a:srgbClr val="0000FF"/>
                </a:solidFill>
                <a:latin typeface="Arial Rounded MT Bold" pitchFamily="34" charset="0"/>
              </a:rPr>
              <a:t>, N.A. Lockerbie</a:t>
            </a:r>
            <a:r>
              <a:rPr lang="en-GB" sz="1800" baseline="30000" dirty="0" smtClean="0">
                <a:solidFill>
                  <a:srgbClr val="0000FF"/>
                </a:solidFill>
                <a:latin typeface="Arial Rounded MT Bold" pitchFamily="34" charset="0"/>
              </a:rPr>
              <a:t>2</a:t>
            </a:r>
            <a:r>
              <a:rPr lang="en-GB" sz="1800" dirty="0" smtClean="0">
                <a:solidFill>
                  <a:srgbClr val="0000FF"/>
                </a:solidFill>
                <a:latin typeface="Arial Rounded MT Bold" pitchFamily="34" charset="0"/>
              </a:rPr>
              <a:t>, A. Wanner</a:t>
            </a:r>
            <a:r>
              <a:rPr lang="en-GB" sz="1800" baseline="30000" dirty="0" smtClean="0">
                <a:solidFill>
                  <a:srgbClr val="0000FF"/>
                </a:solidFill>
                <a:latin typeface="Arial Rounded MT Bold" pitchFamily="34" charset="0"/>
              </a:rPr>
              <a:t>3</a:t>
            </a:r>
            <a:r>
              <a:rPr lang="en-GB" sz="1800" dirty="0" smtClean="0">
                <a:solidFill>
                  <a:srgbClr val="0000FF"/>
                </a:solidFill>
                <a:latin typeface="Arial Rounded MT Bold" pitchFamily="34" charset="0"/>
              </a:rPr>
              <a:t>, G.D. Hammond</a:t>
            </a:r>
            <a:r>
              <a:rPr lang="en-GB" sz="1800" baseline="30000" dirty="0" smtClean="0">
                <a:solidFill>
                  <a:srgbClr val="0000FF"/>
                </a:solidFill>
                <a:latin typeface="Arial Rounded MT Bold" pitchFamily="34" charset="0"/>
              </a:rPr>
              <a:t>1</a:t>
            </a:r>
            <a:endParaRPr lang="ru-RU" sz="1800" dirty="0" smtClean="0">
              <a:solidFill>
                <a:srgbClr val="0000FF"/>
              </a:solidFill>
              <a:latin typeface="Arial Rounded MT Bold" pitchFamily="34" charset="0"/>
            </a:endParaRPr>
          </a:p>
          <a:p>
            <a:pPr marL="342900" indent="-342900" algn="l" eaLnBrk="1" hangingPunct="1"/>
            <a:r>
              <a:rPr lang="en-US" sz="1050" baseline="30000" dirty="0" smtClean="0">
                <a:solidFill>
                  <a:schemeClr val="tx1"/>
                </a:solidFill>
                <a:latin typeface="Arial Rounded MT Bold" pitchFamily="34" charset="0"/>
              </a:rPr>
              <a:t>1</a:t>
            </a:r>
            <a:r>
              <a:rPr lang="en-US" sz="1050" dirty="0" smtClean="0">
                <a:solidFill>
                  <a:schemeClr val="tx1"/>
                </a:solidFill>
                <a:latin typeface="Arial Rounded MT Bold" pitchFamily="34" charset="0"/>
              </a:rPr>
              <a:t>University of Glasgow, Glasgow, UK.</a:t>
            </a:r>
          </a:p>
          <a:p>
            <a:pPr marL="342900" indent="-342900" algn="l" eaLnBrk="1" hangingPunct="1"/>
            <a:r>
              <a:rPr lang="en-US" sz="1050" baseline="30000" dirty="0" smtClean="0">
                <a:solidFill>
                  <a:schemeClr val="tx1"/>
                </a:solidFill>
                <a:latin typeface="Arial Rounded MT Bold" pitchFamily="34" charset="0"/>
              </a:rPr>
              <a:t>2</a:t>
            </a:r>
            <a:r>
              <a:rPr lang="en-US" sz="1050" dirty="0" smtClean="0">
                <a:solidFill>
                  <a:schemeClr val="tx1"/>
                </a:solidFill>
                <a:latin typeface="Arial Rounded MT Bold" pitchFamily="34" charset="0"/>
              </a:rPr>
              <a:t>University of Strathclyde, Glasgow, UK.</a:t>
            </a:r>
          </a:p>
          <a:p>
            <a:pPr marL="342900" indent="-342900" algn="l" eaLnBrk="1" hangingPunct="1"/>
            <a:r>
              <a:rPr lang="en-GB" sz="1050" baseline="30000" dirty="0" smtClean="0">
                <a:solidFill>
                  <a:schemeClr val="tx1"/>
                </a:solidFill>
                <a:latin typeface="Arial Rounded MT Bold" pitchFamily="34" charset="0"/>
              </a:rPr>
              <a:t>3</a:t>
            </a:r>
            <a:r>
              <a:rPr lang="en-GB" sz="1050" dirty="0" smtClean="0">
                <a:solidFill>
                  <a:schemeClr val="tx1"/>
                </a:solidFill>
                <a:latin typeface="Arial Rounded MT Bold" pitchFamily="34" charset="0"/>
              </a:rPr>
              <a:t>Max-Planck-Institut </a:t>
            </a:r>
            <a:r>
              <a:rPr lang="en-GB" sz="1050" dirty="0" err="1" smtClean="0">
                <a:solidFill>
                  <a:schemeClr val="tx1"/>
                </a:solidFill>
                <a:latin typeface="Arial Rounded MT Bold" pitchFamily="34" charset="0"/>
              </a:rPr>
              <a:t>für</a:t>
            </a:r>
            <a:r>
              <a:rPr lang="en-GB" sz="1050" dirty="0" smtClean="0">
                <a:solidFill>
                  <a:schemeClr val="tx1"/>
                </a:solidFill>
                <a:latin typeface="Arial Rounded MT Bold" pitchFamily="34" charset="0"/>
              </a:rPr>
              <a:t> </a:t>
            </a:r>
            <a:r>
              <a:rPr lang="en-GB" sz="1050" dirty="0" err="1" smtClean="0">
                <a:solidFill>
                  <a:schemeClr val="tx1"/>
                </a:solidFill>
                <a:latin typeface="Arial Rounded MT Bold" pitchFamily="34" charset="0"/>
              </a:rPr>
              <a:t>Gravitationsphysik</a:t>
            </a:r>
            <a:r>
              <a:rPr lang="en-GB" sz="1050" dirty="0" smtClean="0">
                <a:solidFill>
                  <a:schemeClr val="tx1"/>
                </a:solidFill>
                <a:latin typeface="Arial Rounded MT Bold" pitchFamily="34" charset="0"/>
              </a:rPr>
              <a:t> (Albert-Einstein-</a:t>
            </a:r>
            <a:r>
              <a:rPr lang="en-GB" sz="1050" dirty="0" err="1" smtClean="0">
                <a:solidFill>
                  <a:schemeClr val="tx1"/>
                </a:solidFill>
                <a:latin typeface="Arial Rounded MT Bold" pitchFamily="34" charset="0"/>
              </a:rPr>
              <a:t>Institut</a:t>
            </a:r>
            <a:r>
              <a:rPr lang="en-GB" sz="1050" dirty="0" smtClean="0">
                <a:solidFill>
                  <a:schemeClr val="tx1"/>
                </a:solidFill>
                <a:latin typeface="Arial Rounded MT Bold" pitchFamily="34" charset="0"/>
              </a:rPr>
              <a:t>), Hannover, Germany.</a:t>
            </a:r>
          </a:p>
          <a:p>
            <a:pPr marL="342900" indent="-342900" algn="l" eaLnBrk="1" hangingPunct="1"/>
            <a:r>
              <a:rPr lang="en-GB" sz="1050" baseline="30000" dirty="0" smtClean="0">
                <a:solidFill>
                  <a:schemeClr val="tx1"/>
                </a:solidFill>
                <a:latin typeface="Arial Rounded MT Bold" pitchFamily="34" charset="0"/>
              </a:rPr>
              <a:t>4</a:t>
            </a:r>
            <a:r>
              <a:rPr lang="en-GB" sz="1050" dirty="0" smtClean="0">
                <a:solidFill>
                  <a:schemeClr val="tx1"/>
                </a:solidFill>
                <a:latin typeface="Arial Rounded MT Bold" pitchFamily="34" charset="0"/>
              </a:rPr>
              <a:t>University of the West of Scotland, Paisley, UK.</a:t>
            </a:r>
          </a:p>
          <a:p>
            <a:pPr marL="342900" indent="-342900" algn="l" eaLnBrk="1" hangingPunct="1"/>
            <a:endParaRPr lang="en-GB" sz="1200" dirty="0" smtClean="0">
              <a:solidFill>
                <a:schemeClr val="tx1"/>
              </a:solidFill>
              <a:latin typeface="Arial Rounded MT Bold" pitchFamily="34" charset="0"/>
            </a:endParaRPr>
          </a:p>
        </p:txBody>
      </p:sp>
      <p:sp>
        <p:nvSpPr>
          <p:cNvPr id="14341" name="Title 1"/>
          <p:cNvSpPr>
            <a:spLocks noGrp="1"/>
          </p:cNvSpPr>
          <p:nvPr>
            <p:ph type="ctrTitle"/>
          </p:nvPr>
        </p:nvSpPr>
        <p:spPr>
          <a:xfrm>
            <a:off x="395288" y="1772816"/>
            <a:ext cx="8423275" cy="1470025"/>
          </a:xfrm>
          <a:solidFill>
            <a:srgbClr val="FFFF99"/>
          </a:solidFill>
          <a:ln>
            <a:solidFill>
              <a:srgbClr val="FF3300"/>
            </a:solidFill>
          </a:ln>
        </p:spPr>
        <p:txBody>
          <a:bodyPr/>
          <a:lstStyle/>
          <a:p>
            <a:pPr eaLnBrk="1" hangingPunct="1"/>
            <a:r>
              <a:rPr lang="en-GB" sz="3200" dirty="0" smtClean="0">
                <a:solidFill>
                  <a:srgbClr val="C00000"/>
                </a:solidFill>
                <a:latin typeface="Berlin Sans FB Demi" pitchFamily="34" charset="0"/>
              </a:rPr>
              <a:t>Photographic and Ultra-Fast Video Imaging of Fracture of Pristine Silica Glass </a:t>
            </a:r>
            <a:r>
              <a:rPr lang="en-GB" sz="3200" dirty="0" err="1" smtClean="0">
                <a:solidFill>
                  <a:srgbClr val="C00000"/>
                </a:solidFill>
                <a:latin typeface="Berlin Sans FB Demi" pitchFamily="34" charset="0"/>
              </a:rPr>
              <a:t>Fibers</a:t>
            </a:r>
            <a:endParaRPr lang="en-GB" sz="3200" dirty="0" smtClean="0">
              <a:solidFill>
                <a:srgbClr val="C00000"/>
              </a:solidFill>
              <a:latin typeface="Berlin Sans FB Demi" pitchFamily="34" charset="0"/>
            </a:endParaRPr>
          </a:p>
        </p:txBody>
      </p:sp>
      <p:pic>
        <p:nvPicPr>
          <p:cNvPr id="14342" name="Picture 2"/>
          <p:cNvPicPr>
            <a:picLocks noChangeAspect="1" noChangeArrowheads="1"/>
          </p:cNvPicPr>
          <p:nvPr/>
        </p:nvPicPr>
        <p:blipFill>
          <a:blip r:embed="rId5" cstate="print"/>
          <a:srcRect/>
          <a:stretch>
            <a:fillRect/>
          </a:stretch>
        </p:blipFill>
        <p:spPr bwMode="auto">
          <a:xfrm>
            <a:off x="7486650" y="134938"/>
            <a:ext cx="1262063" cy="436562"/>
          </a:xfrm>
          <a:prstGeom prst="rect">
            <a:avLst/>
          </a:prstGeom>
          <a:noFill/>
          <a:ln w="9525">
            <a:noFill/>
            <a:miter lim="800000"/>
            <a:headEnd/>
            <a:tailEnd/>
          </a:ln>
        </p:spPr>
      </p:pic>
      <p:pic>
        <p:nvPicPr>
          <p:cNvPr id="14343" name="Picture 2979" descr="D:\Accounts\Peter\Work\Poster\David's Posters 2004\GEOLogo.jpg"/>
          <p:cNvPicPr>
            <a:picLocks noChangeAspect="1" noChangeArrowheads="1"/>
          </p:cNvPicPr>
          <p:nvPr/>
        </p:nvPicPr>
        <p:blipFill>
          <a:blip r:embed="rId6" cstate="print"/>
          <a:srcRect/>
          <a:stretch>
            <a:fillRect/>
          </a:stretch>
        </p:blipFill>
        <p:spPr bwMode="auto">
          <a:xfrm>
            <a:off x="900113" y="5589588"/>
            <a:ext cx="601662" cy="541337"/>
          </a:xfrm>
          <a:prstGeom prst="rect">
            <a:avLst/>
          </a:prstGeom>
          <a:noFill/>
          <a:ln w="9525">
            <a:noFill/>
            <a:miter lim="800000"/>
            <a:headEnd/>
            <a:tailEnd/>
          </a:ln>
        </p:spPr>
      </p:pic>
      <p:pic>
        <p:nvPicPr>
          <p:cNvPr id="14344" name="Picture 19"/>
          <p:cNvPicPr>
            <a:picLocks noChangeAspect="1"/>
          </p:cNvPicPr>
          <p:nvPr/>
        </p:nvPicPr>
        <p:blipFill>
          <a:blip r:embed="rId7" cstate="print"/>
          <a:srcRect/>
          <a:stretch>
            <a:fillRect/>
          </a:stretch>
        </p:blipFill>
        <p:spPr bwMode="auto">
          <a:xfrm>
            <a:off x="2627313" y="5645150"/>
            <a:ext cx="869950" cy="430213"/>
          </a:xfrm>
          <a:prstGeom prst="rect">
            <a:avLst/>
          </a:prstGeom>
          <a:noFill/>
          <a:ln w="9525">
            <a:noFill/>
            <a:miter lim="800000"/>
            <a:headEnd/>
            <a:tailEnd/>
          </a:ln>
        </p:spPr>
      </p:pic>
      <p:pic>
        <p:nvPicPr>
          <p:cNvPr id="14345" name="Picture 17"/>
          <p:cNvPicPr>
            <a:picLocks noChangeAspect="1"/>
          </p:cNvPicPr>
          <p:nvPr/>
        </p:nvPicPr>
        <p:blipFill>
          <a:blip r:embed="rId8" cstate="print"/>
          <a:srcRect/>
          <a:stretch>
            <a:fillRect/>
          </a:stretch>
        </p:blipFill>
        <p:spPr bwMode="auto">
          <a:xfrm>
            <a:off x="4586288" y="5688013"/>
            <a:ext cx="855662" cy="344487"/>
          </a:xfrm>
          <a:prstGeom prst="rect">
            <a:avLst/>
          </a:prstGeom>
          <a:noFill/>
          <a:ln w="9525">
            <a:noFill/>
            <a:miter lim="800000"/>
            <a:headEnd/>
            <a:tailEnd/>
          </a:ln>
        </p:spPr>
      </p:pic>
      <p:pic>
        <p:nvPicPr>
          <p:cNvPr id="14346" name="Picture 29"/>
          <p:cNvPicPr>
            <a:picLocks noChangeAspect="1"/>
          </p:cNvPicPr>
          <p:nvPr/>
        </p:nvPicPr>
        <p:blipFill>
          <a:blip r:embed="rId9" cstate="print"/>
          <a:srcRect/>
          <a:stretch>
            <a:fillRect/>
          </a:stretch>
        </p:blipFill>
        <p:spPr bwMode="auto">
          <a:xfrm>
            <a:off x="6443663" y="5675313"/>
            <a:ext cx="1800225" cy="369887"/>
          </a:xfrm>
          <a:prstGeom prst="rect">
            <a:avLst/>
          </a:prstGeom>
          <a:noFill/>
          <a:ln w="9525">
            <a:noFill/>
            <a:miter lim="800000"/>
            <a:headEnd/>
            <a:tailEnd/>
          </a:ln>
        </p:spPr>
      </p:pic>
      <p:sp>
        <p:nvSpPr>
          <p:cNvPr id="14347" name="TextBox 18"/>
          <p:cNvSpPr txBox="1">
            <a:spLocks noChangeArrowheads="1"/>
          </p:cNvSpPr>
          <p:nvPr/>
        </p:nvSpPr>
        <p:spPr bwMode="auto">
          <a:xfrm>
            <a:off x="1692275" y="908720"/>
            <a:ext cx="5759450" cy="646112"/>
          </a:xfrm>
          <a:prstGeom prst="rect">
            <a:avLst/>
          </a:prstGeom>
          <a:noFill/>
          <a:ln w="9525">
            <a:noFill/>
            <a:miter lim="800000"/>
            <a:headEnd/>
            <a:tailEnd/>
          </a:ln>
        </p:spPr>
        <p:txBody>
          <a:bodyPr>
            <a:spAutoFit/>
          </a:bodyPr>
          <a:lstStyle/>
          <a:p>
            <a:pPr algn="ctr"/>
            <a:r>
              <a:rPr lang="en-GB" dirty="0">
                <a:solidFill>
                  <a:srgbClr val="0000CC"/>
                </a:solidFill>
                <a:latin typeface="Arial Rounded MT Bold" pitchFamily="34" charset="0"/>
              </a:rPr>
              <a:t>23</a:t>
            </a:r>
            <a:r>
              <a:rPr lang="en-GB" baseline="30000" dirty="0">
                <a:solidFill>
                  <a:srgbClr val="0000CC"/>
                </a:solidFill>
                <a:latin typeface="Arial Rounded MT Bold" pitchFamily="34" charset="0"/>
              </a:rPr>
              <a:t>rd</a:t>
            </a:r>
            <a:r>
              <a:rPr lang="en-GB" dirty="0">
                <a:solidFill>
                  <a:srgbClr val="0000CC"/>
                </a:solidFill>
                <a:latin typeface="Arial Rounded MT Bold" pitchFamily="34" charset="0"/>
              </a:rPr>
              <a:t> International Congress  on Glass </a:t>
            </a:r>
          </a:p>
          <a:p>
            <a:pPr algn="ctr"/>
            <a:r>
              <a:rPr lang="en-GB" dirty="0">
                <a:solidFill>
                  <a:srgbClr val="0000CC"/>
                </a:solidFill>
                <a:latin typeface="Arial Rounded MT Bold" pitchFamily="34" charset="0"/>
              </a:rPr>
              <a:t>Prague 2013</a:t>
            </a:r>
          </a:p>
        </p:txBody>
      </p:sp>
      <p:sp>
        <p:nvSpPr>
          <p:cNvPr id="14" name="TextBox 13"/>
          <p:cNvSpPr txBox="1"/>
          <p:nvPr/>
        </p:nvSpPr>
        <p:spPr>
          <a:xfrm>
            <a:off x="38173" y="6407750"/>
            <a:ext cx="1440160" cy="261610"/>
          </a:xfrm>
          <a:prstGeom prst="rect">
            <a:avLst/>
          </a:prstGeom>
          <a:noFill/>
        </p:spPr>
        <p:txBody>
          <a:bodyPr wrap="square" rtlCol="0">
            <a:spAutoFit/>
          </a:bodyPr>
          <a:lstStyle/>
          <a:p>
            <a:r>
              <a:rPr lang="en-GB" sz="1100" dirty="0" smtClean="0"/>
              <a:t>LIGO-G1300798-v1</a:t>
            </a:r>
            <a:endParaRPr lang="en-GB" sz="11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C25A24E-F9C2-4293-B79E-3C086984DBEB}" type="slidenum">
              <a:rPr lang="en-GB" smtClean="0"/>
              <a:pPr>
                <a:defRPr/>
              </a:pPr>
              <a:t>10</a:t>
            </a:fld>
            <a:endParaRPr lang="en-GB"/>
          </a:p>
        </p:txBody>
      </p:sp>
      <p:sp>
        <p:nvSpPr>
          <p:cNvPr id="3" name="TextBox 2"/>
          <p:cNvSpPr txBox="1">
            <a:spLocks noChangeArrowheads="1"/>
          </p:cNvSpPr>
          <p:nvPr/>
        </p:nvSpPr>
        <p:spPr bwMode="auto">
          <a:xfrm>
            <a:off x="0" y="116632"/>
            <a:ext cx="9144000" cy="707886"/>
          </a:xfrm>
          <a:prstGeom prst="rect">
            <a:avLst/>
          </a:prstGeom>
          <a:noFill/>
          <a:ln w="9525">
            <a:noFill/>
            <a:miter lim="800000"/>
            <a:headEnd/>
            <a:tailEnd/>
          </a:ln>
        </p:spPr>
        <p:txBody>
          <a:bodyPr wrap="square">
            <a:spAutoFit/>
          </a:bodyPr>
          <a:lstStyle/>
          <a:p>
            <a:pPr algn="ctr"/>
            <a:r>
              <a:rPr lang="en-GB" sz="2000" dirty="0">
                <a:latin typeface="Calibri" pitchFamily="34" charset="0"/>
              </a:rPr>
              <a:t>The </a:t>
            </a:r>
            <a:r>
              <a:rPr lang="en-US" sz="2000" dirty="0" smtClean="0">
                <a:latin typeface="Calibri" pitchFamily="34" charset="0"/>
              </a:rPr>
              <a:t>Advanced LIGO project comprises two </a:t>
            </a:r>
            <a:r>
              <a:rPr lang="en-US" sz="2000" dirty="0" err="1" smtClean="0">
                <a:latin typeface="Calibri" pitchFamily="34" charset="0"/>
              </a:rPr>
              <a:t>interferometric</a:t>
            </a:r>
            <a:r>
              <a:rPr lang="en-US" sz="2000" dirty="0" smtClean="0">
                <a:latin typeface="Calibri" pitchFamily="34" charset="0"/>
              </a:rPr>
              <a:t> detectors. </a:t>
            </a:r>
            <a:endParaRPr lang="ru-RU" sz="2000" dirty="0" smtClean="0">
              <a:latin typeface="Calibri" pitchFamily="34" charset="0"/>
            </a:endParaRPr>
          </a:p>
          <a:p>
            <a:pPr algn="ctr"/>
            <a:r>
              <a:rPr lang="en-US" sz="2000" dirty="0" smtClean="0">
                <a:latin typeface="Calibri" pitchFamily="34" charset="0"/>
              </a:rPr>
              <a:t>3 silica suspensions from required 8 have been installed already.</a:t>
            </a:r>
            <a:endParaRPr lang="en-GB" sz="2000" dirty="0">
              <a:latin typeface="Calibri" pitchFamily="34" charset="0"/>
            </a:endParaRPr>
          </a:p>
        </p:txBody>
      </p:sp>
      <p:pic>
        <p:nvPicPr>
          <p:cNvPr id="2050" name="Picture 2" descr="D:\Amaldi\Prague-glass\P10703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000" y="864000"/>
            <a:ext cx="4428000" cy="590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611188" y="260350"/>
            <a:ext cx="7921625" cy="1311275"/>
          </a:xfrm>
          <a:prstGeom prst="rect">
            <a:avLst/>
          </a:prstGeom>
          <a:noFill/>
          <a:ln w="9525">
            <a:noFill/>
            <a:miter lim="800000"/>
            <a:headEnd/>
            <a:tailEnd/>
          </a:ln>
        </p:spPr>
        <p:txBody>
          <a:bodyPr>
            <a:spAutoFit/>
          </a:bodyPr>
          <a:lstStyle/>
          <a:p>
            <a:pPr algn="ctr"/>
            <a:r>
              <a:rPr lang="en-GB" sz="2000">
                <a:solidFill>
                  <a:srgbClr val="990033"/>
                </a:solidFill>
                <a:latin typeface="Arial Rounded MT Bold" pitchFamily="34" charset="0"/>
              </a:rPr>
              <a:t>Diameter of each fibre is 400 µm. </a:t>
            </a:r>
          </a:p>
          <a:p>
            <a:pPr algn="ctr"/>
            <a:endParaRPr lang="en-GB" sz="2000">
              <a:solidFill>
                <a:srgbClr val="990033"/>
              </a:solidFill>
              <a:latin typeface="Arial Rounded MT Bold" pitchFamily="34" charset="0"/>
            </a:endParaRPr>
          </a:p>
          <a:p>
            <a:pPr algn="ctr"/>
            <a:r>
              <a:rPr lang="en-GB" sz="2000">
                <a:solidFill>
                  <a:srgbClr val="990033"/>
                </a:solidFill>
                <a:latin typeface="Arial Rounded MT Bold" pitchFamily="34" charset="0"/>
              </a:rPr>
              <a:t>The stress </a:t>
            </a:r>
            <a:r>
              <a:rPr lang="en-GB" sz="2000">
                <a:solidFill>
                  <a:srgbClr val="990033"/>
                </a:solidFill>
                <a:latin typeface="Arial Rounded MT Bold" pitchFamily="34" charset="0"/>
                <a:sym typeface="Symbol" pitchFamily="18" charset="2"/>
              </a:rPr>
              <a:t> 0.8 Gpa is far from the high values of breaking stress reported in the literature ( 6 Gpa).  </a:t>
            </a:r>
            <a:r>
              <a:rPr lang="en-GB" sz="2000">
                <a:solidFill>
                  <a:srgbClr val="990033"/>
                </a:solidFill>
                <a:latin typeface="Arial Rounded MT Bold" pitchFamily="34" charset="0"/>
              </a:rPr>
              <a:t> </a:t>
            </a:r>
          </a:p>
        </p:txBody>
      </p:sp>
      <p:sp>
        <p:nvSpPr>
          <p:cNvPr id="4" name="TextBox 3"/>
          <p:cNvSpPr txBox="1">
            <a:spLocks noChangeArrowheads="1"/>
          </p:cNvSpPr>
          <p:nvPr/>
        </p:nvSpPr>
        <p:spPr bwMode="auto">
          <a:xfrm>
            <a:off x="287338" y="1657350"/>
            <a:ext cx="8569325" cy="1938338"/>
          </a:xfrm>
          <a:prstGeom prst="rect">
            <a:avLst/>
          </a:prstGeom>
          <a:noFill/>
          <a:ln w="9525">
            <a:noFill/>
            <a:miter lim="800000"/>
            <a:headEnd/>
            <a:tailEnd/>
          </a:ln>
        </p:spPr>
        <p:txBody>
          <a:bodyPr>
            <a:spAutoFit/>
          </a:bodyPr>
          <a:lstStyle/>
          <a:p>
            <a:pPr marL="342900" indent="-342900" algn="just">
              <a:buFont typeface="Arial" charset="0"/>
              <a:buChar char="•"/>
            </a:pPr>
            <a:r>
              <a:rPr lang="en-GB" sz="2000" dirty="0">
                <a:solidFill>
                  <a:srgbClr val="6600CC"/>
                </a:solidFill>
                <a:latin typeface="Franklin Gothic Medium" pitchFamily="34" charset="0"/>
              </a:rPr>
              <a:t>Repetitive fabrication of strong silica fibres requires some practical skill.</a:t>
            </a:r>
          </a:p>
          <a:p>
            <a:pPr marL="342900" indent="-342900" algn="just">
              <a:spcBef>
                <a:spcPts val="1200"/>
              </a:spcBef>
              <a:buFont typeface="Arial" charset="0"/>
              <a:buChar char="•"/>
            </a:pPr>
            <a:r>
              <a:rPr lang="en-GB" sz="2000" dirty="0">
                <a:solidFill>
                  <a:srgbClr val="6600CC"/>
                </a:solidFill>
                <a:latin typeface="Franklin Gothic Medium" pitchFamily="34" charset="0"/>
              </a:rPr>
              <a:t>We need to retain the strength of 4 welded fibres for the suspension, i.e. provide good alignment, parallelism as well as good strength of welds. </a:t>
            </a:r>
          </a:p>
          <a:p>
            <a:pPr marL="342900" indent="-342900" algn="just">
              <a:spcBef>
                <a:spcPts val="1200"/>
              </a:spcBef>
              <a:buFont typeface="Arial" charset="0"/>
              <a:buChar char="•"/>
            </a:pPr>
            <a:r>
              <a:rPr lang="en-GB" sz="2000" dirty="0">
                <a:solidFill>
                  <a:srgbClr val="6600CC"/>
                </a:solidFill>
                <a:latin typeface="Franklin Gothic Medium" pitchFamily="34" charset="0"/>
              </a:rPr>
              <a:t>We are interested in fibres of 400 µm in diameter, this diameter range  is not typical for strength experiments. </a:t>
            </a:r>
          </a:p>
        </p:txBody>
      </p:sp>
      <p:sp>
        <p:nvSpPr>
          <p:cNvPr id="6" name="TextBox 5"/>
          <p:cNvSpPr txBox="1">
            <a:spLocks noChangeAspect="1"/>
          </p:cNvSpPr>
          <p:nvPr/>
        </p:nvSpPr>
        <p:spPr bwMode="auto">
          <a:xfrm>
            <a:off x="0" y="3790950"/>
            <a:ext cx="9143999" cy="3093154"/>
          </a:xfrm>
          <a:prstGeom prst="rect">
            <a:avLst/>
          </a:prstGeom>
          <a:noFill/>
          <a:ln w="9525">
            <a:noFill/>
            <a:miter lim="800000"/>
            <a:headEnd/>
            <a:tailEnd/>
          </a:ln>
        </p:spPr>
        <p:txBody>
          <a:bodyPr wrap="square">
            <a:spAutoFit/>
          </a:bodyPr>
          <a:lstStyle/>
          <a:p>
            <a:pPr algn="ctr">
              <a:lnSpc>
                <a:spcPts val="2600"/>
              </a:lnSpc>
            </a:pPr>
            <a:r>
              <a:rPr lang="en-GB" sz="2000" dirty="0">
                <a:solidFill>
                  <a:srgbClr val="FF0000"/>
                </a:solidFill>
                <a:latin typeface="Arial Rounded MT Bold" pitchFamily="34" charset="0"/>
              </a:rPr>
              <a:t>We need reliability and longevity to ensure long operating life of the detector suspensions.  </a:t>
            </a:r>
          </a:p>
          <a:p>
            <a:pPr algn="ctr">
              <a:lnSpc>
                <a:spcPts val="2600"/>
              </a:lnSpc>
            </a:pPr>
            <a:r>
              <a:rPr lang="en-US" sz="2000" dirty="0" smtClean="0">
                <a:solidFill>
                  <a:srgbClr val="FF0000"/>
                </a:solidFill>
                <a:latin typeface="Arial Rounded MT Bold" pitchFamily="34" charset="0"/>
              </a:rPr>
              <a:t>Each detector comprises 4 suspensions. Each suspension is made up of 4 </a:t>
            </a:r>
            <a:r>
              <a:rPr lang="en-US" sz="2000" dirty="0" err="1" smtClean="0">
                <a:solidFill>
                  <a:srgbClr val="FF0000"/>
                </a:solidFill>
                <a:latin typeface="Arial Rounded MT Bold" pitchFamily="34" charset="0"/>
              </a:rPr>
              <a:t>fibres</a:t>
            </a:r>
            <a:r>
              <a:rPr lang="en-US" sz="2000" dirty="0" smtClean="0">
                <a:solidFill>
                  <a:srgbClr val="FF0000"/>
                </a:solidFill>
                <a:latin typeface="Arial Rounded MT Bold" pitchFamily="34" charset="0"/>
              </a:rPr>
              <a:t>.</a:t>
            </a:r>
            <a:r>
              <a:rPr lang="en-GB" sz="2000" dirty="0" smtClean="0">
                <a:solidFill>
                  <a:srgbClr val="FF0000"/>
                </a:solidFill>
                <a:latin typeface="Arial Rounded MT Bold" pitchFamily="34" charset="0"/>
              </a:rPr>
              <a:t>The </a:t>
            </a:r>
            <a:r>
              <a:rPr lang="en-GB" sz="2000" dirty="0">
                <a:solidFill>
                  <a:srgbClr val="FF0000"/>
                </a:solidFill>
                <a:latin typeface="Arial Rounded MT Bold" pitchFamily="34" charset="0"/>
              </a:rPr>
              <a:t>strength of each fibre is crucial — breaking one fibre from sixteen disrupts the normal operation of the detector. </a:t>
            </a:r>
          </a:p>
          <a:p>
            <a:pPr algn="ctr">
              <a:lnSpc>
                <a:spcPts val="2600"/>
              </a:lnSpc>
            </a:pPr>
            <a:endParaRPr lang="en-GB" sz="2000" dirty="0">
              <a:solidFill>
                <a:srgbClr val="FF0000"/>
              </a:solidFill>
              <a:latin typeface="Arial Rounded MT Bold" pitchFamily="34" charset="0"/>
            </a:endParaRPr>
          </a:p>
          <a:p>
            <a:pPr algn="ctr">
              <a:lnSpc>
                <a:spcPts val="2600"/>
              </a:lnSpc>
            </a:pPr>
            <a:r>
              <a:rPr lang="en-GB" sz="2000" dirty="0">
                <a:solidFill>
                  <a:srgbClr val="FF0000"/>
                </a:solidFill>
                <a:latin typeface="Arial Rounded MT Bold" pitchFamily="34" charset="0"/>
              </a:rPr>
              <a:t>Furthermore, breaking of one fibre would lead to damage of the surface of the surrounding fibres and mirror due to shrapnel. </a:t>
            </a:r>
          </a:p>
          <a:p>
            <a:pPr algn="ctr">
              <a:lnSpc>
                <a:spcPts val="2600"/>
              </a:lnSpc>
            </a:pPr>
            <a:endParaRPr lang="en-GB" sz="2000" dirty="0">
              <a:solidFill>
                <a:srgbClr val="FF0000"/>
              </a:solidFill>
              <a:latin typeface="Arial Rounded MT Bold" pitchFamily="34" charset="0"/>
            </a:endParaRPr>
          </a:p>
        </p:txBody>
      </p:sp>
      <p:sp>
        <p:nvSpPr>
          <p:cNvPr id="3" name="Slide Number Placeholder 2"/>
          <p:cNvSpPr>
            <a:spLocks noGrp="1"/>
          </p:cNvSpPr>
          <p:nvPr>
            <p:ph type="sldNum" sz="quarter" idx="12"/>
          </p:nvPr>
        </p:nvSpPr>
        <p:spPr/>
        <p:txBody>
          <a:bodyPr/>
          <a:lstStyle/>
          <a:p>
            <a:pPr>
              <a:defRPr/>
            </a:pPr>
            <a:fld id="{5C0E9BF0-981F-4413-940A-F98B11DDD87D}" type="slidenum">
              <a:rPr lang="en-GB"/>
              <a:pPr>
                <a:defRPr/>
              </a:pPr>
              <a:t>11</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4700" y="2740025"/>
            <a:ext cx="90488" cy="827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Isosceles Triangle 2"/>
          <p:cNvSpPr/>
          <p:nvPr/>
        </p:nvSpPr>
        <p:spPr>
          <a:xfrm flipV="1">
            <a:off x="2044700" y="3565525"/>
            <a:ext cx="90488" cy="825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Line Callout 2 6"/>
          <p:cNvSpPr/>
          <p:nvPr/>
        </p:nvSpPr>
        <p:spPr>
          <a:xfrm>
            <a:off x="3359150" y="2955925"/>
            <a:ext cx="2519363" cy="819150"/>
          </a:xfrm>
          <a:prstGeom prst="borderCallout2">
            <a:avLst>
              <a:gd name="adj1" fmla="val 19913"/>
              <a:gd name="adj2" fmla="val -774"/>
              <a:gd name="adj3" fmla="val 21076"/>
              <a:gd name="adj4" fmla="val -14021"/>
              <a:gd name="adj5" fmla="val 53191"/>
              <a:gd name="adj6" fmla="val -50069"/>
            </a:avLst>
          </a:prstGeom>
          <a:solidFill>
            <a:srgbClr val="FFFF99"/>
          </a:solid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GB" dirty="0">
                <a:solidFill>
                  <a:schemeClr val="tx1"/>
                </a:solidFill>
              </a:rPr>
              <a:t>The thick silica glass rod 5mm diameter with a ball shaped end</a:t>
            </a:r>
          </a:p>
        </p:txBody>
      </p:sp>
      <p:grpSp>
        <p:nvGrpSpPr>
          <p:cNvPr id="18" name="Group 17"/>
          <p:cNvGrpSpPr>
            <a:grpSpLocks/>
          </p:cNvGrpSpPr>
          <p:nvPr/>
        </p:nvGrpSpPr>
        <p:grpSpPr bwMode="auto">
          <a:xfrm>
            <a:off x="2017713" y="2667000"/>
            <a:ext cx="144462" cy="981075"/>
            <a:chOff x="2089781" y="1124744"/>
            <a:chExt cx="144016" cy="980386"/>
          </a:xfrm>
        </p:grpSpPr>
        <p:sp>
          <p:nvSpPr>
            <p:cNvPr id="19" name="Rectangle 18"/>
            <p:cNvSpPr/>
            <p:nvPr/>
          </p:nvSpPr>
          <p:spPr>
            <a:xfrm>
              <a:off x="2116685" y="1196132"/>
              <a:ext cx="90209" cy="828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 name="Isosceles Triangle 19"/>
            <p:cNvSpPr/>
            <p:nvPr/>
          </p:nvSpPr>
          <p:spPr>
            <a:xfrm flipV="1">
              <a:off x="2116685" y="2022638"/>
              <a:ext cx="90209" cy="824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2" name="Oval 21"/>
            <p:cNvSpPr/>
            <p:nvPr/>
          </p:nvSpPr>
          <p:spPr>
            <a:xfrm>
              <a:off x="2089781" y="1124744"/>
              <a:ext cx="144016" cy="1443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3" name="Picture 3"/>
          <p:cNvPicPr>
            <a:picLocks noChangeAspect="1" noChangeArrowheads="1"/>
          </p:cNvPicPr>
          <p:nvPr/>
        </p:nvPicPr>
        <p:blipFill>
          <a:blip r:embed="rId2" cstate="print"/>
          <a:srcRect/>
          <a:stretch>
            <a:fillRect/>
          </a:stretch>
        </p:blipFill>
        <p:spPr bwMode="auto">
          <a:xfrm>
            <a:off x="1720850" y="2306638"/>
            <a:ext cx="749300" cy="574675"/>
          </a:xfrm>
          <a:prstGeom prst="rect">
            <a:avLst/>
          </a:prstGeom>
          <a:noFill/>
          <a:ln w="9525">
            <a:noFill/>
            <a:miter lim="800000"/>
            <a:headEnd/>
            <a:tailEnd/>
          </a:ln>
        </p:spPr>
      </p:pic>
      <p:sp>
        <p:nvSpPr>
          <p:cNvPr id="24" name="Line Callout 2 23"/>
          <p:cNvSpPr/>
          <p:nvPr/>
        </p:nvSpPr>
        <p:spPr>
          <a:xfrm>
            <a:off x="3359150" y="1847850"/>
            <a:ext cx="2519363" cy="603250"/>
          </a:xfrm>
          <a:prstGeom prst="borderCallout2">
            <a:avLst>
              <a:gd name="adj1" fmla="val 19913"/>
              <a:gd name="adj2" fmla="val -774"/>
              <a:gd name="adj3" fmla="val 19410"/>
              <a:gd name="adj4" fmla="val -24275"/>
              <a:gd name="adj5" fmla="val 92087"/>
              <a:gd name="adj6" fmla="val -40054"/>
            </a:avLst>
          </a:prstGeom>
          <a:solidFill>
            <a:srgbClr val="FFFF99"/>
          </a:solid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solidFill>
                  <a:schemeClr val="tx1"/>
                </a:solidFill>
              </a:rPr>
              <a:t>The metal cup nut</a:t>
            </a:r>
          </a:p>
        </p:txBody>
      </p:sp>
      <p:grpSp>
        <p:nvGrpSpPr>
          <p:cNvPr id="25" name="Group 24"/>
          <p:cNvGrpSpPr>
            <a:grpSpLocks/>
          </p:cNvGrpSpPr>
          <p:nvPr/>
        </p:nvGrpSpPr>
        <p:grpSpPr bwMode="auto">
          <a:xfrm flipV="1">
            <a:off x="2017713" y="4756150"/>
            <a:ext cx="144462" cy="979488"/>
            <a:chOff x="2089781" y="1124744"/>
            <a:chExt cx="144016" cy="980386"/>
          </a:xfrm>
        </p:grpSpPr>
        <p:sp>
          <p:nvSpPr>
            <p:cNvPr id="26" name="Rectangle 25"/>
            <p:cNvSpPr/>
            <p:nvPr/>
          </p:nvSpPr>
          <p:spPr>
            <a:xfrm>
              <a:off x="2116685" y="1196247"/>
              <a:ext cx="90209" cy="827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7" name="Isosceles Triangle 26"/>
            <p:cNvSpPr/>
            <p:nvPr/>
          </p:nvSpPr>
          <p:spPr>
            <a:xfrm flipV="1">
              <a:off x="2116685" y="2022504"/>
              <a:ext cx="90209" cy="8262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8" name="Oval 27"/>
            <p:cNvSpPr/>
            <p:nvPr/>
          </p:nvSpPr>
          <p:spPr>
            <a:xfrm>
              <a:off x="2089781" y="1124744"/>
              <a:ext cx="144016" cy="1445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9" name="Picture 3"/>
          <p:cNvPicPr>
            <a:picLocks noChangeAspect="1" noChangeArrowheads="1"/>
          </p:cNvPicPr>
          <p:nvPr/>
        </p:nvPicPr>
        <p:blipFill>
          <a:blip r:embed="rId3" cstate="print"/>
          <a:srcRect/>
          <a:stretch>
            <a:fillRect/>
          </a:stretch>
        </p:blipFill>
        <p:spPr bwMode="auto">
          <a:xfrm>
            <a:off x="1720850" y="5516563"/>
            <a:ext cx="749300" cy="576262"/>
          </a:xfrm>
          <a:prstGeom prst="rect">
            <a:avLst/>
          </a:prstGeom>
          <a:noFill/>
          <a:ln w="9525">
            <a:noFill/>
            <a:miter lim="800000"/>
            <a:headEnd/>
            <a:tailEnd/>
          </a:ln>
        </p:spPr>
      </p:pic>
      <p:sp>
        <p:nvSpPr>
          <p:cNvPr id="30" name="Rectangle 29"/>
          <p:cNvSpPr/>
          <p:nvPr/>
        </p:nvSpPr>
        <p:spPr>
          <a:xfrm>
            <a:off x="2071688" y="3603625"/>
            <a:ext cx="36512" cy="1187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1" name="Line Callout 2 30"/>
          <p:cNvSpPr/>
          <p:nvPr/>
        </p:nvSpPr>
        <p:spPr>
          <a:xfrm>
            <a:off x="3276600" y="4611688"/>
            <a:ext cx="2663825" cy="1052512"/>
          </a:xfrm>
          <a:prstGeom prst="borderCallout2">
            <a:avLst>
              <a:gd name="adj1" fmla="val 19913"/>
              <a:gd name="adj2" fmla="val -774"/>
              <a:gd name="adj3" fmla="val 19410"/>
              <a:gd name="adj4" fmla="val -24275"/>
              <a:gd name="adj5" fmla="val -38030"/>
              <a:gd name="adj6" fmla="val -43507"/>
            </a:avLst>
          </a:prstGeom>
          <a:solidFill>
            <a:srgbClr val="FFFF99"/>
          </a:solid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GB" dirty="0">
                <a:solidFill>
                  <a:schemeClr val="tx1"/>
                </a:solidFill>
              </a:rPr>
              <a:t>The silica rod 3mm in diameter was welded; after that its surface was polished by the flame</a:t>
            </a:r>
          </a:p>
        </p:txBody>
      </p:sp>
      <p:sp>
        <p:nvSpPr>
          <p:cNvPr id="5" name="Slide Number Placeholder 4"/>
          <p:cNvSpPr>
            <a:spLocks noGrp="1"/>
          </p:cNvSpPr>
          <p:nvPr>
            <p:ph type="sldNum" sz="quarter" idx="12"/>
          </p:nvPr>
        </p:nvSpPr>
        <p:spPr/>
        <p:txBody>
          <a:bodyPr/>
          <a:lstStyle/>
          <a:p>
            <a:pPr>
              <a:defRPr/>
            </a:pPr>
            <a:fld id="{21A07D12-5B7D-4378-8A28-295EEE0F405A}" type="slidenum">
              <a:rPr lang="en-GB"/>
              <a:pPr>
                <a:defRPr/>
              </a:pPr>
              <a:t>12</a:t>
            </a:fld>
            <a:endParaRPr lang="en-GB"/>
          </a:p>
        </p:txBody>
      </p:sp>
      <p:sp>
        <p:nvSpPr>
          <p:cNvPr id="25612" name="TextBox 20"/>
          <p:cNvSpPr txBox="1">
            <a:spLocks noChangeArrowheads="1"/>
          </p:cNvSpPr>
          <p:nvPr/>
        </p:nvSpPr>
        <p:spPr bwMode="auto">
          <a:xfrm>
            <a:off x="719138" y="333375"/>
            <a:ext cx="7705725" cy="1108075"/>
          </a:xfrm>
          <a:prstGeom prst="rect">
            <a:avLst/>
          </a:prstGeom>
          <a:noFill/>
          <a:ln w="9525">
            <a:noFill/>
            <a:miter lim="800000"/>
            <a:headEnd/>
            <a:tailEnd/>
          </a:ln>
        </p:spPr>
        <p:txBody>
          <a:bodyPr>
            <a:spAutoFit/>
          </a:bodyPr>
          <a:lstStyle/>
          <a:p>
            <a:pPr algn="ctr"/>
            <a:r>
              <a:rPr lang="en-GB" sz="2200" dirty="0">
                <a:solidFill>
                  <a:srgbClr val="3333CC"/>
                </a:solidFill>
                <a:latin typeface="Berlin Sans FB Demi" pitchFamily="34" charset="0"/>
                <a:ea typeface="Aharoni"/>
                <a:cs typeface="Aharoni"/>
              </a:rPr>
              <a:t>To improve our understanding of the strength and find reasons for the weakening of fibres we conducted preliminary experiments with flame pulled fibres. </a:t>
            </a:r>
          </a:p>
        </p:txBody>
      </p:sp>
      <p:grpSp>
        <p:nvGrpSpPr>
          <p:cNvPr id="33" name="Группа 32"/>
          <p:cNvGrpSpPr/>
          <p:nvPr/>
        </p:nvGrpSpPr>
        <p:grpSpPr>
          <a:xfrm>
            <a:off x="1115616" y="4509120"/>
            <a:ext cx="1080119" cy="569896"/>
            <a:chOff x="6444209" y="2905215"/>
            <a:chExt cx="1080119" cy="569896"/>
          </a:xfrm>
        </p:grpSpPr>
        <p:pic>
          <p:nvPicPr>
            <p:cNvPr id="21" name="Picture 12"/>
            <p:cNvPicPr>
              <a:picLocks noChangeAspect="1" noChangeArrowheads="1"/>
            </p:cNvPicPr>
            <p:nvPr/>
          </p:nvPicPr>
          <p:blipFill>
            <a:blip r:embed="rId4" cstate="print"/>
            <a:srcRect/>
            <a:stretch>
              <a:fillRect/>
            </a:stretch>
          </p:blipFill>
          <p:spPr bwMode="auto">
            <a:xfrm>
              <a:off x="6444209" y="2905215"/>
              <a:ext cx="1008111" cy="569896"/>
            </a:xfrm>
            <a:prstGeom prst="rect">
              <a:avLst/>
            </a:prstGeom>
            <a:noFill/>
            <a:ln w="9525">
              <a:noFill/>
              <a:miter lim="800000"/>
              <a:headEnd/>
              <a:tailEnd/>
            </a:ln>
          </p:spPr>
        </p:pic>
        <p:sp>
          <p:nvSpPr>
            <p:cNvPr id="32" name="Пятно 1 31"/>
            <p:cNvSpPr/>
            <p:nvPr/>
          </p:nvSpPr>
          <p:spPr>
            <a:xfrm>
              <a:off x="7308304" y="2996952"/>
              <a:ext cx="216024" cy="21602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75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1000"/>
                                        <p:tgtEl>
                                          <p:spTgt spid="25"/>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1250"/>
                                        <p:tgtEl>
                                          <p:spTgt spid="29"/>
                                        </p:tgtEl>
                                      </p:cBhvr>
                                    </p:animEffect>
                                  </p:childTnLst>
                                </p:cTn>
                              </p:par>
                              <p:par>
                                <p:cTn id="29" presetID="6" presetClass="entr" presetSubtype="16" fill="hold" grpId="0" nodeType="withEffect">
                                  <p:stCondLst>
                                    <p:cond delay="1000"/>
                                  </p:stCondLst>
                                  <p:childTnLst>
                                    <p:set>
                                      <p:cBhvr>
                                        <p:cTn id="30" dur="1" fill="hold">
                                          <p:stCondLst>
                                            <p:cond delay="0"/>
                                          </p:stCondLst>
                                        </p:cTn>
                                        <p:tgtEl>
                                          <p:spTgt spid="30"/>
                                        </p:tgtEl>
                                        <p:attrNameLst>
                                          <p:attrName>style.visibility</p:attrName>
                                        </p:attrNameLst>
                                      </p:cBhvr>
                                      <p:to>
                                        <p:strVal val="visible"/>
                                      </p:to>
                                    </p:set>
                                    <p:animEffect transition="in" filter="circle(in)">
                                      <p:cBhvr>
                                        <p:cTn id="31" dur="1000"/>
                                        <p:tgtEl>
                                          <p:spTgt spid="30"/>
                                        </p:tgtEl>
                                      </p:cBhvr>
                                    </p:animEffect>
                                  </p:childTnLst>
                                </p:cTn>
                              </p:par>
                              <p:par>
                                <p:cTn id="32" presetID="6" presetClass="entr" presetSubtype="16" fill="hold" grpId="0" nodeType="with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circle(in)">
                                      <p:cBhvr>
                                        <p:cTn id="34" dur="1250"/>
                                        <p:tgtEl>
                                          <p:spTgt spid="31"/>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par>
                          <p:cTn id="39" fill="hold">
                            <p:stCondLst>
                              <p:cond delay="2500"/>
                            </p:stCondLst>
                            <p:childTnLst>
                              <p:par>
                                <p:cTn id="40" presetID="64" presetClass="path" presetSubtype="0" accel="50000" decel="50000" fill="hold" nodeType="afterEffect">
                                  <p:stCondLst>
                                    <p:cond delay="0"/>
                                  </p:stCondLst>
                                  <p:childTnLst>
                                    <p:animMotion origin="layout" path="M 5.55556E-7 7.40741E-7 L 5.55556E-7 -0.1757 " pathEditMode="relative" rAng="0" ptsTypes="AA">
                                      <p:cBhvr>
                                        <p:cTn id="41" dur="2000" fill="hold"/>
                                        <p:tgtEl>
                                          <p:spTgt spid="33"/>
                                        </p:tgtEl>
                                        <p:attrNameLst>
                                          <p:attrName>ppt_x</p:attrName>
                                          <p:attrName>ppt_y</p:attrName>
                                        </p:attrNameLst>
                                      </p:cBhvr>
                                      <p:rCtr x="0" y="-88"/>
                                    </p:animMotion>
                                  </p:childTnLst>
                                </p:cTn>
                              </p:par>
                            </p:childTnLst>
                          </p:cTn>
                        </p:par>
                        <p:par>
                          <p:cTn id="42" fill="hold">
                            <p:stCondLst>
                              <p:cond delay="4500"/>
                            </p:stCondLst>
                            <p:childTnLst>
                              <p:par>
                                <p:cTn id="43" presetID="3" presetClass="exit" presetSubtype="10" fill="hold" nodeType="afterEffect">
                                  <p:stCondLst>
                                    <p:cond delay="0"/>
                                  </p:stCondLst>
                                  <p:childTnLst>
                                    <p:animEffect transition="out" filter="blinds(horizontal)">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D:\Pulling video\Pictures\Pulling-D\flame-pictures0011.jpg"/>
          <p:cNvPicPr>
            <a:picLocks noChangeAspect="1" noChangeArrowheads="1"/>
          </p:cNvPicPr>
          <p:nvPr/>
        </p:nvPicPr>
        <p:blipFill>
          <a:blip r:embed="rId2" cstate="print"/>
          <a:srcRect/>
          <a:stretch>
            <a:fillRect/>
          </a:stretch>
        </p:blipFill>
        <p:spPr bwMode="auto">
          <a:xfrm>
            <a:off x="4319588" y="1079500"/>
            <a:ext cx="4572000" cy="2857500"/>
          </a:xfrm>
          <a:prstGeom prst="rect">
            <a:avLst/>
          </a:prstGeom>
          <a:noFill/>
          <a:ln w="9525">
            <a:noFill/>
            <a:miter lim="800000"/>
            <a:headEnd/>
            <a:tailEnd/>
          </a:ln>
        </p:spPr>
      </p:pic>
      <p:pic>
        <p:nvPicPr>
          <p:cNvPr id="3" name="Picture 6" descr="D:\Pulling video\Pictures\Pulling-D\flame-pictures0012.jpg"/>
          <p:cNvPicPr>
            <a:picLocks noChangeAspect="1" noChangeArrowheads="1"/>
          </p:cNvPicPr>
          <p:nvPr/>
        </p:nvPicPr>
        <p:blipFill>
          <a:blip r:embed="rId3" cstate="print"/>
          <a:srcRect/>
          <a:stretch>
            <a:fillRect/>
          </a:stretch>
        </p:blipFill>
        <p:spPr bwMode="auto">
          <a:xfrm>
            <a:off x="4319588" y="1052513"/>
            <a:ext cx="4572000" cy="2857500"/>
          </a:xfrm>
          <a:prstGeom prst="rect">
            <a:avLst/>
          </a:prstGeom>
          <a:noFill/>
          <a:ln w="9525">
            <a:noFill/>
            <a:miter lim="800000"/>
            <a:headEnd/>
            <a:tailEnd/>
          </a:ln>
        </p:spPr>
      </p:pic>
      <p:pic>
        <p:nvPicPr>
          <p:cNvPr id="4" name="Picture 7" descr="D:\Pulling video\Pictures\Pulling-D\flame-pictures0013.jpg"/>
          <p:cNvPicPr>
            <a:picLocks noChangeAspect="1" noChangeArrowheads="1"/>
          </p:cNvPicPr>
          <p:nvPr/>
        </p:nvPicPr>
        <p:blipFill>
          <a:blip r:embed="rId4" cstate="print"/>
          <a:srcRect/>
          <a:stretch>
            <a:fillRect/>
          </a:stretch>
        </p:blipFill>
        <p:spPr bwMode="auto">
          <a:xfrm>
            <a:off x="4319588" y="1076325"/>
            <a:ext cx="4572000" cy="2857500"/>
          </a:xfrm>
          <a:prstGeom prst="rect">
            <a:avLst/>
          </a:prstGeom>
          <a:noFill/>
          <a:ln w="9525">
            <a:noFill/>
            <a:miter lim="800000"/>
            <a:headEnd/>
            <a:tailEnd/>
          </a:ln>
        </p:spPr>
      </p:pic>
      <p:pic>
        <p:nvPicPr>
          <p:cNvPr id="5" name="Picture 8" descr="D:\Pulling video\Pictures\Pulling-D\flame-pictures0014.jpg"/>
          <p:cNvPicPr>
            <a:picLocks noChangeAspect="1" noChangeArrowheads="1"/>
          </p:cNvPicPr>
          <p:nvPr/>
        </p:nvPicPr>
        <p:blipFill>
          <a:blip r:embed="rId5" cstate="print"/>
          <a:srcRect/>
          <a:stretch>
            <a:fillRect/>
          </a:stretch>
        </p:blipFill>
        <p:spPr bwMode="auto">
          <a:xfrm>
            <a:off x="4319588" y="1076325"/>
            <a:ext cx="4572000" cy="2857500"/>
          </a:xfrm>
          <a:prstGeom prst="rect">
            <a:avLst/>
          </a:prstGeom>
          <a:noFill/>
          <a:ln w="9525">
            <a:noFill/>
            <a:miter lim="800000"/>
            <a:headEnd/>
            <a:tailEnd/>
          </a:ln>
        </p:spPr>
      </p:pic>
      <p:pic>
        <p:nvPicPr>
          <p:cNvPr id="1026" name="Picture 2" descr="D:\Pulling video\Pictures\Pulling-D\flame-pictures0015.jpg"/>
          <p:cNvPicPr>
            <a:picLocks noChangeAspect="1" noChangeArrowheads="1"/>
          </p:cNvPicPr>
          <p:nvPr/>
        </p:nvPicPr>
        <p:blipFill>
          <a:blip r:embed="rId6" cstate="print"/>
          <a:srcRect/>
          <a:stretch>
            <a:fillRect/>
          </a:stretch>
        </p:blipFill>
        <p:spPr bwMode="auto">
          <a:xfrm>
            <a:off x="4319588" y="1076325"/>
            <a:ext cx="4572000" cy="2857500"/>
          </a:xfrm>
          <a:prstGeom prst="rect">
            <a:avLst/>
          </a:prstGeom>
          <a:noFill/>
          <a:ln w="9525">
            <a:noFill/>
            <a:miter lim="800000"/>
            <a:headEnd/>
            <a:tailEnd/>
          </a:ln>
        </p:spPr>
      </p:pic>
      <p:grpSp>
        <p:nvGrpSpPr>
          <p:cNvPr id="26630" name="Group 5"/>
          <p:cNvGrpSpPr>
            <a:grpSpLocks/>
          </p:cNvGrpSpPr>
          <p:nvPr/>
        </p:nvGrpSpPr>
        <p:grpSpPr bwMode="auto">
          <a:xfrm>
            <a:off x="1720850" y="1339850"/>
            <a:ext cx="749300" cy="3786188"/>
            <a:chOff x="1720800" y="1339200"/>
            <a:chExt cx="749590" cy="3787200"/>
          </a:xfrm>
        </p:grpSpPr>
        <p:sp>
          <p:nvSpPr>
            <p:cNvPr id="7" name="Rectangle 6"/>
            <p:cNvSpPr/>
            <p:nvPr/>
          </p:nvSpPr>
          <p:spPr>
            <a:xfrm>
              <a:off x="2044775" y="1772704"/>
              <a:ext cx="90523" cy="8288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Isosceles Triangle 7"/>
            <p:cNvSpPr/>
            <p:nvPr/>
          </p:nvSpPr>
          <p:spPr>
            <a:xfrm flipV="1">
              <a:off x="2044775" y="2600012"/>
              <a:ext cx="90523" cy="8098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6636" name="Group 8"/>
            <p:cNvGrpSpPr>
              <a:grpSpLocks/>
            </p:cNvGrpSpPr>
            <p:nvPr/>
          </p:nvGrpSpPr>
          <p:grpSpPr bwMode="auto">
            <a:xfrm>
              <a:off x="2017891" y="1700808"/>
              <a:ext cx="144016" cy="980386"/>
              <a:chOff x="2089781" y="1124744"/>
              <a:chExt cx="144016" cy="980386"/>
            </a:xfrm>
          </p:grpSpPr>
          <p:sp>
            <p:nvSpPr>
              <p:cNvPr id="10" name="Rectangle 9"/>
              <p:cNvSpPr/>
              <p:nvPr/>
            </p:nvSpPr>
            <p:spPr>
              <a:xfrm>
                <a:off x="2116665" y="1196640"/>
                <a:ext cx="90523" cy="827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Isosceles Triangle 10"/>
              <p:cNvSpPr/>
              <p:nvPr/>
            </p:nvSpPr>
            <p:spPr>
              <a:xfrm flipV="1">
                <a:off x="2116665" y="2022361"/>
                <a:ext cx="90523" cy="825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Oval 11"/>
              <p:cNvSpPr/>
              <p:nvPr/>
            </p:nvSpPr>
            <p:spPr>
              <a:xfrm>
                <a:off x="2089668" y="1125183"/>
                <a:ext cx="144518" cy="1445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6637" name="Picture 3"/>
            <p:cNvPicPr>
              <a:picLocks noChangeAspect="1" noChangeArrowheads="1"/>
            </p:cNvPicPr>
            <p:nvPr/>
          </p:nvPicPr>
          <p:blipFill>
            <a:blip r:embed="rId7" cstate="print"/>
            <a:srcRect/>
            <a:stretch>
              <a:fillRect/>
            </a:stretch>
          </p:blipFill>
          <p:spPr bwMode="auto">
            <a:xfrm>
              <a:off x="1720800" y="1339200"/>
              <a:ext cx="749590" cy="576000"/>
            </a:xfrm>
            <a:prstGeom prst="rect">
              <a:avLst/>
            </a:prstGeom>
            <a:noFill/>
            <a:ln w="9525">
              <a:noFill/>
              <a:miter lim="800000"/>
              <a:headEnd/>
              <a:tailEnd/>
            </a:ln>
          </p:spPr>
        </p:pic>
        <p:grpSp>
          <p:nvGrpSpPr>
            <p:cNvPr id="26638" name="Group 13"/>
            <p:cNvGrpSpPr>
              <a:grpSpLocks/>
            </p:cNvGrpSpPr>
            <p:nvPr/>
          </p:nvGrpSpPr>
          <p:grpSpPr bwMode="auto">
            <a:xfrm flipV="1">
              <a:off x="2017891" y="3789040"/>
              <a:ext cx="144016" cy="980386"/>
              <a:chOff x="2089781" y="1124744"/>
              <a:chExt cx="144016" cy="980386"/>
            </a:xfrm>
          </p:grpSpPr>
          <p:sp>
            <p:nvSpPr>
              <p:cNvPr id="15" name="Rectangle 14"/>
              <p:cNvSpPr/>
              <p:nvPr/>
            </p:nvSpPr>
            <p:spPr>
              <a:xfrm>
                <a:off x="2116665" y="1196509"/>
                <a:ext cx="90523" cy="8273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Isosceles Triangle 15"/>
              <p:cNvSpPr/>
              <p:nvPr/>
            </p:nvSpPr>
            <p:spPr>
              <a:xfrm flipV="1">
                <a:off x="2116665" y="2022230"/>
                <a:ext cx="90523" cy="825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Oval 16"/>
              <p:cNvSpPr/>
              <p:nvPr/>
            </p:nvSpPr>
            <p:spPr>
              <a:xfrm>
                <a:off x="2089668" y="1125053"/>
                <a:ext cx="144518" cy="1445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6639" name="Picture 3"/>
            <p:cNvPicPr>
              <a:picLocks noChangeAspect="1" noChangeArrowheads="1"/>
            </p:cNvPicPr>
            <p:nvPr/>
          </p:nvPicPr>
          <p:blipFill>
            <a:blip r:embed="rId7" cstate="print"/>
            <a:srcRect/>
            <a:stretch>
              <a:fillRect/>
            </a:stretch>
          </p:blipFill>
          <p:spPr bwMode="auto">
            <a:xfrm flipV="1">
              <a:off x="1720800" y="4550400"/>
              <a:ext cx="749590" cy="576000"/>
            </a:xfrm>
            <a:prstGeom prst="rect">
              <a:avLst/>
            </a:prstGeom>
            <a:noFill/>
            <a:ln w="9525">
              <a:noFill/>
              <a:miter lim="800000"/>
              <a:headEnd/>
              <a:tailEnd/>
            </a:ln>
          </p:spPr>
        </p:pic>
        <p:sp>
          <p:nvSpPr>
            <p:cNvPr id="19" name="Rectangle 18"/>
            <p:cNvSpPr/>
            <p:nvPr/>
          </p:nvSpPr>
          <p:spPr>
            <a:xfrm>
              <a:off x="2071774" y="2636535"/>
              <a:ext cx="36526" cy="1187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6631" name="TextBox 19"/>
          <p:cNvSpPr txBox="1">
            <a:spLocks noChangeArrowheads="1"/>
          </p:cNvSpPr>
          <p:nvPr/>
        </p:nvSpPr>
        <p:spPr bwMode="auto">
          <a:xfrm>
            <a:off x="4194175" y="4327525"/>
            <a:ext cx="4824413" cy="646113"/>
          </a:xfrm>
          <a:prstGeom prst="rect">
            <a:avLst/>
          </a:prstGeom>
          <a:noFill/>
          <a:ln w="9525">
            <a:noFill/>
            <a:miter lim="800000"/>
            <a:headEnd/>
            <a:tailEnd/>
          </a:ln>
        </p:spPr>
        <p:txBody>
          <a:bodyPr>
            <a:spAutoFit/>
          </a:bodyPr>
          <a:lstStyle/>
          <a:p>
            <a:pPr algn="ctr"/>
            <a:r>
              <a:rPr lang="en-GB">
                <a:solidFill>
                  <a:srgbClr val="6600CC"/>
                </a:solidFill>
                <a:latin typeface="Arial Black" pitchFamily="34" charset="0"/>
                <a:ea typeface="Aharoni"/>
                <a:cs typeface="Aharoni"/>
              </a:rPr>
              <a:t>Pulling of the fibre in the flame of a H</a:t>
            </a:r>
            <a:r>
              <a:rPr lang="en-GB" baseline="-25000">
                <a:solidFill>
                  <a:srgbClr val="6600CC"/>
                </a:solidFill>
                <a:latin typeface="Arial Black" pitchFamily="34" charset="0"/>
                <a:ea typeface="Aharoni"/>
                <a:cs typeface="Aharoni"/>
              </a:rPr>
              <a:t>2</a:t>
            </a:r>
            <a:r>
              <a:rPr lang="en-GB">
                <a:solidFill>
                  <a:srgbClr val="6600CC"/>
                </a:solidFill>
                <a:latin typeface="Arial Black" pitchFamily="34" charset="0"/>
                <a:ea typeface="Aharoni"/>
                <a:cs typeface="Aharoni"/>
              </a:rPr>
              <a:t>-O</a:t>
            </a:r>
            <a:r>
              <a:rPr lang="en-GB" baseline="-25000">
                <a:solidFill>
                  <a:srgbClr val="6600CC"/>
                </a:solidFill>
                <a:latin typeface="Arial Black" pitchFamily="34" charset="0"/>
                <a:ea typeface="Aharoni"/>
                <a:cs typeface="Aharoni"/>
              </a:rPr>
              <a:t>2 </a:t>
            </a:r>
            <a:r>
              <a:rPr lang="en-GB">
                <a:solidFill>
                  <a:srgbClr val="6600CC"/>
                </a:solidFill>
                <a:latin typeface="Arial Black" pitchFamily="34" charset="0"/>
                <a:ea typeface="Aharoni"/>
                <a:cs typeface="Aharoni"/>
              </a:rPr>
              <a:t> torch</a:t>
            </a:r>
            <a:endParaRPr lang="en-GB" baseline="-25000">
              <a:solidFill>
                <a:srgbClr val="6600CC"/>
              </a:solidFill>
              <a:latin typeface="Arial Black" pitchFamily="34" charset="0"/>
              <a:ea typeface="Aharoni"/>
              <a:cs typeface="Aharoni"/>
            </a:endParaRPr>
          </a:p>
        </p:txBody>
      </p:sp>
      <p:sp>
        <p:nvSpPr>
          <p:cNvPr id="26632" name="TextBox 21"/>
          <p:cNvSpPr txBox="1">
            <a:spLocks noChangeArrowheads="1"/>
          </p:cNvSpPr>
          <p:nvPr/>
        </p:nvSpPr>
        <p:spPr bwMode="auto">
          <a:xfrm>
            <a:off x="576263" y="188913"/>
            <a:ext cx="7991475" cy="523875"/>
          </a:xfrm>
          <a:prstGeom prst="rect">
            <a:avLst/>
          </a:prstGeom>
          <a:noFill/>
          <a:ln w="9525">
            <a:noFill/>
            <a:miter lim="800000"/>
            <a:headEnd/>
            <a:tailEnd/>
          </a:ln>
        </p:spPr>
        <p:txBody>
          <a:bodyPr>
            <a:spAutoFit/>
          </a:bodyPr>
          <a:lstStyle/>
          <a:p>
            <a:pPr algn="ctr"/>
            <a:r>
              <a:rPr lang="en-GB" sz="2800" dirty="0">
                <a:solidFill>
                  <a:srgbClr val="3333CC"/>
                </a:solidFill>
                <a:latin typeface="Berlin Sans FB Demi" pitchFamily="34" charset="0"/>
                <a:ea typeface="Aharoni"/>
                <a:cs typeface="Aharoni"/>
              </a:rPr>
              <a:t>Preliminary experiments with hand pulled fibres</a:t>
            </a:r>
            <a:endParaRPr lang="en-GB" sz="2800" dirty="0">
              <a:latin typeface="Berlin Sans FB Demi" pitchFamily="34" charset="0"/>
            </a:endParaRPr>
          </a:p>
        </p:txBody>
      </p:sp>
      <p:sp>
        <p:nvSpPr>
          <p:cNvPr id="21" name="Slide Number Placeholder 20"/>
          <p:cNvSpPr>
            <a:spLocks noGrp="1"/>
          </p:cNvSpPr>
          <p:nvPr>
            <p:ph type="sldNum" sz="quarter" idx="12"/>
          </p:nvPr>
        </p:nvSpPr>
        <p:spPr/>
        <p:txBody>
          <a:bodyPr/>
          <a:lstStyle/>
          <a:p>
            <a:pPr>
              <a:defRPr/>
            </a:pPr>
            <a:fld id="{6FFBE62A-4875-477A-9C06-43D173719A6B}" type="slidenum">
              <a:rPr lang="en-GB"/>
              <a:pPr>
                <a:defRPr/>
              </a:pPr>
              <a:t>13</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00"/>
                                        <p:tgtEl>
                                          <p:spTgt spid="4"/>
                                        </p:tgtEl>
                                      </p:cBhvr>
                                    </p:animEffect>
                                  </p:childTnLst>
                                </p:cTn>
                              </p:par>
                            </p:childTnLst>
                          </p:cTn>
                        </p:par>
                        <p:par>
                          <p:cTn id="12" fill="hold">
                            <p:stCondLst>
                              <p:cond delay="14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95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250825" y="6197302"/>
            <a:ext cx="8713788" cy="400050"/>
          </a:xfrm>
          <a:prstGeom prst="rect">
            <a:avLst/>
          </a:prstGeom>
          <a:noFill/>
          <a:ln w="9525">
            <a:noFill/>
            <a:miter lim="800000"/>
            <a:headEnd/>
            <a:tailEnd/>
          </a:ln>
        </p:spPr>
        <p:txBody>
          <a:bodyPr>
            <a:spAutoFit/>
          </a:bodyPr>
          <a:lstStyle/>
          <a:p>
            <a:pPr algn="ctr"/>
            <a:r>
              <a:rPr lang="en-GB" sz="2000" dirty="0">
                <a:solidFill>
                  <a:srgbClr val="800000"/>
                </a:solidFill>
                <a:latin typeface="Arial Black" pitchFamily="34" charset="0"/>
                <a:ea typeface="Aharoni"/>
                <a:cs typeface="Aharoni"/>
              </a:rPr>
              <a:t>Statistics does not fully reveal the mechanisms of breaking</a:t>
            </a:r>
          </a:p>
        </p:txBody>
      </p:sp>
      <p:sp>
        <p:nvSpPr>
          <p:cNvPr id="3" name="Slide Number Placeholder 2"/>
          <p:cNvSpPr>
            <a:spLocks noGrp="1"/>
          </p:cNvSpPr>
          <p:nvPr>
            <p:ph type="sldNum" sz="quarter" idx="12"/>
          </p:nvPr>
        </p:nvSpPr>
        <p:spPr/>
        <p:txBody>
          <a:bodyPr/>
          <a:lstStyle/>
          <a:p>
            <a:pPr>
              <a:defRPr/>
            </a:pPr>
            <a:fld id="{E50DE5BA-5453-4FB9-B25C-95EA7C4C6E3E}" type="slidenum">
              <a:rPr lang="en-GB"/>
              <a:pPr>
                <a:defRPr/>
              </a:pPr>
              <a:t>14</a:t>
            </a:fld>
            <a:endParaRPr lang="en-GB"/>
          </a:p>
        </p:txBody>
      </p:sp>
      <p:pic>
        <p:nvPicPr>
          <p:cNvPr id="27651" name="Picture 2"/>
          <p:cNvPicPr>
            <a:picLocks noChangeAspect="1" noChangeArrowheads="1"/>
          </p:cNvPicPr>
          <p:nvPr/>
        </p:nvPicPr>
        <p:blipFill>
          <a:blip r:embed="rId2" cstate="print"/>
          <a:srcRect/>
          <a:stretch>
            <a:fillRect/>
          </a:stretch>
        </p:blipFill>
        <p:spPr bwMode="auto">
          <a:xfrm>
            <a:off x="647217" y="677086"/>
            <a:ext cx="7849567" cy="5056170"/>
          </a:xfrm>
          <a:prstGeom prst="rect">
            <a:avLst/>
          </a:prstGeom>
          <a:noFill/>
          <a:ln w="9525">
            <a:noFill/>
            <a:miter lim="800000"/>
            <a:headEnd/>
            <a:tailEnd/>
          </a:ln>
        </p:spPr>
      </p:pic>
      <p:sp>
        <p:nvSpPr>
          <p:cNvPr id="5" name="TextBox 20"/>
          <p:cNvSpPr txBox="1">
            <a:spLocks noChangeArrowheads="1"/>
          </p:cNvSpPr>
          <p:nvPr/>
        </p:nvSpPr>
        <p:spPr bwMode="auto">
          <a:xfrm>
            <a:off x="0" y="260648"/>
            <a:ext cx="9144000" cy="384721"/>
          </a:xfrm>
          <a:prstGeom prst="rect">
            <a:avLst/>
          </a:prstGeom>
          <a:noFill/>
          <a:ln w="9525">
            <a:noFill/>
            <a:miter lim="800000"/>
            <a:headEnd/>
            <a:tailEnd/>
          </a:ln>
        </p:spPr>
        <p:txBody>
          <a:bodyPr wrap="square">
            <a:spAutoFit/>
          </a:bodyPr>
          <a:lstStyle/>
          <a:p>
            <a:pPr algn="ctr"/>
            <a:r>
              <a:rPr lang="en-GB" sz="1900" dirty="0" smtClean="0">
                <a:latin typeface="Berlin Sans FB" pitchFamily="34" charset="0"/>
                <a:ea typeface="Aharoni"/>
                <a:cs typeface="Aharoni"/>
              </a:rPr>
              <a:t>The majority of fibres are strong, but some fibres are weak, especially if d&gt;250 µm</a:t>
            </a:r>
            <a:endParaRPr lang="en-GB" sz="1900" dirty="0">
              <a:latin typeface="Berlin Sans FB" pitchFamily="34" charset="0"/>
              <a:ea typeface="Aharoni"/>
              <a:cs typeface="Aharoni"/>
            </a:endParaRPr>
          </a:p>
        </p:txBody>
      </p:sp>
      <p:sp>
        <p:nvSpPr>
          <p:cNvPr id="6" name="TextBox 5"/>
          <p:cNvSpPr txBox="1"/>
          <p:nvPr/>
        </p:nvSpPr>
        <p:spPr>
          <a:xfrm>
            <a:off x="6156176" y="836712"/>
            <a:ext cx="2304256" cy="369332"/>
          </a:xfrm>
          <a:prstGeom prst="rect">
            <a:avLst/>
          </a:prstGeom>
          <a:noFill/>
        </p:spPr>
        <p:txBody>
          <a:bodyPr wrap="square" rtlCol="0">
            <a:spAutoFit/>
          </a:bodyPr>
          <a:lstStyle/>
          <a:p>
            <a:r>
              <a:rPr lang="en-US" sz="900" dirty="0" smtClean="0">
                <a:latin typeface="Arial" pitchFamily="34" charset="0"/>
                <a:cs typeface="Arial" pitchFamily="34" charset="0"/>
              </a:rPr>
              <a:t>K. </a:t>
            </a:r>
            <a:r>
              <a:rPr lang="en-US" sz="900" dirty="0" err="1" smtClean="0">
                <a:latin typeface="Arial" pitchFamily="34" charset="0"/>
                <a:cs typeface="Arial" pitchFamily="34" charset="0"/>
              </a:rPr>
              <a:t>Tokmakov</a:t>
            </a:r>
            <a:r>
              <a:rPr lang="en-US" sz="900" dirty="0" smtClean="0">
                <a:latin typeface="Arial" pitchFamily="34" charset="0"/>
                <a:cs typeface="Arial" pitchFamily="34" charset="0"/>
              </a:rPr>
              <a:t> et al, J Non-</a:t>
            </a:r>
            <a:r>
              <a:rPr lang="en-US" sz="900" dirty="0" err="1" smtClean="0">
                <a:latin typeface="Arial" pitchFamily="34" charset="0"/>
                <a:cs typeface="Arial" pitchFamily="34" charset="0"/>
              </a:rPr>
              <a:t>Cryst</a:t>
            </a:r>
            <a:r>
              <a:rPr lang="en-US" sz="900" dirty="0" smtClean="0">
                <a:latin typeface="Arial" pitchFamily="34" charset="0"/>
                <a:cs typeface="Arial" pitchFamily="34" charset="0"/>
              </a:rPr>
              <a:t> Solids, </a:t>
            </a:r>
          </a:p>
          <a:p>
            <a:r>
              <a:rPr lang="en-US" sz="900" dirty="0" smtClean="0">
                <a:latin typeface="Arial" pitchFamily="34" charset="0"/>
                <a:cs typeface="Arial" pitchFamily="34" charset="0"/>
              </a:rPr>
              <a:t>358 (14). pp. 1699-1709 (2012)</a:t>
            </a:r>
            <a:endParaRPr lang="ru-RU" sz="9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73275" y="1619250"/>
            <a:ext cx="34925" cy="433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Rectangle 17"/>
          <p:cNvSpPr/>
          <p:nvPr/>
        </p:nvSpPr>
        <p:spPr>
          <a:xfrm>
            <a:off x="2073275" y="4643438"/>
            <a:ext cx="34925" cy="43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8675" name="Group 21"/>
          <p:cNvGrpSpPr>
            <a:grpSpLocks/>
          </p:cNvGrpSpPr>
          <p:nvPr/>
        </p:nvGrpSpPr>
        <p:grpSpPr bwMode="auto">
          <a:xfrm>
            <a:off x="1720850" y="333375"/>
            <a:ext cx="749300" cy="6043613"/>
            <a:chOff x="1720800" y="332656"/>
            <a:chExt cx="749590" cy="6044704"/>
          </a:xfrm>
        </p:grpSpPr>
        <p:grpSp>
          <p:nvGrpSpPr>
            <p:cNvPr id="28696" name="Group 15"/>
            <p:cNvGrpSpPr>
              <a:grpSpLocks/>
            </p:cNvGrpSpPr>
            <p:nvPr/>
          </p:nvGrpSpPr>
          <p:grpSpPr bwMode="auto">
            <a:xfrm>
              <a:off x="1720800" y="332656"/>
              <a:ext cx="749590" cy="1341994"/>
              <a:chOff x="1720800" y="1339200"/>
              <a:chExt cx="749590" cy="1341994"/>
            </a:xfrm>
          </p:grpSpPr>
          <p:sp>
            <p:nvSpPr>
              <p:cNvPr id="3" name="Rectangle 2"/>
              <p:cNvSpPr/>
              <p:nvPr/>
            </p:nvSpPr>
            <p:spPr>
              <a:xfrm>
                <a:off x="2044775" y="1772666"/>
                <a:ext cx="90523" cy="8272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Isosceles Triangle 3"/>
              <p:cNvSpPr/>
              <p:nvPr/>
            </p:nvSpPr>
            <p:spPr>
              <a:xfrm flipV="1">
                <a:off x="2044775" y="2598315"/>
                <a:ext cx="90523" cy="825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8706" name="Group 4"/>
              <p:cNvGrpSpPr>
                <a:grpSpLocks/>
              </p:cNvGrpSpPr>
              <p:nvPr/>
            </p:nvGrpSpPr>
            <p:grpSpPr bwMode="auto">
              <a:xfrm>
                <a:off x="2017891" y="1700808"/>
                <a:ext cx="144016" cy="980386"/>
                <a:chOff x="2089781" y="1124744"/>
                <a:chExt cx="144016" cy="980386"/>
              </a:xfrm>
            </p:grpSpPr>
            <p:sp>
              <p:nvSpPr>
                <p:cNvPr id="13" name="Rectangle 12"/>
                <p:cNvSpPr/>
                <p:nvPr/>
              </p:nvSpPr>
              <p:spPr>
                <a:xfrm>
                  <a:off x="2116665" y="1196602"/>
                  <a:ext cx="90523" cy="8272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Isosceles Triangle 13"/>
                <p:cNvSpPr/>
                <p:nvPr/>
              </p:nvSpPr>
              <p:spPr>
                <a:xfrm flipV="1">
                  <a:off x="2116665" y="2022251"/>
                  <a:ext cx="90523" cy="825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 name="Oval 14"/>
                <p:cNvSpPr/>
                <p:nvPr/>
              </p:nvSpPr>
              <p:spPr>
                <a:xfrm>
                  <a:off x="2089668" y="1125151"/>
                  <a:ext cx="144518" cy="1444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8707" name="Picture 3"/>
              <p:cNvPicPr>
                <a:picLocks noChangeAspect="1" noChangeArrowheads="1"/>
              </p:cNvPicPr>
              <p:nvPr/>
            </p:nvPicPr>
            <p:blipFill>
              <a:blip r:embed="rId2" cstate="print"/>
              <a:srcRect/>
              <a:stretch>
                <a:fillRect/>
              </a:stretch>
            </p:blipFill>
            <p:spPr bwMode="auto">
              <a:xfrm>
                <a:off x="1720800" y="1339200"/>
                <a:ext cx="749590" cy="576000"/>
              </a:xfrm>
              <a:prstGeom prst="rect">
                <a:avLst/>
              </a:prstGeom>
              <a:noFill/>
              <a:ln w="9525">
                <a:noFill/>
                <a:miter lim="800000"/>
                <a:headEnd/>
                <a:tailEnd/>
              </a:ln>
            </p:spPr>
          </p:pic>
        </p:grpSp>
        <p:grpSp>
          <p:nvGrpSpPr>
            <p:cNvPr id="28697" name="Group 16"/>
            <p:cNvGrpSpPr>
              <a:grpSpLocks/>
            </p:cNvGrpSpPr>
            <p:nvPr/>
          </p:nvGrpSpPr>
          <p:grpSpPr bwMode="auto">
            <a:xfrm>
              <a:off x="1720800" y="5040000"/>
              <a:ext cx="749590" cy="1337360"/>
              <a:chOff x="1720800" y="3789040"/>
              <a:chExt cx="749590" cy="1337360"/>
            </a:xfrm>
          </p:grpSpPr>
          <p:grpSp>
            <p:nvGrpSpPr>
              <p:cNvPr id="28699" name="Group 6"/>
              <p:cNvGrpSpPr>
                <a:grpSpLocks/>
              </p:cNvGrpSpPr>
              <p:nvPr/>
            </p:nvGrpSpPr>
            <p:grpSpPr bwMode="auto">
              <a:xfrm flipV="1">
                <a:off x="2017891" y="3789040"/>
                <a:ext cx="144016" cy="980386"/>
                <a:chOff x="2089781" y="1124744"/>
                <a:chExt cx="144016" cy="980386"/>
              </a:xfrm>
            </p:grpSpPr>
            <p:sp>
              <p:nvSpPr>
                <p:cNvPr id="10" name="Rectangle 9"/>
                <p:cNvSpPr/>
                <p:nvPr/>
              </p:nvSpPr>
              <p:spPr>
                <a:xfrm>
                  <a:off x="2116665" y="1196472"/>
                  <a:ext cx="90523" cy="827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Isosceles Triangle 10"/>
                <p:cNvSpPr/>
                <p:nvPr/>
              </p:nvSpPr>
              <p:spPr>
                <a:xfrm flipV="1">
                  <a:off x="2116665" y="2022121"/>
                  <a:ext cx="90523" cy="825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Oval 11"/>
                <p:cNvSpPr/>
                <p:nvPr/>
              </p:nvSpPr>
              <p:spPr>
                <a:xfrm>
                  <a:off x="2089668" y="1125022"/>
                  <a:ext cx="144518" cy="144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8700" name="Picture 3"/>
              <p:cNvPicPr>
                <a:picLocks noChangeAspect="1" noChangeArrowheads="1"/>
              </p:cNvPicPr>
              <p:nvPr/>
            </p:nvPicPr>
            <p:blipFill>
              <a:blip r:embed="rId2" cstate="print"/>
              <a:srcRect/>
              <a:stretch>
                <a:fillRect/>
              </a:stretch>
            </p:blipFill>
            <p:spPr bwMode="auto">
              <a:xfrm flipV="1">
                <a:off x="1720800" y="4550400"/>
                <a:ext cx="749590" cy="576000"/>
              </a:xfrm>
              <a:prstGeom prst="rect">
                <a:avLst/>
              </a:prstGeom>
              <a:noFill/>
              <a:ln w="9525">
                <a:noFill/>
                <a:miter lim="800000"/>
                <a:headEnd/>
                <a:tailEnd/>
              </a:ln>
            </p:spPr>
          </p:pic>
        </p:grpSp>
        <p:cxnSp>
          <p:nvCxnSpPr>
            <p:cNvPr id="20" name="Straight Connector 19"/>
            <p:cNvCxnSpPr/>
            <p:nvPr/>
          </p:nvCxnSpPr>
          <p:spPr>
            <a:xfrm>
              <a:off x="2090831" y="2052229"/>
              <a:ext cx="0" cy="2591268"/>
            </a:xfrm>
            <a:prstGeom prst="line">
              <a:avLst/>
            </a:prstGeom>
            <a:ln w="15875">
              <a:solidFill>
                <a:srgbClr val="3333CC"/>
              </a:solidFill>
            </a:ln>
          </p:spPr>
          <p:style>
            <a:lnRef idx="1">
              <a:schemeClr val="accent1"/>
            </a:lnRef>
            <a:fillRef idx="0">
              <a:schemeClr val="accent1"/>
            </a:fillRef>
            <a:effectRef idx="0">
              <a:schemeClr val="accent1"/>
            </a:effectRef>
            <a:fontRef idx="minor">
              <a:schemeClr val="tx1"/>
            </a:fontRef>
          </p:style>
        </p:cxnSp>
      </p:grpSp>
      <p:sp>
        <p:nvSpPr>
          <p:cNvPr id="28676" name="TextBox 1"/>
          <p:cNvSpPr txBox="1">
            <a:spLocks noChangeArrowheads="1"/>
          </p:cNvSpPr>
          <p:nvPr/>
        </p:nvSpPr>
        <p:spPr bwMode="auto">
          <a:xfrm>
            <a:off x="3940175" y="260350"/>
            <a:ext cx="4608513" cy="461963"/>
          </a:xfrm>
          <a:prstGeom prst="rect">
            <a:avLst/>
          </a:prstGeom>
          <a:noFill/>
          <a:ln w="9525">
            <a:noFill/>
            <a:miter lim="800000"/>
            <a:headEnd/>
            <a:tailEnd/>
          </a:ln>
        </p:spPr>
        <p:txBody>
          <a:bodyPr>
            <a:spAutoFit/>
          </a:bodyPr>
          <a:lstStyle/>
          <a:p>
            <a:pPr algn="ctr"/>
            <a:r>
              <a:rPr lang="en-GB" sz="2400" dirty="0">
                <a:solidFill>
                  <a:srgbClr val="990033"/>
                </a:solidFill>
                <a:latin typeface="Berlin Sans FB Demi" pitchFamily="34" charset="0"/>
                <a:ea typeface="Aharoni"/>
                <a:cs typeface="Aharoni"/>
              </a:rPr>
              <a:t>Imaging apparatus</a:t>
            </a:r>
          </a:p>
        </p:txBody>
      </p:sp>
      <p:grpSp>
        <p:nvGrpSpPr>
          <p:cNvPr id="1041" name="Group 1040"/>
          <p:cNvGrpSpPr>
            <a:grpSpLocks/>
          </p:cNvGrpSpPr>
          <p:nvPr/>
        </p:nvGrpSpPr>
        <p:grpSpPr bwMode="auto">
          <a:xfrm>
            <a:off x="3802063" y="908050"/>
            <a:ext cx="5273675" cy="1471613"/>
            <a:chOff x="3802732" y="908720"/>
            <a:chExt cx="5272961" cy="1471110"/>
          </a:xfrm>
        </p:grpSpPr>
        <p:pic>
          <p:nvPicPr>
            <p:cNvPr id="28694" name="Picture 2" descr="D:\Amaldi\Prague-glass\fastcam_sa1.jpg"/>
            <p:cNvPicPr>
              <a:picLocks noChangeAspect="1" noChangeArrowheads="1"/>
            </p:cNvPicPr>
            <p:nvPr/>
          </p:nvPicPr>
          <p:blipFill>
            <a:blip r:embed="rId3" cstate="print"/>
            <a:srcRect/>
            <a:stretch>
              <a:fillRect/>
            </a:stretch>
          </p:blipFill>
          <p:spPr bwMode="auto">
            <a:xfrm>
              <a:off x="3802732" y="908720"/>
              <a:ext cx="1576189" cy="1471110"/>
            </a:xfrm>
            <a:prstGeom prst="rect">
              <a:avLst/>
            </a:prstGeom>
            <a:noFill/>
            <a:ln w="9525">
              <a:noFill/>
              <a:miter lim="800000"/>
              <a:headEnd/>
              <a:tailEnd/>
            </a:ln>
          </p:spPr>
        </p:pic>
        <p:sp>
          <p:nvSpPr>
            <p:cNvPr id="19" name="TextBox 18"/>
            <p:cNvSpPr txBox="1"/>
            <p:nvPr/>
          </p:nvSpPr>
          <p:spPr>
            <a:xfrm>
              <a:off x="5618586" y="1153111"/>
              <a:ext cx="3457107" cy="1077545"/>
            </a:xfrm>
            <a:prstGeom prst="rect">
              <a:avLst/>
            </a:prstGeom>
            <a:noFill/>
          </p:spPr>
          <p:txBody>
            <a:bodyPr>
              <a:spAutoFit/>
            </a:bodyPr>
            <a:lstStyle/>
            <a:p>
              <a:pPr algn="ctr" fontAlgn="auto">
                <a:spcBef>
                  <a:spcPts val="0"/>
                </a:spcBef>
                <a:spcAft>
                  <a:spcPts val="0"/>
                </a:spcAft>
                <a:defRPr/>
              </a:pPr>
              <a:r>
                <a:rPr lang="en-GB" dirty="0">
                  <a:latin typeface="+mj-lt"/>
                </a:rPr>
                <a:t>1) High speed video camera </a:t>
              </a:r>
            </a:p>
            <a:p>
              <a:pPr algn="ctr" fontAlgn="auto">
                <a:spcBef>
                  <a:spcPts val="0"/>
                </a:spcBef>
                <a:spcAft>
                  <a:spcPts val="0"/>
                </a:spcAft>
                <a:defRPr/>
              </a:pPr>
              <a:r>
                <a:rPr lang="en-GB" dirty="0" err="1">
                  <a:latin typeface="+mj-lt"/>
                </a:rPr>
                <a:t>Photron</a:t>
              </a:r>
              <a:r>
                <a:rPr lang="en-GB" dirty="0">
                  <a:latin typeface="+mj-lt"/>
                </a:rPr>
                <a:t> </a:t>
              </a:r>
              <a:r>
                <a:rPr lang="en-GB" dirty="0" err="1">
                  <a:latin typeface="+mj-lt"/>
                </a:rPr>
                <a:t>Fastcam</a:t>
              </a:r>
              <a:r>
                <a:rPr lang="en-GB" dirty="0">
                  <a:latin typeface="+mj-lt"/>
                </a:rPr>
                <a:t> SA-1</a:t>
              </a:r>
            </a:p>
            <a:p>
              <a:pPr algn="ctr" fontAlgn="auto">
                <a:spcBef>
                  <a:spcPts val="0"/>
                </a:spcBef>
                <a:spcAft>
                  <a:spcPts val="0"/>
                </a:spcAft>
                <a:defRPr/>
              </a:pPr>
              <a:endParaRPr lang="en-GB" sz="1400" dirty="0">
                <a:latin typeface="+mn-lt"/>
              </a:endParaRPr>
            </a:p>
            <a:p>
              <a:pPr algn="ctr" fontAlgn="auto">
                <a:spcBef>
                  <a:spcPts val="0"/>
                </a:spcBef>
                <a:spcAft>
                  <a:spcPts val="0"/>
                </a:spcAft>
                <a:defRPr/>
              </a:pPr>
              <a:r>
                <a:rPr lang="en-GB" sz="1200" dirty="0">
                  <a:latin typeface="+mj-lt"/>
                </a:rPr>
                <a:t>Offered by EPSRC Instrument Loan Pool (UK)</a:t>
              </a:r>
            </a:p>
          </p:txBody>
        </p:sp>
      </p:grpSp>
      <p:grpSp>
        <p:nvGrpSpPr>
          <p:cNvPr id="27" name="Group 26"/>
          <p:cNvGrpSpPr>
            <a:grpSpLocks/>
          </p:cNvGrpSpPr>
          <p:nvPr/>
        </p:nvGrpSpPr>
        <p:grpSpPr bwMode="auto">
          <a:xfrm>
            <a:off x="3717925" y="2924175"/>
            <a:ext cx="2006600" cy="2949575"/>
            <a:chOff x="3441600" y="3140968"/>
            <a:chExt cx="2005508" cy="2948392"/>
          </a:xfrm>
        </p:grpSpPr>
        <p:pic>
          <p:nvPicPr>
            <p:cNvPr id="28691" name="Picture 3"/>
            <p:cNvPicPr>
              <a:picLocks noChangeAspect="1" noChangeArrowheads="1"/>
            </p:cNvPicPr>
            <p:nvPr/>
          </p:nvPicPr>
          <p:blipFill>
            <a:blip r:embed="rId4" cstate="print"/>
            <a:srcRect/>
            <a:stretch>
              <a:fillRect/>
            </a:stretch>
          </p:blipFill>
          <p:spPr bwMode="auto">
            <a:xfrm>
              <a:off x="3923928" y="4488419"/>
              <a:ext cx="1080000" cy="1600941"/>
            </a:xfrm>
            <a:prstGeom prst="rect">
              <a:avLst/>
            </a:prstGeom>
            <a:noFill/>
            <a:ln w="9525">
              <a:noFill/>
              <a:miter lim="800000"/>
              <a:headEnd/>
              <a:tailEnd/>
            </a:ln>
          </p:spPr>
        </p:pic>
        <p:cxnSp>
          <p:nvCxnSpPr>
            <p:cNvPr id="24" name="Straight Arrow Connector 23"/>
            <p:cNvCxnSpPr/>
            <p:nvPr/>
          </p:nvCxnSpPr>
          <p:spPr>
            <a:xfrm>
              <a:off x="4445941" y="3786822"/>
              <a:ext cx="0" cy="97592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441600" y="3140968"/>
              <a:ext cx="2005508" cy="645854"/>
            </a:xfrm>
            <a:prstGeom prst="rect">
              <a:avLst/>
            </a:prstGeom>
            <a:noFill/>
          </p:spPr>
          <p:txBody>
            <a:bodyPr>
              <a:spAutoFit/>
            </a:bodyPr>
            <a:lstStyle/>
            <a:p>
              <a:pPr algn="ctr" fontAlgn="auto">
                <a:spcBef>
                  <a:spcPts val="0"/>
                </a:spcBef>
                <a:spcAft>
                  <a:spcPts val="0"/>
                </a:spcAft>
                <a:defRPr/>
              </a:pPr>
              <a:r>
                <a:rPr lang="en-GB" dirty="0">
                  <a:solidFill>
                    <a:srgbClr val="FF0000"/>
                  </a:solidFill>
                  <a:latin typeface="+mj-lt"/>
                </a:rPr>
                <a:t>A laser beam was inputted into fibre</a:t>
              </a:r>
            </a:p>
          </p:txBody>
        </p:sp>
      </p:grpSp>
      <p:sp>
        <p:nvSpPr>
          <p:cNvPr id="1040" name="TextBox 1039"/>
          <p:cNvSpPr txBox="1"/>
          <p:nvPr/>
        </p:nvSpPr>
        <p:spPr>
          <a:xfrm>
            <a:off x="5540375" y="3794125"/>
            <a:ext cx="3568700" cy="1630363"/>
          </a:xfrm>
          <a:prstGeom prst="rect">
            <a:avLst/>
          </a:prstGeom>
          <a:noFill/>
        </p:spPr>
        <p:txBody>
          <a:bodyPr>
            <a:spAutoFit/>
          </a:bodyPr>
          <a:lstStyle/>
          <a:p>
            <a:pPr algn="ctr" fontAlgn="auto">
              <a:spcBef>
                <a:spcPts val="0"/>
              </a:spcBef>
              <a:spcAft>
                <a:spcPts val="0"/>
              </a:spcAft>
              <a:defRPr/>
            </a:pPr>
            <a:r>
              <a:rPr lang="en-GB" dirty="0">
                <a:latin typeface="+mn-lt"/>
              </a:rPr>
              <a:t>2) </a:t>
            </a:r>
            <a:r>
              <a:rPr lang="en-GB" dirty="0">
                <a:latin typeface="+mj-lt"/>
              </a:rPr>
              <a:t>Custom made photo apparatus </a:t>
            </a:r>
          </a:p>
          <a:p>
            <a:pPr algn="ctr" fontAlgn="auto">
              <a:spcBef>
                <a:spcPts val="0"/>
              </a:spcBef>
              <a:spcAft>
                <a:spcPts val="0"/>
              </a:spcAft>
              <a:defRPr/>
            </a:pPr>
            <a:endParaRPr lang="en-GB" dirty="0">
              <a:latin typeface="+mj-lt"/>
            </a:endParaRPr>
          </a:p>
          <a:p>
            <a:pPr algn="just" fontAlgn="auto">
              <a:spcBef>
                <a:spcPts val="0"/>
              </a:spcBef>
              <a:spcAft>
                <a:spcPts val="0"/>
              </a:spcAft>
              <a:defRPr/>
            </a:pPr>
            <a:r>
              <a:rPr lang="en-GB" sz="1600" dirty="0">
                <a:latin typeface="+mn-lt"/>
              </a:rPr>
              <a:t>Breaking of the fibre interrupts a laser beam passing through the fibre. This activates the flash gun while the camera was installed with an open shutter.       </a:t>
            </a:r>
          </a:p>
        </p:txBody>
      </p:sp>
      <p:grpSp>
        <p:nvGrpSpPr>
          <p:cNvPr id="1044" name="Group 1043"/>
          <p:cNvGrpSpPr>
            <a:grpSpLocks/>
          </p:cNvGrpSpPr>
          <p:nvPr/>
        </p:nvGrpSpPr>
        <p:grpSpPr bwMode="auto">
          <a:xfrm>
            <a:off x="141288" y="3816350"/>
            <a:ext cx="5478462" cy="2752725"/>
            <a:chOff x="141342" y="3815646"/>
            <a:chExt cx="5477967" cy="2753178"/>
          </a:xfrm>
        </p:grpSpPr>
        <p:sp>
          <p:nvSpPr>
            <p:cNvPr id="28682" name="TextBox 54"/>
            <p:cNvSpPr txBox="1">
              <a:spLocks noChangeArrowheads="1"/>
            </p:cNvSpPr>
            <p:nvPr/>
          </p:nvSpPr>
          <p:spPr bwMode="auto">
            <a:xfrm>
              <a:off x="3891117" y="6199492"/>
              <a:ext cx="1728192" cy="369332"/>
            </a:xfrm>
            <a:prstGeom prst="rect">
              <a:avLst/>
            </a:prstGeom>
            <a:noFill/>
            <a:ln w="9525">
              <a:solidFill>
                <a:srgbClr val="990033"/>
              </a:solidFill>
              <a:miter lim="800000"/>
              <a:headEnd/>
              <a:tailEnd/>
            </a:ln>
          </p:spPr>
          <p:txBody>
            <a:bodyPr>
              <a:spAutoFit/>
            </a:bodyPr>
            <a:lstStyle/>
            <a:p>
              <a:pPr algn="ctr"/>
              <a:r>
                <a:rPr lang="en-GB">
                  <a:solidFill>
                    <a:srgbClr val="990033"/>
                  </a:solidFill>
                  <a:latin typeface="Berlin Sans FB" pitchFamily="34" charset="0"/>
                </a:rPr>
                <a:t>Trigger circuit</a:t>
              </a:r>
            </a:p>
          </p:txBody>
        </p:sp>
        <p:cxnSp>
          <p:nvCxnSpPr>
            <p:cNvPr id="56" name="Straight Arrow Connector 55"/>
            <p:cNvCxnSpPr/>
            <p:nvPr/>
          </p:nvCxnSpPr>
          <p:spPr>
            <a:xfrm flipH="1">
              <a:off x="4741501" y="5835278"/>
              <a:ext cx="0" cy="363598"/>
            </a:xfrm>
            <a:prstGeom prst="straightConnector1">
              <a:avLst/>
            </a:prstGeom>
            <a:ln w="19050">
              <a:solidFill>
                <a:srgbClr val="0000CC"/>
              </a:solidFill>
              <a:tailEnd type="arrow"/>
            </a:ln>
          </p:spPr>
          <p:style>
            <a:lnRef idx="1">
              <a:schemeClr val="accent1"/>
            </a:lnRef>
            <a:fillRef idx="0">
              <a:schemeClr val="accent1"/>
            </a:fillRef>
            <a:effectRef idx="0">
              <a:schemeClr val="accent1"/>
            </a:effectRef>
            <a:fontRef idx="minor">
              <a:schemeClr val="tx1"/>
            </a:fontRef>
          </p:style>
        </p:cxnSp>
        <p:grpSp>
          <p:nvGrpSpPr>
            <p:cNvPr id="28684" name="Group 56"/>
            <p:cNvGrpSpPr>
              <a:grpSpLocks/>
            </p:cNvGrpSpPr>
            <p:nvPr/>
          </p:nvGrpSpPr>
          <p:grpSpPr bwMode="auto">
            <a:xfrm>
              <a:off x="2733631" y="4234575"/>
              <a:ext cx="795524" cy="1194480"/>
              <a:chOff x="6588224" y="3077915"/>
              <a:chExt cx="795524" cy="1194480"/>
            </a:xfrm>
          </p:grpSpPr>
          <p:pic>
            <p:nvPicPr>
              <p:cNvPr id="28689" name="Picture 4" descr="D:\Amaldi\Prague-glass\flashgun.jpg"/>
              <p:cNvPicPr>
                <a:picLocks noChangeAspect="1" noChangeArrowheads="1"/>
              </p:cNvPicPr>
              <p:nvPr/>
            </p:nvPicPr>
            <p:blipFill>
              <a:blip r:embed="rId5" cstate="print"/>
              <a:srcRect/>
              <a:stretch>
                <a:fillRect/>
              </a:stretch>
            </p:blipFill>
            <p:spPr bwMode="auto">
              <a:xfrm>
                <a:off x="6588224" y="3077915"/>
                <a:ext cx="795524" cy="1194480"/>
              </a:xfrm>
              <a:prstGeom prst="rect">
                <a:avLst/>
              </a:prstGeom>
              <a:noFill/>
              <a:ln w="9525">
                <a:noFill/>
                <a:miter lim="800000"/>
                <a:headEnd/>
                <a:tailEnd/>
              </a:ln>
            </p:spPr>
          </p:pic>
          <p:sp>
            <p:nvSpPr>
              <p:cNvPr id="63" name="Rectangle 62"/>
              <p:cNvSpPr/>
              <p:nvPr/>
            </p:nvSpPr>
            <p:spPr>
              <a:xfrm>
                <a:off x="6840478" y="3797412"/>
                <a:ext cx="179371" cy="10796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cxnSp>
          <p:nvCxnSpPr>
            <p:cNvPr id="58" name="Straight Connector 57"/>
            <p:cNvCxnSpPr>
              <a:stCxn id="28682" idx="1"/>
            </p:cNvCxnSpPr>
            <p:nvPr/>
          </p:nvCxnSpPr>
          <p:spPr>
            <a:xfrm flipH="1">
              <a:off x="3201765" y="6384644"/>
              <a:ext cx="688913" cy="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201765" y="5428811"/>
              <a:ext cx="0" cy="955832"/>
            </a:xfrm>
            <a:prstGeom prst="line">
              <a:avLst/>
            </a:prstGeom>
            <a:ln w="1905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8687" name="Picture 7" descr="http://www1.pcmag.com/media/images/341680-canon-eos-5d-mark-iii.jpg?thumb=y"/>
            <p:cNvPicPr>
              <a:picLocks noChangeAspect="1" noChangeArrowheads="1"/>
            </p:cNvPicPr>
            <p:nvPr/>
          </p:nvPicPr>
          <p:blipFill>
            <a:blip r:embed="rId6" cstate="print"/>
            <a:srcRect/>
            <a:stretch>
              <a:fillRect/>
            </a:stretch>
          </p:blipFill>
          <p:spPr bwMode="auto">
            <a:xfrm>
              <a:off x="141343" y="3815646"/>
              <a:ext cx="1512167" cy="1512167"/>
            </a:xfrm>
            <a:prstGeom prst="rect">
              <a:avLst/>
            </a:prstGeom>
            <a:noFill/>
            <a:ln w="9525">
              <a:noFill/>
              <a:miter lim="800000"/>
              <a:headEnd/>
              <a:tailEnd/>
            </a:ln>
          </p:spPr>
        </p:pic>
        <p:sp>
          <p:nvSpPr>
            <p:cNvPr id="60" name="TextBox 59"/>
            <p:cNvSpPr txBox="1"/>
            <p:nvPr/>
          </p:nvSpPr>
          <p:spPr>
            <a:xfrm>
              <a:off x="141342" y="5179533"/>
              <a:ext cx="1512750" cy="584296"/>
            </a:xfrm>
            <a:prstGeom prst="rect">
              <a:avLst/>
            </a:prstGeom>
            <a:noFill/>
          </p:spPr>
          <p:txBody>
            <a:bodyPr>
              <a:spAutoFit/>
            </a:bodyPr>
            <a:lstStyle/>
            <a:p>
              <a:pPr algn="ctr" fontAlgn="auto">
                <a:spcBef>
                  <a:spcPts val="0"/>
                </a:spcBef>
                <a:spcAft>
                  <a:spcPts val="0"/>
                </a:spcAft>
                <a:defRPr/>
              </a:pPr>
              <a:r>
                <a:rPr lang="en-GB" sz="1600" dirty="0">
                  <a:solidFill>
                    <a:srgbClr val="990033"/>
                  </a:solidFill>
                  <a:latin typeface="+mj-lt"/>
                </a:rPr>
                <a:t>A camera with opened shutter</a:t>
              </a:r>
            </a:p>
          </p:txBody>
        </p:sp>
      </p:grpSp>
      <p:sp>
        <p:nvSpPr>
          <p:cNvPr id="21" name="Slide Number Placeholder 20"/>
          <p:cNvSpPr>
            <a:spLocks noGrp="1"/>
          </p:cNvSpPr>
          <p:nvPr>
            <p:ph type="sldNum" sz="quarter" idx="12"/>
          </p:nvPr>
        </p:nvSpPr>
        <p:spPr/>
        <p:txBody>
          <a:bodyPr/>
          <a:lstStyle/>
          <a:p>
            <a:pPr>
              <a:defRPr/>
            </a:pPr>
            <a:fld id="{5A5D8635-1F96-4FFE-AC2B-1216165F0FCC}" type="slidenum">
              <a:rPr lang="en-GB"/>
              <a:pPr>
                <a:defRPr/>
              </a:pPr>
              <a:t>15</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41"/>
                                        </p:tgtEl>
                                        <p:attrNameLst>
                                          <p:attrName>style.visibility</p:attrName>
                                        </p:attrNameLst>
                                      </p:cBhvr>
                                      <p:to>
                                        <p:strVal val="visible"/>
                                      </p:to>
                                    </p:set>
                                    <p:animEffect transition="in" filter="fade">
                                      <p:cBhvr>
                                        <p:cTn id="7" dur="1000"/>
                                        <p:tgtEl>
                                          <p:spTgt spid="1041"/>
                                        </p:tgtEl>
                                      </p:cBhvr>
                                    </p:animEffect>
                                    <p:anim calcmode="lin" valueType="num">
                                      <p:cBhvr>
                                        <p:cTn id="8" dur="1000" fill="hold"/>
                                        <p:tgtEl>
                                          <p:spTgt spid="1041"/>
                                        </p:tgtEl>
                                        <p:attrNameLst>
                                          <p:attrName>ppt_x</p:attrName>
                                        </p:attrNameLst>
                                      </p:cBhvr>
                                      <p:tavLst>
                                        <p:tav tm="0">
                                          <p:val>
                                            <p:strVal val="#ppt_x"/>
                                          </p:val>
                                        </p:tav>
                                        <p:tav tm="100000">
                                          <p:val>
                                            <p:strVal val="#ppt_x"/>
                                          </p:val>
                                        </p:tav>
                                      </p:tavLst>
                                    </p:anim>
                                    <p:anim calcmode="lin" valueType="num">
                                      <p:cBhvr>
                                        <p:cTn id="9" dur="1000" fill="hold"/>
                                        <p:tgtEl>
                                          <p:spTgt spid="10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40"/>
                                        </p:tgtEl>
                                        <p:attrNameLst>
                                          <p:attrName>style.visibility</p:attrName>
                                        </p:attrNameLst>
                                      </p:cBhvr>
                                      <p:to>
                                        <p:strVal val="visible"/>
                                      </p:to>
                                    </p:set>
                                    <p:animEffect transition="in" filter="fade">
                                      <p:cBhvr>
                                        <p:cTn id="19" dur="1000"/>
                                        <p:tgtEl>
                                          <p:spTgt spid="1040"/>
                                        </p:tgtEl>
                                      </p:cBhvr>
                                    </p:animEffect>
                                    <p:anim calcmode="lin" valueType="num">
                                      <p:cBhvr>
                                        <p:cTn id="20" dur="1000" fill="hold"/>
                                        <p:tgtEl>
                                          <p:spTgt spid="1040"/>
                                        </p:tgtEl>
                                        <p:attrNameLst>
                                          <p:attrName>ppt_x</p:attrName>
                                        </p:attrNameLst>
                                      </p:cBhvr>
                                      <p:tavLst>
                                        <p:tav tm="0">
                                          <p:val>
                                            <p:strVal val="#ppt_x"/>
                                          </p:val>
                                        </p:tav>
                                        <p:tav tm="100000">
                                          <p:val>
                                            <p:strVal val="#ppt_x"/>
                                          </p:val>
                                        </p:tav>
                                      </p:tavLst>
                                    </p:anim>
                                    <p:anim calcmode="lin" valueType="num">
                                      <p:cBhvr>
                                        <p:cTn id="21" dur="1000" fill="hold"/>
                                        <p:tgtEl>
                                          <p:spTgt spid="104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1000"/>
                                        <p:tgtEl>
                                          <p:spTgt spid="1044"/>
                                        </p:tgtEl>
                                      </p:cBhvr>
                                    </p:animEffect>
                                    <p:anim calcmode="lin" valueType="num">
                                      <p:cBhvr>
                                        <p:cTn id="26" dur="1000" fill="hold"/>
                                        <p:tgtEl>
                                          <p:spTgt spid="1044"/>
                                        </p:tgtEl>
                                        <p:attrNameLst>
                                          <p:attrName>ppt_x</p:attrName>
                                        </p:attrNameLst>
                                      </p:cBhvr>
                                      <p:tavLst>
                                        <p:tav tm="0">
                                          <p:val>
                                            <p:strVal val="#ppt_x"/>
                                          </p:val>
                                        </p:tav>
                                        <p:tav tm="100000">
                                          <p:val>
                                            <p:strVal val="#ppt_x"/>
                                          </p:val>
                                        </p:tav>
                                      </p:tavLst>
                                    </p:anim>
                                    <p:anim calcmode="lin" valueType="num">
                                      <p:cBhvr>
                                        <p:cTn id="27"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cstate="print"/>
          <a:srcRect/>
          <a:stretch>
            <a:fillRect/>
          </a:stretch>
        </p:blipFill>
        <p:spPr bwMode="auto">
          <a:xfrm>
            <a:off x="608013" y="1101725"/>
            <a:ext cx="1803400" cy="5495925"/>
          </a:xfrm>
          <a:prstGeom prst="rect">
            <a:avLst/>
          </a:prstGeom>
          <a:noFill/>
          <a:ln w="9525">
            <a:noFill/>
            <a:miter lim="800000"/>
            <a:headEnd/>
            <a:tailEnd/>
          </a:ln>
        </p:spPr>
      </p:pic>
      <p:sp>
        <p:nvSpPr>
          <p:cNvPr id="29698" name="TextBox 2"/>
          <p:cNvSpPr txBox="1">
            <a:spLocks noChangeArrowheads="1"/>
          </p:cNvSpPr>
          <p:nvPr/>
        </p:nvSpPr>
        <p:spPr bwMode="auto">
          <a:xfrm>
            <a:off x="608013" y="333375"/>
            <a:ext cx="7635875" cy="523875"/>
          </a:xfrm>
          <a:prstGeom prst="rect">
            <a:avLst/>
          </a:prstGeom>
          <a:noFill/>
          <a:ln w="9525">
            <a:noFill/>
            <a:miter lim="800000"/>
            <a:headEnd/>
            <a:tailEnd/>
          </a:ln>
        </p:spPr>
        <p:txBody>
          <a:bodyPr>
            <a:spAutoFit/>
          </a:bodyPr>
          <a:lstStyle/>
          <a:p>
            <a:pPr algn="ctr"/>
            <a:r>
              <a:rPr lang="en-GB" sz="2800" dirty="0">
                <a:solidFill>
                  <a:srgbClr val="990033"/>
                </a:solidFill>
                <a:latin typeface="Berlin Sans FB Demi" pitchFamily="34" charset="0"/>
              </a:rPr>
              <a:t>Alignment Procedure</a:t>
            </a:r>
          </a:p>
        </p:txBody>
      </p:sp>
      <p:grpSp>
        <p:nvGrpSpPr>
          <p:cNvPr id="29699" name="Group 13"/>
          <p:cNvGrpSpPr>
            <a:grpSpLocks/>
          </p:cNvGrpSpPr>
          <p:nvPr/>
        </p:nvGrpSpPr>
        <p:grpSpPr bwMode="auto">
          <a:xfrm>
            <a:off x="4759548" y="2130425"/>
            <a:ext cx="2044700" cy="3384550"/>
            <a:chOff x="5023993" y="2130149"/>
            <a:chExt cx="2044720" cy="3384376"/>
          </a:xfrm>
        </p:grpSpPr>
        <p:grpSp>
          <p:nvGrpSpPr>
            <p:cNvPr id="29704" name="Group 7"/>
            <p:cNvGrpSpPr>
              <a:grpSpLocks/>
            </p:cNvGrpSpPr>
            <p:nvPr/>
          </p:nvGrpSpPr>
          <p:grpSpPr bwMode="auto">
            <a:xfrm>
              <a:off x="5023993" y="2706213"/>
              <a:ext cx="316528" cy="1658891"/>
              <a:chOff x="5839648" y="2276872"/>
              <a:chExt cx="316528" cy="1658891"/>
            </a:xfrm>
          </p:grpSpPr>
          <p:sp>
            <p:nvSpPr>
              <p:cNvPr id="29708" name="AutoShape 8"/>
              <p:cNvSpPr>
                <a:spLocks noChangeArrowheads="1"/>
              </p:cNvSpPr>
              <p:nvPr/>
            </p:nvSpPr>
            <p:spPr bwMode="auto">
              <a:xfrm rot="819804" flipV="1">
                <a:off x="5868000" y="3095738"/>
                <a:ext cx="259200" cy="271101"/>
              </a:xfrm>
              <a:prstGeom prst="triangle">
                <a:avLst>
                  <a:gd name="adj" fmla="val 50000"/>
                </a:avLst>
              </a:prstGeom>
              <a:solidFill>
                <a:srgbClr val="B2B2B2"/>
              </a:solidFill>
              <a:ln w="9525">
                <a:solidFill>
                  <a:srgbClr val="B2B2B2"/>
                </a:solidFill>
                <a:miter lim="800000"/>
                <a:headEnd/>
                <a:tailEnd/>
              </a:ln>
            </p:spPr>
            <p:txBody>
              <a:bodyPr/>
              <a:lstStyle/>
              <a:p>
                <a:endParaRPr lang="en-GB">
                  <a:latin typeface="Calibri" pitchFamily="34" charset="0"/>
                </a:endParaRPr>
              </a:p>
            </p:txBody>
          </p:sp>
          <p:sp>
            <p:nvSpPr>
              <p:cNvPr id="29709" name="Line 9"/>
              <p:cNvSpPr>
                <a:spLocks noChangeShapeType="1"/>
              </p:cNvSpPr>
              <p:nvPr/>
            </p:nvSpPr>
            <p:spPr bwMode="auto">
              <a:xfrm rot="819804" flipH="1">
                <a:off x="5907773" y="3354060"/>
                <a:ext cx="32195" cy="159468"/>
              </a:xfrm>
              <a:prstGeom prst="line">
                <a:avLst/>
              </a:prstGeom>
              <a:noFill/>
              <a:ln w="15875">
                <a:solidFill>
                  <a:srgbClr val="000000"/>
                </a:solidFill>
                <a:round/>
                <a:headEnd/>
                <a:tailEnd/>
              </a:ln>
            </p:spPr>
            <p:txBody>
              <a:bodyPr/>
              <a:lstStyle/>
              <a:p>
                <a:endParaRPr lang="en-US"/>
              </a:p>
            </p:txBody>
          </p:sp>
          <p:sp>
            <p:nvSpPr>
              <p:cNvPr id="29710" name="Rectangle 10"/>
              <p:cNvSpPr>
                <a:spLocks noChangeArrowheads="1"/>
              </p:cNvSpPr>
              <p:nvPr/>
            </p:nvSpPr>
            <p:spPr bwMode="auto">
              <a:xfrm>
                <a:off x="5904176" y="2276872"/>
                <a:ext cx="252000" cy="847328"/>
              </a:xfrm>
              <a:prstGeom prst="rect">
                <a:avLst/>
              </a:prstGeom>
              <a:solidFill>
                <a:srgbClr val="B2B2B2"/>
              </a:solidFill>
              <a:ln w="3175">
                <a:solidFill>
                  <a:srgbClr val="B2B2B2"/>
                </a:solidFill>
                <a:miter lim="800000"/>
                <a:headEnd/>
                <a:tailEnd/>
              </a:ln>
            </p:spPr>
            <p:txBody>
              <a:bodyPr/>
              <a:lstStyle/>
              <a:p>
                <a:endParaRPr lang="en-GB">
                  <a:latin typeface="Calibri" pitchFamily="34" charset="0"/>
                </a:endParaRPr>
              </a:p>
            </p:txBody>
          </p:sp>
          <p:sp>
            <p:nvSpPr>
              <p:cNvPr id="29711" name="Freeform 11"/>
              <p:cNvSpPr>
                <a:spLocks/>
              </p:cNvSpPr>
              <p:nvPr/>
            </p:nvSpPr>
            <p:spPr bwMode="auto">
              <a:xfrm>
                <a:off x="5839648" y="3515075"/>
                <a:ext cx="44450" cy="420688"/>
              </a:xfrm>
              <a:custGeom>
                <a:avLst/>
                <a:gdLst>
                  <a:gd name="T0" fmla="*/ 15806422 w 125"/>
                  <a:gd name="T1" fmla="*/ 0 h 338"/>
                  <a:gd name="T2" fmla="*/ 2529027 w 125"/>
                  <a:gd name="T3" fmla="*/ 175051030 h 338"/>
                  <a:gd name="T4" fmla="*/ 632257 w 125"/>
                  <a:gd name="T5" fmla="*/ 523604681 h 338"/>
                  <a:gd name="T6" fmla="*/ 0 60000 65536"/>
                  <a:gd name="T7" fmla="*/ 0 60000 65536"/>
                  <a:gd name="T8" fmla="*/ 0 60000 65536"/>
                  <a:gd name="T9" fmla="*/ 0 w 125"/>
                  <a:gd name="T10" fmla="*/ 0 h 338"/>
                  <a:gd name="T11" fmla="*/ 125 w 125"/>
                  <a:gd name="T12" fmla="*/ 338 h 338"/>
                </a:gdLst>
                <a:ahLst/>
                <a:cxnLst>
                  <a:cxn ang="T6">
                    <a:pos x="T0" y="T1"/>
                  </a:cxn>
                  <a:cxn ang="T7">
                    <a:pos x="T2" y="T3"/>
                  </a:cxn>
                  <a:cxn ang="T8">
                    <a:pos x="T4" y="T5"/>
                  </a:cxn>
                </a:cxnLst>
                <a:rect l="T9" t="T10" r="T11" b="T12"/>
                <a:pathLst>
                  <a:path w="125" h="338">
                    <a:moveTo>
                      <a:pt x="125" y="0"/>
                    </a:moveTo>
                    <a:cubicBezTo>
                      <a:pt x="82" y="28"/>
                      <a:pt x="40" y="57"/>
                      <a:pt x="20" y="113"/>
                    </a:cubicBezTo>
                    <a:cubicBezTo>
                      <a:pt x="0" y="169"/>
                      <a:pt x="7" y="299"/>
                      <a:pt x="5" y="338"/>
                    </a:cubicBezTo>
                  </a:path>
                </a:pathLst>
              </a:custGeom>
              <a:noFill/>
              <a:ln w="15875">
                <a:solidFill>
                  <a:srgbClr val="000000"/>
                </a:solidFill>
                <a:round/>
                <a:headEnd/>
                <a:tailEnd/>
              </a:ln>
            </p:spPr>
            <p:txBody>
              <a:bodyPr/>
              <a:lstStyle/>
              <a:p>
                <a:endParaRPr lang="en-US"/>
              </a:p>
            </p:txBody>
          </p:sp>
        </p:grpSp>
        <p:sp>
          <p:nvSpPr>
            <p:cNvPr id="9" name="Line Callout 1 8"/>
            <p:cNvSpPr/>
            <p:nvPr/>
          </p:nvSpPr>
          <p:spPr>
            <a:xfrm>
              <a:off x="5773300" y="2130149"/>
              <a:ext cx="1295413" cy="647667"/>
            </a:xfrm>
            <a:prstGeom prst="borderCallout1">
              <a:avLst>
                <a:gd name="adj1" fmla="val 24629"/>
                <a:gd name="adj2" fmla="val -1719"/>
                <a:gd name="adj3" fmla="val 112500"/>
                <a:gd name="adj4" fmla="val -38333"/>
              </a:avLst>
            </a:prstGeom>
            <a:noFill/>
            <a:ln>
              <a:solidFill>
                <a:srgbClr val="0033CC"/>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solidFill>
                    <a:srgbClr val="000099"/>
                  </a:solidFill>
                  <a:latin typeface="+mj-lt"/>
                </a:rPr>
                <a:t>The stub of stock</a:t>
              </a:r>
            </a:p>
          </p:txBody>
        </p:sp>
        <p:sp>
          <p:nvSpPr>
            <p:cNvPr id="16" name="Line Callout 1 15"/>
            <p:cNvSpPr/>
            <p:nvPr/>
          </p:nvSpPr>
          <p:spPr>
            <a:xfrm>
              <a:off x="5773300" y="3681057"/>
              <a:ext cx="1295413" cy="525435"/>
            </a:xfrm>
            <a:prstGeom prst="borderCallout1">
              <a:avLst>
                <a:gd name="adj1" fmla="val 24629"/>
                <a:gd name="adj2" fmla="val -1719"/>
                <a:gd name="adj3" fmla="val 107060"/>
                <a:gd name="adj4" fmla="val -56705"/>
              </a:avLst>
            </a:prstGeom>
            <a:noFill/>
            <a:ln>
              <a:solidFill>
                <a:srgbClr val="0033CC"/>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solidFill>
                    <a:srgbClr val="000099"/>
                  </a:solidFill>
                  <a:latin typeface="+mj-lt"/>
                </a:rPr>
                <a:t>The fibre</a:t>
              </a:r>
            </a:p>
          </p:txBody>
        </p:sp>
        <p:cxnSp>
          <p:nvCxnSpPr>
            <p:cNvPr id="11" name="Straight Arrow Connector 10"/>
            <p:cNvCxnSpPr/>
            <p:nvPr/>
          </p:nvCxnSpPr>
          <p:spPr>
            <a:xfrm>
              <a:off x="5023993" y="4793837"/>
              <a:ext cx="0" cy="720688"/>
            </a:xfrm>
            <a:prstGeom prst="straightConnector1">
              <a:avLst/>
            </a:prstGeom>
            <a:ln w="22225">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95844" y="4866453"/>
            <a:ext cx="1042421" cy="369332"/>
          </a:xfrm>
          <a:prstGeom prst="rect">
            <a:avLst/>
          </a:prstGeom>
          <a:noFill/>
          <a:scene3d>
            <a:camera prst="orthographicFront">
              <a:rot lat="0" lon="0" rev="5400000"/>
            </a:camera>
            <a:lightRig rig="threePt" dir="t"/>
          </a:scene3d>
        </p:spPr>
        <p:txBody>
          <a:bodyPr>
            <a:spAutoFit/>
          </a:bodyPr>
          <a:lstStyle/>
          <a:p>
            <a:pPr fontAlgn="auto">
              <a:spcBef>
                <a:spcPts val="0"/>
              </a:spcBef>
              <a:spcAft>
                <a:spcPts val="0"/>
              </a:spcAft>
              <a:defRPr/>
            </a:pPr>
            <a:r>
              <a:rPr lang="en-GB" dirty="0">
                <a:solidFill>
                  <a:srgbClr val="0000CC"/>
                </a:solidFill>
                <a:latin typeface="+mj-lt"/>
              </a:rPr>
              <a:t>Tension</a:t>
            </a:r>
          </a:p>
        </p:txBody>
      </p:sp>
      <p:pic>
        <p:nvPicPr>
          <p:cNvPr id="1036" name="Picture 12"/>
          <p:cNvPicPr>
            <a:picLocks noChangeAspect="1" noChangeArrowheads="1"/>
          </p:cNvPicPr>
          <p:nvPr/>
        </p:nvPicPr>
        <p:blipFill>
          <a:blip r:embed="rId3" cstate="print"/>
          <a:srcRect/>
          <a:stretch>
            <a:fillRect/>
          </a:stretch>
        </p:blipFill>
        <p:spPr bwMode="auto">
          <a:xfrm>
            <a:off x="3400648" y="3313113"/>
            <a:ext cx="1482725" cy="838200"/>
          </a:xfrm>
          <a:prstGeom prst="rect">
            <a:avLst/>
          </a:prstGeom>
          <a:noFill/>
          <a:ln w="9525">
            <a:noFill/>
            <a:miter lim="800000"/>
            <a:headEnd/>
            <a:tailEnd/>
          </a:ln>
        </p:spPr>
      </p:pic>
      <p:sp>
        <p:nvSpPr>
          <p:cNvPr id="13" name="TextBox 12"/>
          <p:cNvSpPr txBox="1"/>
          <p:nvPr/>
        </p:nvSpPr>
        <p:spPr>
          <a:xfrm>
            <a:off x="3443510" y="4183063"/>
            <a:ext cx="1119188" cy="368300"/>
          </a:xfrm>
          <a:prstGeom prst="rect">
            <a:avLst/>
          </a:prstGeom>
          <a:noFill/>
        </p:spPr>
        <p:txBody>
          <a:bodyPr>
            <a:spAutoFit/>
          </a:bodyPr>
          <a:lstStyle/>
          <a:p>
            <a:pPr fontAlgn="auto">
              <a:spcBef>
                <a:spcPts val="0"/>
              </a:spcBef>
              <a:spcAft>
                <a:spcPts val="0"/>
              </a:spcAft>
              <a:defRPr/>
            </a:pPr>
            <a:r>
              <a:rPr lang="en-GB" dirty="0">
                <a:solidFill>
                  <a:srgbClr val="0000CC"/>
                </a:solidFill>
                <a:latin typeface="+mj-lt"/>
              </a:rPr>
              <a:t>The flame</a:t>
            </a:r>
          </a:p>
        </p:txBody>
      </p:sp>
      <p:sp>
        <p:nvSpPr>
          <p:cNvPr id="2" name="Slide Number Placeholder 1"/>
          <p:cNvSpPr>
            <a:spLocks noGrp="1"/>
          </p:cNvSpPr>
          <p:nvPr>
            <p:ph type="sldNum" sz="quarter" idx="12"/>
          </p:nvPr>
        </p:nvSpPr>
        <p:spPr/>
        <p:txBody>
          <a:bodyPr/>
          <a:lstStyle/>
          <a:p>
            <a:pPr>
              <a:defRPr/>
            </a:pPr>
            <a:fld id="{34BDD045-B26A-4181-9EE2-9E498FCA534A}" type="slidenum">
              <a:rPr lang="en-GB"/>
              <a:pPr>
                <a:defRPr/>
              </a:pPr>
              <a:t>16</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3.7037E-6 L -1.38889E-6 -0.07361 " pathEditMode="relative" rAng="0" ptsTypes="AA">
                                      <p:cBhvr>
                                        <p:cTn id="6" dur="2000" fill="hold"/>
                                        <p:tgtEl>
                                          <p:spTgt spid="1036"/>
                                        </p:tgtEl>
                                        <p:attrNameLst>
                                          <p:attrName>ppt_x</p:attrName>
                                          <p:attrName>ppt_y</p:attrName>
                                        </p:attrNameLst>
                                      </p:cBhvr>
                                      <p:rCtr x="0" y="-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608013" y="333375"/>
            <a:ext cx="7635875" cy="523875"/>
          </a:xfrm>
          <a:prstGeom prst="rect">
            <a:avLst/>
          </a:prstGeom>
          <a:noFill/>
          <a:ln w="9525">
            <a:noFill/>
            <a:miter lim="800000"/>
            <a:headEnd/>
            <a:tailEnd/>
          </a:ln>
        </p:spPr>
        <p:txBody>
          <a:bodyPr>
            <a:spAutoFit/>
          </a:bodyPr>
          <a:lstStyle/>
          <a:p>
            <a:pPr algn="ctr"/>
            <a:r>
              <a:rPr lang="en-GB" sz="2800" dirty="0">
                <a:solidFill>
                  <a:srgbClr val="990033"/>
                </a:solidFill>
                <a:latin typeface="Berlin Sans FB Demi" pitchFamily="34" charset="0"/>
              </a:rPr>
              <a:t>Alignment Procedure</a:t>
            </a:r>
          </a:p>
        </p:txBody>
      </p:sp>
      <p:grpSp>
        <p:nvGrpSpPr>
          <p:cNvPr id="3" name="Group 2"/>
          <p:cNvGrpSpPr/>
          <p:nvPr/>
        </p:nvGrpSpPr>
        <p:grpSpPr>
          <a:xfrm>
            <a:off x="3400648" y="2130425"/>
            <a:ext cx="3403600" cy="3384550"/>
            <a:chOff x="3400648" y="2130425"/>
            <a:chExt cx="3403600" cy="3384550"/>
          </a:xfrm>
        </p:grpSpPr>
        <p:grpSp>
          <p:nvGrpSpPr>
            <p:cNvPr id="29699" name="Group 13"/>
            <p:cNvGrpSpPr>
              <a:grpSpLocks/>
            </p:cNvGrpSpPr>
            <p:nvPr/>
          </p:nvGrpSpPr>
          <p:grpSpPr bwMode="auto">
            <a:xfrm>
              <a:off x="4759548" y="2130425"/>
              <a:ext cx="2044700" cy="3384550"/>
              <a:chOff x="5023993" y="2130149"/>
              <a:chExt cx="2044720" cy="3384376"/>
            </a:xfrm>
          </p:grpSpPr>
          <p:grpSp>
            <p:nvGrpSpPr>
              <p:cNvPr id="29704" name="Group 7"/>
              <p:cNvGrpSpPr>
                <a:grpSpLocks/>
              </p:cNvGrpSpPr>
              <p:nvPr/>
            </p:nvGrpSpPr>
            <p:grpSpPr bwMode="auto">
              <a:xfrm>
                <a:off x="5023993" y="2706213"/>
                <a:ext cx="316528" cy="1658891"/>
                <a:chOff x="5839648" y="2276872"/>
                <a:chExt cx="316528" cy="1658891"/>
              </a:xfrm>
            </p:grpSpPr>
            <p:sp>
              <p:nvSpPr>
                <p:cNvPr id="29708" name="AutoShape 8"/>
                <p:cNvSpPr>
                  <a:spLocks noChangeArrowheads="1"/>
                </p:cNvSpPr>
                <p:nvPr/>
              </p:nvSpPr>
              <p:spPr bwMode="auto">
                <a:xfrm rot="819804" flipV="1">
                  <a:off x="5868000" y="3095738"/>
                  <a:ext cx="259200" cy="271101"/>
                </a:xfrm>
                <a:prstGeom prst="triangle">
                  <a:avLst>
                    <a:gd name="adj" fmla="val 50000"/>
                  </a:avLst>
                </a:prstGeom>
                <a:solidFill>
                  <a:srgbClr val="B2B2B2"/>
                </a:solidFill>
                <a:ln w="9525">
                  <a:solidFill>
                    <a:srgbClr val="B2B2B2"/>
                  </a:solidFill>
                  <a:miter lim="800000"/>
                  <a:headEnd/>
                  <a:tailEnd/>
                </a:ln>
              </p:spPr>
              <p:txBody>
                <a:bodyPr/>
                <a:lstStyle/>
                <a:p>
                  <a:endParaRPr lang="en-GB">
                    <a:latin typeface="Calibri" pitchFamily="34" charset="0"/>
                  </a:endParaRPr>
                </a:p>
              </p:txBody>
            </p:sp>
            <p:sp>
              <p:nvSpPr>
                <p:cNvPr id="29709" name="Line 9"/>
                <p:cNvSpPr>
                  <a:spLocks noChangeShapeType="1"/>
                </p:cNvSpPr>
                <p:nvPr/>
              </p:nvSpPr>
              <p:spPr bwMode="auto">
                <a:xfrm rot="819804" flipH="1">
                  <a:off x="5907773" y="3354060"/>
                  <a:ext cx="32195" cy="159468"/>
                </a:xfrm>
                <a:prstGeom prst="line">
                  <a:avLst/>
                </a:prstGeom>
                <a:noFill/>
                <a:ln w="15875">
                  <a:solidFill>
                    <a:srgbClr val="000000"/>
                  </a:solidFill>
                  <a:round/>
                  <a:headEnd/>
                  <a:tailEnd/>
                </a:ln>
              </p:spPr>
              <p:txBody>
                <a:bodyPr/>
                <a:lstStyle/>
                <a:p>
                  <a:endParaRPr lang="en-US"/>
                </a:p>
              </p:txBody>
            </p:sp>
            <p:sp>
              <p:nvSpPr>
                <p:cNvPr id="29710" name="Rectangle 10"/>
                <p:cNvSpPr>
                  <a:spLocks noChangeArrowheads="1"/>
                </p:cNvSpPr>
                <p:nvPr/>
              </p:nvSpPr>
              <p:spPr bwMode="auto">
                <a:xfrm>
                  <a:off x="5904176" y="2276872"/>
                  <a:ext cx="252000" cy="847328"/>
                </a:xfrm>
                <a:prstGeom prst="rect">
                  <a:avLst/>
                </a:prstGeom>
                <a:solidFill>
                  <a:srgbClr val="B2B2B2"/>
                </a:solidFill>
                <a:ln w="3175">
                  <a:solidFill>
                    <a:srgbClr val="B2B2B2"/>
                  </a:solidFill>
                  <a:miter lim="800000"/>
                  <a:headEnd/>
                  <a:tailEnd/>
                </a:ln>
              </p:spPr>
              <p:txBody>
                <a:bodyPr/>
                <a:lstStyle/>
                <a:p>
                  <a:endParaRPr lang="en-GB">
                    <a:latin typeface="Calibri" pitchFamily="34" charset="0"/>
                  </a:endParaRPr>
                </a:p>
              </p:txBody>
            </p:sp>
            <p:sp>
              <p:nvSpPr>
                <p:cNvPr id="29711" name="Freeform 11"/>
                <p:cNvSpPr>
                  <a:spLocks/>
                </p:cNvSpPr>
                <p:nvPr/>
              </p:nvSpPr>
              <p:spPr bwMode="auto">
                <a:xfrm>
                  <a:off x="5839648" y="3515075"/>
                  <a:ext cx="44450" cy="420688"/>
                </a:xfrm>
                <a:custGeom>
                  <a:avLst/>
                  <a:gdLst>
                    <a:gd name="T0" fmla="*/ 15806422 w 125"/>
                    <a:gd name="T1" fmla="*/ 0 h 338"/>
                    <a:gd name="T2" fmla="*/ 2529027 w 125"/>
                    <a:gd name="T3" fmla="*/ 175051030 h 338"/>
                    <a:gd name="T4" fmla="*/ 632257 w 125"/>
                    <a:gd name="T5" fmla="*/ 523604681 h 338"/>
                    <a:gd name="T6" fmla="*/ 0 60000 65536"/>
                    <a:gd name="T7" fmla="*/ 0 60000 65536"/>
                    <a:gd name="T8" fmla="*/ 0 60000 65536"/>
                    <a:gd name="T9" fmla="*/ 0 w 125"/>
                    <a:gd name="T10" fmla="*/ 0 h 338"/>
                    <a:gd name="T11" fmla="*/ 125 w 125"/>
                    <a:gd name="T12" fmla="*/ 338 h 338"/>
                  </a:gdLst>
                  <a:ahLst/>
                  <a:cxnLst>
                    <a:cxn ang="T6">
                      <a:pos x="T0" y="T1"/>
                    </a:cxn>
                    <a:cxn ang="T7">
                      <a:pos x="T2" y="T3"/>
                    </a:cxn>
                    <a:cxn ang="T8">
                      <a:pos x="T4" y="T5"/>
                    </a:cxn>
                  </a:cxnLst>
                  <a:rect l="T9" t="T10" r="T11" b="T12"/>
                  <a:pathLst>
                    <a:path w="125" h="338">
                      <a:moveTo>
                        <a:pt x="125" y="0"/>
                      </a:moveTo>
                      <a:cubicBezTo>
                        <a:pt x="82" y="28"/>
                        <a:pt x="40" y="57"/>
                        <a:pt x="20" y="113"/>
                      </a:cubicBezTo>
                      <a:cubicBezTo>
                        <a:pt x="0" y="169"/>
                        <a:pt x="7" y="299"/>
                        <a:pt x="5" y="338"/>
                      </a:cubicBezTo>
                    </a:path>
                  </a:pathLst>
                </a:custGeom>
                <a:noFill/>
                <a:ln w="15875">
                  <a:solidFill>
                    <a:srgbClr val="000000"/>
                  </a:solidFill>
                  <a:round/>
                  <a:headEnd/>
                  <a:tailEnd/>
                </a:ln>
              </p:spPr>
              <p:txBody>
                <a:bodyPr/>
                <a:lstStyle/>
                <a:p>
                  <a:endParaRPr lang="en-US"/>
                </a:p>
              </p:txBody>
            </p:sp>
          </p:grpSp>
          <p:sp>
            <p:nvSpPr>
              <p:cNvPr id="9" name="Line Callout 1 8"/>
              <p:cNvSpPr/>
              <p:nvPr/>
            </p:nvSpPr>
            <p:spPr>
              <a:xfrm>
                <a:off x="5773300" y="2130149"/>
                <a:ext cx="1295413" cy="647667"/>
              </a:xfrm>
              <a:prstGeom prst="borderCallout1">
                <a:avLst>
                  <a:gd name="adj1" fmla="val 24629"/>
                  <a:gd name="adj2" fmla="val -1719"/>
                  <a:gd name="adj3" fmla="val 112500"/>
                  <a:gd name="adj4" fmla="val -38333"/>
                </a:avLst>
              </a:prstGeom>
              <a:noFill/>
              <a:ln>
                <a:solidFill>
                  <a:srgbClr val="0033CC"/>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solidFill>
                      <a:srgbClr val="000099"/>
                    </a:solidFill>
                    <a:latin typeface="+mj-lt"/>
                  </a:rPr>
                  <a:t>The stub of stock</a:t>
                </a:r>
              </a:p>
            </p:txBody>
          </p:sp>
          <p:sp>
            <p:nvSpPr>
              <p:cNvPr id="16" name="Line Callout 1 15"/>
              <p:cNvSpPr/>
              <p:nvPr/>
            </p:nvSpPr>
            <p:spPr>
              <a:xfrm>
                <a:off x="5773300" y="3681057"/>
                <a:ext cx="1295413" cy="525435"/>
              </a:xfrm>
              <a:prstGeom prst="borderCallout1">
                <a:avLst>
                  <a:gd name="adj1" fmla="val 24629"/>
                  <a:gd name="adj2" fmla="val -1719"/>
                  <a:gd name="adj3" fmla="val 107060"/>
                  <a:gd name="adj4" fmla="val -56705"/>
                </a:avLst>
              </a:prstGeom>
              <a:noFill/>
              <a:ln>
                <a:solidFill>
                  <a:srgbClr val="0033CC"/>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solidFill>
                      <a:srgbClr val="000099"/>
                    </a:solidFill>
                    <a:latin typeface="+mj-lt"/>
                  </a:rPr>
                  <a:t>The fibre</a:t>
                </a:r>
              </a:p>
            </p:txBody>
          </p:sp>
          <p:cxnSp>
            <p:nvCxnSpPr>
              <p:cNvPr id="11" name="Straight Arrow Connector 10"/>
              <p:cNvCxnSpPr/>
              <p:nvPr/>
            </p:nvCxnSpPr>
            <p:spPr>
              <a:xfrm>
                <a:off x="5023993" y="4793837"/>
                <a:ext cx="0" cy="720688"/>
              </a:xfrm>
              <a:prstGeom prst="straightConnector1">
                <a:avLst/>
              </a:prstGeom>
              <a:ln w="22225">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95844" y="4866453"/>
              <a:ext cx="1042421" cy="369332"/>
            </a:xfrm>
            <a:prstGeom prst="rect">
              <a:avLst/>
            </a:prstGeom>
            <a:noFill/>
            <a:scene3d>
              <a:camera prst="orthographicFront">
                <a:rot lat="0" lon="0" rev="5400000"/>
              </a:camera>
              <a:lightRig rig="threePt" dir="t"/>
            </a:scene3d>
          </p:spPr>
          <p:txBody>
            <a:bodyPr>
              <a:spAutoFit/>
            </a:bodyPr>
            <a:lstStyle/>
            <a:p>
              <a:pPr fontAlgn="auto">
                <a:spcBef>
                  <a:spcPts val="0"/>
                </a:spcBef>
                <a:spcAft>
                  <a:spcPts val="0"/>
                </a:spcAft>
                <a:defRPr/>
              </a:pPr>
              <a:r>
                <a:rPr lang="en-GB" dirty="0">
                  <a:solidFill>
                    <a:srgbClr val="0000CC"/>
                  </a:solidFill>
                  <a:latin typeface="+mj-lt"/>
                </a:rPr>
                <a:t>Tension</a:t>
              </a:r>
            </a:p>
          </p:txBody>
        </p:sp>
        <p:pic>
          <p:nvPicPr>
            <p:cNvPr id="1036" name="Picture 12"/>
            <p:cNvPicPr>
              <a:picLocks noChangeAspect="1" noChangeArrowheads="1"/>
            </p:cNvPicPr>
            <p:nvPr/>
          </p:nvPicPr>
          <p:blipFill>
            <a:blip r:embed="rId2" cstate="print"/>
            <a:srcRect/>
            <a:stretch>
              <a:fillRect/>
            </a:stretch>
          </p:blipFill>
          <p:spPr bwMode="auto">
            <a:xfrm>
              <a:off x="3400648" y="2708920"/>
              <a:ext cx="1482725" cy="838200"/>
            </a:xfrm>
            <a:prstGeom prst="rect">
              <a:avLst/>
            </a:prstGeom>
            <a:noFill/>
            <a:ln w="9525">
              <a:noFill/>
              <a:miter lim="800000"/>
              <a:headEnd/>
              <a:tailEnd/>
            </a:ln>
          </p:spPr>
        </p:pic>
        <p:sp>
          <p:nvSpPr>
            <p:cNvPr id="13" name="TextBox 12"/>
            <p:cNvSpPr txBox="1"/>
            <p:nvPr/>
          </p:nvSpPr>
          <p:spPr>
            <a:xfrm>
              <a:off x="3443510" y="4183063"/>
              <a:ext cx="1119188" cy="368300"/>
            </a:xfrm>
            <a:prstGeom prst="rect">
              <a:avLst/>
            </a:prstGeom>
            <a:noFill/>
          </p:spPr>
          <p:txBody>
            <a:bodyPr>
              <a:spAutoFit/>
            </a:bodyPr>
            <a:lstStyle/>
            <a:p>
              <a:pPr fontAlgn="auto">
                <a:spcBef>
                  <a:spcPts val="0"/>
                </a:spcBef>
                <a:spcAft>
                  <a:spcPts val="0"/>
                </a:spcAft>
                <a:defRPr/>
              </a:pPr>
              <a:r>
                <a:rPr lang="en-GB" dirty="0">
                  <a:solidFill>
                    <a:srgbClr val="0000CC"/>
                  </a:solidFill>
                  <a:latin typeface="+mj-lt"/>
                </a:rPr>
                <a:t>The flame</a:t>
              </a:r>
            </a:p>
          </p:txBody>
        </p:sp>
      </p:grpSp>
      <p:sp>
        <p:nvSpPr>
          <p:cNvPr id="2" name="Slide Number Placeholder 1"/>
          <p:cNvSpPr>
            <a:spLocks noGrp="1"/>
          </p:cNvSpPr>
          <p:nvPr>
            <p:ph type="sldNum" sz="quarter" idx="12"/>
          </p:nvPr>
        </p:nvSpPr>
        <p:spPr/>
        <p:txBody>
          <a:bodyPr/>
          <a:lstStyle/>
          <a:p>
            <a:pPr>
              <a:defRPr/>
            </a:pPr>
            <a:fld id="{34BDD045-B26A-4181-9EE2-9E498FCA534A}" type="slidenum">
              <a:rPr lang="en-GB"/>
              <a:pPr>
                <a:defRPr/>
              </a:pPr>
              <a:t>17</a:t>
            </a:fld>
            <a:endParaRPr lang="en-GB"/>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1721" y="1485288"/>
            <a:ext cx="4608629" cy="45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084168" y="6372036"/>
            <a:ext cx="2160240" cy="369332"/>
          </a:xfrm>
          <a:prstGeom prst="rect">
            <a:avLst/>
          </a:prstGeom>
          <a:noFill/>
        </p:spPr>
        <p:txBody>
          <a:bodyPr wrap="square" rtlCol="0">
            <a:spAutoFit/>
          </a:bodyPr>
          <a:lstStyle/>
          <a:p>
            <a:r>
              <a:rPr lang="en-US" sz="900" dirty="0" smtClean="0">
                <a:latin typeface="Arial" pitchFamily="34" charset="0"/>
                <a:cs typeface="Arial" pitchFamily="34" charset="0"/>
              </a:rPr>
              <a:t>K. </a:t>
            </a:r>
            <a:r>
              <a:rPr lang="en-US" sz="900" dirty="0" err="1" smtClean="0">
                <a:latin typeface="Arial" pitchFamily="34" charset="0"/>
                <a:cs typeface="Arial" pitchFamily="34" charset="0"/>
              </a:rPr>
              <a:t>Tokmakov</a:t>
            </a:r>
            <a:r>
              <a:rPr lang="en-US" sz="900" dirty="0" smtClean="0">
                <a:latin typeface="Arial" pitchFamily="34" charset="0"/>
                <a:cs typeface="Arial" pitchFamily="34" charset="0"/>
              </a:rPr>
              <a:t> et al, J Non-</a:t>
            </a:r>
            <a:r>
              <a:rPr lang="en-US" sz="900" dirty="0" err="1" smtClean="0">
                <a:latin typeface="Arial" pitchFamily="34" charset="0"/>
                <a:cs typeface="Arial" pitchFamily="34" charset="0"/>
              </a:rPr>
              <a:t>Cryst</a:t>
            </a:r>
            <a:r>
              <a:rPr lang="en-US" sz="900" dirty="0" smtClean="0">
                <a:latin typeface="Arial" pitchFamily="34" charset="0"/>
                <a:cs typeface="Arial" pitchFamily="34" charset="0"/>
              </a:rPr>
              <a:t> Solids, </a:t>
            </a:r>
          </a:p>
          <a:p>
            <a:r>
              <a:rPr lang="en-US" sz="900" dirty="0" smtClean="0">
                <a:latin typeface="Arial" pitchFamily="34" charset="0"/>
                <a:cs typeface="Arial" pitchFamily="34" charset="0"/>
              </a:rPr>
              <a:t>358 (14). pp. 1699-1709 (2012)</a:t>
            </a:r>
            <a:endParaRPr lang="ru-RU" sz="900" dirty="0">
              <a:latin typeface="Arial" pitchFamily="34" charset="0"/>
              <a:cs typeface="Arial" pitchFamily="34" charset="0"/>
            </a:endParaRPr>
          </a:p>
        </p:txBody>
      </p:sp>
    </p:spTree>
    <p:extLst>
      <p:ext uri="{BB962C8B-B14F-4D97-AF65-F5344CB8AC3E}">
        <p14:creationId xmlns:p14="http://schemas.microsoft.com/office/powerpoint/2010/main" val="168130890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2.59259E-6 L -0.30209 0.00555 " pathEditMode="relative" rAng="0" ptsTypes="AA">
                                      <p:cBhvr>
                                        <p:cTn id="6" dur="2000" fill="hold"/>
                                        <p:tgtEl>
                                          <p:spTgt spid="3"/>
                                        </p:tgtEl>
                                        <p:attrNameLst>
                                          <p:attrName>ppt_x</p:attrName>
                                          <p:attrName>ppt_y</p:attrName>
                                        </p:attrNameLst>
                                      </p:cBhvr>
                                      <p:rCtr x="-15104" y="278"/>
                                    </p:animMotion>
                                  </p:childTnLst>
                                </p:cTn>
                              </p:par>
                              <p:par>
                                <p:cTn id="7" presetID="10" presetClass="entr" presetSubtype="0" fill="hold" nodeType="withEffect">
                                  <p:stCondLst>
                                    <p:cond delay="100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500"/>
                                        <p:tgtEl>
                                          <p:spTgt spid="4098"/>
                                        </p:tgtEl>
                                      </p:cBhvr>
                                    </p:animEffect>
                                  </p:childTnLst>
                                </p:cTn>
                              </p:par>
                              <p:par>
                                <p:cTn id="10" presetID="16" presetClass="entr" presetSubtype="26"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barn(inHorizontal)">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E21CE6-C402-46B8-9A6C-EC0C9A79E89E}" type="slidenum">
              <a:rPr lang="en-GB"/>
              <a:pPr>
                <a:defRPr/>
              </a:pPr>
              <a:t>18</a:t>
            </a:fld>
            <a:endParaRPr lang="en-GB" dirty="0"/>
          </a:p>
        </p:txBody>
      </p:sp>
      <p:sp>
        <p:nvSpPr>
          <p:cNvPr id="30723" name="TextBox 4"/>
          <p:cNvSpPr txBox="1">
            <a:spLocks noChangeArrowheads="1"/>
          </p:cNvSpPr>
          <p:nvPr/>
        </p:nvSpPr>
        <p:spPr bwMode="auto">
          <a:xfrm>
            <a:off x="6491288" y="3716338"/>
            <a:ext cx="2555875" cy="1016000"/>
          </a:xfrm>
          <a:prstGeom prst="rect">
            <a:avLst/>
          </a:prstGeom>
          <a:noFill/>
          <a:ln w="9525">
            <a:noFill/>
            <a:miter lim="800000"/>
            <a:headEnd/>
            <a:tailEnd/>
          </a:ln>
        </p:spPr>
        <p:txBody>
          <a:bodyPr>
            <a:spAutoFit/>
          </a:bodyPr>
          <a:lstStyle/>
          <a:p>
            <a:pPr algn="ctr"/>
            <a:r>
              <a:rPr lang="en-GB" sz="2000">
                <a:solidFill>
                  <a:srgbClr val="800080"/>
                </a:solidFill>
                <a:latin typeface="Arial Black" pitchFamily="34" charset="0"/>
              </a:rPr>
              <a:t>Rate is 5000 frames per second</a:t>
            </a:r>
          </a:p>
        </p:txBody>
      </p:sp>
      <p:sp>
        <p:nvSpPr>
          <p:cNvPr id="30724" name="TextBox 5"/>
          <p:cNvSpPr txBox="1">
            <a:spLocks noChangeArrowheads="1"/>
          </p:cNvSpPr>
          <p:nvPr/>
        </p:nvSpPr>
        <p:spPr bwMode="auto">
          <a:xfrm>
            <a:off x="6227763" y="6597650"/>
            <a:ext cx="1368425" cy="276225"/>
          </a:xfrm>
          <a:prstGeom prst="rect">
            <a:avLst/>
          </a:prstGeom>
          <a:noFill/>
          <a:ln w="9525">
            <a:noFill/>
            <a:miter lim="800000"/>
            <a:headEnd/>
            <a:tailEnd/>
          </a:ln>
        </p:spPr>
        <p:txBody>
          <a:bodyPr>
            <a:spAutoFit/>
          </a:bodyPr>
          <a:lstStyle/>
          <a:p>
            <a:r>
              <a:rPr lang="en-GB" sz="1200">
                <a:solidFill>
                  <a:srgbClr val="FFCC66"/>
                </a:solidFill>
                <a:latin typeface="Calibri" pitchFamily="34" charset="0"/>
              </a:rPr>
              <a:t>-1663 —  -1624</a:t>
            </a:r>
          </a:p>
        </p:txBody>
      </p:sp>
      <p:pic>
        <p:nvPicPr>
          <p:cNvPr id="2" name="fiber1_short_version_000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992438" y="0"/>
            <a:ext cx="3157537"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BB4EB1A-96A5-44F7-B887-84EC4A5006A1}" type="slidenum">
              <a:rPr lang="en-GB"/>
              <a:pPr>
                <a:defRPr/>
              </a:pPr>
              <a:t>19</a:t>
            </a:fld>
            <a:endParaRPr lang="en-GB"/>
          </a:p>
        </p:txBody>
      </p:sp>
      <p:pic>
        <p:nvPicPr>
          <p:cNvPr id="31746" name="Picture 7" descr="D:\Super-camera\fiber1_C001H001S0002\fiber1_crop2.jpg"/>
          <p:cNvPicPr>
            <a:picLocks noChangeAspect="1" noChangeArrowheads="1"/>
          </p:cNvPicPr>
          <p:nvPr/>
        </p:nvPicPr>
        <p:blipFill>
          <a:blip r:embed="rId2" cstate="print"/>
          <a:srcRect/>
          <a:stretch>
            <a:fillRect/>
          </a:stretch>
        </p:blipFill>
        <p:spPr bwMode="auto">
          <a:xfrm>
            <a:off x="933450" y="46038"/>
            <a:ext cx="1406525" cy="5614987"/>
          </a:xfrm>
          <a:prstGeom prst="rect">
            <a:avLst/>
          </a:prstGeom>
          <a:noFill/>
          <a:ln w="9525">
            <a:noFill/>
            <a:miter lim="800000"/>
            <a:headEnd/>
            <a:tailEnd/>
          </a:ln>
        </p:spPr>
      </p:pic>
      <p:pic>
        <p:nvPicPr>
          <p:cNvPr id="31747" name="Picture 8" descr="D:\Super-camera\fiber1_C001H001S0002\fiber1_crop3.jpg"/>
          <p:cNvPicPr>
            <a:picLocks noChangeAspect="1" noChangeArrowheads="1"/>
          </p:cNvPicPr>
          <p:nvPr/>
        </p:nvPicPr>
        <p:blipFill>
          <a:blip r:embed="rId3" cstate="print"/>
          <a:srcRect/>
          <a:stretch>
            <a:fillRect/>
          </a:stretch>
        </p:blipFill>
        <p:spPr bwMode="auto">
          <a:xfrm>
            <a:off x="2916238" y="46038"/>
            <a:ext cx="1431925" cy="5614987"/>
          </a:xfrm>
          <a:prstGeom prst="rect">
            <a:avLst/>
          </a:prstGeom>
          <a:noFill/>
          <a:ln w="9525">
            <a:noFill/>
            <a:miter lim="800000"/>
            <a:headEnd/>
            <a:tailEnd/>
          </a:ln>
        </p:spPr>
      </p:pic>
      <p:pic>
        <p:nvPicPr>
          <p:cNvPr id="31748" name="Picture 9" descr="D:\Super-camera\fiber1_C001H001S0002\fiber1_crop7.jpg"/>
          <p:cNvPicPr>
            <a:picLocks noChangeAspect="1" noChangeArrowheads="1"/>
          </p:cNvPicPr>
          <p:nvPr/>
        </p:nvPicPr>
        <p:blipFill>
          <a:blip r:embed="rId4" cstate="print"/>
          <a:srcRect/>
          <a:stretch>
            <a:fillRect/>
          </a:stretch>
        </p:blipFill>
        <p:spPr bwMode="auto">
          <a:xfrm>
            <a:off x="5037138" y="46038"/>
            <a:ext cx="1335087" cy="5614987"/>
          </a:xfrm>
          <a:prstGeom prst="rect">
            <a:avLst/>
          </a:prstGeom>
          <a:noFill/>
          <a:ln w="9525">
            <a:noFill/>
            <a:miter lim="800000"/>
            <a:headEnd/>
            <a:tailEnd/>
          </a:ln>
        </p:spPr>
      </p:pic>
      <p:pic>
        <p:nvPicPr>
          <p:cNvPr id="31749" name="Picture 10" descr="D:\Super-camera\fiber1_C001H001S0002\fiber1_crop27.jpg"/>
          <p:cNvPicPr>
            <a:picLocks noChangeAspect="1" noChangeArrowheads="1"/>
          </p:cNvPicPr>
          <p:nvPr/>
        </p:nvPicPr>
        <p:blipFill>
          <a:blip r:embed="rId5" cstate="print"/>
          <a:srcRect/>
          <a:stretch>
            <a:fillRect/>
          </a:stretch>
        </p:blipFill>
        <p:spPr bwMode="auto">
          <a:xfrm>
            <a:off x="6959600" y="46038"/>
            <a:ext cx="1284288" cy="5614987"/>
          </a:xfrm>
          <a:prstGeom prst="rect">
            <a:avLst/>
          </a:prstGeom>
          <a:noFill/>
          <a:ln w="9525">
            <a:noFill/>
            <a:miter lim="800000"/>
            <a:headEnd/>
            <a:tailEnd/>
          </a:ln>
        </p:spPr>
      </p:pic>
      <p:sp>
        <p:nvSpPr>
          <p:cNvPr id="31750" name="TextBox 3"/>
          <p:cNvSpPr txBox="1">
            <a:spLocks noChangeArrowheads="1"/>
          </p:cNvSpPr>
          <p:nvPr/>
        </p:nvSpPr>
        <p:spPr bwMode="auto">
          <a:xfrm>
            <a:off x="1979613" y="5300663"/>
            <a:ext cx="215900" cy="369887"/>
          </a:xfrm>
          <a:prstGeom prst="rect">
            <a:avLst/>
          </a:prstGeom>
          <a:noFill/>
          <a:ln w="9525">
            <a:noFill/>
            <a:miter lim="800000"/>
            <a:headEnd/>
            <a:tailEnd/>
          </a:ln>
        </p:spPr>
        <p:txBody>
          <a:bodyPr>
            <a:spAutoFit/>
          </a:bodyPr>
          <a:lstStyle/>
          <a:p>
            <a:r>
              <a:rPr lang="en-GB">
                <a:solidFill>
                  <a:schemeClr val="bg1"/>
                </a:solidFill>
                <a:latin typeface="Calibri" pitchFamily="34" charset="0"/>
              </a:rPr>
              <a:t>1</a:t>
            </a:r>
          </a:p>
        </p:txBody>
      </p:sp>
      <p:sp>
        <p:nvSpPr>
          <p:cNvPr id="31751" name="TextBox 13"/>
          <p:cNvSpPr txBox="1">
            <a:spLocks noChangeArrowheads="1"/>
          </p:cNvSpPr>
          <p:nvPr/>
        </p:nvSpPr>
        <p:spPr bwMode="auto">
          <a:xfrm>
            <a:off x="3995738" y="5300663"/>
            <a:ext cx="215900" cy="369887"/>
          </a:xfrm>
          <a:prstGeom prst="rect">
            <a:avLst/>
          </a:prstGeom>
          <a:noFill/>
          <a:ln w="9525">
            <a:noFill/>
            <a:miter lim="800000"/>
            <a:headEnd/>
            <a:tailEnd/>
          </a:ln>
        </p:spPr>
        <p:txBody>
          <a:bodyPr>
            <a:spAutoFit/>
          </a:bodyPr>
          <a:lstStyle/>
          <a:p>
            <a:r>
              <a:rPr lang="en-GB">
                <a:solidFill>
                  <a:schemeClr val="bg1"/>
                </a:solidFill>
                <a:latin typeface="Calibri" pitchFamily="34" charset="0"/>
              </a:rPr>
              <a:t>2</a:t>
            </a:r>
          </a:p>
        </p:txBody>
      </p:sp>
      <p:sp>
        <p:nvSpPr>
          <p:cNvPr id="31752" name="TextBox 14"/>
          <p:cNvSpPr txBox="1">
            <a:spLocks noChangeArrowheads="1"/>
          </p:cNvSpPr>
          <p:nvPr/>
        </p:nvSpPr>
        <p:spPr bwMode="auto">
          <a:xfrm>
            <a:off x="7776480" y="5296557"/>
            <a:ext cx="431800" cy="369887"/>
          </a:xfrm>
          <a:prstGeom prst="rect">
            <a:avLst/>
          </a:prstGeom>
          <a:noFill/>
          <a:ln w="9525">
            <a:noFill/>
            <a:miter lim="800000"/>
            <a:headEnd/>
            <a:tailEnd/>
          </a:ln>
        </p:spPr>
        <p:txBody>
          <a:bodyPr>
            <a:spAutoFit/>
          </a:bodyPr>
          <a:lstStyle/>
          <a:p>
            <a:r>
              <a:rPr lang="en-GB">
                <a:solidFill>
                  <a:schemeClr val="bg1"/>
                </a:solidFill>
                <a:latin typeface="Calibri" pitchFamily="34" charset="0"/>
              </a:rPr>
              <a:t>26</a:t>
            </a:r>
          </a:p>
        </p:txBody>
      </p:sp>
      <p:sp>
        <p:nvSpPr>
          <p:cNvPr id="31753" name="TextBox 15"/>
          <p:cNvSpPr txBox="1">
            <a:spLocks noChangeArrowheads="1"/>
          </p:cNvSpPr>
          <p:nvPr/>
        </p:nvSpPr>
        <p:spPr bwMode="auto">
          <a:xfrm>
            <a:off x="6011863" y="5300663"/>
            <a:ext cx="288925" cy="369887"/>
          </a:xfrm>
          <a:prstGeom prst="rect">
            <a:avLst/>
          </a:prstGeom>
          <a:noFill/>
          <a:ln w="9525">
            <a:noFill/>
            <a:miter lim="800000"/>
            <a:headEnd/>
            <a:tailEnd/>
          </a:ln>
        </p:spPr>
        <p:txBody>
          <a:bodyPr>
            <a:spAutoFit/>
          </a:bodyPr>
          <a:lstStyle/>
          <a:p>
            <a:r>
              <a:rPr lang="en-GB">
                <a:solidFill>
                  <a:schemeClr val="bg1"/>
                </a:solidFill>
                <a:latin typeface="Calibri" pitchFamily="34" charset="0"/>
              </a:rPr>
              <a:t>6</a:t>
            </a:r>
          </a:p>
        </p:txBody>
      </p:sp>
      <p:sp>
        <p:nvSpPr>
          <p:cNvPr id="31754" name="TextBox 4"/>
          <p:cNvSpPr txBox="1">
            <a:spLocks noChangeArrowheads="1"/>
          </p:cNvSpPr>
          <p:nvPr/>
        </p:nvSpPr>
        <p:spPr bwMode="auto">
          <a:xfrm>
            <a:off x="323528" y="5805264"/>
            <a:ext cx="8640960" cy="677108"/>
          </a:xfrm>
          <a:prstGeom prst="rect">
            <a:avLst/>
          </a:prstGeom>
          <a:noFill/>
          <a:ln w="9525">
            <a:noFill/>
            <a:miter lim="800000"/>
            <a:headEnd/>
            <a:tailEnd/>
          </a:ln>
        </p:spPr>
        <p:txBody>
          <a:bodyPr wrap="square">
            <a:spAutoFit/>
          </a:bodyPr>
          <a:lstStyle/>
          <a:p>
            <a:pPr algn="ctr"/>
            <a:r>
              <a:rPr lang="en-GB" sz="2000" dirty="0">
                <a:solidFill>
                  <a:srgbClr val="000099"/>
                </a:solidFill>
                <a:latin typeface="Berlin Sans FB" pitchFamily="34" charset="0"/>
              </a:rPr>
              <a:t>The clouds of small glass particles are expanding and moving upwards.</a:t>
            </a:r>
          </a:p>
          <a:p>
            <a:pPr algn="ctr"/>
            <a:r>
              <a:rPr lang="en-GB" dirty="0">
                <a:solidFill>
                  <a:srgbClr val="0000CC"/>
                </a:solidFill>
                <a:latin typeface="Berlin Sans FB Demi" pitchFamily="34" charset="0"/>
              </a:rPr>
              <a:t>Large particles are moving towards the centre of the fibre.</a:t>
            </a:r>
          </a:p>
        </p:txBody>
      </p:sp>
      <p:sp>
        <p:nvSpPr>
          <p:cNvPr id="12" name="Выноска 1 11"/>
          <p:cNvSpPr/>
          <p:nvPr/>
        </p:nvSpPr>
        <p:spPr>
          <a:xfrm>
            <a:off x="8172400" y="4077072"/>
            <a:ext cx="899592" cy="648072"/>
          </a:xfrm>
          <a:prstGeom prst="borderCallout1">
            <a:avLst>
              <a:gd name="adj1" fmla="val 106679"/>
              <a:gd name="adj2" fmla="val 20587"/>
              <a:gd name="adj3" fmla="val 178133"/>
              <a:gd name="adj4" fmla="val -6134"/>
            </a:avLst>
          </a:prstGeom>
          <a:solidFill>
            <a:srgbClr val="FFFF99"/>
          </a:solid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0000"/>
                </a:solidFill>
              </a:rPr>
              <a:t>№</a:t>
            </a:r>
            <a:r>
              <a:rPr lang="en-US" dirty="0" smtClean="0">
                <a:solidFill>
                  <a:srgbClr val="FF0000"/>
                </a:solidFill>
              </a:rPr>
              <a:t> of frame</a:t>
            </a:r>
            <a:endParaRPr lang="ru-RU" dirty="0">
              <a:solidFill>
                <a:srgbClr val="FF0000"/>
              </a:solidFill>
            </a:endParaRPr>
          </a:p>
        </p:txBody>
      </p:sp>
      <p:sp>
        <p:nvSpPr>
          <p:cNvPr id="3" name="Oval 2"/>
          <p:cNvSpPr/>
          <p:nvPr/>
        </p:nvSpPr>
        <p:spPr>
          <a:xfrm>
            <a:off x="7740352" y="5229200"/>
            <a:ext cx="504056" cy="504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169863" y="260350"/>
            <a:ext cx="8804275" cy="831850"/>
          </a:xfrm>
          <a:prstGeom prst="rect">
            <a:avLst/>
          </a:prstGeom>
          <a:solidFill>
            <a:srgbClr val="FFFF99"/>
          </a:solidFill>
          <a:ln w="9525">
            <a:solidFill>
              <a:srgbClr val="0000CC"/>
            </a:solidFill>
            <a:miter lim="800000"/>
            <a:headEnd/>
            <a:tailEnd/>
          </a:ln>
        </p:spPr>
        <p:txBody>
          <a:bodyPr>
            <a:spAutoFit/>
          </a:bodyPr>
          <a:lstStyle/>
          <a:p>
            <a:pPr algn="ctr"/>
            <a:r>
              <a:rPr lang="en-GB" sz="2400">
                <a:solidFill>
                  <a:srgbClr val="CC0066"/>
                </a:solidFill>
                <a:latin typeface="Berlin Sans FB Demi" pitchFamily="34" charset="0"/>
              </a:rPr>
              <a:t>Gravitational waves emitted by astrophysical sources </a:t>
            </a:r>
          </a:p>
          <a:p>
            <a:pPr algn="ctr"/>
            <a:r>
              <a:rPr lang="en-GB" sz="2400">
                <a:solidFill>
                  <a:srgbClr val="CC0066"/>
                </a:solidFill>
                <a:latin typeface="Berlin Sans FB Demi" pitchFamily="34" charset="0"/>
              </a:rPr>
              <a:t>and techniques for their experimental detection</a:t>
            </a:r>
          </a:p>
        </p:txBody>
      </p:sp>
      <p:pic>
        <p:nvPicPr>
          <p:cNvPr id="15362" name="Picture 2"/>
          <p:cNvPicPr>
            <a:picLocks noChangeAspect="1" noChangeArrowheads="1"/>
          </p:cNvPicPr>
          <p:nvPr/>
        </p:nvPicPr>
        <p:blipFill>
          <a:blip r:embed="rId2" cstate="print"/>
          <a:srcRect/>
          <a:stretch>
            <a:fillRect/>
          </a:stretch>
        </p:blipFill>
        <p:spPr bwMode="auto">
          <a:xfrm>
            <a:off x="4691063" y="1989138"/>
            <a:ext cx="3838575" cy="2879725"/>
          </a:xfrm>
          <a:prstGeom prst="rect">
            <a:avLst/>
          </a:prstGeom>
          <a:noFill/>
          <a:ln w="9525">
            <a:noFill/>
            <a:miter lim="800000"/>
            <a:headEnd/>
            <a:tailEnd/>
          </a:ln>
        </p:spPr>
      </p:pic>
      <p:sp>
        <p:nvSpPr>
          <p:cNvPr id="15363" name="TextBox 3"/>
          <p:cNvSpPr txBox="1">
            <a:spLocks noChangeArrowheads="1"/>
          </p:cNvSpPr>
          <p:nvPr/>
        </p:nvSpPr>
        <p:spPr bwMode="auto">
          <a:xfrm>
            <a:off x="684213" y="1700808"/>
            <a:ext cx="3600450" cy="1656184"/>
          </a:xfrm>
          <a:prstGeom prst="rect">
            <a:avLst/>
          </a:prstGeom>
          <a:noFill/>
          <a:ln w="9525">
            <a:noFill/>
            <a:miter lim="800000"/>
            <a:headEnd/>
            <a:tailEnd/>
          </a:ln>
        </p:spPr>
        <p:txBody>
          <a:bodyPr wrap="square">
            <a:spAutoFit/>
          </a:bodyPr>
          <a:lstStyle/>
          <a:p>
            <a:r>
              <a:rPr lang="en-GB" sz="2000" dirty="0">
                <a:solidFill>
                  <a:srgbClr val="0000FF"/>
                </a:solidFill>
                <a:latin typeface="Baskerville Old Face" pitchFamily="18" charset="0"/>
              </a:rPr>
              <a:t>Einstein </a:t>
            </a:r>
            <a:r>
              <a:rPr lang="en-GB" sz="2000" dirty="0" smtClean="0">
                <a:solidFill>
                  <a:srgbClr val="0000FF"/>
                </a:solidFill>
                <a:latin typeface="Baskerville Old Face" pitchFamily="18" charset="0"/>
              </a:rPr>
              <a:t>equations describing </a:t>
            </a:r>
            <a:r>
              <a:rPr lang="en-GB" sz="2000" dirty="0">
                <a:solidFill>
                  <a:srgbClr val="0000FF"/>
                </a:solidFill>
                <a:latin typeface="Baskerville Old Face" pitchFamily="18" charset="0"/>
              </a:rPr>
              <a:t>the gravitational field for an accelerating object have a wave solution.</a:t>
            </a:r>
          </a:p>
        </p:txBody>
      </p:sp>
      <p:sp>
        <p:nvSpPr>
          <p:cNvPr id="15364" name="TextBox 4"/>
          <p:cNvSpPr txBox="1">
            <a:spLocks noChangeArrowheads="1"/>
          </p:cNvSpPr>
          <p:nvPr/>
        </p:nvSpPr>
        <p:spPr bwMode="auto">
          <a:xfrm>
            <a:off x="4691063" y="5084763"/>
            <a:ext cx="3913187" cy="954087"/>
          </a:xfrm>
          <a:prstGeom prst="rect">
            <a:avLst/>
          </a:prstGeom>
          <a:noFill/>
          <a:ln w="9525">
            <a:noFill/>
            <a:miter lim="800000"/>
            <a:headEnd/>
            <a:tailEnd/>
          </a:ln>
        </p:spPr>
        <p:txBody>
          <a:bodyPr>
            <a:spAutoFit/>
          </a:bodyPr>
          <a:lstStyle/>
          <a:p>
            <a:r>
              <a:rPr lang="de-DE" sz="1400">
                <a:latin typeface="Times New Roman" pitchFamily="18" charset="0"/>
                <a:cs typeface="Times New Roman" pitchFamily="18" charset="0"/>
              </a:rPr>
              <a:t>Einstein, A.: Näherungsweise Integration der Feldgleichungen der Gravitation. </a:t>
            </a:r>
            <a:r>
              <a:rPr lang="en-GB" sz="1400">
                <a:latin typeface="Times New Roman" pitchFamily="18" charset="0"/>
                <a:cs typeface="Times New Roman" pitchFamily="18" charset="0"/>
              </a:rPr>
              <a:t>Berlin 1916</a:t>
            </a:r>
          </a:p>
          <a:p>
            <a:endParaRPr lang="de-DE" sz="1400">
              <a:latin typeface="Times New Roman" pitchFamily="18" charset="0"/>
              <a:cs typeface="Times New Roman" pitchFamily="18" charset="0"/>
            </a:endParaRPr>
          </a:p>
          <a:p>
            <a:r>
              <a:rPr lang="de-DE" sz="1400">
                <a:latin typeface="Times New Roman" pitchFamily="18" charset="0"/>
                <a:cs typeface="Times New Roman" pitchFamily="18" charset="0"/>
              </a:rPr>
              <a:t>Einstein, A.: Über Gravitationswellen. </a:t>
            </a:r>
            <a:r>
              <a:rPr lang="en-GB" sz="1400">
                <a:latin typeface="Times New Roman" pitchFamily="18" charset="0"/>
                <a:cs typeface="Times New Roman" pitchFamily="18" charset="0"/>
              </a:rPr>
              <a:t>Berlin 1918</a:t>
            </a:r>
          </a:p>
        </p:txBody>
      </p:sp>
      <p:sp>
        <p:nvSpPr>
          <p:cNvPr id="15365" name="TextBox 27"/>
          <p:cNvSpPr txBox="1">
            <a:spLocks noChangeArrowheads="1"/>
          </p:cNvSpPr>
          <p:nvPr/>
        </p:nvSpPr>
        <p:spPr bwMode="auto">
          <a:xfrm>
            <a:off x="611188" y="3511153"/>
            <a:ext cx="3744912" cy="1069975"/>
          </a:xfrm>
          <a:prstGeom prst="rect">
            <a:avLst/>
          </a:prstGeom>
          <a:noFill/>
          <a:ln w="9525">
            <a:noFill/>
            <a:miter lim="800000"/>
            <a:headEnd/>
            <a:tailEnd/>
          </a:ln>
        </p:spPr>
        <p:txBody>
          <a:bodyPr>
            <a:spAutoFit/>
          </a:bodyPr>
          <a:lstStyle/>
          <a:p>
            <a:pPr algn="ctr"/>
            <a:r>
              <a:rPr lang="en-GB" sz="1600" dirty="0">
                <a:solidFill>
                  <a:srgbClr val="990033"/>
                </a:solidFill>
                <a:latin typeface="Arial Rounded MT Bold" pitchFamily="34" charset="0"/>
              </a:rPr>
              <a:t>Hypothetic situation: </a:t>
            </a:r>
          </a:p>
          <a:p>
            <a:pPr algn="ctr"/>
            <a:r>
              <a:rPr lang="en-GB" sz="1600" dirty="0">
                <a:solidFill>
                  <a:srgbClr val="990033"/>
                </a:solidFill>
                <a:latin typeface="Arial Rounded MT Bold" pitchFamily="34" charset="0"/>
              </a:rPr>
              <a:t>The masses located in space outside of the Earths gravitational field</a:t>
            </a:r>
          </a:p>
        </p:txBody>
      </p:sp>
      <p:sp>
        <p:nvSpPr>
          <p:cNvPr id="6" name="Slide Number Placeholder 5"/>
          <p:cNvSpPr>
            <a:spLocks noGrp="1"/>
          </p:cNvSpPr>
          <p:nvPr>
            <p:ph type="sldNum" sz="quarter" idx="12"/>
          </p:nvPr>
        </p:nvSpPr>
        <p:spPr/>
        <p:txBody>
          <a:bodyPr/>
          <a:lstStyle/>
          <a:p>
            <a:pPr>
              <a:defRPr/>
            </a:pPr>
            <a:fld id="{F6AA052D-BC09-4339-A08E-59E4E27BBF3E}" type="slidenum">
              <a:rPr lang="en-GB"/>
              <a:pPr>
                <a:defRPr/>
              </a:pPr>
              <a:t>2</a:t>
            </a:fld>
            <a:endParaRPr lang="en-GB"/>
          </a:p>
        </p:txBody>
      </p:sp>
      <p:pic>
        <p:nvPicPr>
          <p:cNvPr id="57" name="Picture 56" descr="GravitationalWave_PlusPolarization.gif"/>
          <p:cNvPicPr>
            <a:picLocks noChangeAspect="1"/>
          </p:cNvPicPr>
          <p:nvPr/>
        </p:nvPicPr>
        <p:blipFill>
          <a:blip r:embed="rId3" cstate="print"/>
          <a:srcRect/>
          <a:stretch>
            <a:fillRect/>
          </a:stretch>
        </p:blipFill>
        <p:spPr bwMode="auto">
          <a:xfrm>
            <a:off x="1277938" y="4333875"/>
            <a:ext cx="2411412" cy="2408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noChangeArrowheads="1"/>
          </p:cNvPicPr>
          <p:nvPr/>
        </p:nvPicPr>
        <p:blipFill>
          <a:blip r:embed="rId2" cstate="print"/>
          <a:srcRect/>
          <a:stretch>
            <a:fillRect/>
          </a:stretch>
        </p:blipFill>
        <p:spPr bwMode="auto">
          <a:xfrm>
            <a:off x="2555875" y="2859088"/>
            <a:ext cx="487363" cy="1139825"/>
          </a:xfrm>
          <a:prstGeom prst="rect">
            <a:avLst/>
          </a:prstGeom>
          <a:noFill/>
          <a:ln w="9525">
            <a:noFill/>
            <a:miter lim="800000"/>
            <a:headEnd/>
            <a:tailEnd/>
          </a:ln>
        </p:spPr>
      </p:pic>
      <p:grpSp>
        <p:nvGrpSpPr>
          <p:cNvPr id="32770" name="Group 6"/>
          <p:cNvGrpSpPr>
            <a:grpSpLocks/>
          </p:cNvGrpSpPr>
          <p:nvPr/>
        </p:nvGrpSpPr>
        <p:grpSpPr bwMode="auto">
          <a:xfrm>
            <a:off x="1979613" y="188913"/>
            <a:ext cx="1858962" cy="6478587"/>
            <a:chOff x="647700" y="188913"/>
            <a:chExt cx="1858963" cy="6478587"/>
          </a:xfrm>
        </p:grpSpPr>
        <p:pic>
          <p:nvPicPr>
            <p:cNvPr id="32780" name="Picture 4"/>
            <p:cNvPicPr>
              <a:picLocks noChangeAspect="1" noChangeArrowheads="1"/>
            </p:cNvPicPr>
            <p:nvPr/>
          </p:nvPicPr>
          <p:blipFill>
            <a:blip r:embed="rId3" cstate="print"/>
            <a:srcRect/>
            <a:stretch>
              <a:fillRect/>
            </a:stretch>
          </p:blipFill>
          <p:spPr bwMode="auto">
            <a:xfrm>
              <a:off x="647700" y="188913"/>
              <a:ext cx="1858963" cy="6478587"/>
            </a:xfrm>
            <a:prstGeom prst="rect">
              <a:avLst/>
            </a:prstGeom>
            <a:noFill/>
            <a:ln w="9525">
              <a:noFill/>
              <a:miter lim="800000"/>
              <a:headEnd/>
              <a:tailEnd/>
            </a:ln>
          </p:spPr>
        </p:pic>
        <p:grpSp>
          <p:nvGrpSpPr>
            <p:cNvPr id="32781" name="Group 10"/>
            <p:cNvGrpSpPr>
              <a:grpSpLocks/>
            </p:cNvGrpSpPr>
            <p:nvPr/>
          </p:nvGrpSpPr>
          <p:grpSpPr bwMode="auto">
            <a:xfrm>
              <a:off x="684213" y="2867025"/>
              <a:ext cx="395287" cy="1122363"/>
              <a:chOff x="431" y="1806"/>
              <a:chExt cx="249" cy="707"/>
            </a:xfrm>
          </p:grpSpPr>
          <p:sp>
            <p:nvSpPr>
              <p:cNvPr id="32782" name="Line 11"/>
              <p:cNvSpPr>
                <a:spLocks noChangeShapeType="1"/>
              </p:cNvSpPr>
              <p:nvPr/>
            </p:nvSpPr>
            <p:spPr bwMode="auto">
              <a:xfrm>
                <a:off x="680" y="1865"/>
                <a:ext cx="0" cy="590"/>
              </a:xfrm>
              <a:prstGeom prst="line">
                <a:avLst/>
              </a:prstGeom>
              <a:noFill/>
              <a:ln w="19050">
                <a:solidFill>
                  <a:schemeClr val="bg1"/>
                </a:solidFill>
                <a:round/>
                <a:headEnd/>
                <a:tailEnd type="triangle" w="med" len="med"/>
              </a:ln>
            </p:spPr>
            <p:txBody>
              <a:bodyPr/>
              <a:lstStyle/>
              <a:p>
                <a:endParaRPr lang="en-US"/>
              </a:p>
            </p:txBody>
          </p:sp>
          <p:sp>
            <p:nvSpPr>
              <p:cNvPr id="32783" name="Text Box 12"/>
              <p:cNvSpPr txBox="1">
                <a:spLocks noChangeArrowheads="1"/>
              </p:cNvSpPr>
              <p:nvPr/>
            </p:nvSpPr>
            <p:spPr bwMode="auto">
              <a:xfrm rot="-5400000">
                <a:off x="173" y="2064"/>
                <a:ext cx="707" cy="192"/>
              </a:xfrm>
              <a:prstGeom prst="rect">
                <a:avLst/>
              </a:prstGeom>
              <a:noFill/>
              <a:ln w="9525">
                <a:noFill/>
                <a:miter lim="800000"/>
                <a:headEnd/>
                <a:tailEnd/>
              </a:ln>
            </p:spPr>
            <p:txBody>
              <a:bodyPr>
                <a:spAutoFit/>
              </a:bodyPr>
              <a:lstStyle/>
              <a:p>
                <a:pPr>
                  <a:spcBef>
                    <a:spcPct val="50000"/>
                  </a:spcBef>
                </a:pPr>
                <a:r>
                  <a:rPr lang="en-GB" sz="1400" i="1">
                    <a:solidFill>
                      <a:schemeClr val="bg1"/>
                    </a:solidFill>
                    <a:latin typeface="Times New Roman" pitchFamily="18" charset="0"/>
                  </a:rPr>
                  <a:t>g &amp; Tension</a:t>
                </a:r>
              </a:p>
            </p:txBody>
          </p:sp>
        </p:grpSp>
      </p:grpSp>
      <p:pic>
        <p:nvPicPr>
          <p:cNvPr id="12" name="Picture 5"/>
          <p:cNvPicPr>
            <a:picLocks noChangeAspect="1" noChangeArrowheads="1"/>
          </p:cNvPicPr>
          <p:nvPr/>
        </p:nvPicPr>
        <p:blipFill>
          <a:blip r:embed="rId4" cstate="print"/>
          <a:srcRect/>
          <a:stretch>
            <a:fillRect/>
          </a:stretch>
        </p:blipFill>
        <p:spPr bwMode="auto">
          <a:xfrm>
            <a:off x="4140200" y="187325"/>
            <a:ext cx="1901825" cy="6483350"/>
          </a:xfrm>
          <a:prstGeom prst="rect">
            <a:avLst/>
          </a:prstGeom>
          <a:noFill/>
          <a:ln w="9525">
            <a:noFill/>
            <a:miter lim="800000"/>
            <a:headEnd/>
            <a:tailEnd/>
          </a:ln>
        </p:spPr>
      </p:pic>
      <p:sp>
        <p:nvSpPr>
          <p:cNvPr id="14" name="Text Box 9"/>
          <p:cNvSpPr txBox="1">
            <a:spLocks noChangeArrowheads="1"/>
          </p:cNvSpPr>
          <p:nvPr/>
        </p:nvSpPr>
        <p:spPr bwMode="auto">
          <a:xfrm>
            <a:off x="6661150" y="765175"/>
            <a:ext cx="2447925" cy="646113"/>
          </a:xfrm>
          <a:prstGeom prst="rect">
            <a:avLst/>
          </a:prstGeom>
          <a:noFill/>
          <a:ln w="9525">
            <a:noFill/>
            <a:miter lim="800000"/>
            <a:headEnd/>
            <a:tailEnd/>
          </a:ln>
        </p:spPr>
        <p:txBody>
          <a:bodyPr>
            <a:spAutoFit/>
          </a:bodyPr>
          <a:lstStyle/>
          <a:p>
            <a:pPr algn="ctr"/>
            <a:r>
              <a:rPr lang="en-GB">
                <a:solidFill>
                  <a:srgbClr val="990033"/>
                </a:solidFill>
                <a:latin typeface="Berlin Sans FB" pitchFamily="34" charset="0"/>
              </a:rPr>
              <a:t>Fracture: </a:t>
            </a:r>
          </a:p>
          <a:p>
            <a:pPr algn="ctr"/>
            <a:r>
              <a:rPr lang="en-GB">
                <a:solidFill>
                  <a:srgbClr val="990033"/>
                </a:solidFill>
                <a:latin typeface="Berlin Sans FB" pitchFamily="34" charset="0"/>
              </a:rPr>
              <a:t>m </a:t>
            </a:r>
            <a:r>
              <a:rPr lang="en-GB">
                <a:solidFill>
                  <a:srgbClr val="990033"/>
                </a:solidFill>
                <a:latin typeface="Berlin Sans FB" pitchFamily="34" charset="0"/>
                <a:sym typeface="Symbol" pitchFamily="18" charset="2"/>
              </a:rPr>
              <a:t> </a:t>
            </a:r>
            <a:r>
              <a:rPr lang="en-GB">
                <a:solidFill>
                  <a:srgbClr val="990033"/>
                </a:solidFill>
                <a:latin typeface="Berlin Sans FB" pitchFamily="34" charset="0"/>
              </a:rPr>
              <a:t>17 kg, </a:t>
            </a:r>
            <a:r>
              <a:rPr lang="en-GB">
                <a:solidFill>
                  <a:srgbClr val="990033"/>
                </a:solidFill>
                <a:latin typeface="Berlin Sans FB" pitchFamily="34" charset="0"/>
                <a:sym typeface="Symbol" pitchFamily="18" charset="2"/>
              </a:rPr>
              <a:t>  5.37 GPa</a:t>
            </a:r>
          </a:p>
        </p:txBody>
      </p:sp>
      <p:sp>
        <p:nvSpPr>
          <p:cNvPr id="6" name="Slide Number Placeholder 5"/>
          <p:cNvSpPr>
            <a:spLocks noGrp="1"/>
          </p:cNvSpPr>
          <p:nvPr>
            <p:ph type="sldNum" sz="quarter" idx="12"/>
          </p:nvPr>
        </p:nvSpPr>
        <p:spPr/>
        <p:txBody>
          <a:bodyPr/>
          <a:lstStyle/>
          <a:p>
            <a:pPr>
              <a:defRPr/>
            </a:pPr>
            <a:fld id="{62E7B4E1-F233-4424-B448-3B62C31D51BD}" type="slidenum">
              <a:rPr lang="en-GB"/>
              <a:pPr>
                <a:defRPr/>
              </a:pPr>
              <a:t>20</a:t>
            </a:fld>
            <a:endParaRPr lang="en-GB"/>
          </a:p>
        </p:txBody>
      </p:sp>
      <p:grpSp>
        <p:nvGrpSpPr>
          <p:cNvPr id="13" name="Group 12"/>
          <p:cNvGrpSpPr>
            <a:grpSpLocks/>
          </p:cNvGrpSpPr>
          <p:nvPr/>
        </p:nvGrpSpPr>
        <p:grpSpPr bwMode="auto">
          <a:xfrm>
            <a:off x="6300788" y="2643188"/>
            <a:ext cx="2613025" cy="2801937"/>
            <a:chOff x="4788024" y="3789040"/>
            <a:chExt cx="2612900" cy="2802259"/>
          </a:xfrm>
        </p:grpSpPr>
        <p:pic>
          <p:nvPicPr>
            <p:cNvPr id="32777" name="Picture 3"/>
            <p:cNvPicPr>
              <a:picLocks noChangeAspect="1" noChangeArrowheads="1"/>
            </p:cNvPicPr>
            <p:nvPr/>
          </p:nvPicPr>
          <p:blipFill>
            <a:blip r:embed="rId5" cstate="print"/>
            <a:srcRect/>
            <a:stretch>
              <a:fillRect/>
            </a:stretch>
          </p:blipFill>
          <p:spPr bwMode="auto">
            <a:xfrm>
              <a:off x="4995589" y="3902507"/>
              <a:ext cx="2405335" cy="2688792"/>
            </a:xfrm>
            <a:prstGeom prst="rect">
              <a:avLst/>
            </a:prstGeom>
            <a:noFill/>
            <a:ln w="9525">
              <a:noFill/>
              <a:miter lim="800000"/>
              <a:headEnd/>
              <a:tailEnd/>
            </a:ln>
          </p:spPr>
        </p:pic>
        <p:sp>
          <p:nvSpPr>
            <p:cNvPr id="16" name="Rounded Rectangular Callout 15"/>
            <p:cNvSpPr/>
            <p:nvPr/>
          </p:nvSpPr>
          <p:spPr>
            <a:xfrm>
              <a:off x="5651583" y="3789040"/>
              <a:ext cx="1512815" cy="581092"/>
            </a:xfrm>
            <a:prstGeom prst="wedgeRoundRectCallout">
              <a:avLst>
                <a:gd name="adj1" fmla="val -992"/>
                <a:gd name="adj2" fmla="val 62500"/>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dirty="0">
                  <a:solidFill>
                    <a:srgbClr val="0000CC"/>
                  </a:solidFill>
                  <a:latin typeface="Berlin Sans FB Demi" pitchFamily="34" charset="0"/>
                </a:rPr>
                <a:t>Flash of light</a:t>
              </a:r>
            </a:p>
          </p:txBody>
        </p:sp>
        <p:sp>
          <p:nvSpPr>
            <p:cNvPr id="17" name="Rounded Rectangular Callout 16"/>
            <p:cNvSpPr/>
            <p:nvPr/>
          </p:nvSpPr>
          <p:spPr>
            <a:xfrm>
              <a:off x="4788024" y="5419589"/>
              <a:ext cx="1079448" cy="360404"/>
            </a:xfrm>
            <a:prstGeom prst="wedgeRoundRectCallout">
              <a:avLst>
                <a:gd name="adj1" fmla="val -992"/>
                <a:gd name="adj2" fmla="val 62500"/>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dirty="0">
                  <a:solidFill>
                    <a:srgbClr val="0000CC"/>
                  </a:solidFill>
                  <a:latin typeface="Berlin Sans FB Demi" pitchFamily="34" charset="0"/>
                </a:rPr>
                <a:t>Breaking</a:t>
              </a:r>
            </a:p>
          </p:txBody>
        </p:sp>
      </p:grpSp>
      <p:sp>
        <p:nvSpPr>
          <p:cNvPr id="2" name="TextBox 1"/>
          <p:cNvSpPr txBox="1">
            <a:spLocks noChangeArrowheads="1"/>
          </p:cNvSpPr>
          <p:nvPr/>
        </p:nvSpPr>
        <p:spPr bwMode="auto">
          <a:xfrm>
            <a:off x="7127875" y="2276475"/>
            <a:ext cx="1512888" cy="369888"/>
          </a:xfrm>
          <a:prstGeom prst="rect">
            <a:avLst/>
          </a:prstGeom>
          <a:solidFill>
            <a:srgbClr val="FFFFCC"/>
          </a:solidFill>
          <a:ln w="9525">
            <a:solidFill>
              <a:srgbClr val="0000CC"/>
            </a:solidFill>
            <a:miter lim="800000"/>
            <a:headEnd/>
            <a:tailEnd/>
          </a:ln>
        </p:spPr>
        <p:txBody>
          <a:bodyPr>
            <a:spAutoFit/>
          </a:bodyPr>
          <a:lstStyle/>
          <a:p>
            <a:pPr algn="ctr"/>
            <a:r>
              <a:rPr lang="en-GB">
                <a:solidFill>
                  <a:srgbClr val="000066"/>
                </a:solidFill>
                <a:latin typeface="Arial Rounded MT Bold" pitchFamily="34" charset="0"/>
              </a:rPr>
              <a:t>Timescale</a:t>
            </a:r>
          </a:p>
        </p:txBody>
      </p:sp>
      <p:sp>
        <p:nvSpPr>
          <p:cNvPr id="3" name="TextBox 2"/>
          <p:cNvSpPr txBox="1">
            <a:spLocks noChangeArrowheads="1"/>
          </p:cNvSpPr>
          <p:nvPr/>
        </p:nvSpPr>
        <p:spPr bwMode="auto">
          <a:xfrm>
            <a:off x="6508750" y="5468938"/>
            <a:ext cx="2455863" cy="1200150"/>
          </a:xfrm>
          <a:prstGeom prst="rect">
            <a:avLst/>
          </a:prstGeom>
          <a:noFill/>
          <a:ln w="9525">
            <a:noFill/>
            <a:miter lim="800000"/>
            <a:headEnd/>
            <a:tailEnd/>
          </a:ln>
        </p:spPr>
        <p:txBody>
          <a:bodyPr>
            <a:spAutoFit/>
          </a:bodyPr>
          <a:lstStyle/>
          <a:p>
            <a:pPr algn="just">
              <a:defRPr/>
            </a:pPr>
            <a:r>
              <a:rPr lang="en-GB" dirty="0">
                <a:latin typeface="+mn-lt"/>
              </a:rPr>
              <a:t>The flash was activated 50 µsec after breaking. Duration of the flash is </a:t>
            </a:r>
            <a:r>
              <a:rPr lang="en-GB" dirty="0">
                <a:latin typeface="+mn-lt"/>
                <a:sym typeface="Symbol"/>
              </a:rPr>
              <a:t></a:t>
            </a:r>
            <a:r>
              <a:rPr lang="en-GB" dirty="0">
                <a:latin typeface="+mn-lt"/>
              </a:rPr>
              <a:t>90 µsec.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cstate="print"/>
          <a:srcRect/>
          <a:stretch>
            <a:fillRect/>
          </a:stretch>
        </p:blipFill>
        <p:spPr bwMode="auto">
          <a:xfrm>
            <a:off x="1403350" y="112713"/>
            <a:ext cx="4792663" cy="6632575"/>
          </a:xfrm>
          <a:prstGeom prst="rect">
            <a:avLst/>
          </a:prstGeom>
          <a:noFill/>
          <a:ln w="9525">
            <a:noFill/>
            <a:miter lim="800000"/>
            <a:headEnd/>
            <a:tailEnd/>
          </a:ln>
        </p:spPr>
      </p:pic>
      <p:sp>
        <p:nvSpPr>
          <p:cNvPr id="33794" name="Text Box 9"/>
          <p:cNvSpPr txBox="1">
            <a:spLocks noChangeArrowheads="1"/>
          </p:cNvSpPr>
          <p:nvPr/>
        </p:nvSpPr>
        <p:spPr bwMode="auto">
          <a:xfrm>
            <a:off x="6521450" y="1557338"/>
            <a:ext cx="2514600" cy="646112"/>
          </a:xfrm>
          <a:prstGeom prst="rect">
            <a:avLst/>
          </a:prstGeom>
          <a:noFill/>
          <a:ln w="9525">
            <a:noFill/>
            <a:miter lim="800000"/>
            <a:headEnd/>
            <a:tailEnd/>
          </a:ln>
        </p:spPr>
        <p:txBody>
          <a:bodyPr>
            <a:spAutoFit/>
          </a:bodyPr>
          <a:lstStyle/>
          <a:p>
            <a:pPr algn="ctr"/>
            <a:r>
              <a:rPr lang="en-GB">
                <a:solidFill>
                  <a:srgbClr val="990033"/>
                </a:solidFill>
                <a:latin typeface="Berlin Sans FB" pitchFamily="34" charset="0"/>
              </a:rPr>
              <a:t>Fracture: </a:t>
            </a:r>
          </a:p>
          <a:p>
            <a:r>
              <a:rPr lang="en-GB">
                <a:solidFill>
                  <a:srgbClr val="990033"/>
                </a:solidFill>
                <a:latin typeface="Berlin Sans FB" pitchFamily="34" charset="0"/>
              </a:rPr>
              <a:t>m </a:t>
            </a:r>
            <a:r>
              <a:rPr lang="en-GB">
                <a:solidFill>
                  <a:srgbClr val="990033"/>
                </a:solidFill>
                <a:latin typeface="Berlin Sans FB" pitchFamily="34" charset="0"/>
                <a:sym typeface="Symbol" pitchFamily="18" charset="2"/>
              </a:rPr>
              <a:t> </a:t>
            </a:r>
            <a:r>
              <a:rPr lang="en-GB">
                <a:solidFill>
                  <a:srgbClr val="990033"/>
                </a:solidFill>
                <a:latin typeface="Berlin Sans FB" pitchFamily="34" charset="0"/>
              </a:rPr>
              <a:t>17 kg, </a:t>
            </a:r>
            <a:r>
              <a:rPr lang="en-GB">
                <a:solidFill>
                  <a:srgbClr val="990033"/>
                </a:solidFill>
                <a:latin typeface="Berlin Sans FB" pitchFamily="34" charset="0"/>
                <a:sym typeface="Symbol" pitchFamily="18" charset="2"/>
              </a:rPr>
              <a:t>  5.37 GPa</a:t>
            </a:r>
          </a:p>
        </p:txBody>
      </p:sp>
      <p:sp>
        <p:nvSpPr>
          <p:cNvPr id="34" name="Slide Number Placeholder 33"/>
          <p:cNvSpPr>
            <a:spLocks noGrp="1"/>
          </p:cNvSpPr>
          <p:nvPr>
            <p:ph type="sldNum" sz="quarter" idx="12"/>
          </p:nvPr>
        </p:nvSpPr>
        <p:spPr/>
        <p:txBody>
          <a:bodyPr/>
          <a:lstStyle/>
          <a:p>
            <a:pPr>
              <a:defRPr/>
            </a:pPr>
            <a:fld id="{C9A22828-BFAB-48B0-BA29-A005413944CB}" type="slidenum">
              <a:rPr lang="en-GB"/>
              <a:pPr>
                <a:defRPr/>
              </a:pPr>
              <a:t>21</a:t>
            </a:fld>
            <a:endParaRPr lang="en-GB" dirty="0"/>
          </a:p>
        </p:txBody>
      </p:sp>
      <p:sp>
        <p:nvSpPr>
          <p:cNvPr id="6" name="TextBox 5"/>
          <p:cNvSpPr txBox="1">
            <a:spLocks noRot="1" noChangeAspect="1" noMove="1" noResize="1" noEditPoints="1" noAdjustHandles="1" noChangeArrowheads="1" noChangeShapeType="1" noTextEdit="1"/>
          </p:cNvSpPr>
          <p:nvPr/>
        </p:nvSpPr>
        <p:spPr>
          <a:xfrm>
            <a:off x="6229053" y="2780928"/>
            <a:ext cx="2947690" cy="2781531"/>
          </a:xfrm>
          <a:prstGeom prst="rect">
            <a:avLst/>
          </a:prstGeom>
          <a:blipFill rotWithShape="1">
            <a:blip r:embed="rId3" cstate="print"/>
            <a:stretch>
              <a:fillRect l="-1863" t="-1096" r="-1863" b="-2632"/>
            </a:stretch>
          </a:blipFill>
        </p:spPr>
        <p:txBody>
          <a:bodyPr/>
          <a:lstStyle/>
          <a:p>
            <a:pPr>
              <a:defRPr/>
            </a:pPr>
            <a:r>
              <a:rPr lang="en-GB">
                <a:noFill/>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cstate="print"/>
          <a:srcRect/>
          <a:stretch>
            <a:fillRect/>
          </a:stretch>
        </p:blipFill>
        <p:spPr bwMode="auto">
          <a:xfrm>
            <a:off x="2512913" y="76200"/>
            <a:ext cx="4651375" cy="6705600"/>
          </a:xfrm>
          <a:prstGeom prst="rect">
            <a:avLst/>
          </a:prstGeom>
          <a:noFill/>
          <a:ln w="9525">
            <a:noFill/>
            <a:miter lim="800000"/>
            <a:headEnd/>
            <a:tailEnd/>
          </a:ln>
        </p:spPr>
      </p:pic>
      <p:sp>
        <p:nvSpPr>
          <p:cNvPr id="34818" name="Text Box 9"/>
          <p:cNvSpPr txBox="1">
            <a:spLocks noChangeArrowheads="1"/>
          </p:cNvSpPr>
          <p:nvPr/>
        </p:nvSpPr>
        <p:spPr bwMode="auto">
          <a:xfrm>
            <a:off x="-1" y="980728"/>
            <a:ext cx="2512914" cy="646331"/>
          </a:xfrm>
          <a:prstGeom prst="rect">
            <a:avLst/>
          </a:prstGeom>
          <a:noFill/>
          <a:ln w="9525">
            <a:noFill/>
            <a:miter lim="800000"/>
            <a:headEnd/>
            <a:tailEnd/>
          </a:ln>
        </p:spPr>
        <p:txBody>
          <a:bodyPr wrap="square">
            <a:spAutoFit/>
          </a:bodyPr>
          <a:lstStyle/>
          <a:p>
            <a:pPr algn="ctr"/>
            <a:r>
              <a:rPr lang="en-GB" dirty="0">
                <a:solidFill>
                  <a:srgbClr val="990033"/>
                </a:solidFill>
                <a:latin typeface="Berlin Sans FB" pitchFamily="34" charset="0"/>
              </a:rPr>
              <a:t>Fracture: </a:t>
            </a:r>
          </a:p>
          <a:p>
            <a:r>
              <a:rPr lang="en-GB" dirty="0">
                <a:solidFill>
                  <a:srgbClr val="990033"/>
                </a:solidFill>
                <a:latin typeface="Berlin Sans FB" pitchFamily="34" charset="0"/>
              </a:rPr>
              <a:t>m </a:t>
            </a:r>
            <a:r>
              <a:rPr lang="en-GB" dirty="0">
                <a:solidFill>
                  <a:srgbClr val="990033"/>
                </a:solidFill>
                <a:latin typeface="Berlin Sans FB" pitchFamily="34" charset="0"/>
                <a:sym typeface="Symbol" pitchFamily="18" charset="2"/>
              </a:rPr>
              <a:t> </a:t>
            </a:r>
            <a:r>
              <a:rPr lang="en-GB" dirty="0">
                <a:solidFill>
                  <a:srgbClr val="990033"/>
                </a:solidFill>
                <a:latin typeface="Berlin Sans FB" pitchFamily="34" charset="0"/>
              </a:rPr>
              <a:t>11.7 kg, </a:t>
            </a:r>
            <a:r>
              <a:rPr lang="en-GB" dirty="0">
                <a:solidFill>
                  <a:srgbClr val="990033"/>
                </a:solidFill>
                <a:latin typeface="Berlin Sans FB" pitchFamily="34" charset="0"/>
                <a:sym typeface="Symbol" pitchFamily="18" charset="2"/>
              </a:rPr>
              <a:t>  5.21 </a:t>
            </a:r>
            <a:r>
              <a:rPr lang="en-GB" dirty="0" err="1">
                <a:solidFill>
                  <a:srgbClr val="990033"/>
                </a:solidFill>
                <a:latin typeface="Berlin Sans FB" pitchFamily="34" charset="0"/>
                <a:sym typeface="Symbol" pitchFamily="18" charset="2"/>
              </a:rPr>
              <a:t>GPa</a:t>
            </a:r>
            <a:endParaRPr lang="en-GB" dirty="0">
              <a:solidFill>
                <a:srgbClr val="990033"/>
              </a:solidFill>
              <a:latin typeface="Berlin Sans FB" pitchFamily="34" charset="0"/>
              <a:sym typeface="Symbol" pitchFamily="18" charset="2"/>
            </a:endParaRPr>
          </a:p>
        </p:txBody>
      </p:sp>
      <p:sp>
        <p:nvSpPr>
          <p:cNvPr id="21" name="Slide Number Placeholder 20"/>
          <p:cNvSpPr>
            <a:spLocks noGrp="1"/>
          </p:cNvSpPr>
          <p:nvPr>
            <p:ph type="sldNum" sz="quarter" idx="12"/>
          </p:nvPr>
        </p:nvSpPr>
        <p:spPr/>
        <p:txBody>
          <a:bodyPr/>
          <a:lstStyle/>
          <a:p>
            <a:pPr>
              <a:defRPr/>
            </a:pPr>
            <a:fld id="{15706A63-553C-440A-A18D-38672993C563}" type="slidenum">
              <a:rPr lang="en-GB"/>
              <a:pPr>
                <a:defRPr/>
              </a:pPr>
              <a:t>22</a:t>
            </a:fld>
            <a:endParaRPr lang="en-GB"/>
          </a:p>
        </p:txBody>
      </p:sp>
      <p:sp>
        <p:nvSpPr>
          <p:cNvPr id="2" name="Line Callout 1 1"/>
          <p:cNvSpPr/>
          <p:nvPr/>
        </p:nvSpPr>
        <p:spPr>
          <a:xfrm>
            <a:off x="7135291" y="1123003"/>
            <a:ext cx="1872208" cy="504056"/>
          </a:xfrm>
          <a:prstGeom prst="borderCallout1">
            <a:avLst>
              <a:gd name="adj1" fmla="val 47095"/>
              <a:gd name="adj2" fmla="val -702"/>
              <a:gd name="adj3" fmla="val 86045"/>
              <a:gd name="adj4" fmla="val -37315"/>
            </a:avLst>
          </a:prstGeom>
          <a:solidFill>
            <a:srgbClr val="FFFF00"/>
          </a:solidFill>
          <a:ln>
            <a:solidFill>
              <a:srgbClr val="CC3300"/>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0000"/>
                </a:solidFill>
              </a:rPr>
              <a:t>The point of initial breaking</a:t>
            </a:r>
            <a:endParaRPr lang="en-GB" dirty="0">
              <a:solidFill>
                <a:srgbClr val="FF0000"/>
              </a:solidFill>
            </a:endParaRPr>
          </a:p>
        </p:txBody>
      </p:sp>
      <p:sp>
        <p:nvSpPr>
          <p:cNvPr id="6" name="Line Callout 1 5"/>
          <p:cNvSpPr/>
          <p:nvPr/>
        </p:nvSpPr>
        <p:spPr>
          <a:xfrm>
            <a:off x="7164288" y="5085184"/>
            <a:ext cx="1872208" cy="1152128"/>
          </a:xfrm>
          <a:prstGeom prst="borderCallout1">
            <a:avLst>
              <a:gd name="adj1" fmla="val 47095"/>
              <a:gd name="adj2" fmla="val -702"/>
              <a:gd name="adj3" fmla="val 110965"/>
              <a:gd name="adj4" fmla="val -39858"/>
            </a:avLst>
          </a:prstGeom>
          <a:solidFill>
            <a:srgbClr val="FFFF00"/>
          </a:solidFill>
          <a:ln>
            <a:solidFill>
              <a:srgbClr val="CC3300"/>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0000"/>
                </a:solidFill>
              </a:rPr>
              <a:t>The end of the fibre was broken due to pulse of compression</a:t>
            </a:r>
            <a:endParaRPr lang="en-GB"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7E5DC63-E01D-4A88-916E-80E1F2DD60D7}" type="slidenum">
              <a:rPr lang="en-GB"/>
              <a:pPr>
                <a:defRPr/>
              </a:pPr>
              <a:t>23</a:t>
            </a:fld>
            <a:endParaRPr lang="en-GB"/>
          </a:p>
        </p:txBody>
      </p:sp>
      <p:sp>
        <p:nvSpPr>
          <p:cNvPr id="35842" name="Rectangle 17"/>
          <p:cNvSpPr>
            <a:spLocks noChangeArrowheads="1"/>
          </p:cNvSpPr>
          <p:nvPr/>
        </p:nvSpPr>
        <p:spPr bwMode="auto">
          <a:xfrm>
            <a:off x="152400" y="152400"/>
            <a:ext cx="9144000" cy="0"/>
          </a:xfrm>
          <a:prstGeom prst="rect">
            <a:avLst/>
          </a:prstGeom>
          <a:noFill/>
          <a:ln w="9525">
            <a:noFill/>
            <a:miter lim="800000"/>
            <a:headEnd/>
            <a:tailEnd/>
          </a:ln>
        </p:spPr>
        <p:txBody>
          <a:bodyPr wrap="none" anchor="ctr">
            <a:spAutoFit/>
          </a:bodyPr>
          <a:lstStyle/>
          <a:p>
            <a:endParaRPr lang="en-GB">
              <a:latin typeface="Calibri" pitchFamily="34" charset="0"/>
            </a:endParaRPr>
          </a:p>
        </p:txBody>
      </p:sp>
      <p:sp>
        <p:nvSpPr>
          <p:cNvPr id="35843" name="AutoShape 16"/>
          <p:cNvSpPr>
            <a:spLocks noChangeAspect="1" noChangeArrowheads="1" noTextEdit="1"/>
          </p:cNvSpPr>
          <p:nvPr/>
        </p:nvSpPr>
        <p:spPr bwMode="auto">
          <a:xfrm>
            <a:off x="1979613" y="692150"/>
            <a:ext cx="5451475" cy="5364163"/>
          </a:xfrm>
          <a:prstGeom prst="rect">
            <a:avLst/>
          </a:prstGeom>
          <a:noFill/>
          <a:ln w="9525">
            <a:noFill/>
            <a:miter lim="800000"/>
            <a:headEnd/>
            <a:tailEnd/>
          </a:ln>
        </p:spPr>
        <p:txBody>
          <a:bodyPr/>
          <a:lstStyle/>
          <a:p>
            <a:endParaRPr lang="en-US"/>
          </a:p>
        </p:txBody>
      </p:sp>
      <p:pic>
        <p:nvPicPr>
          <p:cNvPr id="2063" name="Picture 15"/>
          <p:cNvPicPr>
            <a:picLocks noChangeAspect="1" noChangeArrowheads="1"/>
          </p:cNvPicPr>
          <p:nvPr/>
        </p:nvPicPr>
        <p:blipFill>
          <a:blip r:embed="rId2" cstate="print"/>
          <a:srcRect/>
          <a:stretch>
            <a:fillRect/>
          </a:stretch>
        </p:blipFill>
        <p:spPr bwMode="auto">
          <a:xfrm>
            <a:off x="4418310" y="1152000"/>
            <a:ext cx="1593850" cy="5254625"/>
          </a:xfrm>
          <a:prstGeom prst="rect">
            <a:avLst/>
          </a:prstGeom>
          <a:noFill/>
          <a:ln w="9525">
            <a:noFill/>
            <a:miter lim="800000"/>
            <a:headEnd/>
            <a:tailEnd/>
          </a:ln>
        </p:spPr>
      </p:pic>
      <p:sp>
        <p:nvSpPr>
          <p:cNvPr id="12" name="Rectangle 11"/>
          <p:cNvSpPr/>
          <p:nvPr/>
        </p:nvSpPr>
        <p:spPr>
          <a:xfrm>
            <a:off x="6012879" y="1700808"/>
            <a:ext cx="3095625" cy="8651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990000"/>
                </a:solidFill>
                <a:latin typeface="Arial Black" pitchFamily="34" charset="0"/>
              </a:rPr>
              <a:t>The fragment of the fibre with now unattached ends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817" y="76200"/>
            <a:ext cx="46513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 calcmode="lin" valueType="num">
                                      <p:cBhvr>
                                        <p:cTn id="8" dur="1000"/>
                                        <p:tgtEl>
                                          <p:spTgt spid="1026"/>
                                        </p:tgtEl>
                                        <p:attrNameLst>
                                          <p:attrName>style.rotation</p:attrName>
                                        </p:attrNameLst>
                                      </p:cBhvr>
                                      <p:tavLst>
                                        <p:tav tm="0">
                                          <p:val>
                                            <p:fltVal val="0"/>
                                          </p:val>
                                        </p:tav>
                                        <p:tav tm="100000">
                                          <p:val>
                                            <p:fltVal val="90"/>
                                          </p:val>
                                        </p:tav>
                                      </p:tavLst>
                                    </p:anim>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par>
                                <p:cTn id="11" presetID="10" presetClass="entr" presetSubtype="0" fill="hold" grpId="0" nodeType="withEffect">
                                  <p:stCondLst>
                                    <p:cond delay="7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D9EA0AB-B15D-44F3-8164-BDD5D5185908}" type="slidenum">
              <a:rPr lang="en-GB"/>
              <a:pPr>
                <a:defRPr/>
              </a:pPr>
              <a:t>24</a:t>
            </a:fld>
            <a:endParaRPr lang="en-GB"/>
          </a:p>
        </p:txBody>
      </p:sp>
      <p:sp>
        <p:nvSpPr>
          <p:cNvPr id="36866" name="Rectangle 17"/>
          <p:cNvSpPr>
            <a:spLocks noChangeArrowheads="1"/>
          </p:cNvSpPr>
          <p:nvPr/>
        </p:nvSpPr>
        <p:spPr bwMode="auto">
          <a:xfrm>
            <a:off x="152400" y="152400"/>
            <a:ext cx="9144000" cy="0"/>
          </a:xfrm>
          <a:prstGeom prst="rect">
            <a:avLst/>
          </a:prstGeom>
          <a:noFill/>
          <a:ln w="9525">
            <a:noFill/>
            <a:miter lim="800000"/>
            <a:headEnd/>
            <a:tailEnd/>
          </a:ln>
        </p:spPr>
        <p:txBody>
          <a:bodyPr wrap="none" anchor="ctr">
            <a:spAutoFit/>
          </a:bodyPr>
          <a:lstStyle/>
          <a:p>
            <a:endParaRPr lang="en-GB">
              <a:latin typeface="Calibri" pitchFamily="34" charset="0"/>
            </a:endParaRPr>
          </a:p>
        </p:txBody>
      </p:sp>
      <p:sp>
        <p:nvSpPr>
          <p:cNvPr id="36867" name="AutoShape 16"/>
          <p:cNvSpPr>
            <a:spLocks noChangeAspect="1" noChangeArrowheads="1" noTextEdit="1"/>
          </p:cNvSpPr>
          <p:nvPr/>
        </p:nvSpPr>
        <p:spPr bwMode="auto">
          <a:xfrm>
            <a:off x="1979613" y="684213"/>
            <a:ext cx="5451475" cy="5364162"/>
          </a:xfrm>
          <a:prstGeom prst="rect">
            <a:avLst/>
          </a:prstGeom>
          <a:noFill/>
          <a:ln w="9525">
            <a:noFill/>
            <a:miter lim="800000"/>
            <a:headEnd/>
            <a:tailEnd/>
          </a:ln>
        </p:spPr>
        <p:txBody>
          <a:bodyPr/>
          <a:lstStyle/>
          <a:p>
            <a:endParaRPr lang="en-US"/>
          </a:p>
        </p:txBody>
      </p:sp>
      <p:sp>
        <p:nvSpPr>
          <p:cNvPr id="36883" name="AutoShape 5"/>
          <p:cNvSpPr>
            <a:spLocks/>
          </p:cNvSpPr>
          <p:nvPr/>
        </p:nvSpPr>
        <p:spPr bwMode="auto">
          <a:xfrm>
            <a:off x="5915865" y="1124745"/>
            <a:ext cx="2604316" cy="576063"/>
          </a:xfrm>
          <a:prstGeom prst="borderCallout2">
            <a:avLst>
              <a:gd name="adj1" fmla="val 48345"/>
              <a:gd name="adj2" fmla="val -1356"/>
              <a:gd name="adj3" fmla="val 48345"/>
              <a:gd name="adj4" fmla="val -12412"/>
              <a:gd name="adj5" fmla="val 134424"/>
              <a:gd name="adj6" fmla="val -41926"/>
            </a:avLst>
          </a:prstGeom>
          <a:solidFill>
            <a:srgbClr val="FFFFFF"/>
          </a:solidFill>
          <a:ln w="12700">
            <a:solidFill>
              <a:srgbClr val="CC0000"/>
            </a:solidFill>
            <a:miter lim="800000"/>
            <a:headEnd/>
            <a:tailEnd type="stealth" w="lg" len="med"/>
          </a:ln>
        </p:spPr>
        <p:txBody>
          <a:bodyPr/>
          <a:lstStyle/>
          <a:p>
            <a:pPr algn="ctr"/>
            <a:r>
              <a:rPr lang="en-US" sz="1400" dirty="0">
                <a:ea typeface="Times New Roman" pitchFamily="18" charset="0"/>
                <a:cs typeface="Arial" charset="0"/>
              </a:rPr>
              <a:t>The </a:t>
            </a:r>
            <a:r>
              <a:rPr lang="en-US" sz="1400" dirty="0" smtClean="0">
                <a:ea typeface="Times New Roman" pitchFamily="18" charset="0"/>
                <a:cs typeface="Arial" charset="0"/>
              </a:rPr>
              <a:t>largest tension is in the middle of the oscillating rod</a:t>
            </a:r>
            <a:endParaRPr lang="en-US" sz="1400" dirty="0">
              <a:ea typeface="Times New Roman" pitchFamily="18" charset="0"/>
              <a:cs typeface="Arial" charset="0"/>
            </a:endParaRPr>
          </a:p>
        </p:txBody>
      </p:sp>
      <p:sp>
        <p:nvSpPr>
          <p:cNvPr id="25" name="TextBox 24"/>
          <p:cNvSpPr txBox="1">
            <a:spLocks noChangeArrowheads="1"/>
          </p:cNvSpPr>
          <p:nvPr/>
        </p:nvSpPr>
        <p:spPr bwMode="auto">
          <a:xfrm>
            <a:off x="900113" y="188640"/>
            <a:ext cx="7343775" cy="830997"/>
          </a:xfrm>
          <a:prstGeom prst="rect">
            <a:avLst/>
          </a:prstGeom>
          <a:noFill/>
          <a:ln w="9525">
            <a:noFill/>
            <a:miter lim="800000"/>
            <a:headEnd/>
            <a:tailEnd/>
          </a:ln>
        </p:spPr>
        <p:txBody>
          <a:bodyPr>
            <a:spAutoFit/>
          </a:bodyPr>
          <a:lstStyle/>
          <a:p>
            <a:pPr algn="ctr"/>
            <a:r>
              <a:rPr lang="en-GB" sz="2400" dirty="0">
                <a:solidFill>
                  <a:srgbClr val="800080"/>
                </a:solidFill>
                <a:latin typeface="Berlin Sans FB Demi" pitchFamily="34" charset="0"/>
                <a:ea typeface="Aharoni"/>
                <a:cs typeface="Aharoni"/>
              </a:rPr>
              <a:t>Longitudinal vibration of the fibre </a:t>
            </a:r>
            <a:r>
              <a:rPr lang="en-GB" sz="2400" dirty="0" smtClean="0">
                <a:solidFill>
                  <a:srgbClr val="800080"/>
                </a:solidFill>
                <a:latin typeface="Berlin Sans FB Demi" pitchFamily="34" charset="0"/>
                <a:ea typeface="Aharoni"/>
                <a:cs typeface="Aharoni"/>
              </a:rPr>
              <a:t>fragment</a:t>
            </a:r>
          </a:p>
          <a:p>
            <a:pPr algn="ctr"/>
            <a:r>
              <a:rPr lang="en-GB" sz="2400" dirty="0" smtClean="0">
                <a:solidFill>
                  <a:srgbClr val="800080"/>
                </a:solidFill>
                <a:latin typeface="Berlin Sans FB Demi" pitchFamily="34" charset="0"/>
                <a:ea typeface="Aharoni"/>
                <a:cs typeface="Aharoni"/>
              </a:rPr>
              <a:t>with free ends</a:t>
            </a:r>
            <a:endParaRPr lang="en-GB" sz="2400" dirty="0">
              <a:solidFill>
                <a:srgbClr val="800080"/>
              </a:solidFill>
              <a:latin typeface="Berlin Sans FB Demi" pitchFamily="34" charset="0"/>
              <a:ea typeface="Aharoni"/>
              <a:cs typeface="Aharoni"/>
            </a:endParaRPr>
          </a:p>
        </p:txBody>
      </p:sp>
      <p:sp>
        <p:nvSpPr>
          <p:cNvPr id="24" name="Прямоугольник 6"/>
          <p:cNvSpPr>
            <a:spLocks/>
          </p:cNvSpPr>
          <p:nvPr/>
        </p:nvSpPr>
        <p:spPr>
          <a:xfrm>
            <a:off x="1404000" y="1986788"/>
            <a:ext cx="1080000" cy="216000"/>
          </a:xfrm>
          <a:prstGeom prst="rect">
            <a:avLst/>
          </a:prstGeom>
          <a:solidFill>
            <a:srgbClr val="FF33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17"/>
          <p:cNvSpPr>
            <a:spLocks/>
          </p:cNvSpPr>
          <p:nvPr/>
        </p:nvSpPr>
        <p:spPr>
          <a:xfrm>
            <a:off x="7092400" y="1986788"/>
            <a:ext cx="1080000" cy="216000"/>
          </a:xfrm>
          <a:prstGeom prst="rect">
            <a:avLst/>
          </a:prstGeom>
          <a:solidFill>
            <a:srgbClr val="FF33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Group 10"/>
          <p:cNvGrpSpPr/>
          <p:nvPr/>
        </p:nvGrpSpPr>
        <p:grpSpPr>
          <a:xfrm>
            <a:off x="738000" y="1988808"/>
            <a:ext cx="7668000" cy="3683624"/>
            <a:chOff x="738000" y="1988808"/>
            <a:chExt cx="7668000" cy="3683624"/>
          </a:xfrm>
        </p:grpSpPr>
        <p:pic>
          <p:nvPicPr>
            <p:cNvPr id="36869" name="Picture 15"/>
            <p:cNvPicPr>
              <a:picLocks noChangeAspect="1" noChangeArrowheads="1"/>
            </p:cNvPicPr>
            <p:nvPr/>
          </p:nvPicPr>
          <p:blipFill>
            <a:blip r:embed="rId2" cstate="print"/>
            <a:srcRect/>
            <a:stretch>
              <a:fillRect/>
            </a:stretch>
          </p:blipFill>
          <p:spPr bwMode="auto">
            <a:xfrm>
              <a:off x="738000" y="3346525"/>
              <a:ext cx="7668000" cy="2325907"/>
            </a:xfrm>
            <a:prstGeom prst="rect">
              <a:avLst/>
            </a:prstGeom>
            <a:noFill/>
            <a:ln w="9525">
              <a:noFill/>
              <a:miter lim="800000"/>
              <a:headEnd/>
              <a:tailEnd/>
            </a:ln>
          </p:spPr>
        </p:pic>
        <p:sp>
          <p:nvSpPr>
            <p:cNvPr id="36885" name="Line 12"/>
            <p:cNvSpPr>
              <a:spLocks noChangeShapeType="1"/>
            </p:cNvSpPr>
            <p:nvPr/>
          </p:nvSpPr>
          <p:spPr bwMode="auto">
            <a:xfrm rot="16200000">
              <a:off x="719648" y="2672808"/>
              <a:ext cx="1368000" cy="0"/>
            </a:xfrm>
            <a:prstGeom prst="line">
              <a:avLst/>
            </a:prstGeom>
            <a:noFill/>
            <a:ln w="19050">
              <a:solidFill>
                <a:srgbClr val="000000"/>
              </a:solidFill>
              <a:prstDash val="dash"/>
              <a:round/>
              <a:headEnd/>
              <a:tailEnd/>
            </a:ln>
          </p:spPr>
          <p:txBody>
            <a:bodyPr/>
            <a:lstStyle/>
            <a:p>
              <a:endParaRPr lang="en-US"/>
            </a:p>
          </p:txBody>
        </p:sp>
        <p:sp>
          <p:nvSpPr>
            <p:cNvPr id="36886" name="Line 9"/>
            <p:cNvSpPr>
              <a:spLocks noChangeShapeType="1"/>
            </p:cNvSpPr>
            <p:nvPr/>
          </p:nvSpPr>
          <p:spPr bwMode="auto">
            <a:xfrm rot="16200000">
              <a:off x="917648" y="3951183"/>
              <a:ext cx="972000" cy="0"/>
            </a:xfrm>
            <a:prstGeom prst="line">
              <a:avLst/>
            </a:prstGeom>
            <a:noFill/>
            <a:ln w="19050">
              <a:solidFill>
                <a:schemeClr val="bg1"/>
              </a:solidFill>
              <a:prstDash val="dash"/>
              <a:round/>
              <a:headEnd/>
              <a:tailEnd/>
            </a:ln>
          </p:spPr>
          <p:txBody>
            <a:bodyPr/>
            <a:lstStyle/>
            <a:p>
              <a:endParaRPr lang="en-US"/>
            </a:p>
          </p:txBody>
        </p:sp>
        <p:sp>
          <p:nvSpPr>
            <p:cNvPr id="36871" name="Line 14"/>
            <p:cNvSpPr>
              <a:spLocks noChangeShapeType="1"/>
            </p:cNvSpPr>
            <p:nvPr/>
          </p:nvSpPr>
          <p:spPr bwMode="auto">
            <a:xfrm rot="16200000">
              <a:off x="7488400" y="2672992"/>
              <a:ext cx="1368000" cy="0"/>
            </a:xfrm>
            <a:prstGeom prst="line">
              <a:avLst/>
            </a:prstGeom>
            <a:noFill/>
            <a:ln w="19050">
              <a:solidFill>
                <a:srgbClr val="000000"/>
              </a:solidFill>
              <a:prstDash val="dash"/>
              <a:round/>
              <a:headEnd/>
              <a:tailEnd/>
            </a:ln>
          </p:spPr>
          <p:txBody>
            <a:bodyPr/>
            <a:lstStyle/>
            <a:p>
              <a:endParaRPr lang="en-US"/>
            </a:p>
          </p:txBody>
        </p:sp>
        <p:sp>
          <p:nvSpPr>
            <p:cNvPr id="36872" name="Line 11"/>
            <p:cNvSpPr>
              <a:spLocks noChangeShapeType="1"/>
            </p:cNvSpPr>
            <p:nvPr/>
          </p:nvSpPr>
          <p:spPr bwMode="auto">
            <a:xfrm rot="16200000" flipV="1">
              <a:off x="7686399" y="3924531"/>
              <a:ext cx="972000" cy="0"/>
            </a:xfrm>
            <a:prstGeom prst="line">
              <a:avLst/>
            </a:prstGeom>
            <a:noFill/>
            <a:ln w="19050">
              <a:solidFill>
                <a:schemeClr val="bg1"/>
              </a:solidFill>
              <a:prstDash val="dash"/>
              <a:round/>
              <a:headEnd/>
              <a:tailEnd/>
            </a:ln>
          </p:spPr>
          <p:txBody>
            <a:bodyPr/>
            <a:lstStyle/>
            <a:p>
              <a:endParaRPr lang="en-US"/>
            </a:p>
          </p:txBody>
        </p:sp>
        <p:sp>
          <p:nvSpPr>
            <p:cNvPr id="36879" name="Line 13"/>
            <p:cNvSpPr>
              <a:spLocks noChangeShapeType="1"/>
            </p:cNvSpPr>
            <p:nvPr/>
          </p:nvSpPr>
          <p:spPr bwMode="auto">
            <a:xfrm rot="16200000">
              <a:off x="4374023" y="2933536"/>
              <a:ext cx="828000" cy="0"/>
            </a:xfrm>
            <a:prstGeom prst="line">
              <a:avLst/>
            </a:prstGeom>
            <a:noFill/>
            <a:ln w="19050">
              <a:solidFill>
                <a:srgbClr val="000000"/>
              </a:solidFill>
              <a:prstDash val="dash"/>
              <a:round/>
              <a:headEnd/>
              <a:tailEnd/>
            </a:ln>
          </p:spPr>
          <p:txBody>
            <a:bodyPr/>
            <a:lstStyle/>
            <a:p>
              <a:endParaRPr lang="en-US"/>
            </a:p>
          </p:txBody>
        </p:sp>
        <p:sp>
          <p:nvSpPr>
            <p:cNvPr id="36880" name="Line 10"/>
            <p:cNvSpPr>
              <a:spLocks noChangeShapeType="1"/>
            </p:cNvSpPr>
            <p:nvPr/>
          </p:nvSpPr>
          <p:spPr bwMode="auto">
            <a:xfrm rot="16200000">
              <a:off x="4284023" y="3923912"/>
              <a:ext cx="1008000" cy="8418"/>
            </a:xfrm>
            <a:prstGeom prst="line">
              <a:avLst/>
            </a:prstGeom>
            <a:noFill/>
            <a:ln w="19050">
              <a:solidFill>
                <a:schemeClr val="bg1"/>
              </a:solidFill>
              <a:prstDash val="dash"/>
              <a:round/>
              <a:headEnd/>
              <a:tailEnd/>
            </a:ln>
          </p:spPr>
          <p:txBody>
            <a:bodyPr/>
            <a:lstStyle/>
            <a:p>
              <a:endParaRPr lang="en-US"/>
            </a:p>
          </p:txBody>
        </p:sp>
      </p:grpSp>
      <p:sp>
        <p:nvSpPr>
          <p:cNvPr id="33" name="Прямоугольник 3"/>
          <p:cNvSpPr>
            <a:spLocks/>
          </p:cNvSpPr>
          <p:nvPr/>
        </p:nvSpPr>
        <p:spPr>
          <a:xfrm>
            <a:off x="1944000" y="1986788"/>
            <a:ext cx="5688400" cy="216000"/>
          </a:xfrm>
          <a:prstGeom prst="rect">
            <a:avLst/>
          </a:prstGeom>
          <a:solidFill>
            <a:srgbClr val="FF33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Line 13"/>
          <p:cNvSpPr>
            <a:spLocks noChangeShapeType="1"/>
          </p:cNvSpPr>
          <p:nvPr/>
        </p:nvSpPr>
        <p:spPr bwMode="auto">
          <a:xfrm rot="16200000">
            <a:off x="4356023" y="2060800"/>
            <a:ext cx="864000" cy="0"/>
          </a:xfrm>
          <a:prstGeom prst="line">
            <a:avLst/>
          </a:prstGeom>
          <a:noFill/>
          <a:ln w="19050">
            <a:solidFill>
              <a:srgbClr val="000000"/>
            </a:solidFill>
            <a:prstDash val="dashDot"/>
            <a:round/>
            <a:headEnd/>
            <a:tailEnd/>
          </a:ln>
        </p:spPr>
        <p:txBody>
          <a:bodyPr/>
          <a:lstStyle/>
          <a:p>
            <a:endParaRPr lang="en-US"/>
          </a:p>
        </p:txBody>
      </p:sp>
      <p:sp>
        <p:nvSpPr>
          <p:cNvPr id="45" name="AutoShape 5"/>
          <p:cNvSpPr>
            <a:spLocks/>
          </p:cNvSpPr>
          <p:nvPr/>
        </p:nvSpPr>
        <p:spPr bwMode="auto">
          <a:xfrm>
            <a:off x="5616305" y="5805264"/>
            <a:ext cx="2604316" cy="576063"/>
          </a:xfrm>
          <a:prstGeom prst="borderCallout2">
            <a:avLst>
              <a:gd name="adj1" fmla="val 48345"/>
              <a:gd name="adj2" fmla="val -1356"/>
              <a:gd name="adj3" fmla="val 48345"/>
              <a:gd name="adj4" fmla="val -12412"/>
              <a:gd name="adj5" fmla="val -188002"/>
              <a:gd name="adj6" fmla="val -30954"/>
            </a:avLst>
          </a:prstGeom>
          <a:solidFill>
            <a:srgbClr val="FFFFFF"/>
          </a:solidFill>
          <a:ln w="12700">
            <a:solidFill>
              <a:srgbClr val="CC0000"/>
            </a:solidFill>
            <a:miter lim="800000"/>
            <a:headEnd/>
            <a:tailEnd type="stealth" w="lg" len="med"/>
          </a:ln>
        </p:spPr>
        <p:txBody>
          <a:bodyPr/>
          <a:lstStyle/>
          <a:p>
            <a:pPr algn="ctr"/>
            <a:r>
              <a:rPr lang="en-US" sz="1400" dirty="0">
                <a:ea typeface="Times New Roman" pitchFamily="18" charset="0"/>
                <a:cs typeface="Arial" charset="0"/>
              </a:rPr>
              <a:t>The </a:t>
            </a:r>
            <a:r>
              <a:rPr lang="en-US" sz="1400" dirty="0" smtClean="0">
                <a:ea typeface="Times New Roman" pitchFamily="18" charset="0"/>
                <a:cs typeface="Arial" charset="0"/>
              </a:rPr>
              <a:t>fracture zone is also in the middle</a:t>
            </a:r>
            <a:endParaRPr lang="en-US" sz="1400" dirty="0">
              <a:ea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0" fill="hold"/>
                                        <p:tgtEl>
                                          <p:spTgt spid="24"/>
                                        </p:tgtEl>
                                        <p:attrNameLst>
                                          <p:attrName>ppt_w</p:attrName>
                                        </p:attrNameLst>
                                      </p:cBhvr>
                                      <p:tavLst>
                                        <p:tav tm="0" fmla="#ppt_w*sin(2.5*pi*$)">
                                          <p:val>
                                            <p:fltVal val="0"/>
                                          </p:val>
                                        </p:tav>
                                        <p:tav tm="100000">
                                          <p:val>
                                            <p:fltVal val="1"/>
                                          </p:val>
                                        </p:tav>
                                      </p:tavLst>
                                    </p:anim>
                                    <p:anim calcmode="lin" valueType="num">
                                      <p:cBhvr>
                                        <p:cTn id="8" dur="4000" fill="hold"/>
                                        <p:tgtEl>
                                          <p:spTgt spid="24"/>
                                        </p:tgtEl>
                                        <p:attrNameLst>
                                          <p:attrName>ppt_h</p:attrName>
                                        </p:attrNameLst>
                                      </p:cBhvr>
                                      <p:tavLst>
                                        <p:tav tm="0">
                                          <p:val>
                                            <p:strVal val="#ppt_h"/>
                                          </p:val>
                                        </p:tav>
                                        <p:tav tm="100000">
                                          <p:val>
                                            <p:strVal val="#ppt_h"/>
                                          </p:val>
                                        </p:tav>
                                      </p:tavLst>
                                    </p:anim>
                                  </p:childTnLst>
                                </p:cTn>
                              </p:par>
                              <p:par>
                                <p:cTn id="9" presetID="19" presetClass="entr" presetSubtype="10" fill="hold" grpId="1"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4000" fill="hold"/>
                                        <p:tgtEl>
                                          <p:spTgt spid="26"/>
                                        </p:tgtEl>
                                        <p:attrNameLst>
                                          <p:attrName>ppt_w</p:attrName>
                                        </p:attrNameLst>
                                      </p:cBhvr>
                                      <p:tavLst>
                                        <p:tav tm="0" fmla="#ppt_w*sin(2.5*pi*$)">
                                          <p:val>
                                            <p:fltVal val="0"/>
                                          </p:val>
                                        </p:tav>
                                        <p:tav tm="100000">
                                          <p:val>
                                            <p:fltVal val="1"/>
                                          </p:val>
                                        </p:tav>
                                      </p:tavLst>
                                    </p:anim>
                                    <p:anim calcmode="lin" valueType="num">
                                      <p:cBhvr>
                                        <p:cTn id="12" dur="4000" fill="hold"/>
                                        <p:tgtEl>
                                          <p:spTgt spid="26"/>
                                        </p:tgtEl>
                                        <p:attrNameLst>
                                          <p:attrName>ppt_h</p:attrName>
                                        </p:attrNameLst>
                                      </p:cBhvr>
                                      <p:tavLst>
                                        <p:tav tm="0">
                                          <p:val>
                                            <p:strVal val="#ppt_h"/>
                                          </p:val>
                                        </p:tav>
                                        <p:tav tm="100000">
                                          <p:val>
                                            <p:strVal val="#ppt_h"/>
                                          </p:val>
                                        </p:tav>
                                      </p:tavLst>
                                    </p:anim>
                                  </p:childTnLst>
                                </p:cTn>
                              </p:par>
                              <p:par>
                                <p:cTn id="13" presetID="22" presetClass="entr" presetSubtype="4" fill="hold" grpId="0" nodeType="withEffect">
                                  <p:stCondLst>
                                    <p:cond delay="3250"/>
                                  </p:stCondLst>
                                  <p:childTnLst>
                                    <p:set>
                                      <p:cBhvr>
                                        <p:cTn id="14" dur="1" fill="hold">
                                          <p:stCondLst>
                                            <p:cond delay="0"/>
                                          </p:stCondLst>
                                        </p:cTn>
                                        <p:tgtEl>
                                          <p:spTgt spid="36883"/>
                                        </p:tgtEl>
                                        <p:attrNameLst>
                                          <p:attrName>style.visibility</p:attrName>
                                        </p:attrNameLst>
                                      </p:cBhvr>
                                      <p:to>
                                        <p:strVal val="visible"/>
                                      </p:to>
                                    </p:set>
                                    <p:animEffect transition="in" filter="wipe(down)">
                                      <p:cBhvr>
                                        <p:cTn id="15" dur="2000"/>
                                        <p:tgtEl>
                                          <p:spTgt spid="3688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3" grpId="0" animBg="1"/>
      <p:bldP spid="24" grpId="0" animBg="1"/>
      <p:bldP spid="26" grpId="1"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D9EA0AB-B15D-44F3-8164-BDD5D5185908}" type="slidenum">
              <a:rPr lang="en-GB"/>
              <a:pPr>
                <a:defRPr/>
              </a:pPr>
              <a:t>25</a:t>
            </a:fld>
            <a:endParaRPr lang="en-GB"/>
          </a:p>
        </p:txBody>
      </p:sp>
      <p:sp>
        <p:nvSpPr>
          <p:cNvPr id="36866" name="Rectangle 17"/>
          <p:cNvSpPr>
            <a:spLocks noChangeArrowheads="1"/>
          </p:cNvSpPr>
          <p:nvPr/>
        </p:nvSpPr>
        <p:spPr bwMode="auto">
          <a:xfrm>
            <a:off x="152400" y="152400"/>
            <a:ext cx="9144000" cy="0"/>
          </a:xfrm>
          <a:prstGeom prst="rect">
            <a:avLst/>
          </a:prstGeom>
          <a:noFill/>
          <a:ln w="9525">
            <a:noFill/>
            <a:miter lim="800000"/>
            <a:headEnd/>
            <a:tailEnd/>
          </a:ln>
        </p:spPr>
        <p:txBody>
          <a:bodyPr wrap="none" anchor="ctr">
            <a:spAutoFit/>
          </a:bodyPr>
          <a:lstStyle/>
          <a:p>
            <a:endParaRPr lang="en-GB">
              <a:latin typeface="Calibri" pitchFamily="34" charset="0"/>
            </a:endParaRPr>
          </a:p>
        </p:txBody>
      </p:sp>
      <p:sp>
        <p:nvSpPr>
          <p:cNvPr id="36867" name="AutoShape 16"/>
          <p:cNvSpPr>
            <a:spLocks noChangeAspect="1" noChangeArrowheads="1" noTextEdit="1"/>
          </p:cNvSpPr>
          <p:nvPr/>
        </p:nvSpPr>
        <p:spPr bwMode="auto">
          <a:xfrm>
            <a:off x="1979613" y="684213"/>
            <a:ext cx="5451475" cy="5364162"/>
          </a:xfrm>
          <a:prstGeom prst="rect">
            <a:avLst/>
          </a:prstGeom>
          <a:noFill/>
          <a:ln w="9525">
            <a:noFill/>
            <a:miter lim="800000"/>
            <a:headEnd/>
            <a:tailEnd/>
          </a:ln>
        </p:spPr>
        <p:txBody>
          <a:bodyPr/>
          <a:lstStyle/>
          <a:p>
            <a:endParaRPr lang="en-US"/>
          </a:p>
        </p:txBody>
      </p:sp>
      <p:sp>
        <p:nvSpPr>
          <p:cNvPr id="25" name="TextBox 24"/>
          <p:cNvSpPr txBox="1">
            <a:spLocks noChangeArrowheads="1"/>
          </p:cNvSpPr>
          <p:nvPr/>
        </p:nvSpPr>
        <p:spPr bwMode="auto">
          <a:xfrm>
            <a:off x="900113" y="188640"/>
            <a:ext cx="7343775" cy="830997"/>
          </a:xfrm>
          <a:prstGeom prst="rect">
            <a:avLst/>
          </a:prstGeom>
          <a:noFill/>
          <a:ln w="9525">
            <a:noFill/>
            <a:miter lim="800000"/>
            <a:headEnd/>
            <a:tailEnd/>
          </a:ln>
        </p:spPr>
        <p:txBody>
          <a:bodyPr>
            <a:spAutoFit/>
          </a:bodyPr>
          <a:lstStyle/>
          <a:p>
            <a:pPr algn="ctr"/>
            <a:r>
              <a:rPr lang="en-GB" sz="2400" dirty="0">
                <a:solidFill>
                  <a:srgbClr val="800080"/>
                </a:solidFill>
                <a:latin typeface="Berlin Sans FB Demi" pitchFamily="34" charset="0"/>
                <a:ea typeface="Aharoni"/>
                <a:cs typeface="Aharoni"/>
              </a:rPr>
              <a:t>Longitudinal vibration of the fibre </a:t>
            </a:r>
            <a:r>
              <a:rPr lang="en-GB" sz="2400" dirty="0" smtClean="0">
                <a:solidFill>
                  <a:srgbClr val="800080"/>
                </a:solidFill>
                <a:latin typeface="Berlin Sans FB Demi" pitchFamily="34" charset="0"/>
                <a:ea typeface="Aharoni"/>
                <a:cs typeface="Aharoni"/>
              </a:rPr>
              <a:t>fragment</a:t>
            </a:r>
          </a:p>
          <a:p>
            <a:pPr algn="ctr"/>
            <a:r>
              <a:rPr lang="en-GB" sz="2400" dirty="0" smtClean="0">
                <a:solidFill>
                  <a:srgbClr val="800080"/>
                </a:solidFill>
                <a:latin typeface="Berlin Sans FB Demi" pitchFamily="34" charset="0"/>
                <a:ea typeface="Aharoni"/>
                <a:cs typeface="Aharoni"/>
              </a:rPr>
              <a:t>with free ends</a:t>
            </a:r>
            <a:endParaRPr lang="en-GB" sz="2400" dirty="0">
              <a:solidFill>
                <a:srgbClr val="800080"/>
              </a:solidFill>
              <a:latin typeface="Berlin Sans FB Demi" pitchFamily="34" charset="0"/>
              <a:ea typeface="Aharoni"/>
              <a:cs typeface="Aharoni"/>
            </a:endParaRPr>
          </a:p>
        </p:txBody>
      </p:sp>
      <p:sp>
        <p:nvSpPr>
          <p:cNvPr id="24" name="Прямоугольник 6"/>
          <p:cNvSpPr>
            <a:spLocks/>
          </p:cNvSpPr>
          <p:nvPr/>
        </p:nvSpPr>
        <p:spPr>
          <a:xfrm>
            <a:off x="1404000" y="1986788"/>
            <a:ext cx="540000" cy="216000"/>
          </a:xfrm>
          <a:prstGeom prst="rect">
            <a:avLst/>
          </a:prstGeom>
          <a:solidFill>
            <a:srgbClr val="FF33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17"/>
          <p:cNvSpPr>
            <a:spLocks/>
          </p:cNvSpPr>
          <p:nvPr/>
        </p:nvSpPr>
        <p:spPr>
          <a:xfrm>
            <a:off x="4243814" y="1986788"/>
            <a:ext cx="540000" cy="216000"/>
          </a:xfrm>
          <a:prstGeom prst="rect">
            <a:avLst/>
          </a:prstGeom>
          <a:solidFill>
            <a:srgbClr val="FF33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869" name="Picture 15"/>
          <p:cNvPicPr>
            <a:picLocks noChangeAspect="1" noChangeArrowheads="1"/>
          </p:cNvPicPr>
          <p:nvPr/>
        </p:nvPicPr>
        <p:blipFill>
          <a:blip r:embed="rId2" cstate="print"/>
          <a:srcRect/>
          <a:stretch>
            <a:fillRect/>
          </a:stretch>
        </p:blipFill>
        <p:spPr bwMode="auto">
          <a:xfrm>
            <a:off x="738000" y="3346525"/>
            <a:ext cx="7668000" cy="2325907"/>
          </a:xfrm>
          <a:prstGeom prst="rect">
            <a:avLst/>
          </a:prstGeom>
          <a:noFill/>
          <a:ln w="9525">
            <a:noFill/>
            <a:miter lim="800000"/>
            <a:headEnd/>
            <a:tailEnd/>
          </a:ln>
        </p:spPr>
      </p:pic>
      <p:sp>
        <p:nvSpPr>
          <p:cNvPr id="36885" name="Line 12"/>
          <p:cNvSpPr>
            <a:spLocks noChangeShapeType="1"/>
          </p:cNvSpPr>
          <p:nvPr/>
        </p:nvSpPr>
        <p:spPr bwMode="auto">
          <a:xfrm rot="16200000">
            <a:off x="719648" y="2672808"/>
            <a:ext cx="1368000" cy="0"/>
          </a:xfrm>
          <a:prstGeom prst="line">
            <a:avLst/>
          </a:prstGeom>
          <a:noFill/>
          <a:ln w="19050">
            <a:solidFill>
              <a:srgbClr val="000000"/>
            </a:solidFill>
            <a:prstDash val="dash"/>
            <a:round/>
            <a:headEnd/>
            <a:tailEnd/>
          </a:ln>
        </p:spPr>
        <p:txBody>
          <a:bodyPr/>
          <a:lstStyle/>
          <a:p>
            <a:endParaRPr lang="en-US"/>
          </a:p>
        </p:txBody>
      </p:sp>
      <p:sp>
        <p:nvSpPr>
          <p:cNvPr id="36886" name="Line 9"/>
          <p:cNvSpPr>
            <a:spLocks noChangeShapeType="1"/>
          </p:cNvSpPr>
          <p:nvPr/>
        </p:nvSpPr>
        <p:spPr bwMode="auto">
          <a:xfrm rot="16200000">
            <a:off x="917648" y="3951183"/>
            <a:ext cx="972000" cy="0"/>
          </a:xfrm>
          <a:prstGeom prst="line">
            <a:avLst/>
          </a:prstGeom>
          <a:noFill/>
          <a:ln w="19050">
            <a:solidFill>
              <a:schemeClr val="bg1"/>
            </a:solidFill>
            <a:prstDash val="dash"/>
            <a:round/>
            <a:headEnd/>
            <a:tailEnd/>
          </a:ln>
        </p:spPr>
        <p:txBody>
          <a:bodyPr/>
          <a:lstStyle/>
          <a:p>
            <a:endParaRPr lang="en-US"/>
          </a:p>
        </p:txBody>
      </p:sp>
      <p:sp>
        <p:nvSpPr>
          <p:cNvPr id="36871" name="Line 14"/>
          <p:cNvSpPr>
            <a:spLocks noChangeShapeType="1"/>
          </p:cNvSpPr>
          <p:nvPr/>
        </p:nvSpPr>
        <p:spPr bwMode="auto">
          <a:xfrm rot="16200000">
            <a:off x="7488400" y="2672992"/>
            <a:ext cx="1368000" cy="0"/>
          </a:xfrm>
          <a:prstGeom prst="line">
            <a:avLst/>
          </a:prstGeom>
          <a:noFill/>
          <a:ln w="19050">
            <a:solidFill>
              <a:srgbClr val="000000"/>
            </a:solidFill>
            <a:prstDash val="dash"/>
            <a:round/>
            <a:headEnd/>
            <a:tailEnd/>
          </a:ln>
        </p:spPr>
        <p:txBody>
          <a:bodyPr/>
          <a:lstStyle/>
          <a:p>
            <a:endParaRPr lang="en-US"/>
          </a:p>
        </p:txBody>
      </p:sp>
      <p:sp>
        <p:nvSpPr>
          <p:cNvPr id="36872" name="Line 11"/>
          <p:cNvSpPr>
            <a:spLocks noChangeShapeType="1"/>
          </p:cNvSpPr>
          <p:nvPr/>
        </p:nvSpPr>
        <p:spPr bwMode="auto">
          <a:xfrm rot="16200000" flipV="1">
            <a:off x="7686399" y="3924531"/>
            <a:ext cx="972000" cy="0"/>
          </a:xfrm>
          <a:prstGeom prst="line">
            <a:avLst/>
          </a:prstGeom>
          <a:noFill/>
          <a:ln w="19050">
            <a:solidFill>
              <a:schemeClr val="bg1"/>
            </a:solidFill>
            <a:prstDash val="dash"/>
            <a:round/>
            <a:headEnd/>
            <a:tailEnd/>
          </a:ln>
        </p:spPr>
        <p:txBody>
          <a:bodyPr/>
          <a:lstStyle/>
          <a:p>
            <a:endParaRPr lang="en-US"/>
          </a:p>
        </p:txBody>
      </p:sp>
      <p:grpSp>
        <p:nvGrpSpPr>
          <p:cNvPr id="3" name="Group 2"/>
          <p:cNvGrpSpPr/>
          <p:nvPr/>
        </p:nvGrpSpPr>
        <p:grpSpPr>
          <a:xfrm>
            <a:off x="4783814" y="2015536"/>
            <a:ext cx="8418" cy="2416585"/>
            <a:chOff x="4783814" y="2015536"/>
            <a:chExt cx="8418" cy="2416585"/>
          </a:xfrm>
        </p:grpSpPr>
        <p:sp>
          <p:nvSpPr>
            <p:cNvPr id="36879" name="Line 13"/>
            <p:cNvSpPr>
              <a:spLocks noChangeShapeType="1"/>
            </p:cNvSpPr>
            <p:nvPr/>
          </p:nvSpPr>
          <p:spPr bwMode="auto">
            <a:xfrm rot="16200000">
              <a:off x="4122023" y="2681536"/>
              <a:ext cx="1332000" cy="0"/>
            </a:xfrm>
            <a:prstGeom prst="line">
              <a:avLst/>
            </a:prstGeom>
            <a:noFill/>
            <a:ln w="19050">
              <a:solidFill>
                <a:srgbClr val="000000"/>
              </a:solidFill>
              <a:prstDash val="dash"/>
              <a:round/>
              <a:headEnd/>
              <a:tailEnd/>
            </a:ln>
          </p:spPr>
          <p:txBody>
            <a:bodyPr/>
            <a:lstStyle/>
            <a:p>
              <a:endParaRPr lang="en-US"/>
            </a:p>
          </p:txBody>
        </p:sp>
        <p:sp>
          <p:nvSpPr>
            <p:cNvPr id="36880" name="Line 10"/>
            <p:cNvSpPr>
              <a:spLocks noChangeShapeType="1"/>
            </p:cNvSpPr>
            <p:nvPr/>
          </p:nvSpPr>
          <p:spPr bwMode="auto">
            <a:xfrm rot="16200000">
              <a:off x="4284023" y="3923912"/>
              <a:ext cx="1008000" cy="8418"/>
            </a:xfrm>
            <a:prstGeom prst="line">
              <a:avLst/>
            </a:prstGeom>
            <a:noFill/>
            <a:ln w="19050">
              <a:solidFill>
                <a:schemeClr val="bg1"/>
              </a:solidFill>
              <a:prstDash val="dash"/>
              <a:round/>
              <a:headEnd/>
              <a:tailEnd/>
            </a:ln>
          </p:spPr>
          <p:txBody>
            <a:bodyPr/>
            <a:lstStyle/>
            <a:p>
              <a:endParaRPr lang="en-US"/>
            </a:p>
          </p:txBody>
        </p:sp>
      </p:grpSp>
      <p:sp>
        <p:nvSpPr>
          <p:cNvPr id="33" name="Прямоугольник 3"/>
          <p:cNvSpPr>
            <a:spLocks/>
          </p:cNvSpPr>
          <p:nvPr/>
        </p:nvSpPr>
        <p:spPr>
          <a:xfrm>
            <a:off x="1691680" y="1986788"/>
            <a:ext cx="2844000" cy="216000"/>
          </a:xfrm>
          <a:prstGeom prst="rect">
            <a:avLst/>
          </a:prstGeom>
          <a:solidFill>
            <a:srgbClr val="FF33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Line 13"/>
          <p:cNvSpPr>
            <a:spLocks noChangeShapeType="1"/>
          </p:cNvSpPr>
          <p:nvPr/>
        </p:nvSpPr>
        <p:spPr bwMode="auto">
          <a:xfrm rot="16200000">
            <a:off x="2753680" y="2088000"/>
            <a:ext cx="720000" cy="0"/>
          </a:xfrm>
          <a:prstGeom prst="line">
            <a:avLst/>
          </a:prstGeom>
          <a:noFill/>
          <a:ln w="19050">
            <a:solidFill>
              <a:srgbClr val="000000"/>
            </a:solidFill>
            <a:prstDash val="dashDot"/>
            <a:round/>
            <a:headEnd/>
            <a:tailEnd/>
          </a:ln>
        </p:spPr>
        <p:txBody>
          <a:bodyPr/>
          <a:lstStyle/>
          <a:p>
            <a:endParaRPr lang="en-US"/>
          </a:p>
        </p:txBody>
      </p:sp>
      <p:sp>
        <p:nvSpPr>
          <p:cNvPr id="20" name="AutoShape 5"/>
          <p:cNvSpPr>
            <a:spLocks/>
          </p:cNvSpPr>
          <p:nvPr/>
        </p:nvSpPr>
        <p:spPr bwMode="auto">
          <a:xfrm>
            <a:off x="3779912" y="5760342"/>
            <a:ext cx="2232248" cy="576063"/>
          </a:xfrm>
          <a:prstGeom prst="borderCallout2">
            <a:avLst>
              <a:gd name="adj1" fmla="val 48345"/>
              <a:gd name="adj2" fmla="val -1356"/>
              <a:gd name="adj3" fmla="val 48345"/>
              <a:gd name="adj4" fmla="val -12412"/>
              <a:gd name="adj5" fmla="val -188002"/>
              <a:gd name="adj6" fmla="val -30954"/>
            </a:avLst>
          </a:prstGeom>
          <a:solidFill>
            <a:srgbClr val="FFFFFF"/>
          </a:solidFill>
          <a:ln w="12700">
            <a:solidFill>
              <a:srgbClr val="CC0000"/>
            </a:solidFill>
            <a:miter lim="800000"/>
            <a:headEnd/>
            <a:tailEnd type="stealth" w="lg" len="med"/>
          </a:ln>
        </p:spPr>
        <p:txBody>
          <a:bodyPr/>
          <a:lstStyle/>
          <a:p>
            <a:pPr algn="ctr"/>
            <a:r>
              <a:rPr lang="en-US" sz="1400" dirty="0">
                <a:ea typeface="Times New Roman" pitchFamily="18" charset="0"/>
                <a:cs typeface="Arial" charset="0"/>
              </a:rPr>
              <a:t>The </a:t>
            </a:r>
            <a:r>
              <a:rPr lang="en-US" sz="1400" dirty="0" smtClean="0">
                <a:ea typeface="Times New Roman" pitchFamily="18" charset="0"/>
                <a:cs typeface="Arial" charset="0"/>
              </a:rPr>
              <a:t>fracture is in the middle again </a:t>
            </a:r>
            <a:endParaRPr lang="en-US" sz="1400" dirty="0">
              <a:ea typeface="Times New Roman" pitchFamily="18" charset="0"/>
              <a:cs typeface="Arial" charset="0"/>
            </a:endParaRPr>
          </a:p>
        </p:txBody>
      </p:sp>
      <p:grpSp>
        <p:nvGrpSpPr>
          <p:cNvPr id="4" name="Group 3"/>
          <p:cNvGrpSpPr/>
          <p:nvPr/>
        </p:nvGrpSpPr>
        <p:grpSpPr>
          <a:xfrm>
            <a:off x="3109471" y="2347936"/>
            <a:ext cx="8418" cy="2236585"/>
            <a:chOff x="3109471" y="2347936"/>
            <a:chExt cx="8418" cy="2236585"/>
          </a:xfrm>
        </p:grpSpPr>
        <p:sp>
          <p:nvSpPr>
            <p:cNvPr id="23" name="Line 13"/>
            <p:cNvSpPr>
              <a:spLocks noChangeShapeType="1"/>
            </p:cNvSpPr>
            <p:nvPr/>
          </p:nvSpPr>
          <p:spPr bwMode="auto">
            <a:xfrm rot="16200000">
              <a:off x="2537680" y="2923936"/>
              <a:ext cx="1152000" cy="0"/>
            </a:xfrm>
            <a:prstGeom prst="line">
              <a:avLst/>
            </a:prstGeom>
            <a:noFill/>
            <a:ln w="19050">
              <a:solidFill>
                <a:srgbClr val="000000"/>
              </a:solidFill>
              <a:prstDash val="dash"/>
              <a:round/>
              <a:headEnd/>
              <a:tailEnd/>
            </a:ln>
          </p:spPr>
          <p:txBody>
            <a:bodyPr/>
            <a:lstStyle/>
            <a:p>
              <a:endParaRPr lang="en-US"/>
            </a:p>
          </p:txBody>
        </p:sp>
        <p:sp>
          <p:nvSpPr>
            <p:cNvPr id="27" name="Line 10"/>
            <p:cNvSpPr>
              <a:spLocks noChangeShapeType="1"/>
            </p:cNvSpPr>
            <p:nvPr/>
          </p:nvSpPr>
          <p:spPr bwMode="auto">
            <a:xfrm rot="16200000">
              <a:off x="2609680" y="4076312"/>
              <a:ext cx="1008000" cy="8418"/>
            </a:xfrm>
            <a:prstGeom prst="line">
              <a:avLst/>
            </a:prstGeom>
            <a:noFill/>
            <a:ln w="19050">
              <a:solidFill>
                <a:schemeClr val="bg1"/>
              </a:solidFill>
              <a:prstDash val="dash"/>
              <a:round/>
              <a:headEnd/>
              <a:tailEnd/>
            </a:ln>
          </p:spPr>
          <p:txBody>
            <a:bodyPr/>
            <a:lstStyle/>
            <a:p>
              <a:endParaRPr lang="en-US"/>
            </a:p>
          </p:txBody>
        </p:sp>
      </p:grpSp>
      <p:sp>
        <p:nvSpPr>
          <p:cNvPr id="28" name="TextBox 27"/>
          <p:cNvSpPr txBox="1"/>
          <p:nvPr/>
        </p:nvSpPr>
        <p:spPr>
          <a:xfrm>
            <a:off x="1835696" y="1052736"/>
            <a:ext cx="2520280" cy="646331"/>
          </a:xfrm>
          <a:prstGeom prst="rect">
            <a:avLst/>
          </a:prstGeom>
          <a:noFill/>
        </p:spPr>
        <p:txBody>
          <a:bodyPr wrap="square" rtlCol="0">
            <a:spAutoFit/>
          </a:bodyPr>
          <a:lstStyle/>
          <a:p>
            <a:pPr algn="ctr"/>
            <a:r>
              <a:rPr lang="en-GB" dirty="0" smtClean="0">
                <a:latin typeface="+mj-lt"/>
                <a:cs typeface="Arial" pitchFamily="34" charset="0"/>
              </a:rPr>
              <a:t>The fibre remainder should oscillate too</a:t>
            </a:r>
            <a:endParaRPr lang="en-GB" dirty="0">
              <a:latin typeface="+mj-lt"/>
              <a:cs typeface="Arial" pitchFamily="34" charset="0"/>
            </a:endParaRPr>
          </a:p>
        </p:txBody>
      </p:sp>
    </p:spTree>
    <p:extLst>
      <p:ext uri="{BB962C8B-B14F-4D97-AF65-F5344CB8AC3E}">
        <p14:creationId xmlns:p14="http://schemas.microsoft.com/office/powerpoint/2010/main" val="10370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0" fill="hold"/>
                                        <p:tgtEl>
                                          <p:spTgt spid="24"/>
                                        </p:tgtEl>
                                        <p:attrNameLst>
                                          <p:attrName>ppt_w</p:attrName>
                                        </p:attrNameLst>
                                      </p:cBhvr>
                                      <p:tavLst>
                                        <p:tav tm="0" fmla="#ppt_w*sin(2.5*pi*$)">
                                          <p:val>
                                            <p:fltVal val="0"/>
                                          </p:val>
                                        </p:tav>
                                        <p:tav tm="100000">
                                          <p:val>
                                            <p:fltVal val="1"/>
                                          </p:val>
                                        </p:tav>
                                      </p:tavLst>
                                    </p:anim>
                                    <p:anim calcmode="lin" valueType="num">
                                      <p:cBhvr>
                                        <p:cTn id="8" dur="4000" fill="hold"/>
                                        <p:tgtEl>
                                          <p:spTgt spid="24"/>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4000" fill="hold"/>
                                        <p:tgtEl>
                                          <p:spTgt spid="26"/>
                                        </p:tgtEl>
                                        <p:attrNameLst>
                                          <p:attrName>ppt_w</p:attrName>
                                        </p:attrNameLst>
                                      </p:cBhvr>
                                      <p:tavLst>
                                        <p:tav tm="0" fmla="#ppt_w*sin(2.5*pi*$)">
                                          <p:val>
                                            <p:fltVal val="0"/>
                                          </p:val>
                                        </p:tav>
                                        <p:tav tm="100000">
                                          <p:val>
                                            <p:fltVal val="1"/>
                                          </p:val>
                                        </p:tav>
                                      </p:tavLst>
                                    </p:anim>
                                    <p:anim calcmode="lin" valueType="num">
                                      <p:cBhvr>
                                        <p:cTn id="12" dur="4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B6D818-73FD-4C32-AD0A-27EE31F48D26}" type="slidenum">
              <a:rPr lang="en-GB" smtClean="0"/>
              <a:pPr>
                <a:defRPr/>
              </a:pPr>
              <a:t>26</a:t>
            </a:fld>
            <a:endParaRPr lang="en-GB"/>
          </a:p>
        </p:txBody>
      </p:sp>
      <p:sp>
        <p:nvSpPr>
          <p:cNvPr id="37890" name="TextBox 3"/>
          <p:cNvSpPr txBox="1">
            <a:spLocks noChangeArrowheads="1"/>
          </p:cNvSpPr>
          <p:nvPr/>
        </p:nvSpPr>
        <p:spPr bwMode="auto">
          <a:xfrm>
            <a:off x="179512" y="169863"/>
            <a:ext cx="8856984" cy="6924973"/>
          </a:xfrm>
          <a:prstGeom prst="rect">
            <a:avLst/>
          </a:prstGeom>
          <a:noFill/>
          <a:ln w="9525">
            <a:noFill/>
            <a:miter lim="800000"/>
            <a:headEnd/>
            <a:tailEnd/>
          </a:ln>
        </p:spPr>
        <p:txBody>
          <a:bodyPr wrap="square">
            <a:spAutoFit/>
          </a:bodyPr>
          <a:lstStyle/>
          <a:p>
            <a:pPr algn="ctr"/>
            <a:r>
              <a:rPr lang="en-GB" sz="2800" b="1" u="sng" dirty="0" smtClean="0">
                <a:solidFill>
                  <a:srgbClr val="FF0000"/>
                </a:solidFill>
                <a:latin typeface="Berlin Sans FB Demi" pitchFamily="34" charset="0"/>
              </a:rPr>
              <a:t>Conclusion</a:t>
            </a:r>
            <a:endParaRPr lang="ru-RU" sz="2800" b="1" u="sng" dirty="0" smtClean="0">
              <a:solidFill>
                <a:srgbClr val="FF0000"/>
              </a:solidFill>
              <a:latin typeface="Berlin Sans FB Demi" pitchFamily="34" charset="0"/>
            </a:endParaRPr>
          </a:p>
          <a:p>
            <a:pPr algn="ctr"/>
            <a:endParaRPr lang="ru-RU" sz="2800" u="sng" dirty="0" smtClean="0">
              <a:solidFill>
                <a:srgbClr val="0000FF"/>
              </a:solidFill>
              <a:latin typeface="Berlin Sans FB Demi" pitchFamily="34" charset="0"/>
            </a:endParaRPr>
          </a:p>
          <a:p>
            <a:pPr marL="342900" lvl="0" indent="-342900" algn="just">
              <a:buFont typeface="Arial" pitchFamily="34" charset="0"/>
              <a:buChar char="•"/>
            </a:pPr>
            <a:r>
              <a:rPr lang="en-US" dirty="0" smtClean="0">
                <a:solidFill>
                  <a:srgbClr val="0000FF"/>
                </a:solidFill>
                <a:latin typeface="Berlin Sans FB Demi"/>
              </a:rPr>
              <a:t>Laser gravitational </a:t>
            </a:r>
            <a:r>
              <a:rPr lang="en-GB" dirty="0" err="1" smtClean="0">
                <a:solidFill>
                  <a:srgbClr val="0000FF"/>
                </a:solidFill>
                <a:latin typeface="Berlin Sans FB Demi"/>
              </a:rPr>
              <a:t>interferometric</a:t>
            </a:r>
            <a:r>
              <a:rPr lang="en-GB" dirty="0" smtClean="0">
                <a:solidFill>
                  <a:srgbClr val="0000FF"/>
                </a:solidFill>
                <a:latin typeface="Berlin Sans FB Demi"/>
              </a:rPr>
              <a:t> detectors comprise four test masses fabricated from pure silica glass. Each test mass is suspended on four silica fibres as a pendulum. The fibres are pulled and welded using CO</a:t>
            </a:r>
            <a:r>
              <a:rPr lang="en-GB" baseline="-25000" dirty="0" smtClean="0">
                <a:solidFill>
                  <a:srgbClr val="0000FF"/>
                </a:solidFill>
                <a:latin typeface="Berlin Sans FB Demi"/>
              </a:rPr>
              <a:t>2</a:t>
            </a:r>
            <a:r>
              <a:rPr lang="en-GB" dirty="0" smtClean="0">
                <a:solidFill>
                  <a:srgbClr val="0000FF"/>
                </a:solidFill>
                <a:latin typeface="Berlin Sans FB Demi"/>
              </a:rPr>
              <a:t> laser. The mass of each mirror in the Advanced LIGO project is 40 kg. Two detectors (</a:t>
            </a:r>
            <a:r>
              <a:rPr lang="en-GB" dirty="0" err="1" smtClean="0">
                <a:solidFill>
                  <a:srgbClr val="0000FF"/>
                </a:solidFill>
                <a:latin typeface="Berlin Sans FB Demi"/>
              </a:rPr>
              <a:t>aLIGO</a:t>
            </a:r>
            <a:r>
              <a:rPr lang="en-GB" dirty="0" smtClean="0">
                <a:solidFill>
                  <a:srgbClr val="0000FF"/>
                </a:solidFill>
                <a:latin typeface="Berlin Sans FB Demi"/>
              </a:rPr>
              <a:t> Livingston and </a:t>
            </a:r>
            <a:r>
              <a:rPr lang="en-GB" dirty="0" err="1" smtClean="0">
                <a:solidFill>
                  <a:srgbClr val="0000FF"/>
                </a:solidFill>
                <a:latin typeface="Berlin Sans FB Demi"/>
              </a:rPr>
              <a:t>aLIGO</a:t>
            </a:r>
            <a:r>
              <a:rPr lang="en-GB" dirty="0" smtClean="0">
                <a:solidFill>
                  <a:srgbClr val="0000FF"/>
                </a:solidFill>
                <a:latin typeface="Berlin Sans FB Demi"/>
              </a:rPr>
              <a:t> Hanford) require eight suspensions in total. Three monolithic suspensions have been installed already.  </a:t>
            </a:r>
            <a:endParaRPr lang="ru-RU" dirty="0" smtClean="0">
              <a:solidFill>
                <a:srgbClr val="0000FF"/>
              </a:solidFill>
            </a:endParaRPr>
          </a:p>
          <a:p>
            <a:pPr lvl="0" algn="just">
              <a:buFont typeface="Wingdings" pitchFamily="2" charset="2"/>
              <a:buChar char="§"/>
            </a:pPr>
            <a:endParaRPr lang="ru-RU" dirty="0" smtClean="0">
              <a:solidFill>
                <a:srgbClr val="0000FF"/>
              </a:solidFill>
            </a:endParaRPr>
          </a:p>
          <a:p>
            <a:pPr marL="342900" lvl="0" indent="-342900" algn="just">
              <a:buFont typeface="Arial" pitchFamily="34" charset="0"/>
              <a:buChar char="•"/>
            </a:pPr>
            <a:r>
              <a:rPr lang="en-GB" dirty="0" smtClean="0">
                <a:solidFill>
                  <a:srgbClr val="0000FF"/>
                </a:solidFill>
                <a:latin typeface="Berlin Sans FB Demi"/>
              </a:rPr>
              <a:t>To develop the technology of test mass suspending we conducted experiments to measure the strength of hand pulled fibres. The majority of the fibres are strong (</a:t>
            </a:r>
            <a:r>
              <a:rPr lang="en-GB" dirty="0" smtClean="0">
                <a:solidFill>
                  <a:srgbClr val="0000FF"/>
                </a:solidFill>
                <a:latin typeface="Berlin Sans FB Demi"/>
                <a:sym typeface="Symbol"/>
              </a:rPr>
              <a:t></a:t>
            </a:r>
            <a:r>
              <a:rPr lang="en-GB" dirty="0" smtClean="0">
                <a:solidFill>
                  <a:srgbClr val="0000FF"/>
                </a:solidFill>
                <a:latin typeface="Berlin Sans FB Demi"/>
              </a:rPr>
              <a:t> 5GPa), however some fibres fabricated using the same technology are found to be weaker. </a:t>
            </a:r>
            <a:endParaRPr lang="ru-RU" dirty="0" smtClean="0">
              <a:solidFill>
                <a:srgbClr val="0000FF"/>
              </a:solidFill>
            </a:endParaRPr>
          </a:p>
          <a:p>
            <a:pPr lvl="0" algn="just">
              <a:buFont typeface="Wingdings" pitchFamily="2" charset="2"/>
              <a:buChar char="§"/>
            </a:pPr>
            <a:endParaRPr lang="ru-RU" dirty="0" smtClean="0">
              <a:solidFill>
                <a:srgbClr val="0000FF"/>
              </a:solidFill>
            </a:endParaRPr>
          </a:p>
          <a:p>
            <a:pPr marL="342900" lvl="0" indent="-342900" algn="just">
              <a:buFont typeface="Arial" pitchFamily="34" charset="0"/>
              <a:buChar char="•"/>
            </a:pPr>
            <a:r>
              <a:rPr lang="en-GB" dirty="0" smtClean="0">
                <a:solidFill>
                  <a:srgbClr val="0000FF"/>
                </a:solidFill>
                <a:latin typeface="Berlin Sans FB Demi"/>
              </a:rPr>
              <a:t>To understand the reason of weakening we conducted a series of experiments included video and photo imaging of fibre breaking. One reason of weakening was found that allowed us to restore the strength for fibres thicker than 250 µm. </a:t>
            </a:r>
            <a:endParaRPr lang="ru-RU" dirty="0" smtClean="0">
              <a:solidFill>
                <a:srgbClr val="0000FF"/>
              </a:solidFill>
            </a:endParaRPr>
          </a:p>
          <a:p>
            <a:pPr lvl="0" algn="just">
              <a:buFont typeface="Wingdings" pitchFamily="2" charset="2"/>
              <a:buChar char="§"/>
            </a:pPr>
            <a:endParaRPr lang="ru-RU" dirty="0" smtClean="0">
              <a:solidFill>
                <a:srgbClr val="0000FF"/>
              </a:solidFill>
            </a:endParaRPr>
          </a:p>
          <a:p>
            <a:pPr marL="342900" lvl="0" indent="-342900" algn="just">
              <a:buFont typeface="Arial" pitchFamily="34" charset="0"/>
              <a:buChar char="•"/>
            </a:pPr>
            <a:r>
              <a:rPr lang="en-GB" dirty="0" smtClean="0">
                <a:solidFill>
                  <a:srgbClr val="0000FF"/>
                </a:solidFill>
                <a:latin typeface="Berlin Sans FB Demi"/>
              </a:rPr>
              <a:t>We also observed some interesting effects which were visualized during the process of fibre fracture. Analysis of these effects improves our understanding of the nature of the fracture of silica fibres. Many observed effects still need to be explained.  </a:t>
            </a:r>
            <a:endParaRPr lang="ru-RU" dirty="0" smtClean="0">
              <a:solidFill>
                <a:srgbClr val="0000FF"/>
              </a:solidFill>
            </a:endParaRPr>
          </a:p>
          <a:p>
            <a:pPr algn="ctr"/>
            <a:endParaRPr lang="en-GB" sz="2800" u="sng" dirty="0">
              <a:solidFill>
                <a:srgbClr val="800000"/>
              </a:solidFill>
              <a:latin typeface="Berlin Sans FB Dem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B6D818-73FD-4C32-AD0A-27EE31F48D26}" type="slidenum">
              <a:rPr lang="en-GB" smtClean="0"/>
              <a:pPr>
                <a:defRPr/>
              </a:pPr>
              <a:t>27</a:t>
            </a:fld>
            <a:endParaRPr lang="en-GB"/>
          </a:p>
        </p:txBody>
      </p:sp>
      <p:sp>
        <p:nvSpPr>
          <p:cNvPr id="37890" name="TextBox 3"/>
          <p:cNvSpPr txBox="1">
            <a:spLocks noChangeArrowheads="1"/>
          </p:cNvSpPr>
          <p:nvPr/>
        </p:nvSpPr>
        <p:spPr bwMode="auto">
          <a:xfrm>
            <a:off x="179512" y="169863"/>
            <a:ext cx="8856984" cy="6278642"/>
          </a:xfrm>
          <a:prstGeom prst="rect">
            <a:avLst/>
          </a:prstGeom>
          <a:noFill/>
          <a:ln w="9525">
            <a:noFill/>
            <a:miter lim="800000"/>
            <a:headEnd/>
            <a:tailEnd/>
          </a:ln>
        </p:spPr>
        <p:txBody>
          <a:bodyPr wrap="square">
            <a:spAutoFit/>
          </a:bodyPr>
          <a:lstStyle/>
          <a:p>
            <a:pPr algn="ctr"/>
            <a:r>
              <a:rPr lang="en-GB" sz="2200" b="1" u="sng" dirty="0" smtClean="0">
                <a:solidFill>
                  <a:srgbClr val="FF0000"/>
                </a:solidFill>
                <a:latin typeface="Berlin Sans FB Demi" pitchFamily="34" charset="0"/>
              </a:rPr>
              <a:t>Conclusion</a:t>
            </a:r>
            <a:endParaRPr lang="ru-RU" sz="2200" b="1" u="sng" dirty="0" smtClean="0">
              <a:solidFill>
                <a:srgbClr val="FF0000"/>
              </a:solidFill>
              <a:latin typeface="Berlin Sans FB Demi" pitchFamily="34" charset="0"/>
            </a:endParaRPr>
          </a:p>
          <a:p>
            <a:pPr algn="ctr"/>
            <a:endParaRPr lang="ru-RU" sz="1400" u="sng" dirty="0" smtClean="0">
              <a:solidFill>
                <a:srgbClr val="0000FF"/>
              </a:solidFill>
              <a:latin typeface="Berlin Sans FB Demi" pitchFamily="34" charset="0"/>
            </a:endParaRPr>
          </a:p>
          <a:p>
            <a:pPr marL="342900" lvl="0" indent="-342900" algn="just">
              <a:buFont typeface="Arial" pitchFamily="34" charset="0"/>
              <a:buChar char="•"/>
            </a:pPr>
            <a:r>
              <a:rPr lang="en-US" sz="1400" dirty="0" smtClean="0">
                <a:solidFill>
                  <a:srgbClr val="0000FF"/>
                </a:solidFill>
                <a:latin typeface="Berlin Sans FB Demi"/>
              </a:rPr>
              <a:t>Laser gravitational </a:t>
            </a:r>
            <a:r>
              <a:rPr lang="en-GB" sz="1400" dirty="0" err="1" smtClean="0">
                <a:solidFill>
                  <a:srgbClr val="0000FF"/>
                </a:solidFill>
                <a:latin typeface="Berlin Sans FB Demi"/>
              </a:rPr>
              <a:t>interferometric</a:t>
            </a:r>
            <a:r>
              <a:rPr lang="en-GB" sz="1400" dirty="0" smtClean="0">
                <a:solidFill>
                  <a:srgbClr val="0000FF"/>
                </a:solidFill>
                <a:latin typeface="Berlin Sans FB Demi"/>
              </a:rPr>
              <a:t> detectors comprise four test masses fabricated from pure silica glass. Each test mass is suspended on four silica fibres as a pendulum. The fibres are pulled and welded using CO</a:t>
            </a:r>
            <a:r>
              <a:rPr lang="en-GB" sz="1400" baseline="-25000" dirty="0" smtClean="0">
                <a:solidFill>
                  <a:srgbClr val="0000FF"/>
                </a:solidFill>
                <a:latin typeface="Berlin Sans FB Demi"/>
              </a:rPr>
              <a:t>2</a:t>
            </a:r>
            <a:r>
              <a:rPr lang="en-GB" sz="1400" dirty="0" smtClean="0">
                <a:solidFill>
                  <a:srgbClr val="0000FF"/>
                </a:solidFill>
                <a:latin typeface="Berlin Sans FB Demi"/>
              </a:rPr>
              <a:t> laser. The mass of each mirror in the Advanced LIGO project is 40 kg. Two detectors (</a:t>
            </a:r>
            <a:r>
              <a:rPr lang="en-GB" sz="1400" dirty="0" err="1" smtClean="0">
                <a:solidFill>
                  <a:srgbClr val="0000FF"/>
                </a:solidFill>
                <a:latin typeface="Berlin Sans FB Demi"/>
              </a:rPr>
              <a:t>aLIGO</a:t>
            </a:r>
            <a:r>
              <a:rPr lang="en-GB" sz="1400" dirty="0" smtClean="0">
                <a:solidFill>
                  <a:srgbClr val="0000FF"/>
                </a:solidFill>
                <a:latin typeface="Berlin Sans FB Demi"/>
              </a:rPr>
              <a:t> Livingston and </a:t>
            </a:r>
            <a:r>
              <a:rPr lang="en-GB" sz="1400" dirty="0" err="1" smtClean="0">
                <a:solidFill>
                  <a:srgbClr val="0000FF"/>
                </a:solidFill>
                <a:latin typeface="Berlin Sans FB Demi"/>
              </a:rPr>
              <a:t>aLIGO</a:t>
            </a:r>
            <a:r>
              <a:rPr lang="en-GB" sz="1400" dirty="0" smtClean="0">
                <a:solidFill>
                  <a:srgbClr val="0000FF"/>
                </a:solidFill>
                <a:latin typeface="Berlin Sans FB Demi"/>
              </a:rPr>
              <a:t> Hanford) require eight suspensions in total. Three monolithic suspensions have been installed already.  </a:t>
            </a:r>
            <a:endParaRPr lang="ru-RU" sz="1400" dirty="0" smtClean="0">
              <a:solidFill>
                <a:srgbClr val="0000FF"/>
              </a:solidFill>
            </a:endParaRPr>
          </a:p>
          <a:p>
            <a:pPr lvl="0" algn="just">
              <a:buFont typeface="Wingdings" pitchFamily="2" charset="2"/>
              <a:buChar char="§"/>
            </a:pPr>
            <a:endParaRPr lang="ru-RU" sz="1400" dirty="0" smtClean="0">
              <a:solidFill>
                <a:srgbClr val="0000FF"/>
              </a:solidFill>
            </a:endParaRPr>
          </a:p>
          <a:p>
            <a:pPr marL="342900" lvl="0" indent="-342900" algn="just">
              <a:buFont typeface="Arial" pitchFamily="34" charset="0"/>
              <a:buChar char="•"/>
            </a:pPr>
            <a:r>
              <a:rPr lang="en-GB" sz="1400" dirty="0" smtClean="0">
                <a:solidFill>
                  <a:srgbClr val="0000FF"/>
                </a:solidFill>
                <a:latin typeface="Berlin Sans FB Demi"/>
              </a:rPr>
              <a:t>To develop the technology of test mass suspending we conducted experiments to measure the strength of hand pulled fibres. The majority of the fibres are strong (</a:t>
            </a:r>
            <a:r>
              <a:rPr lang="en-GB" sz="1400" dirty="0" smtClean="0">
                <a:solidFill>
                  <a:srgbClr val="0000FF"/>
                </a:solidFill>
                <a:latin typeface="Berlin Sans FB Demi"/>
                <a:sym typeface="Symbol"/>
              </a:rPr>
              <a:t></a:t>
            </a:r>
            <a:r>
              <a:rPr lang="en-GB" sz="1400" dirty="0" smtClean="0">
                <a:solidFill>
                  <a:srgbClr val="0000FF"/>
                </a:solidFill>
                <a:latin typeface="Berlin Sans FB Demi"/>
              </a:rPr>
              <a:t> 5GPa), however some fibres fabricated using the same technology are found to be weaker. </a:t>
            </a:r>
            <a:endParaRPr lang="ru-RU" sz="1400" dirty="0" smtClean="0">
              <a:solidFill>
                <a:srgbClr val="0000FF"/>
              </a:solidFill>
            </a:endParaRPr>
          </a:p>
          <a:p>
            <a:pPr lvl="0" algn="just">
              <a:buFont typeface="Wingdings" pitchFamily="2" charset="2"/>
              <a:buChar char="§"/>
            </a:pPr>
            <a:endParaRPr lang="ru-RU" sz="1400" dirty="0" smtClean="0">
              <a:solidFill>
                <a:srgbClr val="0000FF"/>
              </a:solidFill>
            </a:endParaRPr>
          </a:p>
          <a:p>
            <a:pPr marL="342900" lvl="0" indent="-342900" algn="just">
              <a:buFont typeface="Arial" pitchFamily="34" charset="0"/>
              <a:buChar char="•"/>
            </a:pPr>
            <a:r>
              <a:rPr lang="en-GB" sz="1400" dirty="0" smtClean="0">
                <a:solidFill>
                  <a:srgbClr val="0000FF"/>
                </a:solidFill>
                <a:latin typeface="Berlin Sans FB Demi"/>
              </a:rPr>
              <a:t>To understand the reason of weakening we conducted a series of experiments included video and photo imaging of fibre breaking. One reason of weakening was found that allowed us to restore the strength for fibres thicker than 250 µm. </a:t>
            </a:r>
            <a:endParaRPr lang="ru-RU" sz="1400" dirty="0" smtClean="0">
              <a:solidFill>
                <a:srgbClr val="0000FF"/>
              </a:solidFill>
            </a:endParaRPr>
          </a:p>
          <a:p>
            <a:pPr lvl="0" algn="just">
              <a:buFont typeface="Wingdings" pitchFamily="2" charset="2"/>
              <a:buChar char="§"/>
            </a:pPr>
            <a:endParaRPr lang="ru-RU" sz="1400" dirty="0" smtClean="0">
              <a:solidFill>
                <a:srgbClr val="0000FF"/>
              </a:solidFill>
            </a:endParaRPr>
          </a:p>
          <a:p>
            <a:pPr marL="342900" lvl="0" indent="-342900" algn="just">
              <a:buFont typeface="Arial" pitchFamily="34" charset="0"/>
              <a:buChar char="•"/>
            </a:pPr>
            <a:r>
              <a:rPr lang="en-GB" sz="1400" dirty="0" smtClean="0">
                <a:solidFill>
                  <a:srgbClr val="0000FF"/>
                </a:solidFill>
                <a:latin typeface="Berlin Sans FB Demi"/>
              </a:rPr>
              <a:t>We also observed some interesting effects which were visualized during the process of fibre fracture. Analysis of these effects improves our understanding of the nature of the fracture of silica fibres. Many observed effects still need to be explained.  </a:t>
            </a:r>
          </a:p>
          <a:p>
            <a:pPr marL="342900" lvl="0" indent="-342900" algn="just">
              <a:buFont typeface="Arial" pitchFamily="34" charset="0"/>
              <a:buChar char="•"/>
            </a:pPr>
            <a:endParaRPr lang="en-GB" sz="1400" dirty="0" smtClean="0">
              <a:solidFill>
                <a:srgbClr val="0000FF"/>
              </a:solidFill>
              <a:latin typeface="Berlin Sans FB Demi"/>
            </a:endParaRPr>
          </a:p>
          <a:p>
            <a:pPr marL="342900" lvl="0" indent="-342900" algn="just">
              <a:buFont typeface="Arial" pitchFamily="34" charset="0"/>
              <a:buChar char="•"/>
            </a:pPr>
            <a:endParaRPr lang="en-GB" sz="1400" dirty="0" smtClean="0">
              <a:solidFill>
                <a:srgbClr val="0000FF"/>
              </a:solidFill>
              <a:latin typeface="Berlin Sans FB Demi"/>
            </a:endParaRPr>
          </a:p>
          <a:p>
            <a:pPr marL="342900" lvl="0" indent="-342900" algn="ctr"/>
            <a:r>
              <a:rPr lang="en-GB" sz="2800" dirty="0" smtClean="0">
                <a:solidFill>
                  <a:srgbClr val="CC3300"/>
                </a:solidFill>
                <a:latin typeface="Arial Black" pitchFamily="34" charset="0"/>
              </a:rPr>
              <a:t>Thank you for your attention</a:t>
            </a:r>
          </a:p>
          <a:p>
            <a:pPr marL="342900" lvl="0" indent="-342900" algn="ctr"/>
            <a:endParaRPr lang="en-GB" sz="2400" dirty="0" smtClean="0">
              <a:solidFill>
                <a:srgbClr val="CC3300"/>
              </a:solidFill>
              <a:latin typeface="Arial Black" pitchFamily="34" charset="0"/>
            </a:endParaRPr>
          </a:p>
          <a:p>
            <a:pPr marL="342900" lvl="0" indent="-342900" algn="ctr"/>
            <a:r>
              <a:rPr lang="en-US" sz="2200" dirty="0" smtClean="0">
                <a:solidFill>
                  <a:srgbClr val="800000"/>
                </a:solidFill>
                <a:latin typeface="Berlin Sans FB Demi"/>
              </a:rPr>
              <a:t>Kirill.Tokmakov@glasgow.ac.uk</a:t>
            </a:r>
            <a:endParaRPr lang="ru-RU" sz="2200" dirty="0" smtClean="0">
              <a:solidFill>
                <a:srgbClr val="800000"/>
              </a:solidFill>
              <a:latin typeface="Arial Black" pitchFamily="34" charset="0"/>
            </a:endParaRPr>
          </a:p>
          <a:p>
            <a:pPr algn="ctr"/>
            <a:endParaRPr lang="en-GB" sz="2800" u="sng" dirty="0">
              <a:solidFill>
                <a:srgbClr val="800000"/>
              </a:solidFill>
              <a:latin typeface="Berlin Sans FB Dem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95288" y="2852738"/>
            <a:ext cx="647700" cy="647700"/>
          </a:xfrm>
          <a:prstGeom prst="rec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29" name="Straight Connector 28"/>
          <p:cNvCxnSpPr/>
          <p:nvPr/>
        </p:nvCxnSpPr>
        <p:spPr>
          <a:xfrm>
            <a:off x="1042988" y="2852738"/>
            <a:ext cx="0" cy="64770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flipH="1" flipV="1">
            <a:off x="2987675" y="2852738"/>
            <a:ext cx="647700" cy="647700"/>
          </a:xfrm>
          <a:prstGeom prst="rec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31" name="Straight Connector 30"/>
          <p:cNvCxnSpPr/>
          <p:nvPr/>
        </p:nvCxnSpPr>
        <p:spPr>
          <a:xfrm flipH="1" flipV="1">
            <a:off x="2987675" y="2852738"/>
            <a:ext cx="0" cy="64770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6" idx="3"/>
            <a:endCxn id="30" idx="3"/>
          </p:cNvCxnSpPr>
          <p:nvPr/>
        </p:nvCxnSpPr>
        <p:spPr>
          <a:xfrm>
            <a:off x="1042988" y="3176588"/>
            <a:ext cx="194468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391" name="TextBox 2"/>
          <p:cNvSpPr txBox="1">
            <a:spLocks noChangeArrowheads="1"/>
          </p:cNvSpPr>
          <p:nvPr/>
        </p:nvSpPr>
        <p:spPr bwMode="auto">
          <a:xfrm>
            <a:off x="0" y="5589588"/>
            <a:ext cx="9143999" cy="1107996"/>
          </a:xfrm>
          <a:prstGeom prst="rect">
            <a:avLst/>
          </a:prstGeom>
          <a:noFill/>
          <a:ln w="9525">
            <a:noFill/>
            <a:miter lim="800000"/>
            <a:headEnd/>
            <a:tailEnd/>
          </a:ln>
        </p:spPr>
        <p:txBody>
          <a:bodyPr wrap="square">
            <a:spAutoFit/>
          </a:bodyPr>
          <a:lstStyle/>
          <a:p>
            <a:pPr algn="ctr"/>
            <a:r>
              <a:rPr lang="en-GB" sz="2200" dirty="0">
                <a:latin typeface="Baskerville Old Face" pitchFamily="18" charset="0"/>
              </a:rPr>
              <a:t>The measurement of such small displacements is still possible;  </a:t>
            </a:r>
          </a:p>
          <a:p>
            <a:pPr algn="ctr"/>
            <a:r>
              <a:rPr lang="en-GB" sz="2200" dirty="0">
                <a:latin typeface="Baskerville Old Face" pitchFamily="18" charset="0"/>
              </a:rPr>
              <a:t>to gain appropriate sensitivity modern </a:t>
            </a:r>
            <a:r>
              <a:rPr lang="en-GB" sz="2200" dirty="0" err="1">
                <a:latin typeface="Baskerville Old Face" pitchFamily="18" charset="0"/>
              </a:rPr>
              <a:t>interferometric</a:t>
            </a:r>
            <a:r>
              <a:rPr lang="en-GB" sz="2200" dirty="0">
                <a:latin typeface="Baskerville Old Face" pitchFamily="18" charset="0"/>
              </a:rPr>
              <a:t> detectors utilise arm lengths of up to 4 km</a:t>
            </a:r>
          </a:p>
        </p:txBody>
      </p:sp>
      <p:sp>
        <p:nvSpPr>
          <p:cNvPr id="16392" name="TextBox 3"/>
          <p:cNvSpPr txBox="1">
            <a:spLocks noChangeArrowheads="1"/>
          </p:cNvSpPr>
          <p:nvPr/>
        </p:nvSpPr>
        <p:spPr bwMode="auto">
          <a:xfrm>
            <a:off x="4229100" y="2205038"/>
            <a:ext cx="4519613" cy="369887"/>
          </a:xfrm>
          <a:prstGeom prst="rect">
            <a:avLst/>
          </a:prstGeom>
          <a:noFill/>
          <a:ln w="9525">
            <a:noFill/>
            <a:miter lim="800000"/>
            <a:headEnd/>
            <a:tailEnd/>
          </a:ln>
        </p:spPr>
        <p:txBody>
          <a:bodyPr>
            <a:spAutoFit/>
          </a:bodyPr>
          <a:lstStyle/>
          <a:p>
            <a:pPr algn="ctr"/>
            <a:r>
              <a:rPr lang="en-GB" dirty="0">
                <a:solidFill>
                  <a:srgbClr val="0000FF"/>
                </a:solidFill>
                <a:latin typeface="Calibri" pitchFamily="34" charset="0"/>
              </a:rPr>
              <a:t>Laser Interferometer GW detector LIGO (USA)</a:t>
            </a:r>
          </a:p>
        </p:txBody>
      </p:sp>
      <p:sp>
        <p:nvSpPr>
          <p:cNvPr id="5" name="Slide Number Placeholder 4"/>
          <p:cNvSpPr>
            <a:spLocks noGrp="1"/>
          </p:cNvSpPr>
          <p:nvPr>
            <p:ph type="sldNum" sz="quarter" idx="12"/>
          </p:nvPr>
        </p:nvSpPr>
        <p:spPr/>
        <p:txBody>
          <a:bodyPr/>
          <a:lstStyle/>
          <a:p>
            <a:pPr>
              <a:defRPr/>
            </a:pPr>
            <a:fld id="{5CC9F160-9250-4D15-A459-0A5E12437755}" type="slidenum">
              <a:rPr lang="en-GB"/>
              <a:pPr>
                <a:defRPr/>
              </a:pPr>
              <a:t>3</a:t>
            </a:fld>
            <a:endParaRPr lang="en-GB"/>
          </a:p>
        </p:txBody>
      </p:sp>
      <p:pic>
        <p:nvPicPr>
          <p:cNvPr id="16394" name="Picture 13" descr="fig2"/>
          <p:cNvPicPr>
            <a:picLocks noChangeAspect="1" noChangeArrowheads="1"/>
          </p:cNvPicPr>
          <p:nvPr/>
        </p:nvPicPr>
        <p:blipFill>
          <a:blip r:embed="rId3" cstate="print"/>
          <a:srcRect/>
          <a:stretch>
            <a:fillRect/>
          </a:stretch>
        </p:blipFill>
        <p:spPr bwMode="auto">
          <a:xfrm>
            <a:off x="4500563" y="2636838"/>
            <a:ext cx="3959225" cy="2659062"/>
          </a:xfrm>
          <a:prstGeom prst="rect">
            <a:avLst/>
          </a:prstGeom>
          <a:noFill/>
          <a:ln w="9525">
            <a:noFill/>
            <a:miter lim="800000"/>
            <a:headEnd/>
            <a:tailEnd/>
          </a:ln>
        </p:spPr>
      </p:pic>
      <p:sp>
        <p:nvSpPr>
          <p:cNvPr id="16395" name="Rectangle 15"/>
          <p:cNvSpPr>
            <a:spLocks noChangeArrowheads="1"/>
          </p:cNvSpPr>
          <p:nvPr/>
        </p:nvSpPr>
        <p:spPr bwMode="auto">
          <a:xfrm>
            <a:off x="6588125" y="4933950"/>
            <a:ext cx="1822450" cy="366713"/>
          </a:xfrm>
          <a:prstGeom prst="rect">
            <a:avLst/>
          </a:prstGeom>
          <a:noFill/>
          <a:ln w="9525">
            <a:noFill/>
            <a:miter lim="800000"/>
            <a:headEnd/>
            <a:tailEnd/>
          </a:ln>
        </p:spPr>
        <p:txBody>
          <a:bodyPr wrap="none">
            <a:spAutoFit/>
          </a:bodyPr>
          <a:lstStyle/>
          <a:p>
            <a:r>
              <a:rPr lang="en-GB">
                <a:solidFill>
                  <a:schemeClr val="bg1"/>
                </a:solidFill>
              </a:rPr>
              <a:t>LIGO Livingston</a:t>
            </a:r>
          </a:p>
        </p:txBody>
      </p:sp>
      <p:sp>
        <p:nvSpPr>
          <p:cNvPr id="16396" name="TextBox 1"/>
          <p:cNvSpPr txBox="1">
            <a:spLocks noChangeArrowheads="1"/>
          </p:cNvSpPr>
          <p:nvPr/>
        </p:nvSpPr>
        <p:spPr bwMode="auto">
          <a:xfrm>
            <a:off x="169863" y="260350"/>
            <a:ext cx="8804275" cy="831850"/>
          </a:xfrm>
          <a:prstGeom prst="rect">
            <a:avLst/>
          </a:prstGeom>
          <a:solidFill>
            <a:srgbClr val="FFFF99"/>
          </a:solidFill>
          <a:ln w="9525">
            <a:solidFill>
              <a:srgbClr val="0000CC"/>
            </a:solidFill>
            <a:miter lim="800000"/>
            <a:headEnd/>
            <a:tailEnd/>
          </a:ln>
        </p:spPr>
        <p:txBody>
          <a:bodyPr>
            <a:spAutoFit/>
          </a:bodyPr>
          <a:lstStyle/>
          <a:p>
            <a:pPr algn="ctr"/>
            <a:r>
              <a:rPr lang="en-GB" sz="2400" dirty="0">
                <a:solidFill>
                  <a:srgbClr val="CC0066"/>
                </a:solidFill>
                <a:latin typeface="Berlin Sans FB Demi" pitchFamily="34" charset="0"/>
              </a:rPr>
              <a:t>Gravitational waves emitted by astrophysical sources </a:t>
            </a:r>
          </a:p>
          <a:p>
            <a:pPr algn="ctr"/>
            <a:r>
              <a:rPr lang="en-GB" sz="2400" dirty="0">
                <a:solidFill>
                  <a:srgbClr val="CC0066"/>
                </a:solidFill>
                <a:latin typeface="Berlin Sans FB Demi" pitchFamily="34" charset="0"/>
              </a:rPr>
              <a:t>and techniques for their experimental detection</a:t>
            </a:r>
          </a:p>
        </p:txBody>
      </p:sp>
      <p:sp>
        <p:nvSpPr>
          <p:cNvPr id="14" name="TextBox 3"/>
          <p:cNvSpPr txBox="1">
            <a:spLocks noChangeArrowheads="1"/>
          </p:cNvSpPr>
          <p:nvPr/>
        </p:nvSpPr>
        <p:spPr bwMode="auto">
          <a:xfrm>
            <a:off x="0" y="3573016"/>
            <a:ext cx="4032448" cy="615553"/>
          </a:xfrm>
          <a:prstGeom prst="rect">
            <a:avLst/>
          </a:prstGeom>
          <a:noFill/>
          <a:ln w="9525">
            <a:noFill/>
            <a:miter lim="800000"/>
            <a:headEnd/>
            <a:tailEnd/>
          </a:ln>
        </p:spPr>
        <p:txBody>
          <a:bodyPr wrap="square">
            <a:spAutoFit/>
          </a:bodyPr>
          <a:lstStyle/>
          <a:p>
            <a:pPr algn="ctr"/>
            <a:r>
              <a:rPr lang="en-GB" sz="1700" dirty="0" smtClean="0">
                <a:solidFill>
                  <a:srgbClr val="990000"/>
                </a:solidFill>
                <a:latin typeface="Arial Rounded MT Bold"/>
              </a:rPr>
              <a:t>Distance between test masses </a:t>
            </a:r>
          </a:p>
          <a:p>
            <a:pPr algn="ctr"/>
            <a:r>
              <a:rPr lang="en-GB" sz="1700" dirty="0" smtClean="0">
                <a:solidFill>
                  <a:srgbClr val="990000"/>
                </a:solidFill>
                <a:latin typeface="Arial Rounded MT Bold"/>
              </a:rPr>
              <a:t>is measured by a laser interferometer</a:t>
            </a:r>
            <a:endParaRPr lang="en-GB" sz="1700" dirty="0">
              <a:solidFill>
                <a:srgbClr val="990000"/>
              </a:solidFill>
              <a:latin typeface="Arial Rounded MT Bold"/>
            </a:endParaRPr>
          </a:p>
        </p:txBody>
      </p:sp>
      <p:graphicFrame>
        <p:nvGraphicFramePr>
          <p:cNvPr id="15" name="Объект 14"/>
          <p:cNvGraphicFramePr>
            <a:graphicFrameLocks noChangeAspect="1"/>
          </p:cNvGraphicFramePr>
          <p:nvPr/>
        </p:nvGraphicFramePr>
        <p:xfrm>
          <a:off x="1562275" y="2420888"/>
          <a:ext cx="1281533" cy="722318"/>
        </p:xfrm>
        <a:graphic>
          <a:graphicData uri="http://schemas.openxmlformats.org/presentationml/2006/ole">
            <mc:AlternateContent xmlns:mc="http://schemas.openxmlformats.org/markup-compatibility/2006">
              <mc:Choice xmlns:v="urn:schemas-microsoft-com:vml" Requires="v">
                <p:oleObj spid="_x0000_s1028" name="Формула" r:id="rId4" imgW="698400" imgH="393480" progId="Equation.3">
                  <p:embed/>
                </p:oleObj>
              </mc:Choice>
              <mc:Fallback>
                <p:oleObj name="Формула" r:id="rId4" imgW="698400" imgH="393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275" y="2420888"/>
                        <a:ext cx="1281533" cy="7223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3348038" y="3379788"/>
            <a:ext cx="5616575" cy="1014412"/>
          </a:xfrm>
          <a:prstGeom prst="rect">
            <a:avLst/>
          </a:prstGeom>
          <a:noFill/>
          <a:ln w="9525">
            <a:noFill/>
            <a:miter lim="800000"/>
            <a:headEnd/>
            <a:tailEnd/>
          </a:ln>
        </p:spPr>
        <p:txBody>
          <a:bodyPr>
            <a:spAutoFit/>
          </a:bodyPr>
          <a:lstStyle/>
          <a:p>
            <a:pPr algn="ctr"/>
            <a:r>
              <a:rPr lang="en-GB" sz="2000" dirty="0">
                <a:solidFill>
                  <a:srgbClr val="990033"/>
                </a:solidFill>
                <a:latin typeface="Aharoni"/>
                <a:ea typeface="Aharoni"/>
                <a:cs typeface="Aharoni"/>
              </a:rPr>
              <a:t>The nearest practical concept that</a:t>
            </a:r>
          </a:p>
          <a:p>
            <a:pPr algn="ctr"/>
            <a:r>
              <a:rPr lang="en-GB" sz="2000" dirty="0">
                <a:solidFill>
                  <a:srgbClr val="990033"/>
                </a:solidFill>
                <a:latin typeface="Aharoni"/>
                <a:ea typeface="Aharoni"/>
                <a:cs typeface="Aharoni"/>
              </a:rPr>
              <a:t>approaches an ideal free mass is the use of a pendulum suspension</a:t>
            </a:r>
          </a:p>
        </p:txBody>
      </p:sp>
      <p:sp>
        <p:nvSpPr>
          <p:cNvPr id="3" name="Rectangle 2"/>
          <p:cNvSpPr/>
          <p:nvPr/>
        </p:nvSpPr>
        <p:spPr>
          <a:xfrm>
            <a:off x="611188" y="1874838"/>
            <a:ext cx="2433637" cy="215900"/>
          </a:xfrm>
          <a:prstGeom prst="rect">
            <a:avLst/>
          </a:prstGeom>
          <a:pattFill prst="wdUpDiag">
            <a:fgClr>
              <a:schemeClr val="tx1">
                <a:lumMod val="65000"/>
                <a:lumOff val="3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5" name="Straight Arrow Connector 4"/>
          <p:cNvCxnSpPr/>
          <p:nvPr/>
        </p:nvCxnSpPr>
        <p:spPr>
          <a:xfrm>
            <a:off x="1439863" y="1730375"/>
            <a:ext cx="776287" cy="0"/>
          </a:xfrm>
          <a:prstGeom prst="straightConnector1">
            <a:avLst/>
          </a:prstGeom>
          <a:ln w="2222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412" name="TextBox 5"/>
          <p:cNvSpPr txBox="1">
            <a:spLocks noChangeArrowheads="1"/>
          </p:cNvSpPr>
          <p:nvPr/>
        </p:nvSpPr>
        <p:spPr bwMode="auto">
          <a:xfrm>
            <a:off x="1414463" y="1196975"/>
            <a:ext cx="827087" cy="461963"/>
          </a:xfrm>
          <a:prstGeom prst="rect">
            <a:avLst/>
          </a:prstGeom>
          <a:noFill/>
          <a:ln w="9525">
            <a:noFill/>
            <a:miter lim="800000"/>
            <a:headEnd/>
            <a:tailEnd/>
          </a:ln>
        </p:spPr>
        <p:txBody>
          <a:bodyPr>
            <a:spAutoFit/>
          </a:bodyPr>
          <a:lstStyle/>
          <a:p>
            <a:pPr algn="ctr"/>
            <a:r>
              <a:rPr lang="en-GB" sz="2400">
                <a:solidFill>
                  <a:srgbClr val="0000FF"/>
                </a:solidFill>
                <a:latin typeface="Times New Roman" pitchFamily="18" charset="0"/>
                <a:cs typeface="Times New Roman" pitchFamily="18" charset="0"/>
                <a:sym typeface="Symbol" pitchFamily="18" charset="2"/>
              </a:rPr>
              <a:t></a:t>
            </a:r>
            <a:r>
              <a:rPr lang="en-GB" sz="2400" i="1">
                <a:solidFill>
                  <a:srgbClr val="0000FF"/>
                </a:solidFill>
                <a:latin typeface="Times New Roman" pitchFamily="18" charset="0"/>
                <a:cs typeface="Times New Roman" pitchFamily="18" charset="0"/>
                <a:sym typeface="Symbol" pitchFamily="18" charset="2"/>
              </a:rPr>
              <a:t>x</a:t>
            </a:r>
            <a:r>
              <a:rPr lang="en-GB" sz="2400" i="1" baseline="-25000">
                <a:solidFill>
                  <a:srgbClr val="0000FF"/>
                </a:solidFill>
                <a:latin typeface="Times New Roman" pitchFamily="18" charset="0"/>
                <a:cs typeface="Times New Roman" pitchFamily="18" charset="0"/>
                <a:sym typeface="Symbol" pitchFamily="18" charset="2"/>
              </a:rPr>
              <a:t>top</a:t>
            </a:r>
            <a:endParaRPr lang="en-GB" sz="2400" i="1" baseline="-25000">
              <a:solidFill>
                <a:srgbClr val="0000FF"/>
              </a:solidFill>
              <a:latin typeface="Times New Roman" pitchFamily="18" charset="0"/>
              <a:cs typeface="Times New Roman" pitchFamily="18" charset="0"/>
            </a:endParaRPr>
          </a:p>
        </p:txBody>
      </p:sp>
      <p:sp>
        <p:nvSpPr>
          <p:cNvPr id="8" name="Rectangle 7"/>
          <p:cNvSpPr/>
          <p:nvPr/>
        </p:nvSpPr>
        <p:spPr>
          <a:xfrm>
            <a:off x="1219200" y="2451100"/>
            <a:ext cx="1216025" cy="2159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1219200" y="3027363"/>
            <a:ext cx="1216025" cy="2159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1" name="Straight Connector 10"/>
          <p:cNvCxnSpPr/>
          <p:nvPr/>
        </p:nvCxnSpPr>
        <p:spPr>
          <a:xfrm>
            <a:off x="1763713" y="2090738"/>
            <a:ext cx="0" cy="3603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8175" y="2090738"/>
            <a:ext cx="0" cy="3603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3713" y="2667000"/>
            <a:ext cx="0" cy="3603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08175" y="2667000"/>
            <a:ext cx="0" cy="3603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a:grpSpLocks/>
          </p:cNvGrpSpPr>
          <p:nvPr/>
        </p:nvGrpSpPr>
        <p:grpSpPr bwMode="auto">
          <a:xfrm>
            <a:off x="1219200" y="3284538"/>
            <a:ext cx="1216025" cy="533400"/>
            <a:chOff x="1219690" y="6207695"/>
            <a:chExt cx="1216260" cy="533673"/>
          </a:xfrm>
        </p:grpSpPr>
        <p:cxnSp>
          <p:nvCxnSpPr>
            <p:cNvPr id="36" name="Straight Arrow Connector 35"/>
            <p:cNvCxnSpPr/>
            <p:nvPr/>
          </p:nvCxnSpPr>
          <p:spPr>
            <a:xfrm>
              <a:off x="1440396" y="6741368"/>
              <a:ext cx="774850" cy="0"/>
            </a:xfrm>
            <a:prstGeom prst="straightConnector1">
              <a:avLst/>
            </a:prstGeom>
            <a:ln w="2222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433" name="TextBox 36"/>
            <p:cNvSpPr txBox="1">
              <a:spLocks noChangeArrowheads="1"/>
            </p:cNvSpPr>
            <p:nvPr/>
          </p:nvSpPr>
          <p:spPr bwMode="auto">
            <a:xfrm>
              <a:off x="1219690" y="6207695"/>
              <a:ext cx="1216260" cy="461665"/>
            </a:xfrm>
            <a:prstGeom prst="rect">
              <a:avLst/>
            </a:prstGeom>
            <a:noFill/>
            <a:ln w="9525">
              <a:noFill/>
              <a:miter lim="800000"/>
              <a:headEnd/>
              <a:tailEnd/>
            </a:ln>
          </p:spPr>
          <p:txBody>
            <a:bodyPr>
              <a:spAutoFit/>
            </a:bodyPr>
            <a:lstStyle/>
            <a:p>
              <a:pPr algn="ctr"/>
              <a:r>
                <a:rPr lang="en-GB" sz="2400">
                  <a:solidFill>
                    <a:srgbClr val="0000FF"/>
                  </a:solidFill>
                  <a:latin typeface="Times New Roman" pitchFamily="18" charset="0"/>
                  <a:cs typeface="Times New Roman" pitchFamily="18" charset="0"/>
                  <a:sym typeface="Symbol" pitchFamily="18" charset="2"/>
                </a:rPr>
                <a:t></a:t>
              </a:r>
              <a:r>
                <a:rPr lang="en-GB" sz="2400" i="1">
                  <a:solidFill>
                    <a:srgbClr val="0000FF"/>
                  </a:solidFill>
                  <a:latin typeface="Times New Roman" pitchFamily="18" charset="0"/>
                  <a:cs typeface="Times New Roman" pitchFamily="18" charset="0"/>
                  <a:sym typeface="Symbol" pitchFamily="18" charset="2"/>
                </a:rPr>
                <a:t>x</a:t>
              </a:r>
              <a:r>
                <a:rPr lang="en-GB" sz="2400" i="1" baseline="-25000">
                  <a:solidFill>
                    <a:srgbClr val="0000FF"/>
                  </a:solidFill>
                  <a:latin typeface="Times New Roman" pitchFamily="18" charset="0"/>
                  <a:cs typeface="Times New Roman" pitchFamily="18" charset="0"/>
                  <a:sym typeface="Symbol" pitchFamily="18" charset="2"/>
                </a:rPr>
                <a:t>bottom</a:t>
              </a:r>
              <a:endParaRPr lang="en-GB" sz="2400" i="1" baseline="-25000">
                <a:solidFill>
                  <a:srgbClr val="0000FF"/>
                </a:solidFill>
                <a:latin typeface="Times New Roman" pitchFamily="18" charset="0"/>
                <a:cs typeface="Times New Roman" pitchFamily="18" charset="0"/>
              </a:endParaRPr>
            </a:p>
          </p:txBody>
        </p:sp>
      </p:grpSp>
      <p:sp>
        <p:nvSpPr>
          <p:cNvPr id="38" name="Right Arrow 37"/>
          <p:cNvSpPr/>
          <p:nvPr/>
        </p:nvSpPr>
        <p:spPr>
          <a:xfrm flipH="1">
            <a:off x="3203575" y="1916113"/>
            <a:ext cx="720725" cy="107950"/>
          </a:xfrm>
          <a:prstGeom prst="rightArrow">
            <a:avLst/>
          </a:prstGeom>
          <a:solidFill>
            <a:srgbClr val="FFC000"/>
          </a:solid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421" name="TextBox 39"/>
          <p:cNvSpPr txBox="1">
            <a:spLocks noChangeArrowheads="1"/>
          </p:cNvSpPr>
          <p:nvPr/>
        </p:nvSpPr>
        <p:spPr bwMode="auto">
          <a:xfrm>
            <a:off x="3851275" y="1630363"/>
            <a:ext cx="1081088" cy="646112"/>
          </a:xfrm>
          <a:prstGeom prst="rect">
            <a:avLst/>
          </a:prstGeom>
          <a:noFill/>
          <a:ln w="9525">
            <a:noFill/>
            <a:miter lim="800000"/>
            <a:headEnd/>
            <a:tailEnd/>
          </a:ln>
        </p:spPr>
        <p:txBody>
          <a:bodyPr>
            <a:spAutoFit/>
          </a:bodyPr>
          <a:lstStyle/>
          <a:p>
            <a:pPr algn="ctr"/>
            <a:r>
              <a:rPr lang="en-GB">
                <a:solidFill>
                  <a:srgbClr val="C00000"/>
                </a:solidFill>
                <a:latin typeface="Calibri" pitchFamily="34" charset="0"/>
              </a:rPr>
              <a:t>Seismic force</a:t>
            </a:r>
          </a:p>
        </p:txBody>
      </p:sp>
      <p:grpSp>
        <p:nvGrpSpPr>
          <p:cNvPr id="45" name="Group 44"/>
          <p:cNvGrpSpPr>
            <a:grpSpLocks/>
          </p:cNvGrpSpPr>
          <p:nvPr/>
        </p:nvGrpSpPr>
        <p:grpSpPr bwMode="auto">
          <a:xfrm>
            <a:off x="1503363" y="3243263"/>
            <a:ext cx="647700" cy="2951162"/>
            <a:chOff x="1503784" y="3242593"/>
            <a:chExt cx="648072" cy="2952328"/>
          </a:xfrm>
        </p:grpSpPr>
        <p:sp>
          <p:nvSpPr>
            <p:cNvPr id="46" name="Rectangle 45"/>
            <p:cNvSpPr/>
            <p:nvPr/>
          </p:nvSpPr>
          <p:spPr>
            <a:xfrm>
              <a:off x="1503784" y="3603097"/>
              <a:ext cx="648072" cy="79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7" name="Rectangle 46"/>
            <p:cNvSpPr/>
            <p:nvPr/>
          </p:nvSpPr>
          <p:spPr>
            <a:xfrm>
              <a:off x="1503784" y="5402446"/>
              <a:ext cx="648072" cy="792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48" name="Straight Connector 47"/>
            <p:cNvCxnSpPr/>
            <p:nvPr/>
          </p:nvCxnSpPr>
          <p:spPr>
            <a:xfrm>
              <a:off x="1764284" y="4066831"/>
              <a:ext cx="0" cy="16961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908828" y="4066831"/>
              <a:ext cx="0" cy="16961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799229" y="3242593"/>
              <a:ext cx="0" cy="11513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872296" y="3242593"/>
              <a:ext cx="0" cy="11513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423" name="TextBox 3"/>
          <p:cNvSpPr txBox="1">
            <a:spLocks noChangeArrowheads="1"/>
          </p:cNvSpPr>
          <p:nvPr/>
        </p:nvSpPr>
        <p:spPr bwMode="auto">
          <a:xfrm>
            <a:off x="900113" y="260350"/>
            <a:ext cx="7488237" cy="523875"/>
          </a:xfrm>
          <a:prstGeom prst="rect">
            <a:avLst/>
          </a:prstGeom>
          <a:noFill/>
          <a:ln w="9525">
            <a:noFill/>
            <a:miter lim="800000"/>
            <a:headEnd/>
            <a:tailEnd/>
          </a:ln>
        </p:spPr>
        <p:txBody>
          <a:bodyPr>
            <a:spAutoFit/>
          </a:bodyPr>
          <a:lstStyle/>
          <a:p>
            <a:pPr algn="ctr"/>
            <a:r>
              <a:rPr lang="en-GB" sz="2800" u="sng">
                <a:solidFill>
                  <a:srgbClr val="FF0000"/>
                </a:solidFill>
                <a:latin typeface="Berlin Sans FB Demi" pitchFamily="34" charset="0"/>
              </a:rPr>
              <a:t>Noise Reduction</a:t>
            </a:r>
          </a:p>
        </p:txBody>
      </p:sp>
      <p:sp>
        <p:nvSpPr>
          <p:cNvPr id="7" name="Slide Number Placeholder 6"/>
          <p:cNvSpPr>
            <a:spLocks noGrp="1"/>
          </p:cNvSpPr>
          <p:nvPr>
            <p:ph type="sldNum" sz="quarter" idx="12"/>
          </p:nvPr>
        </p:nvSpPr>
        <p:spPr/>
        <p:txBody>
          <a:bodyPr/>
          <a:lstStyle/>
          <a:p>
            <a:pPr>
              <a:defRPr/>
            </a:pPr>
            <a:fld id="{E60A1940-D2E3-4FE6-80CE-F6D375BB1593}" type="slidenum">
              <a:rPr lang="en-GB"/>
              <a:pPr>
                <a:defRPr/>
              </a:pPr>
              <a:t>4</a:t>
            </a:fld>
            <a:endParaRPr lang="en-GB"/>
          </a:p>
        </p:txBody>
      </p:sp>
      <p:sp>
        <p:nvSpPr>
          <p:cNvPr id="27" name="TextBox 26"/>
          <p:cNvSpPr txBox="1">
            <a:spLocks noRot="1" noChangeAspect="1" noMove="1" noResize="1" noEditPoints="1" noAdjustHandles="1" noChangeArrowheads="1" noChangeShapeType="1" noTextEdit="1"/>
          </p:cNvSpPr>
          <p:nvPr/>
        </p:nvSpPr>
        <p:spPr>
          <a:xfrm>
            <a:off x="2951820" y="4719206"/>
            <a:ext cx="6156684" cy="1662122"/>
          </a:xfrm>
          <a:prstGeom prst="rect">
            <a:avLst/>
          </a:prstGeom>
          <a:blipFill rotWithShape="1">
            <a:blip r:embed="rId2" cstate="print"/>
            <a:stretch>
              <a:fillRect l="-792" t="-1832" b="-4762"/>
            </a:stretch>
          </a:blipFill>
        </p:spPr>
        <p:txBody>
          <a:bodyPr/>
          <a:lstStyle/>
          <a:p>
            <a:pPr>
              <a:defRPr/>
            </a:pPr>
            <a:r>
              <a:rPr lang="en-GB">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86 0.01366 L 0.00173 0.42639 " pathEditMode="relative" rAng="0" ptsTypes="AA">
                                      <p:cBhvr>
                                        <p:cTn id="6" dur="1000" fill="hold"/>
                                        <p:tgtEl>
                                          <p:spTgt spid="44"/>
                                        </p:tgtEl>
                                        <p:attrNameLst>
                                          <p:attrName>ppt_x</p:attrName>
                                          <p:attrName>ppt_y</p:attrName>
                                        </p:attrNameLst>
                                      </p:cBhvr>
                                      <p:rCtr x="35" y="20625"/>
                                    </p:animMotion>
                                  </p:childTnLst>
                                </p:cTn>
                              </p:par>
                              <p:par>
                                <p:cTn id="7" presetID="22" presetClass="entr" presetSubtype="4" fill="hold" nodeType="withEffect">
                                  <p:stCondLst>
                                    <p:cond delay="500"/>
                                  </p:stCondLst>
                                  <p:childTnLst>
                                    <p:set>
                                      <p:cBhvr>
                                        <p:cTn id="8" dur="1" fill="hold">
                                          <p:stCondLst>
                                            <p:cond delay="0"/>
                                          </p:stCondLst>
                                        </p:cTn>
                                        <p:tgtEl>
                                          <p:spTgt spid="45"/>
                                        </p:tgtEl>
                                        <p:attrNameLst>
                                          <p:attrName>style.visibility</p:attrName>
                                        </p:attrNameLst>
                                      </p:cBhvr>
                                      <p:to>
                                        <p:strVal val="visible"/>
                                      </p:to>
                                    </p:set>
                                    <p:animEffect transition="in" filter="wipe(down)">
                                      <p:cBhvr>
                                        <p:cTn id="9"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D:\GEO-repair-scenario\GEO 600 pics\Monolithic_suspension\Nicks photo-crop.jpg"/>
          <p:cNvPicPr>
            <a:picLocks noChangeAspect="1" noChangeArrowheads="1"/>
          </p:cNvPicPr>
          <p:nvPr/>
        </p:nvPicPr>
        <p:blipFill>
          <a:blip r:embed="rId3" cstate="print"/>
          <a:srcRect/>
          <a:stretch>
            <a:fillRect/>
          </a:stretch>
        </p:blipFill>
        <p:spPr bwMode="auto">
          <a:xfrm>
            <a:off x="5945188" y="44450"/>
            <a:ext cx="2820987" cy="4922838"/>
          </a:xfrm>
          <a:prstGeom prst="rect">
            <a:avLst/>
          </a:prstGeom>
          <a:noFill/>
          <a:ln w="9525">
            <a:noFill/>
            <a:miter lim="800000"/>
            <a:headEnd/>
            <a:tailEnd/>
          </a:ln>
        </p:spPr>
      </p:pic>
      <p:sp>
        <p:nvSpPr>
          <p:cNvPr id="18434" name="TextBox 1"/>
          <p:cNvSpPr txBox="1">
            <a:spLocks noChangeArrowheads="1"/>
          </p:cNvSpPr>
          <p:nvPr/>
        </p:nvSpPr>
        <p:spPr bwMode="auto">
          <a:xfrm>
            <a:off x="5435600" y="5014913"/>
            <a:ext cx="3624263" cy="1314450"/>
          </a:xfrm>
          <a:prstGeom prst="rect">
            <a:avLst/>
          </a:prstGeom>
          <a:noFill/>
          <a:ln w="9525">
            <a:noFill/>
            <a:miter lim="800000"/>
            <a:headEnd/>
            <a:tailEnd/>
          </a:ln>
        </p:spPr>
        <p:txBody>
          <a:bodyPr>
            <a:spAutoFit/>
          </a:bodyPr>
          <a:lstStyle/>
          <a:p>
            <a:pPr algn="just"/>
            <a:r>
              <a:rPr lang="en-GB" sz="1600">
                <a:latin typeface="Calibri" pitchFamily="34" charset="0"/>
              </a:rPr>
              <a:t>Mirror suspension of the GEO-600 interferometric detector (UK/Germany). </a:t>
            </a:r>
          </a:p>
          <a:p>
            <a:pPr algn="just"/>
            <a:r>
              <a:rPr lang="en-GB" sz="1600">
                <a:latin typeface="Calibri" pitchFamily="34" charset="0"/>
              </a:rPr>
              <a:t>Mass of each cylinder is 5.6 kg, diameter of each fibre </a:t>
            </a:r>
            <a:r>
              <a:rPr lang="en-GB" sz="1600">
                <a:latin typeface="Calibri" pitchFamily="34" charset="0"/>
                <a:sym typeface="Symbol" pitchFamily="18" charset="2"/>
              </a:rPr>
              <a:t> 200 µm. This suspension has been hanging since 2003.</a:t>
            </a:r>
            <a:endParaRPr lang="en-GB" sz="1600">
              <a:latin typeface="Calibri" pitchFamily="34" charset="0"/>
            </a:endParaRPr>
          </a:p>
        </p:txBody>
      </p:sp>
      <p:pic>
        <p:nvPicPr>
          <p:cNvPr id="18435" name="Picture 2" descr="D:\My_future_article_on_D\La_Tex\Elseiver\New-Figure-1b.jpg"/>
          <p:cNvPicPr>
            <a:picLocks noChangeAspect="1" noChangeArrowheads="1"/>
          </p:cNvPicPr>
          <p:nvPr/>
        </p:nvPicPr>
        <p:blipFill>
          <a:blip r:embed="rId4" cstate="print"/>
          <a:srcRect/>
          <a:stretch>
            <a:fillRect/>
          </a:stretch>
        </p:blipFill>
        <p:spPr bwMode="auto">
          <a:xfrm>
            <a:off x="1739900" y="2335213"/>
            <a:ext cx="1752600" cy="4406900"/>
          </a:xfrm>
          <a:prstGeom prst="rect">
            <a:avLst/>
          </a:prstGeom>
          <a:noFill/>
          <a:ln w="9525">
            <a:noFill/>
            <a:miter lim="800000"/>
            <a:headEnd/>
            <a:tailEnd/>
          </a:ln>
        </p:spPr>
      </p:pic>
      <p:sp>
        <p:nvSpPr>
          <p:cNvPr id="18436" name="TextBox 2"/>
          <p:cNvSpPr txBox="1">
            <a:spLocks noChangeArrowheads="1"/>
          </p:cNvSpPr>
          <p:nvPr/>
        </p:nvSpPr>
        <p:spPr bwMode="auto">
          <a:xfrm>
            <a:off x="107950" y="44450"/>
            <a:ext cx="5040313" cy="2165350"/>
          </a:xfrm>
          <a:prstGeom prst="rect">
            <a:avLst/>
          </a:prstGeom>
          <a:noFill/>
          <a:ln w="9525">
            <a:noFill/>
            <a:miter lim="800000"/>
            <a:headEnd/>
            <a:tailEnd/>
          </a:ln>
        </p:spPr>
        <p:txBody>
          <a:bodyPr>
            <a:spAutoFit/>
          </a:bodyPr>
          <a:lstStyle/>
          <a:p>
            <a:pPr algn="ctr">
              <a:spcAft>
                <a:spcPts val="1200"/>
              </a:spcAft>
            </a:pPr>
            <a:r>
              <a:rPr lang="en-GB" sz="2200">
                <a:solidFill>
                  <a:srgbClr val="0000FF"/>
                </a:solidFill>
                <a:latin typeface="Calibri" pitchFamily="34" charset="0"/>
              </a:rPr>
              <a:t>The lower stage of the test mass suspension is made from pure silica glass </a:t>
            </a:r>
            <a:r>
              <a:rPr lang="en-GB" sz="2200" i="1">
                <a:solidFill>
                  <a:srgbClr val="0000FF"/>
                </a:solidFill>
                <a:latin typeface="Calibri" pitchFamily="34" charset="0"/>
              </a:rPr>
              <a:t>Suprasil 300 and Suprasil 2.</a:t>
            </a:r>
          </a:p>
          <a:p>
            <a:pPr algn="ctr">
              <a:spcAft>
                <a:spcPts val="1200"/>
              </a:spcAft>
            </a:pPr>
            <a:r>
              <a:rPr lang="en-GB" i="1">
                <a:solidFill>
                  <a:srgbClr val="3333CC"/>
                </a:solidFill>
                <a:latin typeface="Berlin Sans FB" pitchFamily="34" charset="0"/>
              </a:rPr>
              <a:t>Fibres are pulled and welded by a CO</a:t>
            </a:r>
            <a:r>
              <a:rPr lang="en-GB" i="1" baseline="-25000">
                <a:solidFill>
                  <a:srgbClr val="3333CC"/>
                </a:solidFill>
                <a:latin typeface="Berlin Sans FB" pitchFamily="34" charset="0"/>
              </a:rPr>
              <a:t>2 </a:t>
            </a:r>
            <a:r>
              <a:rPr lang="en-GB" i="1">
                <a:solidFill>
                  <a:srgbClr val="3333CC"/>
                </a:solidFill>
                <a:latin typeface="Berlin Sans FB" pitchFamily="34" charset="0"/>
              </a:rPr>
              <a:t>laser.</a:t>
            </a:r>
          </a:p>
          <a:p>
            <a:pPr algn="ctr"/>
            <a:r>
              <a:rPr lang="en-GB" sz="1600" i="1">
                <a:latin typeface="Calibri" pitchFamily="34" charset="0"/>
              </a:rPr>
              <a:t>The top mass is suspended on metal wire.</a:t>
            </a:r>
          </a:p>
          <a:p>
            <a:pPr algn="ctr"/>
            <a:r>
              <a:rPr lang="en-GB" sz="1600" i="1">
                <a:latin typeface="Calibri" pitchFamily="34" charset="0"/>
              </a:rPr>
              <a:t>The bottom mass is suspended on four silica glass fibres.</a:t>
            </a:r>
          </a:p>
        </p:txBody>
      </p:sp>
      <p:sp>
        <p:nvSpPr>
          <p:cNvPr id="4" name="Slide Number Placeholder 3"/>
          <p:cNvSpPr>
            <a:spLocks noGrp="1"/>
          </p:cNvSpPr>
          <p:nvPr>
            <p:ph type="sldNum" sz="quarter" idx="12"/>
          </p:nvPr>
        </p:nvSpPr>
        <p:spPr/>
        <p:txBody>
          <a:bodyPr/>
          <a:lstStyle/>
          <a:p>
            <a:pPr>
              <a:defRPr/>
            </a:pPr>
            <a:fld id="{C7586A2E-31E9-46A7-A686-B091007495A2}" type="slidenum">
              <a:rPr lang="en-GB"/>
              <a:pPr>
                <a:defRPr/>
              </a:pPr>
              <a:t>5</a:t>
            </a:fld>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p:cNvSpPr txBox="1">
            <a:spLocks noChangeArrowheads="1"/>
          </p:cNvSpPr>
          <p:nvPr/>
        </p:nvSpPr>
        <p:spPr bwMode="auto">
          <a:xfrm>
            <a:off x="1042988" y="1773238"/>
            <a:ext cx="7200900" cy="4154984"/>
          </a:xfrm>
          <a:prstGeom prst="rect">
            <a:avLst/>
          </a:prstGeom>
          <a:noFill/>
          <a:ln w="9525">
            <a:noFill/>
            <a:miter lim="800000"/>
            <a:headEnd/>
            <a:tailEnd/>
          </a:ln>
        </p:spPr>
        <p:txBody>
          <a:bodyPr>
            <a:spAutoFit/>
          </a:bodyPr>
          <a:lstStyle/>
          <a:p>
            <a:r>
              <a:rPr lang="en-GB" sz="2200" dirty="0">
                <a:latin typeface="Calibri" pitchFamily="34" charset="0"/>
              </a:rPr>
              <a:t>To reduce thermal fluctuations of test mass position  </a:t>
            </a:r>
            <a:endParaRPr lang="ru-RU" sz="2200" dirty="0" smtClean="0">
              <a:latin typeface="Calibri" pitchFamily="34" charset="0"/>
            </a:endParaRPr>
          </a:p>
          <a:p>
            <a:r>
              <a:rPr lang="en-GB" sz="2200" dirty="0" smtClean="0">
                <a:latin typeface="Calibri" pitchFamily="34" charset="0"/>
              </a:rPr>
              <a:t>(</a:t>
            </a:r>
            <a:r>
              <a:rPr lang="en-GB" sz="2200" i="1" dirty="0">
                <a:latin typeface="Calibri" pitchFamily="34" charset="0"/>
              </a:rPr>
              <a:t>E=</a:t>
            </a:r>
            <a:r>
              <a:rPr lang="en-GB" sz="2200" i="1" dirty="0" err="1">
                <a:latin typeface="Calibri" pitchFamily="34" charset="0"/>
              </a:rPr>
              <a:t>kT</a:t>
            </a:r>
            <a:r>
              <a:rPr lang="en-GB" sz="2200" dirty="0">
                <a:latin typeface="Calibri" pitchFamily="34" charset="0"/>
              </a:rPr>
              <a:t> per degree of freedom) we should decrease the temperature </a:t>
            </a:r>
            <a:r>
              <a:rPr lang="en-GB" sz="2200" b="1" dirty="0">
                <a:latin typeface="Calibri" pitchFamily="34" charset="0"/>
              </a:rPr>
              <a:t>OR</a:t>
            </a:r>
            <a:r>
              <a:rPr lang="en-GB" sz="2200" dirty="0">
                <a:latin typeface="Calibri" pitchFamily="34" charset="0"/>
              </a:rPr>
              <a:t> use a material with low mechanical losses. </a:t>
            </a:r>
          </a:p>
          <a:p>
            <a:endParaRPr lang="en-GB" dirty="0">
              <a:latin typeface="Calibri" pitchFamily="34" charset="0"/>
            </a:endParaRPr>
          </a:p>
          <a:p>
            <a:r>
              <a:rPr lang="en-GB" sz="2000" dirty="0">
                <a:latin typeface="Calibri" pitchFamily="34" charset="0"/>
              </a:rPr>
              <a:t>This can be: </a:t>
            </a:r>
          </a:p>
          <a:p>
            <a:pPr>
              <a:buFont typeface="Arial" charset="0"/>
              <a:buChar char="•"/>
            </a:pPr>
            <a:r>
              <a:rPr lang="en-GB" sz="2000" dirty="0">
                <a:latin typeface="Calibri" pitchFamily="34" charset="0"/>
              </a:rPr>
              <a:t> Pure silica glass (room temperature).</a:t>
            </a:r>
          </a:p>
          <a:p>
            <a:pPr>
              <a:buFont typeface="Arial" charset="0"/>
              <a:buChar char="•"/>
            </a:pPr>
            <a:r>
              <a:rPr lang="en-GB" sz="2000" dirty="0">
                <a:latin typeface="Calibri" pitchFamily="34" charset="0"/>
              </a:rPr>
              <a:t> </a:t>
            </a:r>
            <a:r>
              <a:rPr lang="en-GB" sz="2000" dirty="0" err="1">
                <a:latin typeface="Calibri" pitchFamily="34" charset="0"/>
              </a:rPr>
              <a:t>Monocrystalline</a:t>
            </a:r>
            <a:r>
              <a:rPr lang="en-GB" sz="2000" dirty="0">
                <a:latin typeface="Calibri" pitchFamily="34" charset="0"/>
              </a:rPr>
              <a:t> sapphire (room temperature).</a:t>
            </a:r>
          </a:p>
          <a:p>
            <a:pPr>
              <a:buFont typeface="Arial" charset="0"/>
              <a:buChar char="•"/>
            </a:pPr>
            <a:r>
              <a:rPr lang="en-GB" sz="2000" dirty="0">
                <a:latin typeface="Calibri" pitchFamily="34" charset="0"/>
              </a:rPr>
              <a:t> </a:t>
            </a:r>
            <a:r>
              <a:rPr lang="en-GB" sz="2000" dirty="0" err="1">
                <a:latin typeface="Calibri" pitchFamily="34" charset="0"/>
              </a:rPr>
              <a:t>Monocrystalline</a:t>
            </a:r>
            <a:r>
              <a:rPr lang="en-GB" sz="2000" dirty="0">
                <a:latin typeface="Calibri" pitchFamily="34" charset="0"/>
              </a:rPr>
              <a:t> silicon (cryogenic temperatures). </a:t>
            </a:r>
          </a:p>
          <a:p>
            <a:pPr>
              <a:buFont typeface="Arial" charset="0"/>
              <a:buChar char="•"/>
            </a:pPr>
            <a:endParaRPr lang="en-GB" sz="1600" dirty="0">
              <a:latin typeface="Calibri" pitchFamily="34" charset="0"/>
            </a:endParaRPr>
          </a:p>
          <a:p>
            <a:r>
              <a:rPr lang="en-GB" sz="2200" dirty="0">
                <a:latin typeface="Calibri" pitchFamily="34" charset="0"/>
              </a:rPr>
              <a:t>Silica glass is one of the best low-loss materials. </a:t>
            </a:r>
          </a:p>
          <a:p>
            <a:r>
              <a:rPr lang="en-GB" sz="2200" dirty="0">
                <a:latin typeface="Calibri" pitchFamily="34" charset="0"/>
              </a:rPr>
              <a:t>Fibres for the suspension can also be fabricated from the silica glass and welded to the test mass. </a:t>
            </a:r>
            <a:r>
              <a:rPr lang="en-GB" sz="2200" baseline="30000" dirty="0">
                <a:latin typeface="Calibri" pitchFamily="34" charset="0"/>
              </a:rPr>
              <a:t>1</a:t>
            </a:r>
          </a:p>
          <a:p>
            <a:endParaRPr lang="en-GB" dirty="0">
              <a:latin typeface="Calibri" pitchFamily="34" charset="0"/>
            </a:endParaRPr>
          </a:p>
        </p:txBody>
      </p:sp>
      <p:sp>
        <p:nvSpPr>
          <p:cNvPr id="4" name="Slide Number Placeholder 3"/>
          <p:cNvSpPr>
            <a:spLocks noGrp="1"/>
          </p:cNvSpPr>
          <p:nvPr>
            <p:ph type="sldNum" sz="quarter" idx="12"/>
          </p:nvPr>
        </p:nvSpPr>
        <p:spPr/>
        <p:txBody>
          <a:bodyPr/>
          <a:lstStyle/>
          <a:p>
            <a:pPr>
              <a:defRPr/>
            </a:pPr>
            <a:fld id="{41044F12-B873-44FF-8E2F-AD6DE59BDDEC}" type="slidenum">
              <a:rPr lang="en-GB"/>
              <a:pPr>
                <a:defRPr/>
              </a:pPr>
              <a:t>6</a:t>
            </a:fld>
            <a:endParaRPr lang="en-GB"/>
          </a:p>
        </p:txBody>
      </p:sp>
      <p:sp>
        <p:nvSpPr>
          <p:cNvPr id="20483" name="Rectangle 5"/>
          <p:cNvSpPr>
            <a:spLocks noChangeArrowheads="1"/>
          </p:cNvSpPr>
          <p:nvPr/>
        </p:nvSpPr>
        <p:spPr bwMode="auto">
          <a:xfrm>
            <a:off x="1116013" y="6394450"/>
            <a:ext cx="4284662" cy="246063"/>
          </a:xfrm>
          <a:prstGeom prst="rect">
            <a:avLst/>
          </a:prstGeom>
          <a:noFill/>
          <a:ln w="9525">
            <a:noFill/>
            <a:miter lim="800000"/>
            <a:headEnd/>
            <a:tailEnd/>
          </a:ln>
        </p:spPr>
        <p:txBody>
          <a:bodyPr>
            <a:spAutoFit/>
          </a:bodyPr>
          <a:lstStyle/>
          <a:p>
            <a:r>
              <a:rPr lang="en-GB" sz="1000" dirty="0"/>
              <a:t>1. </a:t>
            </a:r>
            <a:r>
              <a:rPr lang="en-GB" sz="1000" dirty="0" err="1"/>
              <a:t>Heptonstall</a:t>
            </a:r>
            <a:r>
              <a:rPr lang="en-GB" sz="1000" dirty="0"/>
              <a:t> A et al, Rev. Sci. </a:t>
            </a:r>
            <a:r>
              <a:rPr lang="en-GB" sz="1000" dirty="0" err="1"/>
              <a:t>Instrum</a:t>
            </a:r>
            <a:r>
              <a:rPr lang="en-GB" sz="1000" dirty="0"/>
              <a:t>. </a:t>
            </a:r>
            <a:r>
              <a:rPr lang="en-GB" sz="1000" b="1" dirty="0"/>
              <a:t>82</a:t>
            </a:r>
            <a:r>
              <a:rPr lang="en-GB" sz="1000" dirty="0"/>
              <a:t>, 011301 (2011)</a:t>
            </a:r>
          </a:p>
        </p:txBody>
      </p:sp>
      <p:sp>
        <p:nvSpPr>
          <p:cNvPr id="20484" name="TextBox 1"/>
          <p:cNvSpPr txBox="1">
            <a:spLocks noChangeArrowheads="1"/>
          </p:cNvSpPr>
          <p:nvPr/>
        </p:nvSpPr>
        <p:spPr bwMode="auto">
          <a:xfrm>
            <a:off x="900113" y="169863"/>
            <a:ext cx="7488237" cy="523875"/>
          </a:xfrm>
          <a:prstGeom prst="rect">
            <a:avLst/>
          </a:prstGeom>
          <a:noFill/>
          <a:ln w="9525">
            <a:noFill/>
            <a:miter lim="800000"/>
            <a:headEnd/>
            <a:tailEnd/>
          </a:ln>
        </p:spPr>
        <p:txBody>
          <a:bodyPr>
            <a:spAutoFit/>
          </a:bodyPr>
          <a:lstStyle/>
          <a:p>
            <a:pPr algn="ctr"/>
            <a:r>
              <a:rPr lang="en-GB" sz="2800" u="sng">
                <a:solidFill>
                  <a:srgbClr val="FF0000"/>
                </a:solidFill>
                <a:latin typeface="Berlin Sans FB Demi" pitchFamily="34" charset="0"/>
              </a:rPr>
              <a:t>Thermal Noise Reduction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900113" y="24805"/>
            <a:ext cx="7488237" cy="523875"/>
          </a:xfrm>
          <a:prstGeom prst="rect">
            <a:avLst/>
          </a:prstGeom>
          <a:noFill/>
          <a:ln w="9525">
            <a:noFill/>
            <a:miter lim="800000"/>
            <a:headEnd/>
            <a:tailEnd/>
          </a:ln>
        </p:spPr>
        <p:txBody>
          <a:bodyPr>
            <a:spAutoFit/>
          </a:bodyPr>
          <a:lstStyle/>
          <a:p>
            <a:pPr algn="ctr"/>
            <a:r>
              <a:rPr lang="en-GB" sz="2800" u="sng" dirty="0">
                <a:solidFill>
                  <a:srgbClr val="FF0000"/>
                </a:solidFill>
                <a:latin typeface="Berlin Sans FB Demi" pitchFamily="34" charset="0"/>
              </a:rPr>
              <a:t>Thermal Noise Reduction</a:t>
            </a:r>
          </a:p>
        </p:txBody>
      </p:sp>
      <p:pic>
        <p:nvPicPr>
          <p:cNvPr id="1026" name="Picture 2"/>
          <p:cNvPicPr>
            <a:picLocks noChangeAspect="1" noChangeArrowheads="1"/>
          </p:cNvPicPr>
          <p:nvPr/>
        </p:nvPicPr>
        <p:blipFill>
          <a:blip r:embed="rId2" cstate="print"/>
          <a:srcRect/>
          <a:stretch>
            <a:fillRect/>
          </a:stretch>
        </p:blipFill>
        <p:spPr bwMode="auto">
          <a:xfrm>
            <a:off x="971550" y="1196975"/>
            <a:ext cx="6040438" cy="5543550"/>
          </a:xfrm>
          <a:prstGeom prst="rect">
            <a:avLst/>
          </a:prstGeom>
          <a:noFill/>
          <a:ln w="9525">
            <a:noFill/>
            <a:miter lim="800000"/>
            <a:headEnd/>
            <a:tailEnd/>
          </a:ln>
        </p:spPr>
      </p:pic>
      <p:sp>
        <p:nvSpPr>
          <p:cNvPr id="21507" name="TextBox 5"/>
          <p:cNvSpPr txBox="1">
            <a:spLocks noChangeArrowheads="1"/>
          </p:cNvSpPr>
          <p:nvPr/>
        </p:nvSpPr>
        <p:spPr bwMode="auto">
          <a:xfrm>
            <a:off x="7164388" y="2135188"/>
            <a:ext cx="1979612" cy="707886"/>
          </a:xfrm>
          <a:prstGeom prst="rect">
            <a:avLst/>
          </a:prstGeom>
          <a:noFill/>
          <a:ln w="9525">
            <a:noFill/>
            <a:miter lim="800000"/>
            <a:headEnd/>
            <a:tailEnd/>
          </a:ln>
        </p:spPr>
        <p:txBody>
          <a:bodyPr wrap="square">
            <a:spAutoFit/>
          </a:bodyPr>
          <a:lstStyle/>
          <a:p>
            <a:pPr algn="ctr"/>
            <a:r>
              <a:rPr lang="en-GB" sz="2000" i="1" dirty="0">
                <a:solidFill>
                  <a:srgbClr val="0000CC"/>
                </a:solidFill>
                <a:latin typeface="Berlin Sans FB Demi" pitchFamily="34" charset="0"/>
              </a:rPr>
              <a:t>Decreasing the temperature</a:t>
            </a:r>
          </a:p>
        </p:txBody>
      </p:sp>
      <p:pic>
        <p:nvPicPr>
          <p:cNvPr id="9" name="Picture 2"/>
          <p:cNvPicPr>
            <a:picLocks noChangeAspect="1" noChangeArrowheads="1"/>
          </p:cNvPicPr>
          <p:nvPr/>
        </p:nvPicPr>
        <p:blipFill>
          <a:blip r:embed="rId3" cstate="print"/>
          <a:srcRect/>
          <a:stretch>
            <a:fillRect/>
          </a:stretch>
        </p:blipFill>
        <p:spPr bwMode="auto">
          <a:xfrm>
            <a:off x="971550" y="1196975"/>
            <a:ext cx="6042025" cy="5543550"/>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971550" y="1196975"/>
            <a:ext cx="6040438" cy="5543550"/>
          </a:xfrm>
          <a:prstGeom prst="rect">
            <a:avLst/>
          </a:prstGeom>
          <a:noFill/>
          <a:ln w="9525">
            <a:noFill/>
            <a:miter lim="800000"/>
            <a:headEnd/>
            <a:tailEnd/>
          </a:ln>
        </p:spPr>
      </p:pic>
      <p:sp>
        <p:nvSpPr>
          <p:cNvPr id="21510" name="TextBox 2"/>
          <p:cNvSpPr txBox="1">
            <a:spLocks noChangeArrowheads="1"/>
          </p:cNvSpPr>
          <p:nvPr/>
        </p:nvSpPr>
        <p:spPr bwMode="auto">
          <a:xfrm>
            <a:off x="323850" y="620688"/>
            <a:ext cx="8496300" cy="354012"/>
          </a:xfrm>
          <a:prstGeom prst="rect">
            <a:avLst/>
          </a:prstGeom>
          <a:noFill/>
          <a:ln w="9525">
            <a:noFill/>
            <a:miter lim="800000"/>
            <a:headEnd/>
            <a:tailEnd/>
          </a:ln>
        </p:spPr>
        <p:txBody>
          <a:bodyPr>
            <a:spAutoFit/>
          </a:bodyPr>
          <a:lstStyle/>
          <a:p>
            <a:pPr algn="ctr"/>
            <a:r>
              <a:rPr lang="en-GB" sz="1700" dirty="0">
                <a:latin typeface="Baskerville Old Face" pitchFamily="18" charset="0"/>
              </a:rPr>
              <a:t>Displacement of the test mass caused by the thermal fluctuations in pendulum and violin modes</a:t>
            </a:r>
          </a:p>
        </p:txBody>
      </p:sp>
      <p:sp>
        <p:nvSpPr>
          <p:cNvPr id="4" name="Slide Number Placeholder 3"/>
          <p:cNvSpPr>
            <a:spLocks noGrp="1"/>
          </p:cNvSpPr>
          <p:nvPr>
            <p:ph type="sldNum" sz="quarter" idx="12"/>
          </p:nvPr>
        </p:nvSpPr>
        <p:spPr/>
        <p:txBody>
          <a:bodyPr/>
          <a:lstStyle/>
          <a:p>
            <a:pPr>
              <a:defRPr/>
            </a:pPr>
            <a:fld id="{5D06EF94-790E-45CE-B0DC-8649B8113717}" type="slidenum">
              <a:rPr lang="en-GB"/>
              <a:pPr>
                <a:defRPr/>
              </a:pPr>
              <a:t>7</a:t>
            </a:fld>
            <a:endParaRPr lang="en-GB"/>
          </a:p>
        </p:txBody>
      </p:sp>
      <p:sp>
        <p:nvSpPr>
          <p:cNvPr id="12" name="TextBox 11"/>
          <p:cNvSpPr txBox="1"/>
          <p:nvPr/>
        </p:nvSpPr>
        <p:spPr>
          <a:xfrm>
            <a:off x="7127776" y="4509120"/>
            <a:ext cx="2016224" cy="1323439"/>
          </a:xfrm>
          <a:prstGeom prst="rect">
            <a:avLst/>
          </a:prstGeom>
          <a:noFill/>
        </p:spPr>
        <p:txBody>
          <a:bodyPr wrap="square" rtlCol="0">
            <a:spAutoFit/>
          </a:bodyPr>
          <a:lstStyle/>
          <a:p>
            <a:r>
              <a:rPr lang="en-US" sz="2000" dirty="0" smtClean="0">
                <a:solidFill>
                  <a:srgbClr val="CC0000"/>
                </a:solidFill>
                <a:latin typeface="Arial Black" pitchFamily="34" charset="0"/>
                <a:cs typeface="Arial" pitchFamily="34" charset="0"/>
              </a:rPr>
              <a:t>Total energy </a:t>
            </a:r>
            <a:r>
              <a:rPr lang="en-GB" sz="2000" i="1" dirty="0" smtClean="0">
                <a:solidFill>
                  <a:srgbClr val="CC0000"/>
                </a:solidFill>
                <a:latin typeface="Arial Black" pitchFamily="34" charset="0"/>
                <a:cs typeface="Arial" pitchFamily="34" charset="0"/>
              </a:rPr>
              <a:t>E=</a:t>
            </a:r>
            <a:r>
              <a:rPr lang="en-GB" sz="2000" i="1" dirty="0" err="1" smtClean="0">
                <a:solidFill>
                  <a:srgbClr val="CC0000"/>
                </a:solidFill>
                <a:latin typeface="Arial Black" pitchFamily="34" charset="0"/>
                <a:cs typeface="Arial" pitchFamily="34" charset="0"/>
              </a:rPr>
              <a:t>kT</a:t>
            </a:r>
            <a:r>
              <a:rPr lang="en-GB" sz="2000" dirty="0" smtClean="0">
                <a:solidFill>
                  <a:srgbClr val="CC0000"/>
                </a:solidFill>
                <a:latin typeface="Arial Black" pitchFamily="34" charset="0"/>
                <a:cs typeface="Arial" pitchFamily="34" charset="0"/>
              </a:rPr>
              <a:t> </a:t>
            </a:r>
          </a:p>
          <a:p>
            <a:r>
              <a:rPr lang="en-GB" sz="2000" dirty="0" smtClean="0">
                <a:solidFill>
                  <a:srgbClr val="CC0000"/>
                </a:solidFill>
                <a:latin typeface="Arial Black" pitchFamily="34" charset="0"/>
                <a:cs typeface="Arial" pitchFamily="34" charset="0"/>
              </a:rPr>
              <a:t>per degree of freedom.</a:t>
            </a:r>
            <a:endParaRPr lang="ru-RU" sz="2000" dirty="0">
              <a:solidFill>
                <a:srgbClr val="CC0000"/>
              </a:solidFill>
              <a:latin typeface="Arial Black"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900113" y="25200"/>
            <a:ext cx="7488237" cy="523875"/>
          </a:xfrm>
          <a:prstGeom prst="rect">
            <a:avLst/>
          </a:prstGeom>
          <a:noFill/>
          <a:ln w="9525">
            <a:noFill/>
            <a:miter lim="800000"/>
            <a:headEnd/>
            <a:tailEnd/>
          </a:ln>
        </p:spPr>
        <p:txBody>
          <a:bodyPr>
            <a:spAutoFit/>
          </a:bodyPr>
          <a:lstStyle/>
          <a:p>
            <a:pPr algn="ctr"/>
            <a:r>
              <a:rPr lang="en-GB" sz="2800" u="sng" dirty="0">
                <a:solidFill>
                  <a:srgbClr val="FF0000"/>
                </a:solidFill>
                <a:latin typeface="Berlin Sans FB Demi" pitchFamily="34" charset="0"/>
              </a:rPr>
              <a:t>Thermal Noise Reduction</a:t>
            </a:r>
          </a:p>
        </p:txBody>
      </p:sp>
      <p:sp>
        <p:nvSpPr>
          <p:cNvPr id="22531" name="TextBox 4"/>
          <p:cNvSpPr txBox="1">
            <a:spLocks noChangeArrowheads="1"/>
          </p:cNvSpPr>
          <p:nvPr/>
        </p:nvSpPr>
        <p:spPr bwMode="auto">
          <a:xfrm>
            <a:off x="7092950" y="2135188"/>
            <a:ext cx="2051050" cy="707886"/>
          </a:xfrm>
          <a:prstGeom prst="rect">
            <a:avLst/>
          </a:prstGeom>
          <a:noFill/>
          <a:ln w="9525">
            <a:noFill/>
            <a:miter lim="800000"/>
            <a:headEnd/>
            <a:tailEnd/>
          </a:ln>
        </p:spPr>
        <p:txBody>
          <a:bodyPr wrap="square">
            <a:spAutoFit/>
          </a:bodyPr>
          <a:lstStyle/>
          <a:p>
            <a:pPr algn="ctr"/>
            <a:r>
              <a:rPr lang="en-GB" sz="2000" i="1" dirty="0">
                <a:solidFill>
                  <a:srgbClr val="0000CC"/>
                </a:solidFill>
                <a:latin typeface="Berlin Sans FB Demi" pitchFamily="34" charset="0"/>
              </a:rPr>
              <a:t>Decreasing the mechanical loss</a:t>
            </a:r>
          </a:p>
        </p:txBody>
      </p:sp>
      <p:sp>
        <p:nvSpPr>
          <p:cNvPr id="22534" name="TextBox 6"/>
          <p:cNvSpPr txBox="1">
            <a:spLocks noChangeArrowheads="1"/>
          </p:cNvSpPr>
          <p:nvPr/>
        </p:nvSpPr>
        <p:spPr bwMode="auto">
          <a:xfrm>
            <a:off x="323850" y="619200"/>
            <a:ext cx="8496300" cy="354012"/>
          </a:xfrm>
          <a:prstGeom prst="rect">
            <a:avLst/>
          </a:prstGeom>
          <a:noFill/>
          <a:ln w="9525">
            <a:noFill/>
            <a:miter lim="800000"/>
            <a:headEnd/>
            <a:tailEnd/>
          </a:ln>
        </p:spPr>
        <p:txBody>
          <a:bodyPr>
            <a:spAutoFit/>
          </a:bodyPr>
          <a:lstStyle/>
          <a:p>
            <a:pPr algn="ctr"/>
            <a:r>
              <a:rPr lang="en-GB" sz="1700" dirty="0">
                <a:latin typeface="Baskerville Old Face" pitchFamily="18" charset="0"/>
              </a:rPr>
              <a:t>Displacement of the test mass caused by the thermal fluctuations in pendulum and violin modes</a:t>
            </a:r>
          </a:p>
        </p:txBody>
      </p:sp>
      <p:sp>
        <p:nvSpPr>
          <p:cNvPr id="2" name="Slide Number Placeholder 1"/>
          <p:cNvSpPr>
            <a:spLocks noGrp="1"/>
          </p:cNvSpPr>
          <p:nvPr>
            <p:ph type="sldNum" sz="quarter" idx="12"/>
          </p:nvPr>
        </p:nvSpPr>
        <p:spPr/>
        <p:txBody>
          <a:bodyPr/>
          <a:lstStyle/>
          <a:p>
            <a:pPr>
              <a:defRPr/>
            </a:pPr>
            <a:fld id="{B1E49491-8360-446F-B381-27C83654E18A}" type="slidenum">
              <a:rPr lang="en-GB"/>
              <a:pPr>
                <a:defRPr/>
              </a:pPr>
              <a:t>8</a:t>
            </a:fld>
            <a:endParaRPr lang="en-GB"/>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000" y="1198800"/>
            <a:ext cx="5954356" cy="55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000" y="1198800"/>
            <a:ext cx="5949761" cy="55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000" y="1188000"/>
            <a:ext cx="5949761" cy="55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27776" y="4509120"/>
            <a:ext cx="2016224" cy="1323439"/>
          </a:xfrm>
          <a:prstGeom prst="rect">
            <a:avLst/>
          </a:prstGeom>
          <a:noFill/>
        </p:spPr>
        <p:txBody>
          <a:bodyPr wrap="square" rtlCol="0">
            <a:spAutoFit/>
          </a:bodyPr>
          <a:lstStyle/>
          <a:p>
            <a:r>
              <a:rPr lang="en-US" sz="2000" dirty="0" smtClean="0">
                <a:solidFill>
                  <a:srgbClr val="CC0000"/>
                </a:solidFill>
                <a:latin typeface="Arial Black" pitchFamily="34" charset="0"/>
                <a:cs typeface="Arial" pitchFamily="34" charset="0"/>
              </a:rPr>
              <a:t>Total energy </a:t>
            </a:r>
            <a:r>
              <a:rPr lang="en-GB" sz="2000" i="1" dirty="0" smtClean="0">
                <a:solidFill>
                  <a:srgbClr val="CC0000"/>
                </a:solidFill>
                <a:latin typeface="Arial Black" pitchFamily="34" charset="0"/>
                <a:cs typeface="Arial" pitchFamily="34" charset="0"/>
              </a:rPr>
              <a:t>E=</a:t>
            </a:r>
            <a:r>
              <a:rPr lang="en-GB" sz="2000" i="1" dirty="0" err="1" smtClean="0">
                <a:solidFill>
                  <a:srgbClr val="CC0000"/>
                </a:solidFill>
                <a:latin typeface="Arial Black" pitchFamily="34" charset="0"/>
                <a:cs typeface="Arial" pitchFamily="34" charset="0"/>
              </a:rPr>
              <a:t>kT</a:t>
            </a:r>
            <a:r>
              <a:rPr lang="en-GB" sz="2000" dirty="0" smtClean="0">
                <a:solidFill>
                  <a:srgbClr val="CC0000"/>
                </a:solidFill>
                <a:latin typeface="Arial Black" pitchFamily="34" charset="0"/>
                <a:cs typeface="Arial" pitchFamily="34" charset="0"/>
              </a:rPr>
              <a:t> </a:t>
            </a:r>
          </a:p>
          <a:p>
            <a:r>
              <a:rPr lang="en-GB" sz="2000" dirty="0" smtClean="0">
                <a:solidFill>
                  <a:srgbClr val="CC0000"/>
                </a:solidFill>
                <a:latin typeface="Arial Black" pitchFamily="34" charset="0"/>
                <a:cs typeface="Arial" pitchFamily="34" charset="0"/>
              </a:rPr>
              <a:t>per degree of freedom.</a:t>
            </a:r>
            <a:endParaRPr lang="ru-RU" sz="2000" dirty="0">
              <a:solidFill>
                <a:srgbClr val="CC0000"/>
              </a:solidFill>
              <a:latin typeface="Arial Black" pitchFamily="34" charset="0"/>
              <a:cs typeface="Arial" pitchFamily="34" charset="0"/>
            </a:endParaRPr>
          </a:p>
        </p:txBody>
      </p:sp>
    </p:spTree>
    <p:extLst>
      <p:ext uri="{BB962C8B-B14F-4D97-AF65-F5344CB8AC3E}">
        <p14:creationId xmlns:p14="http://schemas.microsoft.com/office/powerpoint/2010/main" val="4813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51"/>
                                        </p:tgtEl>
                                      </p:cBhvr>
                                    </p:animEffect>
                                    <p:set>
                                      <p:cBhvr>
                                        <p:cTn id="15" dur="1" fill="hold">
                                          <p:stCondLst>
                                            <p:cond delay="499"/>
                                          </p:stCondLst>
                                        </p:cTn>
                                        <p:tgtEl>
                                          <p:spTgt spid="205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863600" y="260350"/>
            <a:ext cx="7416800" cy="400050"/>
          </a:xfrm>
          <a:prstGeom prst="rect">
            <a:avLst/>
          </a:prstGeom>
          <a:noFill/>
          <a:ln w="9525">
            <a:noFill/>
            <a:miter lim="800000"/>
            <a:headEnd/>
            <a:tailEnd/>
          </a:ln>
        </p:spPr>
        <p:txBody>
          <a:bodyPr>
            <a:spAutoFit/>
          </a:bodyPr>
          <a:lstStyle/>
          <a:p>
            <a:pPr algn="ctr"/>
            <a:r>
              <a:rPr lang="en-GB" sz="2000">
                <a:solidFill>
                  <a:srgbClr val="990033"/>
                </a:solidFill>
                <a:latin typeface="Berlin Sans FB" pitchFamily="34" charset="0"/>
              </a:rPr>
              <a:t>To increase ‘Signal to Noise’ ratio we should use heavy masses </a:t>
            </a:r>
          </a:p>
        </p:txBody>
      </p:sp>
      <p:pic>
        <p:nvPicPr>
          <p:cNvPr id="23554" name="Picture 7"/>
          <p:cNvPicPr>
            <a:picLocks noChangeAspect="1" noChangeArrowheads="1"/>
          </p:cNvPicPr>
          <p:nvPr/>
        </p:nvPicPr>
        <p:blipFill>
          <a:blip r:embed="rId2" cstate="print"/>
          <a:srcRect/>
          <a:stretch>
            <a:fillRect/>
          </a:stretch>
        </p:blipFill>
        <p:spPr bwMode="auto">
          <a:xfrm>
            <a:off x="3995738" y="1268413"/>
            <a:ext cx="5003800" cy="5059362"/>
          </a:xfrm>
          <a:prstGeom prst="rect">
            <a:avLst/>
          </a:prstGeom>
          <a:noFill/>
          <a:ln w="9525">
            <a:noFill/>
            <a:miter lim="800000"/>
            <a:headEnd/>
            <a:tailEnd/>
          </a:ln>
        </p:spPr>
      </p:pic>
      <p:sp>
        <p:nvSpPr>
          <p:cNvPr id="23555" name="TextBox 2"/>
          <p:cNvSpPr txBox="1">
            <a:spLocks noChangeArrowheads="1"/>
          </p:cNvSpPr>
          <p:nvPr/>
        </p:nvSpPr>
        <p:spPr bwMode="auto">
          <a:xfrm>
            <a:off x="179513" y="2492375"/>
            <a:ext cx="3744788" cy="1016000"/>
          </a:xfrm>
          <a:prstGeom prst="rect">
            <a:avLst/>
          </a:prstGeom>
          <a:noFill/>
          <a:ln w="9525">
            <a:noFill/>
            <a:miter lim="800000"/>
            <a:headEnd/>
            <a:tailEnd/>
          </a:ln>
        </p:spPr>
        <p:txBody>
          <a:bodyPr wrap="square">
            <a:spAutoFit/>
          </a:bodyPr>
          <a:lstStyle/>
          <a:p>
            <a:pPr algn="just"/>
            <a:r>
              <a:rPr lang="en-GB" sz="2000" dirty="0">
                <a:latin typeface="Calibri" pitchFamily="34" charset="0"/>
              </a:rPr>
              <a:t>The fused silica test mass used in the Advanced LIGO gravitational wave detector is 40 kg. </a:t>
            </a:r>
          </a:p>
        </p:txBody>
      </p:sp>
      <p:sp>
        <p:nvSpPr>
          <p:cNvPr id="4" name="Slide Number Placeholder 3"/>
          <p:cNvSpPr>
            <a:spLocks noGrp="1"/>
          </p:cNvSpPr>
          <p:nvPr>
            <p:ph type="sldNum" sz="quarter" idx="12"/>
          </p:nvPr>
        </p:nvSpPr>
        <p:spPr/>
        <p:txBody>
          <a:bodyPr/>
          <a:lstStyle/>
          <a:p>
            <a:pPr>
              <a:defRPr/>
            </a:pPr>
            <a:fld id="{6C42B97D-84EB-40C2-A81B-15B149A500D4}" type="slidenum">
              <a:rPr lang="en-GB"/>
              <a:pPr>
                <a:defRPr/>
              </a:pPr>
              <a:t>9</a:t>
            </a:fld>
            <a:endParaRPr lang="en-GB"/>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lipFill rotWithShape="1">
          <a:blip xmlns:r="http://schemas.openxmlformats.org/officeDocument/2006/relationships" r:embed="rId1"/>
          <a:stretch>
            <a:fillRect l="-836" t="-1832" b="-4762"/>
          </a:stretch>
        </a:blipFill>
      </a:spPr>
      <a:bodyPr/>
      <a:lstStyle>
        <a:defPPr fontAlgn="auto">
          <a:spcBef>
            <a:spcPts val="0"/>
          </a:spcBef>
          <a:spcAft>
            <a:spcPts val="0"/>
          </a:spcAft>
          <a:defRPr>
            <a:noFill/>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2714</TotalTime>
  <Words>1535</Words>
  <Application>Microsoft Office PowerPoint</Application>
  <PresentationFormat>On-screen Show (4:3)</PresentationFormat>
  <Paragraphs>190</Paragraphs>
  <Slides>27</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Формула</vt:lpstr>
      <vt:lpstr>Photographic and Ultra-Fast Video Imaging of Fracture of Pristine Silica Glass Fibers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and Ultra-Fast Video Imaging of Fracture of Pristine Silica Glass Fibers</dc:title>
  <dc:creator>Dr Kirill Tokmakov</dc:creator>
  <cp:lastModifiedBy>Dr Kirill Tokmakov</cp:lastModifiedBy>
  <cp:revision>190</cp:revision>
  <dcterms:created xsi:type="dcterms:W3CDTF">2013-06-09T16:14:42Z</dcterms:created>
  <dcterms:modified xsi:type="dcterms:W3CDTF">2013-07-26T12:36:49Z</dcterms:modified>
</cp:coreProperties>
</file>