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  <p:sldMasterId id="2147483650" r:id="rId3"/>
  </p:sldMasterIdLst>
  <p:notesMasterIdLst>
    <p:notesMasterId r:id="rId47"/>
  </p:notesMasterIdLst>
  <p:handoutMasterIdLst>
    <p:handoutMasterId r:id="rId48"/>
  </p:handoutMasterIdLst>
  <p:sldIdLst>
    <p:sldId id="528" r:id="rId4"/>
    <p:sldId id="574" r:id="rId5"/>
    <p:sldId id="575" r:id="rId6"/>
    <p:sldId id="577" r:id="rId7"/>
    <p:sldId id="534" r:id="rId8"/>
    <p:sldId id="579" r:id="rId9"/>
    <p:sldId id="580" r:id="rId10"/>
    <p:sldId id="532" r:id="rId11"/>
    <p:sldId id="533" r:id="rId12"/>
    <p:sldId id="537" r:id="rId13"/>
    <p:sldId id="538" r:id="rId14"/>
    <p:sldId id="541" r:id="rId15"/>
    <p:sldId id="542" r:id="rId16"/>
    <p:sldId id="582" r:id="rId17"/>
    <p:sldId id="543" r:id="rId18"/>
    <p:sldId id="551" r:id="rId19"/>
    <p:sldId id="583" r:id="rId20"/>
    <p:sldId id="552" r:id="rId21"/>
    <p:sldId id="553" r:id="rId22"/>
    <p:sldId id="554" r:id="rId23"/>
    <p:sldId id="597" r:id="rId24"/>
    <p:sldId id="598" r:id="rId25"/>
    <p:sldId id="599" r:id="rId26"/>
    <p:sldId id="600" r:id="rId27"/>
    <p:sldId id="601" r:id="rId28"/>
    <p:sldId id="604" r:id="rId29"/>
    <p:sldId id="606" r:id="rId30"/>
    <p:sldId id="605" r:id="rId31"/>
    <p:sldId id="555" r:id="rId32"/>
    <p:sldId id="556" r:id="rId33"/>
    <p:sldId id="557" r:id="rId34"/>
    <p:sldId id="558" r:id="rId35"/>
    <p:sldId id="559" r:id="rId36"/>
    <p:sldId id="560" r:id="rId37"/>
    <p:sldId id="561" r:id="rId38"/>
    <p:sldId id="562" r:id="rId39"/>
    <p:sldId id="584" r:id="rId40"/>
    <p:sldId id="563" r:id="rId41"/>
    <p:sldId id="564" r:id="rId42"/>
    <p:sldId id="566" r:id="rId43"/>
    <p:sldId id="585" r:id="rId44"/>
    <p:sldId id="570" r:id="rId45"/>
    <p:sldId id="586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accent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6FF33"/>
    <a:srgbClr val="99FF33"/>
    <a:srgbClr val="B2B2B2"/>
    <a:srgbClr val="FEB37A"/>
    <a:srgbClr val="FE9F58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931" autoAdjust="0"/>
    <p:restoredTop sz="98874" autoAdjust="0"/>
  </p:normalViewPr>
  <p:slideViewPr>
    <p:cSldViewPr snapToGrid="0">
      <p:cViewPr varScale="1">
        <p:scale>
          <a:sx n="69" d="100"/>
          <a:sy n="69" d="100"/>
        </p:scale>
        <p:origin x="-4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466" y="-114"/>
      </p:cViewPr>
      <p:guideLst>
        <p:guide orient="horz" pos="3024"/>
        <p:guide pos="2304"/>
      </p:guideLst>
    </p:cSldViewPr>
  </p:notes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3.xml"/><Relationship Id="rId1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783F7-D743-4D34-A4DB-7723EC366E57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09934-E6E9-4A14-8DDF-4BE81F9AD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fld id="{29561B9D-2EF0-47E7-A0CF-71482DD352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0BAD8D-C300-44E9-BD87-89C696FA2C0A}" type="slidenum">
              <a:rPr lang="en-US"/>
              <a:pPr/>
              <a:t>1</a:t>
            </a:fld>
            <a:endParaRPr 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63613"/>
            <a:fld id="{C507171E-50C7-43E4-A194-BC4F136D30B1}" type="slidenum">
              <a:rPr lang="en-US"/>
              <a:pPr defTabSz="963613"/>
              <a:t>19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 w="9525"/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413636-5F06-4B9A-AC83-9D0BC84D9568}" type="slidenum">
              <a:rPr lang="en-US"/>
              <a:pPr/>
              <a:t>21</a:t>
            </a:fld>
            <a:endParaRPr lang="en-US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6124" y="4559087"/>
            <a:ext cx="5362954" cy="432350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144845" y="9119869"/>
            <a:ext cx="3170355" cy="4796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4581" tIns="49182" rIns="94581" bIns="49182" anchor="b"/>
          <a:lstStyle/>
          <a:p>
            <a:pPr algn="r">
              <a:tabLst>
                <a:tab pos="0" algn="l"/>
                <a:tab pos="480471" algn="l"/>
                <a:tab pos="960943" algn="l"/>
                <a:tab pos="1441414" algn="l"/>
                <a:tab pos="1921886" algn="l"/>
                <a:tab pos="2402357" algn="l"/>
                <a:tab pos="2882829" algn="l"/>
                <a:tab pos="3363300" algn="l"/>
                <a:tab pos="3843772" algn="l"/>
                <a:tab pos="4324243" algn="l"/>
                <a:tab pos="4804715" algn="l"/>
                <a:tab pos="5285186" algn="l"/>
                <a:tab pos="5765658" algn="l"/>
                <a:tab pos="6246129" algn="l"/>
                <a:tab pos="6726601" algn="l"/>
                <a:tab pos="7207072" algn="l"/>
                <a:tab pos="7687544" algn="l"/>
                <a:tab pos="8168015" algn="l"/>
                <a:tab pos="8648487" algn="l"/>
                <a:tab pos="9128958" algn="l"/>
                <a:tab pos="9609430" algn="l"/>
              </a:tabLst>
            </a:pPr>
            <a:fld id="{9192727E-DE48-40EE-9E44-AB989931B101}" type="slidenum">
              <a:rPr lang="en-US" sz="1300">
                <a:solidFill>
                  <a:srgbClr val="114FFB"/>
                </a:solidFill>
              </a:rPr>
              <a:pPr algn="r">
                <a:tabLst>
                  <a:tab pos="0" algn="l"/>
                  <a:tab pos="480471" algn="l"/>
                  <a:tab pos="960943" algn="l"/>
                  <a:tab pos="1441414" algn="l"/>
                  <a:tab pos="1921886" algn="l"/>
                  <a:tab pos="2402357" algn="l"/>
                  <a:tab pos="2882829" algn="l"/>
                  <a:tab pos="3363300" algn="l"/>
                  <a:tab pos="3843772" algn="l"/>
                  <a:tab pos="4324243" algn="l"/>
                  <a:tab pos="4804715" algn="l"/>
                  <a:tab pos="5285186" algn="l"/>
                  <a:tab pos="5765658" algn="l"/>
                  <a:tab pos="6246129" algn="l"/>
                  <a:tab pos="6726601" algn="l"/>
                  <a:tab pos="7207072" algn="l"/>
                  <a:tab pos="7687544" algn="l"/>
                  <a:tab pos="8168015" algn="l"/>
                  <a:tab pos="8648487" algn="l"/>
                  <a:tab pos="9128958" algn="l"/>
                  <a:tab pos="9609430" algn="l"/>
                </a:tabLst>
              </a:pPr>
              <a:t>21</a:t>
            </a:fld>
            <a:endParaRPr lang="en-US" sz="1300" dirty="0">
              <a:solidFill>
                <a:srgbClr val="114FFB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E5AC49-1C60-4E57-84BD-21E718112808}" type="slidenum">
              <a:rPr lang="en-US"/>
              <a:pPr/>
              <a:t>22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6124" y="4559087"/>
            <a:ext cx="5362954" cy="432350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896B29-DDBA-44E6-A614-8009BF4AC02D}" type="slidenum">
              <a:rPr lang="en-US"/>
              <a:pPr/>
              <a:t>23</a:t>
            </a:fld>
            <a:endParaRPr lang="en-US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6124" y="4559087"/>
            <a:ext cx="5362954" cy="432350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9CAC12-B496-4EEB-8FAB-293E8CF2ED49}" type="slidenum">
              <a:rPr lang="en-US"/>
              <a:pPr/>
              <a:t>24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6124" y="4559087"/>
            <a:ext cx="5362954" cy="432350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F2BFA4-048F-4B78-8D92-963E365FDF20}" type="slidenum">
              <a:rPr lang="en-US"/>
              <a:pPr/>
              <a:t>25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6124" y="4559087"/>
            <a:ext cx="5362954" cy="432350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144845" y="9119869"/>
            <a:ext cx="3170355" cy="4796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4581" tIns="49182" rIns="94581" bIns="49182" anchor="b"/>
          <a:lstStyle/>
          <a:p>
            <a:pPr algn="r">
              <a:tabLst>
                <a:tab pos="0" algn="l"/>
                <a:tab pos="480471" algn="l"/>
                <a:tab pos="960943" algn="l"/>
                <a:tab pos="1441414" algn="l"/>
                <a:tab pos="1921886" algn="l"/>
                <a:tab pos="2402357" algn="l"/>
                <a:tab pos="2882829" algn="l"/>
                <a:tab pos="3363300" algn="l"/>
                <a:tab pos="3843772" algn="l"/>
                <a:tab pos="4324243" algn="l"/>
                <a:tab pos="4804715" algn="l"/>
                <a:tab pos="5285186" algn="l"/>
                <a:tab pos="5765658" algn="l"/>
                <a:tab pos="6246129" algn="l"/>
                <a:tab pos="6726601" algn="l"/>
                <a:tab pos="7207072" algn="l"/>
                <a:tab pos="7687544" algn="l"/>
                <a:tab pos="8168015" algn="l"/>
                <a:tab pos="8648487" algn="l"/>
                <a:tab pos="9128958" algn="l"/>
                <a:tab pos="9609430" algn="l"/>
              </a:tabLst>
            </a:pPr>
            <a:fld id="{711DBA5F-C246-44DB-9480-317CE09B75F1}" type="slidenum">
              <a:rPr lang="en-US" sz="1300">
                <a:solidFill>
                  <a:srgbClr val="114FFB"/>
                </a:solidFill>
              </a:rPr>
              <a:pPr algn="r">
                <a:tabLst>
                  <a:tab pos="0" algn="l"/>
                  <a:tab pos="480471" algn="l"/>
                  <a:tab pos="960943" algn="l"/>
                  <a:tab pos="1441414" algn="l"/>
                  <a:tab pos="1921886" algn="l"/>
                  <a:tab pos="2402357" algn="l"/>
                  <a:tab pos="2882829" algn="l"/>
                  <a:tab pos="3363300" algn="l"/>
                  <a:tab pos="3843772" algn="l"/>
                  <a:tab pos="4324243" algn="l"/>
                  <a:tab pos="4804715" algn="l"/>
                  <a:tab pos="5285186" algn="l"/>
                  <a:tab pos="5765658" algn="l"/>
                  <a:tab pos="6246129" algn="l"/>
                  <a:tab pos="6726601" algn="l"/>
                  <a:tab pos="7207072" algn="l"/>
                  <a:tab pos="7687544" algn="l"/>
                  <a:tab pos="8168015" algn="l"/>
                  <a:tab pos="8648487" algn="l"/>
                  <a:tab pos="9128958" algn="l"/>
                  <a:tab pos="9609430" algn="l"/>
                </a:tabLst>
              </a:pPr>
              <a:t>25</a:t>
            </a:fld>
            <a:endParaRPr lang="en-US" sz="1300" dirty="0">
              <a:solidFill>
                <a:srgbClr val="114FFB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AA4CD3-FD6B-458E-A36F-17B9E8617D4E}" type="slidenum">
              <a:rPr lang="en-US"/>
              <a:pPr/>
              <a:t>26</a:t>
            </a:fld>
            <a:endParaRPr lang="en-US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0475" y="720725"/>
            <a:ext cx="4789488" cy="3594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6124" y="4559087"/>
            <a:ext cx="5358048" cy="431503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7F756-445F-4205-B236-357C005BDFC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34C7D-9C9A-45C8-A815-5DF8B25B6F10}" type="slidenum">
              <a:rPr lang="en-US"/>
              <a:pPr/>
              <a:t>28</a:t>
            </a:fld>
            <a:endParaRPr lang="en-US"/>
          </a:p>
        </p:txBody>
      </p:sp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24BC2-4D72-4348-829B-3BB24892A5A3}" type="slidenum">
              <a:rPr lang="en-US"/>
              <a:pPr/>
              <a:t>4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2038"/>
          </a:xfrm>
          <a:ln/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7713"/>
            <a:ext cx="5362575" cy="432276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836C0E1-A783-4EBA-B124-3B5E2F8DF923}" type="slidenum">
              <a:rPr lang="en-US"/>
              <a:pPr/>
              <a:t>5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LIGO is designed to be an observatory, not a one-off proof that GWs exist.  What do we look for?</a:t>
            </a:r>
          </a:p>
          <a:p>
            <a:endParaRPr lang="en-US" smtClean="0"/>
          </a:p>
          <a:p>
            <a:r>
              <a:rPr lang="en-US" smtClean="0"/>
              <a:t>There are number of predicted astrophysical sources of gravitational radiation, and most of them involve cataclysmic events.</a:t>
            </a:r>
          </a:p>
          <a:p>
            <a:r>
              <a:rPr lang="en-US" smtClean="0"/>
              <a:t>Binary systems – NSs and BHs, most likely source, theoretically well understood with known waveforms</a:t>
            </a:r>
          </a:p>
          <a:p>
            <a:r>
              <a:rPr lang="en-US" smtClean="0"/>
              <a:t>Bursts – GW emissions that are not well modeled or understood.  These include asymmetrically core collapse supernova, cosmic strings, and perhaps unknown sources</a:t>
            </a:r>
          </a:p>
          <a:p>
            <a:r>
              <a:rPr lang="en-US" smtClean="0"/>
              <a:t>The residual GW background</a:t>
            </a:r>
          </a:p>
          <a:p>
            <a:r>
              <a:rPr lang="en-US" smtClean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 for LIGO-India is the network</a:t>
            </a:r>
          </a:p>
          <a:p>
            <a:r>
              <a:rPr lang="en-US" dirty="0" smtClean="0"/>
              <a:t>More detectors provides better localization</a:t>
            </a:r>
          </a:p>
          <a:p>
            <a:r>
              <a:rPr lang="en-US" dirty="0" smtClean="0"/>
              <a:t>(GEO600 is not as sensitive so will not contribute to the network)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5798C-BFF0-6B41-B576-71BA2EEFE2A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2566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BEA81-4571-47D2-9F8F-C90DC1E5E5D0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63613"/>
            <a:fld id="{5D27F749-0B31-4F38-8A2F-021FE80083F6}" type="slidenum">
              <a:rPr lang="en-US"/>
              <a:pPr defTabSz="963613"/>
              <a:t>10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63613"/>
            <a:fld id="{FFA148BE-3643-41FE-BDEF-B92316681DBC}" type="slidenum">
              <a:rPr lang="en-US"/>
              <a:pPr defTabSz="963613"/>
              <a:t>11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at 20 minutes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D182-20F2-43C9-AC65-074766D81E9A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Walk through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DF375-6CCC-445A-89F7-BDC76B53D182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7CFF9-2B25-4CDC-980D-FBE3A1ACAEC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B9265-F1E3-4260-BC3D-8ACB93BB5AD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75330-2079-4275-BBFF-05CB15F2836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57DAD-17F6-4BBD-8A47-8F7ED07928E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D0892-CD38-4A35-A60F-B5F9C35FA3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8E86D-3EAE-4B15-9332-46B329EC9BA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102AE-E09C-4CA1-98A8-8C459C5478F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C3BFF-9A99-44AA-A294-F9BDFB4F96D9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89393-815E-4A7A-A0D4-DC3BFF2CEEB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F4643-7D17-4073-BF53-7A81C1104B3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2C27D-1FCB-4A68-8FC3-3AA3D17E3A4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248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88" y="6543675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26300" y="65405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F69AE732-2C50-4C7F-859C-76FF7AD1D53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248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388" y="6543675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26300" y="65405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1E14DF23-603E-4B15-9D43-381BCE585F1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248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388" y="6543675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26300" y="65405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B5D6901E-82F7-4AA1-ADAF-340BC9872CA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245B9-B5A6-47F4-94D8-968A6AA9491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F0B79-1354-4B0A-8ECC-F273FCA063E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2CE49-D8E5-44AE-901C-43C9798BAE7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56832-7D9F-4B96-8283-7CBAC83503A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145F9-38D5-416C-9AA9-9838F0AE16C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60414-5B99-4FE3-BD93-D6C29017CB1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84654-79A0-4E32-8E68-C7DA3369084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A04C8-C010-4FF3-B0A9-A5983C2DC12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56552-A832-4E69-9CA8-E5AF0E9FBCB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28BC2-2150-4BE9-92B7-72C734BF783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59864-0F73-4FD6-BA48-A1F6094C502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31" name="Photo Editor Photo" r:id="rId14" imgW="4409524" imgH="3219899" progId="">
              <p:embed/>
            </p:oleObj>
          </a:graphicData>
        </a:graphic>
      </p:graphicFrame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7794625" y="6613525"/>
            <a:ext cx="1349375" cy="2444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tx1"/>
                </a:solidFill>
              </a:rPr>
              <a:t>LIGO-G050423-00-Z</a:t>
            </a:r>
          </a:p>
        </p:txBody>
      </p:sp>
      <p:grpSp>
        <p:nvGrpSpPr>
          <p:cNvPr id="1036" name="Group 12"/>
          <p:cNvGrpSpPr>
            <a:grpSpLocks/>
          </p:cNvGrpSpPr>
          <p:nvPr userDrawn="1"/>
        </p:nvGrpSpPr>
        <p:grpSpPr bwMode="auto">
          <a:xfrm>
            <a:off x="609600" y="1219200"/>
            <a:ext cx="4976813" cy="69850"/>
            <a:chOff x="2256" y="624"/>
            <a:chExt cx="3456" cy="48"/>
          </a:xfrm>
        </p:grpSpPr>
        <p:sp>
          <p:nvSpPr>
            <p:cNvPr id="1037" name="Line 13"/>
            <p:cNvSpPr>
              <a:spLocks noChangeShapeType="1"/>
            </p:cNvSpPr>
            <p:nvPr userDrawn="1"/>
          </p:nvSpPr>
          <p:spPr bwMode="auto">
            <a:xfrm>
              <a:off x="2256" y="624"/>
              <a:ext cx="244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4"/>
            <p:cNvSpPr>
              <a:spLocks noChangeShapeType="1"/>
            </p:cNvSpPr>
            <p:nvPr userDrawn="1"/>
          </p:nvSpPr>
          <p:spPr bwMode="auto">
            <a:xfrm>
              <a:off x="3216" y="672"/>
              <a:ext cx="24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EB37A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go_2011_fin2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26703" y="89198"/>
            <a:ext cx="1146412" cy="851848"/>
          </a:xfrm>
          <a:prstGeom prst="rect">
            <a:avLst/>
          </a:prstGeom>
        </p:spPr>
      </p:pic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76200"/>
            <a:ext cx="6248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4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388" y="6543675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64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5405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50F06F9-D13F-44F6-B3C3-0F50A013FAC4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4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grpSp>
        <p:nvGrpSpPr>
          <p:cNvPr id="641031" name="Group 7"/>
          <p:cNvGrpSpPr>
            <a:grpSpLocks/>
          </p:cNvGrpSpPr>
          <p:nvPr userDrawn="1"/>
        </p:nvGrpSpPr>
        <p:grpSpPr bwMode="auto">
          <a:xfrm>
            <a:off x="609600" y="990600"/>
            <a:ext cx="4976813" cy="69850"/>
            <a:chOff x="2256" y="624"/>
            <a:chExt cx="3456" cy="48"/>
          </a:xfrm>
        </p:grpSpPr>
        <p:sp>
          <p:nvSpPr>
            <p:cNvPr id="641032" name="Line 8"/>
            <p:cNvSpPr>
              <a:spLocks noChangeShapeType="1"/>
            </p:cNvSpPr>
            <p:nvPr userDrawn="1"/>
          </p:nvSpPr>
          <p:spPr bwMode="auto">
            <a:xfrm>
              <a:off x="2256" y="624"/>
              <a:ext cx="244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1033" name="Line 9"/>
            <p:cNvSpPr>
              <a:spLocks noChangeShapeType="1"/>
            </p:cNvSpPr>
            <p:nvPr userDrawn="1"/>
          </p:nvSpPr>
          <p:spPr bwMode="auto">
            <a:xfrm>
              <a:off x="3216" y="672"/>
              <a:ext cx="24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lsc_logo2rgb2.wm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800975" y="204064"/>
            <a:ext cx="1243009" cy="6289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5242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388" y="6543675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524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5405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17D1D72-66DB-414F-8933-B0ABA4E37622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24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grpSp>
        <p:nvGrpSpPr>
          <p:cNvPr id="524295" name="Group 7"/>
          <p:cNvGrpSpPr>
            <a:grpSpLocks/>
          </p:cNvGrpSpPr>
          <p:nvPr userDrawn="1"/>
        </p:nvGrpSpPr>
        <p:grpSpPr bwMode="auto">
          <a:xfrm>
            <a:off x="609600" y="990600"/>
            <a:ext cx="4976813" cy="69850"/>
            <a:chOff x="2256" y="624"/>
            <a:chExt cx="3456" cy="48"/>
          </a:xfrm>
        </p:grpSpPr>
        <p:sp>
          <p:nvSpPr>
            <p:cNvPr id="524296" name="Line 8"/>
            <p:cNvSpPr>
              <a:spLocks noChangeShapeType="1"/>
            </p:cNvSpPr>
            <p:nvPr userDrawn="1"/>
          </p:nvSpPr>
          <p:spPr bwMode="auto">
            <a:xfrm>
              <a:off x="2256" y="624"/>
              <a:ext cx="244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4297" name="Line 9"/>
            <p:cNvSpPr>
              <a:spLocks noChangeShapeType="1"/>
            </p:cNvSpPr>
            <p:nvPr userDrawn="1"/>
          </p:nvSpPr>
          <p:spPr bwMode="auto">
            <a:xfrm>
              <a:off x="3216" y="672"/>
              <a:ext cx="24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24298" name="Picture 10" descr="ligo_logo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0"/>
            <a:ext cx="1423988" cy="984250"/>
          </a:xfrm>
          <a:prstGeom prst="rect">
            <a:avLst/>
          </a:prstGeom>
          <a:noFill/>
        </p:spPr>
      </p:pic>
      <p:pic>
        <p:nvPicPr>
          <p:cNvPr id="524299" name="Picture 11" descr="lsc_logo2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229600" y="152400"/>
            <a:ext cx="838200" cy="4238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9" name="Picture 9" descr="aerial-livingston pic 1b1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9600" y="1130300"/>
            <a:ext cx="2741613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0724" name="Rectangle 4"/>
          <p:cNvSpPr>
            <a:spLocks noGrp="1" noChangeArrowheads="1"/>
          </p:cNvSpPr>
          <p:nvPr>
            <p:ph idx="1"/>
          </p:nvPr>
        </p:nvSpPr>
        <p:spPr>
          <a:xfrm>
            <a:off x="3048000" y="1130300"/>
            <a:ext cx="5791200" cy="3043494"/>
          </a:xfrm>
          <a:solidFill>
            <a:schemeClr val="bg1">
              <a:alpha val="60001"/>
            </a:schemeClr>
          </a:solidFill>
          <a:ln/>
        </p:spPr>
        <p:txBody>
          <a:bodyPr/>
          <a:lstStyle/>
          <a:p>
            <a:pPr algn="r">
              <a:buFontTx/>
              <a:buNone/>
            </a:pPr>
            <a:r>
              <a:rPr lang="en-US" sz="2000" b="1" dirty="0"/>
              <a:t>Volker </a:t>
            </a:r>
            <a:r>
              <a:rPr lang="en-US" sz="2000" b="1" dirty="0" err="1"/>
              <a:t>Quetschke</a:t>
            </a:r>
            <a:endParaRPr lang="en-US" sz="2000" b="1" dirty="0"/>
          </a:p>
          <a:p>
            <a:pPr algn="r">
              <a:buFontTx/>
              <a:buNone/>
            </a:pPr>
            <a:r>
              <a:rPr lang="en-US" sz="2000" b="1" dirty="0"/>
              <a:t>Center for Gravitational Wave Astronomy</a:t>
            </a:r>
          </a:p>
          <a:p>
            <a:pPr algn="r">
              <a:buFontTx/>
              <a:buNone/>
            </a:pPr>
            <a:r>
              <a:rPr lang="en-US" sz="2000" b="1" dirty="0"/>
              <a:t>&amp; Department of Physics and Astronomy</a:t>
            </a:r>
          </a:p>
          <a:p>
            <a:pPr algn="r">
              <a:buFontTx/>
              <a:buNone/>
            </a:pPr>
            <a:r>
              <a:rPr lang="en-US" sz="2000" b="1" dirty="0"/>
              <a:t>The University of Texas at </a:t>
            </a:r>
            <a:r>
              <a:rPr lang="en-US" sz="2000" b="1" dirty="0" smtClean="0"/>
              <a:t>Brownsville</a:t>
            </a:r>
          </a:p>
          <a:p>
            <a:pPr algn="r">
              <a:buFontTx/>
              <a:buNone/>
            </a:pPr>
            <a:endParaRPr lang="en-US" sz="2000" b="1" dirty="0" smtClean="0"/>
          </a:p>
          <a:p>
            <a:pPr algn="r">
              <a:buFontTx/>
              <a:buNone/>
            </a:pPr>
            <a:r>
              <a:rPr lang="en-US" sz="2000" b="1" dirty="0" smtClean="0"/>
              <a:t>for the LIGO Input-Optics group</a:t>
            </a:r>
          </a:p>
          <a:p>
            <a:pPr algn="r">
              <a:buFontTx/>
              <a:buNone/>
            </a:pPr>
            <a:endParaRPr lang="en-US" sz="2000" b="1" dirty="0" smtClean="0"/>
          </a:p>
          <a:p>
            <a:pPr algn="r">
              <a:buFontTx/>
              <a:buNone/>
            </a:pPr>
            <a:r>
              <a:rPr lang="en-US" sz="2000" b="1" dirty="0" smtClean="0"/>
              <a:t>and the LIGO Scientific Collaboration</a:t>
            </a:r>
            <a:endParaRPr lang="en-US" sz="2000" b="1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</a:t>
            </a:fld>
            <a:endParaRPr lang="de-DE"/>
          </a:p>
        </p:txBody>
      </p:sp>
      <p:grpSp>
        <p:nvGrpSpPr>
          <p:cNvPr id="27" name="Group 26"/>
          <p:cNvGrpSpPr/>
          <p:nvPr/>
        </p:nvGrpSpPr>
        <p:grpSpPr>
          <a:xfrm>
            <a:off x="5612696" y="4118979"/>
            <a:ext cx="3211512" cy="828675"/>
            <a:chOff x="5494712" y="4797387"/>
            <a:chExt cx="3211512" cy="828675"/>
          </a:xfrm>
        </p:grpSpPr>
        <p:sp>
          <p:nvSpPr>
            <p:cNvPr id="670722" name="Text Box 2"/>
            <p:cNvSpPr txBox="1">
              <a:spLocks noChangeArrowheads="1"/>
            </p:cNvSpPr>
            <p:nvPr/>
          </p:nvSpPr>
          <p:spPr bwMode="auto">
            <a:xfrm>
              <a:off x="5494712" y="5075200"/>
              <a:ext cx="2398712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chemeClr val="tx1"/>
                  </a:solidFill>
                </a:rPr>
                <a:t>LIGO is funded by NSF</a:t>
              </a:r>
            </a:p>
          </p:txBody>
        </p:sp>
        <p:pic>
          <p:nvPicPr>
            <p:cNvPr id="670723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906124" y="4797387"/>
              <a:ext cx="800100" cy="82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70725" name="Text Box 5"/>
          <p:cNvSpPr txBox="1">
            <a:spLocks noChangeArrowheads="1"/>
          </p:cNvSpPr>
          <p:nvPr/>
        </p:nvSpPr>
        <p:spPr bwMode="auto">
          <a:xfrm>
            <a:off x="647700" y="225150"/>
            <a:ext cx="769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The Advanced LIGO GW detector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70728" name="Picture 8" descr="fig08-hanford aerial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4800" y="1143000"/>
            <a:ext cx="2741613" cy="1908175"/>
          </a:xfrm>
          <a:prstGeom prst="rect">
            <a:avLst/>
          </a:prstGeom>
          <a:noFill/>
        </p:spPr>
      </p:pic>
      <p:pic>
        <p:nvPicPr>
          <p:cNvPr id="670730" name="Picture 10" descr="csmt_logo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1590" y="5702712"/>
            <a:ext cx="703262" cy="914400"/>
          </a:xfrm>
          <a:prstGeom prst="rect">
            <a:avLst/>
          </a:prstGeom>
          <a:noFill/>
        </p:spPr>
      </p:pic>
      <p:sp>
        <p:nvSpPr>
          <p:cNvPr id="670731" name="Text Box 11"/>
          <p:cNvSpPr txBox="1">
            <a:spLocks noChangeArrowheads="1"/>
          </p:cNvSpPr>
          <p:nvPr/>
        </p:nvSpPr>
        <p:spPr bwMode="auto">
          <a:xfrm>
            <a:off x="1408464" y="5729700"/>
            <a:ext cx="1657350" cy="7302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99"/>
                </a:solidFill>
              </a:rPr>
              <a:t>THE UNIVERSITY</a:t>
            </a:r>
            <a:br>
              <a:rPr lang="en-US" sz="1400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OF TEXAS AT</a:t>
            </a:r>
            <a:br>
              <a:rPr lang="en-US" sz="1400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BROWNSVILLE</a:t>
            </a:r>
          </a:p>
        </p:txBody>
      </p:sp>
      <p:sp>
        <p:nvSpPr>
          <p:cNvPr id="670732" name="Text Box 12"/>
          <p:cNvSpPr txBox="1">
            <a:spLocks noChangeArrowheads="1"/>
          </p:cNvSpPr>
          <p:nvPr/>
        </p:nvSpPr>
        <p:spPr bwMode="auto">
          <a:xfrm>
            <a:off x="4405313" y="5742400"/>
            <a:ext cx="1385887" cy="7302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99"/>
                </a:solidFill>
              </a:rPr>
              <a:t>Department of</a:t>
            </a:r>
            <a:br>
              <a:rPr lang="en-US" sz="1400" b="1">
                <a:solidFill>
                  <a:srgbClr val="000099"/>
                </a:solidFill>
              </a:rPr>
            </a:br>
            <a:r>
              <a:rPr lang="en-US" sz="1400" b="1">
                <a:solidFill>
                  <a:srgbClr val="000099"/>
                </a:solidFill>
              </a:rPr>
              <a:t>Physics and</a:t>
            </a:r>
            <a:br>
              <a:rPr lang="en-US" sz="1400" b="1">
                <a:solidFill>
                  <a:srgbClr val="000099"/>
                </a:solidFill>
              </a:rPr>
            </a:br>
            <a:r>
              <a:rPr lang="en-US" sz="1400" b="1">
                <a:solidFill>
                  <a:srgbClr val="000099"/>
                </a:solidFill>
              </a:rPr>
              <a:t>Astronomy</a:t>
            </a:r>
          </a:p>
        </p:txBody>
      </p:sp>
      <p:sp>
        <p:nvSpPr>
          <p:cNvPr id="670733" name="Text Box 13"/>
          <p:cNvSpPr txBox="1">
            <a:spLocks noChangeArrowheads="1"/>
          </p:cNvSpPr>
          <p:nvPr/>
        </p:nvSpPr>
        <p:spPr bwMode="auto">
          <a:xfrm>
            <a:off x="7343775" y="5670756"/>
            <a:ext cx="1266825" cy="9429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99"/>
                </a:solidFill>
              </a:rPr>
              <a:t>Center for</a:t>
            </a:r>
            <a:br>
              <a:rPr lang="en-US" sz="1400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Gravitational</a:t>
            </a:r>
            <a:br>
              <a:rPr lang="en-US" sz="1400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Wave</a:t>
            </a:r>
            <a:br>
              <a:rPr lang="en-US" sz="1400" b="1" dirty="0">
                <a:solidFill>
                  <a:srgbClr val="000099"/>
                </a:solidFill>
              </a:rPr>
            </a:br>
            <a:r>
              <a:rPr lang="en-US" sz="1400" b="1" dirty="0">
                <a:solidFill>
                  <a:srgbClr val="000099"/>
                </a:solidFill>
              </a:rPr>
              <a:t>Astronomy</a:t>
            </a:r>
          </a:p>
        </p:txBody>
      </p:sp>
      <p:pic>
        <p:nvPicPr>
          <p:cNvPr id="670736" name="Picture 16" descr="SETB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04800" y="3125788"/>
            <a:ext cx="2741613" cy="2055812"/>
          </a:xfrm>
          <a:prstGeom prst="rect">
            <a:avLst/>
          </a:prstGeom>
          <a:noFill/>
        </p:spPr>
      </p:pic>
      <p:pic>
        <p:nvPicPr>
          <p:cNvPr id="25" name="Picture 24" descr="CGWA_logo_orang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27044" y="5707626"/>
            <a:ext cx="884163" cy="884163"/>
          </a:xfrm>
          <a:prstGeom prst="rect">
            <a:avLst/>
          </a:prstGeom>
        </p:spPr>
      </p:pic>
      <p:pic>
        <p:nvPicPr>
          <p:cNvPr id="26" name="Content Placeholder 13" descr="ossi_16c_trans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0523" y="5648632"/>
            <a:ext cx="1071084" cy="92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012942" y="4990082"/>
            <a:ext cx="6019533" cy="646331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University of Texas </a:t>
            </a:r>
            <a:r>
              <a:rPr lang="en-US" sz="1800" b="1" dirty="0" smtClean="0">
                <a:solidFill>
                  <a:schemeClr val="tx1"/>
                </a:solidFill>
              </a:rPr>
              <a:t>at  Austin</a:t>
            </a:r>
            <a:r>
              <a:rPr lang="en-US" sz="1800" b="1" dirty="0">
                <a:solidFill>
                  <a:schemeClr val="tx1"/>
                </a:solidFill>
              </a:rPr>
              <a:t>, Department of Physics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AMO seminar, Friday, </a:t>
            </a:r>
            <a:r>
              <a:rPr lang="en-US" sz="1800" b="1" dirty="0" smtClean="0">
                <a:solidFill>
                  <a:schemeClr val="tx1"/>
                </a:solidFill>
              </a:rPr>
              <a:t>September 13 2013.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8DFD128B-90C8-44FF-A7EC-BDC5E84EF0DA}" type="slidenum">
              <a:rPr lang="en-US" sz="800" smtClean="0"/>
              <a:pPr/>
              <a:t>10</a:t>
            </a:fld>
            <a:endParaRPr lang="en-US" sz="8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32230"/>
            <a:ext cx="6172200" cy="800100"/>
          </a:xfrm>
        </p:spPr>
        <p:txBody>
          <a:bodyPr/>
          <a:lstStyle/>
          <a:p>
            <a:r>
              <a:rPr lang="en-US" sz="2400" dirty="0" smtClean="0"/>
              <a:t>The LIGO detectors:</a:t>
            </a:r>
            <a:br>
              <a:rPr lang="en-US" sz="2400" dirty="0" smtClean="0"/>
            </a:br>
            <a:r>
              <a:rPr lang="en-US" sz="2400" dirty="0" smtClean="0"/>
              <a:t>Washington state…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83" b="40785"/>
          <a:stretch>
            <a:fillRect/>
          </a:stretch>
        </p:blipFill>
        <p:spPr bwMode="auto">
          <a:xfrm>
            <a:off x="577850" y="1660525"/>
            <a:ext cx="7804150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98E6D998-C12F-4313-A80A-29FE74611226}" type="slidenum">
              <a:rPr lang="en-US" sz="800" smtClean="0"/>
              <a:pPr/>
              <a:t>11</a:t>
            </a:fld>
            <a:endParaRPr lang="en-US" sz="8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467600" cy="533400"/>
          </a:xfrm>
        </p:spPr>
        <p:txBody>
          <a:bodyPr/>
          <a:lstStyle/>
          <a:p>
            <a:r>
              <a:rPr lang="en-US" sz="2400" dirty="0" smtClean="0"/>
              <a:t>and LIGO in Louisiana</a:t>
            </a:r>
          </a:p>
        </p:txBody>
      </p:sp>
      <p:pic>
        <p:nvPicPr>
          <p:cNvPr id="32772" name="Picture 4" descr="low8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67226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0611" y="5177116"/>
            <a:ext cx="7194176" cy="1304365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 smtClean="0"/>
              <a:t>The (initial and enhanced) LIGO detectors were working according to specifications, but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of </a:t>
            </a:r>
            <a:r>
              <a:rPr lang="en-US" dirty="0" err="1" smtClean="0"/>
              <a:t>eLIGO</a:t>
            </a:r>
            <a:endParaRPr lang="en-US" dirty="0" smtClean="0"/>
          </a:p>
        </p:txBody>
      </p:sp>
      <p:sp>
        <p:nvSpPr>
          <p:cNvPr id="7168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LIGO-G1300915</a:t>
            </a:r>
            <a:endParaRPr lang="en-US"/>
          </a:p>
        </p:txBody>
      </p:sp>
      <p:sp>
        <p:nvSpPr>
          <p:cNvPr id="71683" name="Content Placeholder 7"/>
          <p:cNvSpPr>
            <a:spLocks noGrp="1"/>
          </p:cNvSpPr>
          <p:nvPr>
            <p:ph idx="1"/>
          </p:nvPr>
        </p:nvSpPr>
        <p:spPr>
          <a:xfrm>
            <a:off x="134938" y="1481138"/>
            <a:ext cx="4721225" cy="2455862"/>
          </a:xfrm>
        </p:spPr>
        <p:txBody>
          <a:bodyPr/>
          <a:lstStyle/>
          <a:p>
            <a:r>
              <a:rPr lang="en-US" sz="2000" smtClean="0"/>
              <a:t>First generation detectors reached about 100 galaxies</a:t>
            </a:r>
          </a:p>
          <a:p>
            <a:pPr>
              <a:spcBef>
                <a:spcPts val="1000"/>
              </a:spcBef>
            </a:pPr>
            <a:r>
              <a:rPr lang="en-US" sz="2000" smtClean="0"/>
              <a:t>Events 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sz="2000" smtClean="0"/>
              <a:t>Need to reach more galaxies to see more than one signal per lifetime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87375" y="2690813"/>
            <a:ext cx="8270875" cy="3716337"/>
            <a:chOff x="469955" y="2565265"/>
            <a:chExt cx="8271411" cy="3717675"/>
          </a:xfrm>
        </p:grpSpPr>
        <p:pic>
          <p:nvPicPr>
            <p:cNvPr id="71686" name="Content Placeholder 6" descr="Local_Universe_cut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27541" y="3883199"/>
              <a:ext cx="2547104" cy="23997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71687" name="Content Placeholder 6" descr="Local_Universe_c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5396" y="2565265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71688" name="Picture 44" descr="EarthBlueMarbleWestTerr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9955" y="4939915"/>
              <a:ext cx="1343025" cy="13430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 flipH="1" flipV="1">
              <a:off x="1812981" y="4939915"/>
              <a:ext cx="1497762" cy="653655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812981" y="5593570"/>
              <a:ext cx="1497762" cy="6893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574645" y="4419070"/>
              <a:ext cx="2193658" cy="1863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4574645" y="3883200"/>
              <a:ext cx="2077167" cy="535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17645" y="3347331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46713" y="2160588"/>
            <a:ext cx="28781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(considering NS-NS mergers)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336210" y="159778"/>
            <a:ext cx="6827837" cy="700087"/>
          </a:xfrm>
        </p:spPr>
        <p:txBody>
          <a:bodyPr/>
          <a:lstStyle/>
          <a:p>
            <a:r>
              <a:rPr lang="en-US" sz="2000" dirty="0" smtClean="0"/>
              <a:t>Targets for </a:t>
            </a:r>
            <a:r>
              <a:rPr lang="en-US" sz="2000" dirty="0" err="1" smtClean="0"/>
              <a:t>aLIGO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What would a tenfold increase in range change?</a:t>
            </a: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LIGO-G1300915</a:t>
            </a:r>
            <a:endParaRPr lang="en-US"/>
          </a:p>
        </p:txBody>
      </p:sp>
      <p:sp>
        <p:nvSpPr>
          <p:cNvPr id="72708" name="Content Placeholder 7"/>
          <p:cNvSpPr>
            <a:spLocks noGrp="1"/>
          </p:cNvSpPr>
          <p:nvPr>
            <p:ph idx="1"/>
          </p:nvPr>
        </p:nvSpPr>
        <p:spPr>
          <a:xfrm>
            <a:off x="98990" y="1148618"/>
            <a:ext cx="4335463" cy="2455862"/>
          </a:xfrm>
        </p:spPr>
        <p:txBody>
          <a:bodyPr/>
          <a:lstStyle/>
          <a:p>
            <a:r>
              <a:rPr lang="en-US" sz="2000" smtClean="0"/>
              <a:t>Advanced detectors will reach about 100,000 galaxies</a:t>
            </a:r>
          </a:p>
          <a:p>
            <a:pPr>
              <a:spcBef>
                <a:spcPts val="1000"/>
              </a:spcBef>
            </a:pPr>
            <a:r>
              <a:rPr lang="en-US" sz="2000" smtClean="0"/>
              <a:t>Events 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sz="2000" smtClean="0"/>
              <a:t>Order of 1 per month!</a:t>
            </a:r>
          </a:p>
        </p:txBody>
      </p:sp>
      <p:sp>
        <p:nvSpPr>
          <p:cNvPr id="72721" name="TextBox 28"/>
          <p:cNvSpPr txBox="1">
            <a:spLocks noChangeArrowheads="1"/>
          </p:cNvSpPr>
          <p:nvPr/>
        </p:nvSpPr>
        <p:spPr bwMode="auto">
          <a:xfrm>
            <a:off x="2465388" y="6061075"/>
            <a:ext cx="1395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Initial Range</a:t>
            </a:r>
          </a:p>
        </p:txBody>
      </p:sp>
      <p:pic>
        <p:nvPicPr>
          <p:cNvPr id="72705" name="Picture 6" descr="Local_Superclust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361" y="1648691"/>
            <a:ext cx="4674889" cy="47582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3921218" y="4406782"/>
            <a:ext cx="2601075" cy="200095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3921219" y="3304695"/>
            <a:ext cx="2601074" cy="799703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02474" y="3305265"/>
            <a:ext cx="3019395" cy="3101713"/>
            <a:chOff x="4912852" y="2690062"/>
            <a:chExt cx="3945970" cy="3717675"/>
          </a:xfrm>
        </p:grpSpPr>
        <p:pic>
          <p:nvPicPr>
            <p:cNvPr id="72724" name="Content Placeholder 6" descr="Local_Universe_cut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2852" y="2690062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115856" y="2723753"/>
            <a:ext cx="2809846" cy="3065916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82733" y="4104398"/>
            <a:ext cx="279118" cy="302384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2722" name="TextBox 29"/>
          <p:cNvSpPr txBox="1">
            <a:spLocks noChangeArrowheads="1"/>
          </p:cNvSpPr>
          <p:nvPr/>
        </p:nvSpPr>
        <p:spPr bwMode="auto">
          <a:xfrm>
            <a:off x="5509356" y="5918422"/>
            <a:ext cx="2161548" cy="47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Advanced Range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156448"/>
            <a:ext cx="9144000" cy="570155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2901951" y="4619625"/>
            <a:ext cx="2601913" cy="17827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56" name="Rectangle 8"/>
          <p:cNvSpPr>
            <a:spLocks noChangeArrowheads="1"/>
          </p:cNvSpPr>
          <p:nvPr/>
        </p:nvSpPr>
        <p:spPr bwMode="auto">
          <a:xfrm>
            <a:off x="4217988" y="1803400"/>
            <a:ext cx="1468438" cy="1231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322" name="Rectangle 74"/>
          <p:cNvSpPr>
            <a:spLocks noChangeArrowheads="1"/>
          </p:cNvSpPr>
          <p:nvPr/>
        </p:nvSpPr>
        <p:spPr bwMode="auto">
          <a:xfrm>
            <a:off x="2822575" y="2184400"/>
            <a:ext cx="1592263" cy="2911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Advanced LIGO Overview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52390" y="1236155"/>
            <a:ext cx="4038600" cy="452596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rgbClr val="990033"/>
                </a:solidFill>
                <a:cs typeface="+mn-cs"/>
              </a:rPr>
              <a:t>Improvements:</a:t>
            </a:r>
          </a:p>
        </p:txBody>
      </p:sp>
      <p:pic>
        <p:nvPicPr>
          <p:cNvPr id="14" name="Picture 1028" descr="IFO_SYS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6760" y="811214"/>
            <a:ext cx="7155920" cy="54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9321" name="Group 73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xmlns="" val="3741577728"/>
              </p:ext>
            </p:extLst>
          </p:nvPr>
        </p:nvGraphicFramePr>
        <p:xfrm>
          <a:off x="171878" y="1725108"/>
          <a:ext cx="3554995" cy="4890320"/>
        </p:xfrm>
        <a:graphic>
          <a:graphicData uri="http://schemas.openxmlformats.org/drawingml/2006/table">
            <a:tbl>
              <a:tblPr/>
              <a:tblGrid>
                <a:gridCol w="1364074"/>
                <a:gridCol w="1004844"/>
                <a:gridCol w="1186077"/>
              </a:tblGrid>
              <a:tr h="5018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Parameter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Initial LIGO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Advanced 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LIGO</a:t>
                      </a:r>
                      <a:endParaRPr kumimoji="0" lang="en-US" sz="1100" b="1" i="1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4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Mirror Mass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 kg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40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kg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1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Input Laser Power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 W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(10 kW arm)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180 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(&gt;700 kW arm)</a:t>
                      </a:r>
                      <a:b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</a:b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/>
                      </a:r>
                      <a:b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</a:b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63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Interferometer Topology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Power-recycled Fabry-Perot arm cavity Michelson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Dual-recycled Fabry-Perot arm cavity Michelson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(stable RC)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GW Readout Method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RF heterodyne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DC homodyne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65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Optimal Strain Sensitivity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-23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/ 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rHz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114FFB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Tunable, better than 5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-24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/ 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rHz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in broadband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Seismic Isolation Performance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f</a:t>
                      </a:r>
                      <a:r>
                        <a:rPr kumimoji="0" lang="en-US" sz="11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~ 50 Hz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f</a:t>
                      </a:r>
                      <a:r>
                        <a:rPr kumimoji="0" lang="en-US" sz="11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low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 ~ 12 Hz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Mirror Suspensions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Single Pendulum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Quadruple pendulum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FFB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E732-2C50-4C7F-859C-76FF7AD1D53E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968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get us?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10841" y="1147900"/>
            <a:ext cx="2840178" cy="2163336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Improvement depends on:</a:t>
            </a:r>
          </a:p>
          <a:p>
            <a:pPr lvl="1"/>
            <a:r>
              <a:rPr lang="en-US" sz="1600" b="1" dirty="0" smtClean="0"/>
              <a:t>F</a:t>
            </a:r>
            <a:r>
              <a:rPr lang="en-US" sz="1600" b="1" dirty="0" smtClean="0">
                <a:solidFill>
                  <a:schemeClr val="tx1"/>
                </a:solidFill>
              </a:rPr>
              <a:t>requency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range</a:t>
            </a:r>
          </a:p>
          <a:p>
            <a:pPr lvl="1"/>
            <a:r>
              <a:rPr lang="en-US" sz="1600" b="1" dirty="0" smtClean="0"/>
              <a:t>Laser power</a:t>
            </a:r>
          </a:p>
          <a:p>
            <a:pPr lvl="1"/>
            <a:r>
              <a:rPr lang="en-US" sz="1600" b="1" dirty="0" smtClean="0">
                <a:solidFill>
                  <a:schemeClr val="tx1"/>
                </a:solidFill>
              </a:rPr>
              <a:t>Signal recycling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mirror </a:t>
            </a:r>
            <a:endParaRPr lang="en-US" sz="1600" b="1" dirty="0" smtClean="0">
              <a:solidFill>
                <a:srgbClr val="114FFB"/>
              </a:solidFill>
            </a:endParaRPr>
          </a:p>
        </p:txBody>
      </p:sp>
      <p:pic>
        <p:nvPicPr>
          <p:cNvPr id="36868" name="Picture 4" descr="Sens.pdf"/>
          <p:cNvPicPr>
            <a:picLocks noChangeAspect="1"/>
          </p:cNvPicPr>
          <p:nvPr/>
        </p:nvPicPr>
        <p:blipFill>
          <a:blip r:embed="rId2" cstate="print"/>
          <a:srcRect l="5409" t="9740" r="10306" b="4039"/>
          <a:stretch>
            <a:fillRect/>
          </a:stretch>
        </p:blipFill>
        <p:spPr bwMode="auto">
          <a:xfrm>
            <a:off x="2064334" y="1358769"/>
            <a:ext cx="6979511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7589" y="4182406"/>
            <a:ext cx="1509713" cy="1431925"/>
            <a:chOff x="5467407" y="1751992"/>
            <a:chExt cx="3371793" cy="3241590"/>
          </a:xfrm>
        </p:grpSpPr>
        <p:sp>
          <p:nvSpPr>
            <p:cNvPr id="13" name="Right Arrow 12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116"/>
            <p:cNvSpPr>
              <a:spLocks noChangeArrowheads="1"/>
            </p:cNvSpPr>
            <p:nvPr/>
          </p:nvSpPr>
          <p:spPr bwMode="auto">
            <a:xfrm rot="18900000">
              <a:off x="6835979" y="3789667"/>
              <a:ext cx="457374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Line 117"/>
            <p:cNvSpPr>
              <a:spLocks noChangeShapeType="1"/>
            </p:cNvSpPr>
            <p:nvPr/>
          </p:nvSpPr>
          <p:spPr bwMode="auto">
            <a:xfrm flipV="1">
              <a:off x="6857252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38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9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4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36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7" name="Line 123"/>
              <p:cNvSpPr>
                <a:spLocks noChangeShapeType="1"/>
              </p:cNvSpPr>
              <p:nvPr/>
            </p:nvSpPr>
            <p:spPr bwMode="auto">
              <a:xfrm>
                <a:off x="4272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5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34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5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32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3" name="Line 129"/>
              <p:cNvSpPr>
                <a:spLocks noChangeShapeType="1"/>
              </p:cNvSpPr>
              <p:nvPr/>
            </p:nvSpPr>
            <p:spPr bwMode="auto">
              <a:xfrm>
                <a:off x="4271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5" name="Delay 24"/>
            <p:cNvSpPr>
              <a:spLocks noChangeArrowheads="1"/>
            </p:cNvSpPr>
            <p:nvPr/>
          </p:nvSpPr>
          <p:spPr bwMode="auto">
            <a:xfrm rot="5400000">
              <a:off x="6902689" y="4440435"/>
              <a:ext cx="302738" cy="261915"/>
            </a:xfrm>
            <a:prstGeom prst="flowChartDelay">
              <a:avLst/>
            </a:prstGeom>
            <a:gradFill rotWithShape="1">
              <a:gsLst>
                <a:gs pos="0">
                  <a:srgbClr val="D08AFF"/>
                </a:gs>
                <a:gs pos="20000">
                  <a:srgbClr val="CF8CFF"/>
                </a:gs>
                <a:gs pos="100000">
                  <a:srgbClr val="9E6AC8"/>
                </a:gs>
              </a:gsLst>
              <a:lin ang="5400000"/>
            </a:gradFill>
            <a:ln w="28575">
              <a:solidFill>
                <a:srgbClr val="CF99FC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624641" y="3886680"/>
                <a:ext cx="666574" cy="100938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9" name="Snip Same Side Corner Rectangle 28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25590" y="3813175"/>
                <a:ext cx="462850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" name="Text Box 115"/>
            <p:cNvSpPr txBox="1">
              <a:spLocks noChangeArrowheads="1"/>
            </p:cNvSpPr>
            <p:nvPr/>
          </p:nvSpPr>
          <p:spPr bwMode="auto">
            <a:xfrm>
              <a:off x="6492064" y="4688112"/>
              <a:ext cx="1060110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Helvetica" charset="0"/>
                  <a:ea typeface="ＭＳ Ｐゴシック" charset="0"/>
                </a:rPr>
                <a:t>photodiode</a:t>
              </a:r>
            </a:p>
          </p:txBody>
        </p:sp>
      </p:grp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 cstate="print"/>
          <a:srcRect l="1323"/>
          <a:stretch>
            <a:fillRect/>
          </a:stretch>
        </p:blipFill>
        <p:spPr bwMode="auto">
          <a:xfrm>
            <a:off x="2701925" y="-69850"/>
            <a:ext cx="64420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4973639" y="5886450"/>
            <a:ext cx="4170362" cy="700088"/>
          </a:xfrm>
        </p:spPr>
        <p:txBody>
          <a:bodyPr/>
          <a:lstStyle/>
          <a:p>
            <a:r>
              <a:rPr lang="en-US" sz="2000" dirty="0" smtClean="0"/>
              <a:t>The real instrument is </a:t>
            </a:r>
            <a:br>
              <a:rPr lang="en-US" sz="2000" dirty="0" smtClean="0"/>
            </a:br>
            <a:r>
              <a:rPr lang="en-US" sz="2000" dirty="0" smtClean="0"/>
              <a:t>far more complex…</a:t>
            </a: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100" y="2928938"/>
            <a:ext cx="417512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7188" y="5095875"/>
            <a:ext cx="1509712" cy="1431925"/>
            <a:chOff x="5467407" y="1751992"/>
            <a:chExt cx="3371793" cy="3241590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5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2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1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15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1" y="1533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7" name="Delay 26"/>
            <p:cNvSpPr>
              <a:spLocks noChangeArrowheads="1"/>
            </p:cNvSpPr>
            <p:nvPr/>
          </p:nvSpPr>
          <p:spPr bwMode="auto">
            <a:xfrm rot="5400000">
              <a:off x="6902689" y="4440435"/>
              <a:ext cx="302738" cy="261915"/>
            </a:xfrm>
            <a:prstGeom prst="flowChartDelay">
              <a:avLst/>
            </a:prstGeom>
            <a:gradFill rotWithShape="1">
              <a:gsLst>
                <a:gs pos="0">
                  <a:srgbClr val="D08AFF"/>
                </a:gs>
                <a:gs pos="20000">
                  <a:srgbClr val="CF8CFF"/>
                </a:gs>
                <a:gs pos="100000">
                  <a:srgbClr val="9E6AC8"/>
                </a:gs>
              </a:gsLst>
              <a:lin ang="5400000"/>
            </a:gradFill>
            <a:ln w="28575">
              <a:solidFill>
                <a:srgbClr val="CF99FC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18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624641" y="3886680"/>
                <a:ext cx="666574" cy="100938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25591" y="3813174"/>
                <a:ext cx="462850" cy="71381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" name="Text Box 115"/>
            <p:cNvSpPr txBox="1">
              <a:spLocks noChangeArrowheads="1"/>
            </p:cNvSpPr>
            <p:nvPr/>
          </p:nvSpPr>
          <p:spPr bwMode="auto">
            <a:xfrm>
              <a:off x="6492063" y="4688112"/>
              <a:ext cx="1060113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Helvetica" charset="0"/>
                  <a:ea typeface="ＭＳ Ｐゴシック" charset="0"/>
                </a:rPr>
                <a:t>photodiode</a:t>
              </a:r>
            </a:p>
          </p:txBody>
        </p: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332413" y="4657725"/>
            <a:ext cx="1776412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n-US">
                <a:latin typeface="Helvetica" pitchFamily="-84" charset="0"/>
              </a:rPr>
              <a:t>Reality axis</a:t>
            </a: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793875" y="2894013"/>
            <a:ext cx="5699125" cy="700087"/>
          </a:xfrm>
        </p:spPr>
        <p:txBody>
          <a:bodyPr/>
          <a:lstStyle/>
          <a:p>
            <a:r>
              <a:rPr lang="en-US" smtClean="0"/>
              <a:t>A look at the hardware – </a:t>
            </a:r>
            <a:br>
              <a:rPr lang="en-US" smtClean="0"/>
            </a:br>
            <a:r>
              <a:rPr lang="en-US" smtClean="0"/>
              <a:t>with a focus on things unique to Advanced LIGO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4km Beam Tubes</a:t>
            </a:r>
          </a:p>
        </p:txBody>
      </p:sp>
      <p:pic>
        <p:nvPicPr>
          <p:cNvPr id="50178" name="Picture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1233488"/>
            <a:ext cx="493712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717550" y="4691063"/>
            <a:ext cx="819308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Light must travel in an excellent vacuum</a:t>
            </a:r>
          </a:p>
          <a:p>
            <a:pPr marL="742950" lvl="1" indent="-285750" algn="l"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Just a few molecules traversing the optical path makes a detectable change in path length, masking GWs!</a:t>
            </a:r>
          </a:p>
          <a:p>
            <a:pPr marL="742950" lvl="1" indent="-285750" algn="l"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1.2 m diameter – avoid scattering against walls</a:t>
            </a: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Cover over the tube – hunters</a:t>
            </a:r>
            <a:r>
              <a:rPr lang="en-US" altLang="en-US" sz="1800">
                <a:solidFill>
                  <a:schemeClr val="tx2"/>
                </a:solidFill>
                <a:latin typeface="Helvetica" pitchFamily="-84" charset="0"/>
              </a:rPr>
              <a:t>’</a:t>
            </a: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 bullets and the stray car</a:t>
            </a: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Tube is straight to a fraction of a cm…not like the earth</a:t>
            </a:r>
            <a:r>
              <a:rPr lang="en-US" altLang="en-US" sz="1800">
                <a:solidFill>
                  <a:schemeClr val="tx2"/>
                </a:solidFill>
                <a:latin typeface="Helvetica" pitchFamily="-84" charset="0"/>
              </a:rPr>
              <a:t>’</a:t>
            </a: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s curved surface</a:t>
            </a:r>
          </a:p>
          <a:p>
            <a:pPr marL="742950" lvl="1" indent="-285750" algn="l"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</a:pPr>
            <a:endParaRPr lang="en-US" sz="1800">
              <a:solidFill>
                <a:schemeClr val="tx2"/>
              </a:solidFill>
              <a:latin typeface="Helvetica" pitchFamily="-8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2163" y="1500188"/>
            <a:ext cx="3271837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50F0C941-6FE0-4546-8834-2B2EAEA98533}" type="slidenum">
              <a:rPr lang="en-US" sz="800" smtClean="0"/>
              <a:pPr/>
              <a:t>19</a:t>
            </a:fld>
            <a:endParaRPr lang="en-US" sz="80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136" y="186673"/>
            <a:ext cx="6781800" cy="498475"/>
          </a:xfrm>
        </p:spPr>
        <p:txBody>
          <a:bodyPr/>
          <a:lstStyle/>
          <a:p>
            <a:r>
              <a:rPr lang="en-US" sz="2000" dirty="0" smtClean="0"/>
              <a:t>LIGO Vacuum Equipment – </a:t>
            </a:r>
            <a:br>
              <a:rPr lang="en-US" sz="2000" dirty="0" smtClean="0"/>
            </a:br>
            <a:r>
              <a:rPr lang="en-US" sz="2000" dirty="0" smtClean="0"/>
              <a:t>designed for several generations of instruments</a:t>
            </a:r>
            <a:r>
              <a:rPr lang="en-US" sz="2000" b="1" i="1" dirty="0" smtClean="0">
                <a:solidFill>
                  <a:srgbClr val="EB5621"/>
                </a:solidFill>
              </a:rPr>
              <a:t> </a:t>
            </a:r>
            <a:endParaRPr lang="en-US" sz="2000" dirty="0" smtClean="0"/>
          </a:p>
        </p:txBody>
      </p:sp>
      <p:pic>
        <p:nvPicPr>
          <p:cNvPr id="52227" name="Picture 3" descr="vacequip-liv pic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8400" y="1905000"/>
            <a:ext cx="6705600" cy="4953000"/>
          </a:xfrm>
          <a:noFill/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30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0"/>
            <a:ext cx="7359650" cy="1143000"/>
          </a:xfrm>
        </p:spPr>
        <p:txBody>
          <a:bodyPr/>
          <a:lstStyle/>
          <a:p>
            <a:r>
              <a:rPr lang="en-US" sz="2400"/>
              <a:t>Outline</a:t>
            </a:r>
          </a:p>
        </p:txBody>
      </p:sp>
      <p:sp>
        <p:nvSpPr>
          <p:cNvPr id="67481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771650"/>
            <a:ext cx="7772400" cy="4705350"/>
          </a:xfrm>
        </p:spPr>
        <p:txBody>
          <a:bodyPr/>
          <a:lstStyle/>
          <a:p>
            <a:r>
              <a:rPr lang="en-US" dirty="0" smtClean="0"/>
              <a:t>Primer on Gravitational Waves </a:t>
            </a:r>
            <a:r>
              <a:rPr lang="en-US" dirty="0" err="1" smtClean="0"/>
              <a:t>Interferometry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Status/timeline of Advanced LIGO (</a:t>
            </a:r>
            <a:r>
              <a:rPr lang="en-US" dirty="0" err="1" smtClean="0"/>
              <a:t>aLIGO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990033"/>
                </a:solidFill>
              </a:rPr>
              <a:t>With some more details on the input optics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8CDA-AFE3-40D7-B8A4-A47655923564}" type="slidenum">
              <a:rPr lang="de-DE"/>
              <a:pPr/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495146" y="157443"/>
            <a:ext cx="6419850" cy="700088"/>
          </a:xfrm>
        </p:spPr>
        <p:txBody>
          <a:bodyPr/>
          <a:lstStyle/>
          <a:p>
            <a:r>
              <a:rPr lang="en-US" sz="2400" dirty="0" smtClean="0"/>
              <a:t>200W </a:t>
            </a:r>
            <a:r>
              <a:rPr lang="en-US" sz="2400" dirty="0" err="1" smtClean="0"/>
              <a:t>Nd:YAG</a:t>
            </a:r>
            <a:r>
              <a:rPr lang="en-US" sz="2400" dirty="0" smtClean="0"/>
              <a:t> laser, </a:t>
            </a:r>
            <a:br>
              <a:rPr lang="en-US" sz="2400" dirty="0" smtClean="0"/>
            </a:br>
            <a:r>
              <a:rPr lang="en-US" sz="2400" dirty="0" smtClean="0"/>
              <a:t>stabilized in power and frequency</a:t>
            </a:r>
          </a:p>
        </p:txBody>
      </p:sp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4381500" y="5183188"/>
            <a:ext cx="4613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Designed and contributed by Max Planck Albert Einstein Institute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>
                <a:solidFill>
                  <a:schemeClr val="tx2"/>
                </a:solidFill>
                <a:latin typeface="Helvetica" pitchFamily="-84" charset="0"/>
              </a:rPr>
              <a:t>Uses a monolithic master oscillator followed by injection-locked rod amplifier </a:t>
            </a:r>
          </a:p>
        </p:txBody>
      </p:sp>
      <p:pic>
        <p:nvPicPr>
          <p:cNvPr id="54276" name="Picture 9" descr="PSl_after_cable_cleanu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9038" y="1179513"/>
            <a:ext cx="5265737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3" y="1460500"/>
            <a:ext cx="3503612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703388" y="127568"/>
            <a:ext cx="5867400" cy="719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High-power input optics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(in some more detail)</a:t>
            </a:r>
            <a:endParaRPr lang="en-US" sz="3200" dirty="0">
              <a:solidFill>
                <a:schemeClr val="tx1"/>
              </a:solidFill>
              <a:latin typeface="Arial" pitchFamily="34" charset="0"/>
              <a:ea typeface="Microsoft YaHei" pitchFamily="34" charset="-122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433513" y="1303338"/>
            <a:ext cx="10460038" cy="5541962"/>
            <a:chOff x="-903" y="821"/>
            <a:chExt cx="6589" cy="3491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8" y="3308"/>
              <a:ext cx="1738" cy="100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903" y="1911"/>
              <a:ext cx="3033" cy="92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84" y="1665"/>
              <a:ext cx="1672" cy="162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09" y="821"/>
              <a:ext cx="2331" cy="8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00" y="1650"/>
              <a:ext cx="1786" cy="170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47241" y="-235883"/>
            <a:ext cx="6334125" cy="1189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  <a:t>IO Components </a:t>
            </a:r>
            <a:br>
              <a:rPr lang="en-US" sz="28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</a:b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  <a:t>(as schematic as possible)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5263" y="5051425"/>
            <a:ext cx="2847975" cy="1189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In vacuum optics: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Beam position control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Input Mode Cleaner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Alignment to Power Recycling Cavity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Mode-matching to PRC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Optical isolation between IMC and PRC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443538" y="1346200"/>
            <a:ext cx="1828800" cy="1189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Post-vacuum in air optics: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MC-REFL PDs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Wave-front sensors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MC-TRANS PDs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MC-TRANS OSA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Cameras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3144838" y="2578100"/>
            <a:ext cx="2743200" cy="2452688"/>
          </a:xfrm>
          <a:prstGeom prst="hexagon">
            <a:avLst>
              <a:gd name="adj" fmla="val 24994"/>
              <a:gd name="vf" fmla="val 115470"/>
            </a:avLst>
          </a:prstGeom>
          <a:solidFill>
            <a:srgbClr val="E6E6E6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 flipV="1">
            <a:off x="6137275" y="2576513"/>
            <a:ext cx="2743200" cy="2452687"/>
          </a:xfrm>
          <a:prstGeom prst="hexagon">
            <a:avLst>
              <a:gd name="adj" fmla="val 24994"/>
              <a:gd name="vf" fmla="val 115470"/>
            </a:avLst>
          </a:prstGeom>
          <a:solidFill>
            <a:srgbClr val="E6E6E6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 rot="18900000" flipH="1">
            <a:off x="4724400" y="3076575"/>
            <a:ext cx="415925" cy="111125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 rot="2700000" flipH="1" flipV="1">
            <a:off x="4716463" y="3519488"/>
            <a:ext cx="415925" cy="111125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016750" y="3155950"/>
            <a:ext cx="157163" cy="406400"/>
            <a:chOff x="4420" y="1988"/>
            <a:chExt cx="99" cy="256"/>
          </a:xfrm>
        </p:grpSpPr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 rot="16200000" flipH="1">
              <a:off x="4366" y="2089"/>
              <a:ext cx="254" cy="56"/>
            </a:xfrm>
            <a:prstGeom prst="rect">
              <a:avLst/>
            </a:prstGeom>
            <a:solidFill>
              <a:srgbClr val="114FFB"/>
            </a:solidFill>
            <a:ln w="12600" cap="sq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Oval 11"/>
            <p:cNvSpPr>
              <a:spLocks noChangeArrowheads="1"/>
            </p:cNvSpPr>
            <p:nvPr/>
          </p:nvSpPr>
          <p:spPr bwMode="auto">
            <a:xfrm>
              <a:off x="4420" y="1988"/>
              <a:ext cx="34" cy="248"/>
            </a:xfrm>
            <a:prstGeom prst="ellipse">
              <a:avLst/>
            </a:prstGeom>
            <a:solidFill>
              <a:srgbClr val="E6E6E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4" name="Rectangle 12"/>
          <p:cNvSpPr>
            <a:spLocks noChangeArrowheads="1"/>
          </p:cNvSpPr>
          <p:nvPr/>
        </p:nvSpPr>
        <p:spPr bwMode="auto">
          <a:xfrm rot="2700000" flipH="1" flipV="1">
            <a:off x="4279901" y="2790825"/>
            <a:ext cx="182562" cy="460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 rot="2700000" flipH="1" flipV="1">
            <a:off x="4244975" y="3030538"/>
            <a:ext cx="182563" cy="460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>
            <a:off x="4951413" y="3171825"/>
            <a:ext cx="33337" cy="36512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4972050" y="3171825"/>
            <a:ext cx="2120900" cy="18732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V="1">
            <a:off x="4964113" y="3346450"/>
            <a:ext cx="2128837" cy="2032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 rot="16200000" flipH="1">
            <a:off x="5019675" y="4010025"/>
            <a:ext cx="415925" cy="111125"/>
          </a:xfrm>
          <a:prstGeom prst="rect">
            <a:avLst/>
          </a:prstGeom>
          <a:solidFill>
            <a:srgbClr val="114FFB">
              <a:alpha val="50000"/>
            </a:srgbClr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 rot="16740000" flipH="1" flipV="1">
            <a:off x="7061200" y="4692650"/>
            <a:ext cx="415925" cy="111125"/>
          </a:xfrm>
          <a:prstGeom prst="rect">
            <a:avLst/>
          </a:prstGeom>
          <a:solidFill>
            <a:srgbClr val="114FFB">
              <a:alpha val="50000"/>
            </a:srgbClr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4340225" y="3040063"/>
            <a:ext cx="552450" cy="52387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894263" y="4465638"/>
            <a:ext cx="220662" cy="473075"/>
            <a:chOff x="3083" y="2813"/>
            <a:chExt cx="139" cy="298"/>
          </a:xfrm>
        </p:grpSpPr>
        <p:sp>
          <p:nvSpPr>
            <p:cNvPr id="8213" name="Rectangle 21"/>
            <p:cNvSpPr>
              <a:spLocks noChangeArrowheads="1"/>
            </p:cNvSpPr>
            <p:nvPr/>
          </p:nvSpPr>
          <p:spPr bwMode="auto">
            <a:xfrm rot="16200000" flipH="1">
              <a:off x="2992" y="2929"/>
              <a:ext cx="254" cy="68"/>
            </a:xfrm>
            <a:prstGeom prst="rect">
              <a:avLst/>
            </a:prstGeom>
            <a:solidFill>
              <a:srgbClr val="114FFB">
                <a:alpha val="50000"/>
              </a:srgbClr>
            </a:solidFill>
            <a:ln w="12600" cap="sq">
              <a:solidFill>
                <a:srgbClr val="114FF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Oval 22"/>
            <p:cNvSpPr>
              <a:spLocks noChangeArrowheads="1"/>
            </p:cNvSpPr>
            <p:nvPr/>
          </p:nvSpPr>
          <p:spPr bwMode="auto">
            <a:xfrm>
              <a:off x="3119" y="2813"/>
              <a:ext cx="103" cy="298"/>
            </a:xfrm>
            <a:prstGeom prst="ellipse">
              <a:avLst/>
            </a:prstGeom>
            <a:solidFill>
              <a:srgbClr val="E6E6E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15" name="Line 23"/>
          <p:cNvSpPr>
            <a:spLocks noChangeShapeType="1"/>
          </p:cNvSpPr>
          <p:nvPr/>
        </p:nvSpPr>
        <p:spPr bwMode="auto">
          <a:xfrm flipH="1">
            <a:off x="4327525" y="2832100"/>
            <a:ext cx="28575" cy="207963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358775" y="2600325"/>
            <a:ext cx="2147888" cy="1644650"/>
          </a:xfrm>
          <a:prstGeom prst="rect">
            <a:avLst/>
          </a:prstGeom>
          <a:solidFill>
            <a:srgbClr val="C0C0C0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71488" y="3114675"/>
            <a:ext cx="247650" cy="215900"/>
            <a:chOff x="297" y="1962"/>
            <a:chExt cx="156" cy="136"/>
          </a:xfrm>
        </p:grpSpPr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297" y="1962"/>
              <a:ext cx="49" cy="136"/>
            </a:xfrm>
            <a:prstGeom prst="rect">
              <a:avLst/>
            </a:prstGeom>
            <a:solidFill>
              <a:srgbClr val="FF000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9" name="Rectangle 27"/>
            <p:cNvSpPr>
              <a:spLocks noChangeArrowheads="1"/>
            </p:cNvSpPr>
            <p:nvPr/>
          </p:nvSpPr>
          <p:spPr bwMode="auto">
            <a:xfrm>
              <a:off x="347" y="1962"/>
              <a:ext cx="49" cy="132"/>
            </a:xfrm>
            <a:prstGeom prst="rect">
              <a:avLst/>
            </a:prstGeom>
            <a:solidFill>
              <a:srgbClr val="92D05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0" name="Rectangle 28"/>
            <p:cNvSpPr>
              <a:spLocks noChangeArrowheads="1"/>
            </p:cNvSpPr>
            <p:nvPr/>
          </p:nvSpPr>
          <p:spPr bwMode="auto">
            <a:xfrm>
              <a:off x="404" y="1962"/>
              <a:ext cx="49" cy="136"/>
            </a:xfrm>
            <a:prstGeom prst="rect">
              <a:avLst/>
            </a:prstGeom>
            <a:solidFill>
              <a:srgbClr val="7030A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1501775" y="3036888"/>
            <a:ext cx="333375" cy="368300"/>
            <a:chOff x="946" y="1913"/>
            <a:chExt cx="210" cy="232"/>
          </a:xfrm>
        </p:grpSpPr>
        <p:sp>
          <p:nvSpPr>
            <p:cNvPr id="8222" name="Rectangle 30"/>
            <p:cNvSpPr>
              <a:spLocks noChangeArrowheads="1"/>
            </p:cNvSpPr>
            <p:nvPr/>
          </p:nvSpPr>
          <p:spPr bwMode="auto">
            <a:xfrm>
              <a:off x="1001" y="1983"/>
              <a:ext cx="92" cy="108"/>
            </a:xfrm>
            <a:prstGeom prst="rect">
              <a:avLst/>
            </a:prstGeom>
            <a:solidFill>
              <a:srgbClr val="CECECE"/>
            </a:solidFill>
            <a:ln w="12600" cap="sq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223" name="AutoShape 31"/>
            <p:cNvCxnSpPr>
              <a:cxnSpLocks noChangeShapeType="1"/>
            </p:cNvCxnSpPr>
            <p:nvPr/>
          </p:nvCxnSpPr>
          <p:spPr bwMode="auto">
            <a:xfrm flipV="1">
              <a:off x="946" y="1913"/>
              <a:ext cx="210" cy="232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</p:grpSp>
      <p:sp>
        <p:nvSpPr>
          <p:cNvPr id="8224" name="Rectangle 32"/>
          <p:cNvSpPr>
            <a:spLocks noChangeArrowheads="1"/>
          </p:cNvSpPr>
          <p:nvPr/>
        </p:nvSpPr>
        <p:spPr bwMode="auto">
          <a:xfrm rot="18900000" flipH="1">
            <a:off x="1984375" y="2795588"/>
            <a:ext cx="182563" cy="460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2365375" y="3236913"/>
            <a:ext cx="3175" cy="463550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26" name="Rectangle 34"/>
          <p:cNvSpPr>
            <a:spLocks noChangeArrowheads="1"/>
          </p:cNvSpPr>
          <p:nvPr/>
        </p:nvSpPr>
        <p:spPr bwMode="auto">
          <a:xfrm rot="18900000" flipH="1">
            <a:off x="2025651" y="3228975"/>
            <a:ext cx="182562" cy="460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4152900" y="4697413"/>
            <a:ext cx="741363" cy="12700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 flipV="1">
            <a:off x="4125913" y="3552825"/>
            <a:ext cx="820737" cy="106363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3921125" y="4267200"/>
            <a:ext cx="415925" cy="412750"/>
            <a:chOff x="2470" y="2688"/>
            <a:chExt cx="262" cy="260"/>
          </a:xfrm>
        </p:grpSpPr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2470" y="2742"/>
              <a:ext cx="262" cy="151"/>
              <a:chOff x="2470" y="2742"/>
              <a:chExt cx="262" cy="151"/>
            </a:xfrm>
          </p:grpSpPr>
          <p:sp>
            <p:nvSpPr>
              <p:cNvPr id="8231" name="Rectangle 39"/>
              <p:cNvSpPr>
                <a:spLocks noChangeArrowheads="1"/>
              </p:cNvSpPr>
              <p:nvPr/>
            </p:nvSpPr>
            <p:spPr bwMode="auto">
              <a:xfrm rot="21540000" flipH="1">
                <a:off x="2471" y="2768"/>
                <a:ext cx="261" cy="84"/>
              </a:xfrm>
              <a:prstGeom prst="rect">
                <a:avLst/>
              </a:prstGeom>
              <a:solidFill>
                <a:srgbClr val="FFFFFF"/>
              </a:solidFill>
              <a:ln w="12600" cap="sq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2" name="Oval 40"/>
              <p:cNvSpPr>
                <a:spLocks noChangeArrowheads="1"/>
              </p:cNvSpPr>
              <p:nvPr/>
            </p:nvSpPr>
            <p:spPr bwMode="auto">
              <a:xfrm rot="5340000">
                <a:off x="2571" y="2645"/>
                <a:ext cx="55" cy="255"/>
              </a:xfrm>
              <a:prstGeom prst="ellipse">
                <a:avLst/>
              </a:prstGeom>
              <a:solidFill>
                <a:srgbClr val="E6E6E6"/>
              </a:solidFill>
              <a:ln w="9000" cap="flat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3" name="Oval 41"/>
              <p:cNvSpPr>
                <a:spLocks noChangeArrowheads="1"/>
              </p:cNvSpPr>
              <p:nvPr/>
            </p:nvSpPr>
            <p:spPr bwMode="auto">
              <a:xfrm rot="5340000">
                <a:off x="2576" y="2736"/>
                <a:ext cx="55" cy="256"/>
              </a:xfrm>
              <a:prstGeom prst="ellipse">
                <a:avLst/>
              </a:prstGeom>
              <a:solidFill>
                <a:srgbClr val="E6E6E6"/>
              </a:solidFill>
              <a:ln w="9000" cap="flat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4" name="AutoShape 42"/>
            <p:cNvSpPr>
              <a:spLocks noChangeArrowheads="1"/>
            </p:cNvSpPr>
            <p:nvPr/>
          </p:nvSpPr>
          <p:spPr bwMode="auto">
            <a:xfrm rot="5340000">
              <a:off x="2557" y="2612"/>
              <a:ext cx="92" cy="249"/>
            </a:xfrm>
            <a:prstGeom prst="roundRect">
              <a:avLst>
                <a:gd name="adj" fmla="val 1111"/>
              </a:avLst>
            </a:prstGeom>
            <a:solidFill>
              <a:srgbClr val="E6E6E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AutoShape 43"/>
            <p:cNvSpPr>
              <a:spLocks noChangeArrowheads="1"/>
            </p:cNvSpPr>
            <p:nvPr/>
          </p:nvSpPr>
          <p:spPr bwMode="auto">
            <a:xfrm rot="5340000">
              <a:off x="2565" y="2781"/>
              <a:ext cx="82" cy="249"/>
            </a:xfrm>
            <a:prstGeom prst="roundRect">
              <a:avLst>
                <a:gd name="adj" fmla="val 1250"/>
              </a:avLst>
            </a:prstGeom>
            <a:solidFill>
              <a:srgbClr val="E6E6E6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36" name="Rectangle 44"/>
          <p:cNvSpPr>
            <a:spLocks noChangeArrowheads="1"/>
          </p:cNvSpPr>
          <p:nvPr/>
        </p:nvSpPr>
        <p:spPr bwMode="auto">
          <a:xfrm rot="2700000" flipH="1">
            <a:off x="4016375" y="4684713"/>
            <a:ext cx="184150" cy="9048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37" name="Line 45"/>
          <p:cNvSpPr>
            <a:spLocks noChangeShapeType="1"/>
          </p:cNvSpPr>
          <p:nvPr/>
        </p:nvSpPr>
        <p:spPr bwMode="auto">
          <a:xfrm>
            <a:off x="5283200" y="4065588"/>
            <a:ext cx="3622675" cy="36512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>
            <a:off x="4997450" y="4702175"/>
            <a:ext cx="2206625" cy="36513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39" name="Line 47"/>
          <p:cNvSpPr>
            <a:spLocks noChangeShapeType="1"/>
          </p:cNvSpPr>
          <p:nvPr/>
        </p:nvSpPr>
        <p:spPr bwMode="auto">
          <a:xfrm>
            <a:off x="5283200" y="4065588"/>
            <a:ext cx="1920875" cy="6731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3997325" y="3854450"/>
            <a:ext cx="269875" cy="271463"/>
            <a:chOff x="2518" y="2428"/>
            <a:chExt cx="170" cy="171"/>
          </a:xfrm>
        </p:grpSpPr>
        <p:sp>
          <p:nvSpPr>
            <p:cNvPr id="8241" name="AutoShape 49"/>
            <p:cNvSpPr>
              <a:spLocks noChangeArrowheads="1"/>
            </p:cNvSpPr>
            <p:nvPr/>
          </p:nvSpPr>
          <p:spPr bwMode="auto">
            <a:xfrm rot="10800000">
              <a:off x="2521" y="2429"/>
              <a:ext cx="168" cy="171"/>
            </a:xfrm>
            <a:prstGeom prst="triangle">
              <a:avLst>
                <a:gd name="adj" fmla="val 50000"/>
              </a:avLst>
            </a:prstGeom>
            <a:solidFill>
              <a:srgbClr val="67676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2" name="Rectangle 50"/>
            <p:cNvSpPr>
              <a:spLocks noChangeArrowheads="1"/>
            </p:cNvSpPr>
            <p:nvPr/>
          </p:nvSpPr>
          <p:spPr bwMode="auto">
            <a:xfrm>
              <a:off x="2518" y="2575"/>
              <a:ext cx="168" cy="21"/>
            </a:xfrm>
            <a:prstGeom prst="rect">
              <a:avLst/>
            </a:prstGeom>
            <a:solidFill>
              <a:srgbClr val="676767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43" name="Freeform 51"/>
          <p:cNvSpPr>
            <a:spLocks/>
          </p:cNvSpPr>
          <p:nvPr/>
        </p:nvSpPr>
        <p:spPr bwMode="auto">
          <a:xfrm rot="15960000">
            <a:off x="1999457" y="2624931"/>
            <a:ext cx="254000" cy="334963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T0" fmla="*/ 127195 w 254390"/>
              <a:gd name="T1" fmla="*/ 0 h 336063"/>
              <a:gd name="T2" fmla="*/ 127195 w 254390"/>
              <a:gd name="T3" fmla="*/ 168032 h 336063"/>
              <a:gd name="T4" fmla="*/ 254390 w 254390"/>
              <a:gd name="T5" fmla="*/ 168032 h 336063"/>
              <a:gd name="T6" fmla="*/ 127195 w 254390"/>
              <a:gd name="T7" fmla="*/ 0 h 336063"/>
              <a:gd name="T8" fmla="*/ 254390 w 254390"/>
              <a:gd name="T9" fmla="*/ 168032 h 33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54390" h="336063" stroke="0">
                <a:moveTo>
                  <a:pt x="127195" y="0"/>
                </a:moveTo>
                <a:lnTo>
                  <a:pt x="127194" y="0"/>
                </a:lnTo>
                <a:cubicBezTo>
                  <a:pt x="197442" y="0"/>
                  <a:pt x="254390" y="75230"/>
                  <a:pt x="254390" y="168032"/>
                </a:cubicBezTo>
                <a:lnTo>
                  <a:pt x="127195" y="168032"/>
                </a:lnTo>
                <a:close/>
              </a:path>
              <a:path w="254390" h="336063" fill="none">
                <a:moveTo>
                  <a:pt x="127195" y="0"/>
                </a:moveTo>
                <a:lnTo>
                  <a:pt x="127194" y="0"/>
                </a:lnTo>
                <a:cubicBezTo>
                  <a:pt x="197442" y="0"/>
                  <a:pt x="254390" y="75230"/>
                  <a:pt x="254390" y="168032"/>
                </a:cubicBezTo>
              </a:path>
            </a:pathLst>
          </a:custGeom>
          <a:noFill/>
          <a:ln w="1260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44" name="Freeform 52"/>
          <p:cNvSpPr>
            <a:spLocks/>
          </p:cNvSpPr>
          <p:nvPr/>
        </p:nvSpPr>
        <p:spPr bwMode="auto">
          <a:xfrm rot="10560000">
            <a:off x="4160838" y="2840038"/>
            <a:ext cx="254000" cy="33655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T0" fmla="*/ 127195 w 254390"/>
              <a:gd name="T1" fmla="*/ 0 h 336063"/>
              <a:gd name="T2" fmla="*/ 127195 w 254390"/>
              <a:gd name="T3" fmla="*/ 168032 h 336063"/>
              <a:gd name="T4" fmla="*/ 254390 w 254390"/>
              <a:gd name="T5" fmla="*/ 168032 h 336063"/>
              <a:gd name="T6" fmla="*/ 127195 w 254390"/>
              <a:gd name="T7" fmla="*/ 0 h 336063"/>
              <a:gd name="T8" fmla="*/ 254390 w 254390"/>
              <a:gd name="T9" fmla="*/ 168032 h 33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54390" h="336063" stroke="0">
                <a:moveTo>
                  <a:pt x="127195" y="0"/>
                </a:moveTo>
                <a:lnTo>
                  <a:pt x="127194" y="0"/>
                </a:lnTo>
                <a:cubicBezTo>
                  <a:pt x="197442" y="0"/>
                  <a:pt x="254390" y="75230"/>
                  <a:pt x="254390" y="168032"/>
                </a:cubicBezTo>
                <a:lnTo>
                  <a:pt x="127195" y="168032"/>
                </a:lnTo>
                <a:close/>
              </a:path>
              <a:path w="254390" h="336063" fill="none">
                <a:moveTo>
                  <a:pt x="127195" y="0"/>
                </a:moveTo>
                <a:lnTo>
                  <a:pt x="127194" y="0"/>
                </a:lnTo>
                <a:cubicBezTo>
                  <a:pt x="197442" y="0"/>
                  <a:pt x="254390" y="75230"/>
                  <a:pt x="254390" y="168032"/>
                </a:cubicBezTo>
              </a:path>
            </a:pathLst>
          </a:custGeom>
          <a:noFill/>
          <a:ln w="1260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45" name="Rectangle 53"/>
          <p:cNvSpPr>
            <a:spLocks noChangeArrowheads="1"/>
          </p:cNvSpPr>
          <p:nvPr/>
        </p:nvSpPr>
        <p:spPr bwMode="auto">
          <a:xfrm rot="2700000" flipH="1" flipV="1">
            <a:off x="2301876" y="3197225"/>
            <a:ext cx="182562" cy="460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46" name="Line 54"/>
          <p:cNvSpPr>
            <a:spLocks noChangeShapeType="1"/>
          </p:cNvSpPr>
          <p:nvPr/>
        </p:nvSpPr>
        <p:spPr bwMode="auto">
          <a:xfrm>
            <a:off x="2079625" y="2835275"/>
            <a:ext cx="9525" cy="400050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47" name="Line 55"/>
          <p:cNvSpPr>
            <a:spLocks noChangeShapeType="1"/>
          </p:cNvSpPr>
          <p:nvPr/>
        </p:nvSpPr>
        <p:spPr bwMode="auto">
          <a:xfrm flipH="1" flipV="1">
            <a:off x="2076450" y="3222625"/>
            <a:ext cx="301625" cy="2698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019175" y="3006725"/>
            <a:ext cx="368300" cy="403225"/>
            <a:chOff x="642" y="1894"/>
            <a:chExt cx="232" cy="254"/>
          </a:xfrm>
        </p:grpSpPr>
        <p:grpSp>
          <p:nvGrpSpPr>
            <p:cNvPr id="10" name="Group 57"/>
            <p:cNvGrpSpPr>
              <a:grpSpLocks/>
            </p:cNvGrpSpPr>
            <p:nvPr/>
          </p:nvGrpSpPr>
          <p:grpSpPr bwMode="auto">
            <a:xfrm>
              <a:off x="709" y="1894"/>
              <a:ext cx="108" cy="254"/>
              <a:chOff x="709" y="1894"/>
              <a:chExt cx="108" cy="254"/>
            </a:xfrm>
          </p:grpSpPr>
          <p:sp>
            <p:nvSpPr>
              <p:cNvPr id="8250" name="Rectangle 58"/>
              <p:cNvSpPr>
                <a:spLocks noChangeArrowheads="1"/>
              </p:cNvSpPr>
              <p:nvPr/>
            </p:nvSpPr>
            <p:spPr bwMode="auto">
              <a:xfrm rot="16200000" flipH="1">
                <a:off x="644" y="1990"/>
                <a:ext cx="254" cy="62"/>
              </a:xfrm>
              <a:prstGeom prst="rect">
                <a:avLst/>
              </a:prstGeom>
              <a:solidFill>
                <a:srgbClr val="FFFFFF"/>
              </a:solidFill>
              <a:ln w="12600" cap="sq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1" name="Oval 59"/>
              <p:cNvSpPr>
                <a:spLocks noChangeArrowheads="1"/>
              </p:cNvSpPr>
              <p:nvPr/>
            </p:nvSpPr>
            <p:spPr bwMode="auto">
              <a:xfrm>
                <a:off x="709" y="1900"/>
                <a:ext cx="40" cy="248"/>
              </a:xfrm>
              <a:prstGeom prst="ellipse">
                <a:avLst/>
              </a:prstGeom>
              <a:solidFill>
                <a:srgbClr val="C0C0C0"/>
              </a:solidFill>
              <a:ln w="9000" cap="flat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2" name="Oval 60"/>
              <p:cNvSpPr>
                <a:spLocks noChangeArrowheads="1"/>
              </p:cNvSpPr>
              <p:nvPr/>
            </p:nvSpPr>
            <p:spPr bwMode="auto">
              <a:xfrm>
                <a:off x="777" y="1900"/>
                <a:ext cx="40" cy="248"/>
              </a:xfrm>
              <a:prstGeom prst="ellipse">
                <a:avLst/>
              </a:prstGeom>
              <a:solidFill>
                <a:srgbClr val="C0C0C0"/>
              </a:solidFill>
              <a:ln w="9000" cap="flat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53" name="AutoShape 61"/>
            <p:cNvSpPr>
              <a:spLocks noChangeArrowheads="1"/>
            </p:cNvSpPr>
            <p:nvPr/>
          </p:nvSpPr>
          <p:spPr bwMode="auto">
            <a:xfrm>
              <a:off x="642" y="1900"/>
              <a:ext cx="83" cy="248"/>
            </a:xfrm>
            <a:prstGeom prst="roundRect">
              <a:avLst>
                <a:gd name="adj" fmla="val 1111"/>
              </a:avLst>
            </a:prstGeom>
            <a:solidFill>
              <a:srgbClr val="C0C0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4" name="AutoShape 62"/>
            <p:cNvSpPr>
              <a:spLocks noChangeArrowheads="1"/>
            </p:cNvSpPr>
            <p:nvPr/>
          </p:nvSpPr>
          <p:spPr bwMode="auto">
            <a:xfrm>
              <a:off x="801" y="1900"/>
              <a:ext cx="73" cy="248"/>
            </a:xfrm>
            <a:prstGeom prst="roundRect">
              <a:avLst>
                <a:gd name="adj" fmla="val 1250"/>
              </a:avLst>
            </a:prstGeom>
            <a:solidFill>
              <a:srgbClr val="C0C0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55" name="Rectangle 63"/>
          <p:cNvSpPr>
            <a:spLocks noChangeArrowheads="1"/>
          </p:cNvSpPr>
          <p:nvPr/>
        </p:nvSpPr>
        <p:spPr bwMode="auto">
          <a:xfrm rot="2700000" flipH="1">
            <a:off x="860425" y="3209925"/>
            <a:ext cx="182563" cy="460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56" name="Line 64"/>
          <p:cNvSpPr>
            <a:spLocks noChangeShapeType="1"/>
          </p:cNvSpPr>
          <p:nvPr/>
        </p:nvSpPr>
        <p:spPr bwMode="auto">
          <a:xfrm>
            <a:off x="2368550" y="3700463"/>
            <a:ext cx="1588" cy="233362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57" name="Rectangle 65"/>
          <p:cNvSpPr>
            <a:spLocks noChangeArrowheads="1"/>
          </p:cNvSpPr>
          <p:nvPr/>
        </p:nvSpPr>
        <p:spPr bwMode="auto">
          <a:xfrm rot="18900000" flipH="1">
            <a:off x="1823244" y="3652044"/>
            <a:ext cx="184150" cy="460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58" name="Rectangle 66"/>
          <p:cNvSpPr>
            <a:spLocks noChangeArrowheads="1"/>
          </p:cNvSpPr>
          <p:nvPr/>
        </p:nvSpPr>
        <p:spPr bwMode="auto">
          <a:xfrm rot="18900000" flipH="1">
            <a:off x="1334294" y="3653631"/>
            <a:ext cx="184150" cy="460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59" name="Line 67"/>
          <p:cNvSpPr>
            <a:spLocks noChangeShapeType="1"/>
          </p:cNvSpPr>
          <p:nvPr/>
        </p:nvSpPr>
        <p:spPr bwMode="auto">
          <a:xfrm>
            <a:off x="1912938" y="3703638"/>
            <a:ext cx="460375" cy="158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60" name="Rectangle 68"/>
          <p:cNvSpPr>
            <a:spLocks noChangeArrowheads="1"/>
          </p:cNvSpPr>
          <p:nvPr/>
        </p:nvSpPr>
        <p:spPr bwMode="auto">
          <a:xfrm rot="18900000" flipH="1">
            <a:off x="2305050" y="3694113"/>
            <a:ext cx="182563" cy="460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61" name="Line 69"/>
          <p:cNvSpPr>
            <a:spLocks noChangeShapeType="1"/>
          </p:cNvSpPr>
          <p:nvPr/>
        </p:nvSpPr>
        <p:spPr bwMode="auto">
          <a:xfrm flipH="1">
            <a:off x="1408113" y="3703638"/>
            <a:ext cx="517525" cy="158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62" name="AutoShape 70"/>
          <p:cNvSpPr>
            <a:spLocks noChangeArrowheads="1"/>
          </p:cNvSpPr>
          <p:nvPr/>
        </p:nvSpPr>
        <p:spPr bwMode="auto">
          <a:xfrm rot="16200000">
            <a:off x="1811337" y="3873501"/>
            <a:ext cx="206375" cy="177800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63" name="Line 71"/>
          <p:cNvSpPr>
            <a:spLocks noChangeShapeType="1"/>
          </p:cNvSpPr>
          <p:nvPr/>
        </p:nvSpPr>
        <p:spPr bwMode="auto">
          <a:xfrm>
            <a:off x="1912938" y="3703638"/>
            <a:ext cx="1587" cy="155575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64" name="Rectangle 72"/>
          <p:cNvSpPr>
            <a:spLocks noChangeArrowheads="1"/>
          </p:cNvSpPr>
          <p:nvPr/>
        </p:nvSpPr>
        <p:spPr bwMode="auto">
          <a:xfrm>
            <a:off x="1390650" y="3749675"/>
            <a:ext cx="57150" cy="314325"/>
          </a:xfrm>
          <a:prstGeom prst="rect">
            <a:avLst/>
          </a:prstGeom>
          <a:solidFill>
            <a:srgbClr val="CECECE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65" name="Line 73"/>
          <p:cNvSpPr>
            <a:spLocks noChangeShapeType="1"/>
          </p:cNvSpPr>
          <p:nvPr/>
        </p:nvSpPr>
        <p:spPr bwMode="auto">
          <a:xfrm>
            <a:off x="1420813" y="3705225"/>
            <a:ext cx="1587" cy="422275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66" name="Line 74"/>
          <p:cNvSpPr>
            <a:spLocks noChangeShapeType="1"/>
          </p:cNvSpPr>
          <p:nvPr/>
        </p:nvSpPr>
        <p:spPr bwMode="auto">
          <a:xfrm flipV="1">
            <a:off x="7199313" y="3306763"/>
            <a:ext cx="363537" cy="36512"/>
          </a:xfrm>
          <a:prstGeom prst="line">
            <a:avLst/>
          </a:prstGeom>
          <a:noFill/>
          <a:ln w="1260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67" name="Rectangle 75"/>
          <p:cNvSpPr>
            <a:spLocks noChangeArrowheads="1"/>
          </p:cNvSpPr>
          <p:nvPr/>
        </p:nvSpPr>
        <p:spPr bwMode="auto">
          <a:xfrm>
            <a:off x="3738563" y="1460500"/>
            <a:ext cx="1620837" cy="962025"/>
          </a:xfrm>
          <a:prstGeom prst="rect">
            <a:avLst/>
          </a:prstGeom>
          <a:solidFill>
            <a:srgbClr val="C0C0C0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711700" y="2870200"/>
            <a:ext cx="180975" cy="222250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69" name="Line 77"/>
          <p:cNvSpPr>
            <a:spLocks noChangeShapeType="1"/>
          </p:cNvSpPr>
          <p:nvPr/>
        </p:nvSpPr>
        <p:spPr bwMode="auto">
          <a:xfrm>
            <a:off x="4702175" y="2255838"/>
            <a:ext cx="1588" cy="609600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70" name="Rectangle 78"/>
          <p:cNvSpPr>
            <a:spLocks noChangeArrowheads="1"/>
          </p:cNvSpPr>
          <p:nvPr/>
        </p:nvSpPr>
        <p:spPr bwMode="auto">
          <a:xfrm rot="18900000" flipV="1">
            <a:off x="4834731" y="2250282"/>
            <a:ext cx="182563" cy="19050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71" name="Line 79"/>
          <p:cNvSpPr>
            <a:spLocks noChangeShapeType="1"/>
          </p:cNvSpPr>
          <p:nvPr/>
        </p:nvSpPr>
        <p:spPr bwMode="auto">
          <a:xfrm flipV="1">
            <a:off x="4710113" y="2230438"/>
            <a:ext cx="207962" cy="30162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72" name="Line 80"/>
          <p:cNvSpPr>
            <a:spLocks noChangeShapeType="1"/>
          </p:cNvSpPr>
          <p:nvPr/>
        </p:nvSpPr>
        <p:spPr bwMode="auto">
          <a:xfrm flipH="1" flipV="1">
            <a:off x="4902200" y="1597025"/>
            <a:ext cx="28575" cy="66833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73" name="Line 81"/>
          <p:cNvSpPr>
            <a:spLocks noChangeShapeType="1"/>
          </p:cNvSpPr>
          <p:nvPr/>
        </p:nvSpPr>
        <p:spPr bwMode="auto">
          <a:xfrm flipV="1">
            <a:off x="4710113" y="2001838"/>
            <a:ext cx="1587" cy="258762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74" name="Rectangle 82"/>
          <p:cNvSpPr>
            <a:spLocks noChangeArrowheads="1"/>
          </p:cNvSpPr>
          <p:nvPr/>
        </p:nvSpPr>
        <p:spPr bwMode="auto">
          <a:xfrm rot="18900000" flipV="1">
            <a:off x="5053807" y="2242344"/>
            <a:ext cx="184150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75" name="Line 83"/>
          <p:cNvSpPr>
            <a:spLocks noChangeShapeType="1"/>
          </p:cNvSpPr>
          <p:nvPr/>
        </p:nvSpPr>
        <p:spPr bwMode="auto">
          <a:xfrm flipH="1" flipV="1">
            <a:off x="4905375" y="2230438"/>
            <a:ext cx="233363" cy="2698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76" name="Rectangle 84"/>
          <p:cNvSpPr>
            <a:spLocks noChangeArrowheads="1"/>
          </p:cNvSpPr>
          <p:nvPr/>
        </p:nvSpPr>
        <p:spPr bwMode="auto">
          <a:xfrm rot="18900000" flipV="1">
            <a:off x="4629150" y="2208213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77" name="AutoShape 85"/>
          <p:cNvSpPr>
            <a:spLocks noChangeArrowheads="1"/>
          </p:cNvSpPr>
          <p:nvPr/>
        </p:nvSpPr>
        <p:spPr bwMode="auto">
          <a:xfrm rot="16200000" flipH="1" flipV="1">
            <a:off x="5072856" y="1981994"/>
            <a:ext cx="117475" cy="96838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78" name="Line 86"/>
          <p:cNvSpPr>
            <a:spLocks noChangeShapeType="1"/>
          </p:cNvSpPr>
          <p:nvPr/>
        </p:nvSpPr>
        <p:spPr bwMode="auto">
          <a:xfrm flipV="1">
            <a:off x="5126038" y="2076450"/>
            <a:ext cx="6350" cy="188913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79" name="Line 87"/>
          <p:cNvSpPr>
            <a:spLocks noChangeShapeType="1"/>
          </p:cNvSpPr>
          <p:nvPr/>
        </p:nvSpPr>
        <p:spPr bwMode="auto">
          <a:xfrm flipV="1">
            <a:off x="3849688" y="3590925"/>
            <a:ext cx="211137" cy="49213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80" name="Line 88"/>
          <p:cNvSpPr>
            <a:spLocks noChangeShapeType="1"/>
          </p:cNvSpPr>
          <p:nvPr/>
        </p:nvSpPr>
        <p:spPr bwMode="auto">
          <a:xfrm flipH="1">
            <a:off x="3830638" y="2212975"/>
            <a:ext cx="96837" cy="1409700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81" name="Line 89"/>
          <p:cNvSpPr>
            <a:spLocks noChangeShapeType="1"/>
          </p:cNvSpPr>
          <p:nvPr/>
        </p:nvSpPr>
        <p:spPr bwMode="auto">
          <a:xfrm>
            <a:off x="3789363" y="3603625"/>
            <a:ext cx="96837" cy="68263"/>
          </a:xfrm>
          <a:prstGeom prst="line">
            <a:avLst/>
          </a:prstGeom>
          <a:noFill/>
          <a:ln w="12600" cap="sq">
            <a:solidFill>
              <a:srgbClr val="114FFB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82" name="Rectangle 90"/>
          <p:cNvSpPr>
            <a:spLocks noChangeArrowheads="1"/>
          </p:cNvSpPr>
          <p:nvPr/>
        </p:nvSpPr>
        <p:spPr bwMode="auto">
          <a:xfrm rot="18900000" flipV="1">
            <a:off x="4050506" y="2218532"/>
            <a:ext cx="182563" cy="19050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83" name="Line 91"/>
          <p:cNvSpPr>
            <a:spLocks noChangeShapeType="1"/>
          </p:cNvSpPr>
          <p:nvPr/>
        </p:nvSpPr>
        <p:spPr bwMode="auto">
          <a:xfrm flipV="1">
            <a:off x="3925888" y="2205038"/>
            <a:ext cx="207962" cy="30162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84" name="Line 92"/>
          <p:cNvSpPr>
            <a:spLocks noChangeShapeType="1"/>
          </p:cNvSpPr>
          <p:nvPr/>
        </p:nvSpPr>
        <p:spPr bwMode="auto">
          <a:xfrm flipV="1">
            <a:off x="4133850" y="1949450"/>
            <a:ext cx="1588" cy="28098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85" name="Rectangle 93"/>
          <p:cNvSpPr>
            <a:spLocks noChangeArrowheads="1"/>
          </p:cNvSpPr>
          <p:nvPr/>
        </p:nvSpPr>
        <p:spPr bwMode="auto">
          <a:xfrm rot="18900000" flipV="1">
            <a:off x="4269582" y="2212181"/>
            <a:ext cx="184150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86" name="Line 94"/>
          <p:cNvSpPr>
            <a:spLocks noChangeShapeType="1"/>
          </p:cNvSpPr>
          <p:nvPr/>
        </p:nvSpPr>
        <p:spPr bwMode="auto">
          <a:xfrm flipH="1" flipV="1">
            <a:off x="4121150" y="2205038"/>
            <a:ext cx="233363" cy="2698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87" name="Rectangle 95"/>
          <p:cNvSpPr>
            <a:spLocks noChangeArrowheads="1"/>
          </p:cNvSpPr>
          <p:nvPr/>
        </p:nvSpPr>
        <p:spPr bwMode="auto">
          <a:xfrm rot="18900000" flipV="1">
            <a:off x="3844925" y="2182813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88" name="AutoShape 96"/>
          <p:cNvSpPr>
            <a:spLocks noChangeArrowheads="1"/>
          </p:cNvSpPr>
          <p:nvPr/>
        </p:nvSpPr>
        <p:spPr bwMode="auto">
          <a:xfrm rot="16200000" flipH="1" flipV="1">
            <a:off x="3854451" y="1895475"/>
            <a:ext cx="120650" cy="85725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89" name="Rectangle 97"/>
          <p:cNvSpPr>
            <a:spLocks noChangeArrowheads="1"/>
          </p:cNvSpPr>
          <p:nvPr/>
        </p:nvSpPr>
        <p:spPr bwMode="auto">
          <a:xfrm>
            <a:off x="4308475" y="1725613"/>
            <a:ext cx="57150" cy="314325"/>
          </a:xfrm>
          <a:prstGeom prst="rect">
            <a:avLst/>
          </a:prstGeom>
          <a:solidFill>
            <a:srgbClr val="CECECE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90" name="Line 98"/>
          <p:cNvSpPr>
            <a:spLocks noChangeShapeType="1"/>
          </p:cNvSpPr>
          <p:nvPr/>
        </p:nvSpPr>
        <p:spPr bwMode="auto">
          <a:xfrm flipH="1" flipV="1">
            <a:off x="3902075" y="1963738"/>
            <a:ext cx="36513" cy="26193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1" name="Rectangle 99"/>
          <p:cNvSpPr>
            <a:spLocks noChangeArrowheads="1"/>
          </p:cNvSpPr>
          <p:nvPr/>
        </p:nvSpPr>
        <p:spPr bwMode="auto">
          <a:xfrm rot="18900000" flipV="1">
            <a:off x="4834731" y="1812132"/>
            <a:ext cx="182563" cy="19050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92" name="Rectangle 100"/>
          <p:cNvSpPr>
            <a:spLocks noChangeArrowheads="1"/>
          </p:cNvSpPr>
          <p:nvPr/>
        </p:nvSpPr>
        <p:spPr bwMode="auto">
          <a:xfrm rot="18900000" flipV="1">
            <a:off x="4815681" y="1593057"/>
            <a:ext cx="182563" cy="19050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101"/>
          <p:cNvGrpSpPr>
            <a:grpSpLocks/>
          </p:cNvGrpSpPr>
          <p:nvPr/>
        </p:nvGrpSpPr>
        <p:grpSpPr bwMode="auto">
          <a:xfrm>
            <a:off x="5114925" y="1562100"/>
            <a:ext cx="96838" cy="90488"/>
            <a:chOff x="3222" y="984"/>
            <a:chExt cx="61" cy="57"/>
          </a:xfrm>
        </p:grpSpPr>
        <p:sp>
          <p:nvSpPr>
            <p:cNvPr id="8294" name="Oval 102"/>
            <p:cNvSpPr>
              <a:spLocks noChangeArrowheads="1"/>
            </p:cNvSpPr>
            <p:nvPr/>
          </p:nvSpPr>
          <p:spPr bwMode="auto">
            <a:xfrm>
              <a:off x="3222" y="984"/>
              <a:ext cx="61" cy="52"/>
            </a:xfrm>
            <a:prstGeom prst="ellipse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" name="Line 103"/>
            <p:cNvSpPr>
              <a:spLocks noChangeShapeType="1"/>
            </p:cNvSpPr>
            <p:nvPr/>
          </p:nvSpPr>
          <p:spPr bwMode="auto">
            <a:xfrm>
              <a:off x="3222" y="1012"/>
              <a:ext cx="61" cy="0"/>
            </a:xfrm>
            <a:prstGeom prst="line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04"/>
            <p:cNvSpPr>
              <a:spLocks noChangeShapeType="1"/>
            </p:cNvSpPr>
            <p:nvPr/>
          </p:nvSpPr>
          <p:spPr bwMode="auto">
            <a:xfrm flipH="1" flipV="1">
              <a:off x="3247" y="1007"/>
              <a:ext cx="9" cy="35"/>
            </a:xfrm>
            <a:prstGeom prst="line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05"/>
          <p:cNvGrpSpPr>
            <a:grpSpLocks/>
          </p:cNvGrpSpPr>
          <p:nvPr/>
        </p:nvGrpSpPr>
        <p:grpSpPr bwMode="auto">
          <a:xfrm>
            <a:off x="5105400" y="1781175"/>
            <a:ext cx="96838" cy="85725"/>
            <a:chOff x="3216" y="1122"/>
            <a:chExt cx="61" cy="54"/>
          </a:xfrm>
        </p:grpSpPr>
        <p:sp>
          <p:nvSpPr>
            <p:cNvPr id="8298" name="Oval 106"/>
            <p:cNvSpPr>
              <a:spLocks noChangeArrowheads="1"/>
            </p:cNvSpPr>
            <p:nvPr/>
          </p:nvSpPr>
          <p:spPr bwMode="auto">
            <a:xfrm>
              <a:off x="3216" y="1122"/>
              <a:ext cx="61" cy="50"/>
            </a:xfrm>
            <a:prstGeom prst="ellipse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9" name="Line 107"/>
            <p:cNvSpPr>
              <a:spLocks noChangeShapeType="1"/>
            </p:cNvSpPr>
            <p:nvPr/>
          </p:nvSpPr>
          <p:spPr bwMode="auto">
            <a:xfrm>
              <a:off x="3216" y="1149"/>
              <a:ext cx="61" cy="0"/>
            </a:xfrm>
            <a:prstGeom prst="line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Line 108"/>
            <p:cNvSpPr>
              <a:spLocks noChangeShapeType="1"/>
            </p:cNvSpPr>
            <p:nvPr/>
          </p:nvSpPr>
          <p:spPr bwMode="auto">
            <a:xfrm flipH="1" flipV="1">
              <a:off x="3241" y="1143"/>
              <a:ext cx="9" cy="34"/>
            </a:xfrm>
            <a:prstGeom prst="line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01" name="Line 109"/>
          <p:cNvSpPr>
            <a:spLocks noChangeShapeType="1"/>
          </p:cNvSpPr>
          <p:nvPr/>
        </p:nvSpPr>
        <p:spPr bwMode="auto">
          <a:xfrm flipV="1">
            <a:off x="4919663" y="1597025"/>
            <a:ext cx="207962" cy="30163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2" name="Line 110"/>
          <p:cNvSpPr>
            <a:spLocks noChangeShapeType="1"/>
          </p:cNvSpPr>
          <p:nvPr/>
        </p:nvSpPr>
        <p:spPr bwMode="auto">
          <a:xfrm flipV="1">
            <a:off x="4910138" y="1830388"/>
            <a:ext cx="207962" cy="30162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3" name="Line 111"/>
          <p:cNvSpPr>
            <a:spLocks noChangeShapeType="1"/>
          </p:cNvSpPr>
          <p:nvPr/>
        </p:nvSpPr>
        <p:spPr bwMode="auto">
          <a:xfrm flipH="1" flipV="1">
            <a:off x="4327525" y="1735138"/>
            <a:ext cx="26988" cy="504825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4" name="Text Box 112"/>
          <p:cNvSpPr txBox="1">
            <a:spLocks noChangeArrowheads="1"/>
          </p:cNvSpPr>
          <p:nvPr/>
        </p:nvSpPr>
        <p:spPr bwMode="auto">
          <a:xfrm>
            <a:off x="209550" y="1244600"/>
            <a:ext cx="2551113" cy="1189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In air optics: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EOM system for IMC and IFO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IMC mode-matching telescope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Input power control system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Beam pointing control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Beam analysis (camera, PDs, OSA) </a:t>
            </a:r>
          </a:p>
        </p:txBody>
      </p:sp>
      <p:sp>
        <p:nvSpPr>
          <p:cNvPr id="8305" name="Text Box 113"/>
          <p:cNvSpPr txBox="1">
            <a:spLocks noChangeArrowheads="1"/>
          </p:cNvSpPr>
          <p:nvPr/>
        </p:nvSpPr>
        <p:spPr bwMode="auto">
          <a:xfrm>
            <a:off x="5329238" y="5276850"/>
            <a:ext cx="1828800" cy="1006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Post-vacuum in air optics: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IO-TRANS PD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IO-TRANS GigeCams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PRC-REFL PDs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  - PRC-REFL GigeCams</a:t>
            </a:r>
          </a:p>
        </p:txBody>
      </p:sp>
      <p:sp>
        <p:nvSpPr>
          <p:cNvPr id="8306" name="Rectangle 114"/>
          <p:cNvSpPr>
            <a:spLocks noChangeArrowheads="1"/>
          </p:cNvSpPr>
          <p:nvPr/>
        </p:nvSpPr>
        <p:spPr bwMode="auto">
          <a:xfrm rot="10800000">
            <a:off x="3511550" y="5254625"/>
            <a:ext cx="1620838" cy="962025"/>
          </a:xfrm>
          <a:prstGeom prst="rect">
            <a:avLst/>
          </a:prstGeom>
          <a:solidFill>
            <a:srgbClr val="C0C0C0"/>
          </a:solidFill>
          <a:ln w="12600" cap="sq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07" name="Rectangle 115"/>
          <p:cNvSpPr>
            <a:spLocks noChangeArrowheads="1"/>
          </p:cNvSpPr>
          <p:nvPr/>
        </p:nvSpPr>
        <p:spPr bwMode="auto">
          <a:xfrm rot="8100000" flipV="1">
            <a:off x="3843338" y="5426075"/>
            <a:ext cx="182562" cy="206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08" name="Line 116"/>
          <p:cNvSpPr>
            <a:spLocks noChangeShapeType="1"/>
          </p:cNvSpPr>
          <p:nvPr/>
        </p:nvSpPr>
        <p:spPr bwMode="auto">
          <a:xfrm flipH="1">
            <a:off x="3925888" y="5426075"/>
            <a:ext cx="233362" cy="158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9" name="Line 117"/>
          <p:cNvSpPr>
            <a:spLocks noChangeShapeType="1"/>
          </p:cNvSpPr>
          <p:nvPr/>
        </p:nvSpPr>
        <p:spPr bwMode="auto">
          <a:xfrm>
            <a:off x="3938588" y="5426075"/>
            <a:ext cx="4762" cy="628650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10" name="Line 118"/>
          <p:cNvSpPr>
            <a:spLocks noChangeShapeType="1"/>
          </p:cNvSpPr>
          <p:nvPr/>
        </p:nvSpPr>
        <p:spPr bwMode="auto">
          <a:xfrm>
            <a:off x="4146550" y="5416550"/>
            <a:ext cx="1588" cy="233363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11" name="Rectangle 119"/>
          <p:cNvSpPr>
            <a:spLocks noChangeArrowheads="1"/>
          </p:cNvSpPr>
          <p:nvPr/>
        </p:nvSpPr>
        <p:spPr bwMode="auto">
          <a:xfrm rot="8100000" flipV="1">
            <a:off x="3635375" y="5418138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12" name="Line 120"/>
          <p:cNvSpPr>
            <a:spLocks noChangeShapeType="1"/>
          </p:cNvSpPr>
          <p:nvPr/>
        </p:nvSpPr>
        <p:spPr bwMode="auto">
          <a:xfrm>
            <a:off x="3732213" y="5422900"/>
            <a:ext cx="206375" cy="3175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13" name="Rectangle 121"/>
          <p:cNvSpPr>
            <a:spLocks noChangeArrowheads="1"/>
          </p:cNvSpPr>
          <p:nvPr/>
        </p:nvSpPr>
        <p:spPr bwMode="auto">
          <a:xfrm rot="8100000" flipV="1">
            <a:off x="4064000" y="5443538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14" name="AutoShape 122"/>
          <p:cNvSpPr>
            <a:spLocks noChangeArrowheads="1"/>
          </p:cNvSpPr>
          <p:nvPr/>
        </p:nvSpPr>
        <p:spPr bwMode="auto">
          <a:xfrm rot="5400000" flipH="1" flipV="1">
            <a:off x="3685381" y="5585619"/>
            <a:ext cx="117475" cy="96838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15" name="Line 123"/>
          <p:cNvSpPr>
            <a:spLocks noChangeShapeType="1"/>
          </p:cNvSpPr>
          <p:nvPr/>
        </p:nvSpPr>
        <p:spPr bwMode="auto">
          <a:xfrm>
            <a:off x="3732213" y="5422900"/>
            <a:ext cx="1587" cy="152400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16" name="Rectangle 124"/>
          <p:cNvSpPr>
            <a:spLocks noChangeArrowheads="1"/>
          </p:cNvSpPr>
          <p:nvPr/>
        </p:nvSpPr>
        <p:spPr bwMode="auto">
          <a:xfrm rot="13500000" flipV="1">
            <a:off x="4646613" y="5419725"/>
            <a:ext cx="182562" cy="206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17" name="Line 125"/>
          <p:cNvSpPr>
            <a:spLocks noChangeShapeType="1"/>
          </p:cNvSpPr>
          <p:nvPr/>
        </p:nvSpPr>
        <p:spPr bwMode="auto">
          <a:xfrm flipH="1">
            <a:off x="4710113" y="5422900"/>
            <a:ext cx="233362" cy="158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18" name="Line 126"/>
          <p:cNvSpPr>
            <a:spLocks noChangeShapeType="1"/>
          </p:cNvSpPr>
          <p:nvPr/>
        </p:nvSpPr>
        <p:spPr bwMode="auto">
          <a:xfrm>
            <a:off x="4708525" y="5437188"/>
            <a:ext cx="11113" cy="658812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19" name="Rectangle 127"/>
          <p:cNvSpPr>
            <a:spLocks noChangeArrowheads="1"/>
          </p:cNvSpPr>
          <p:nvPr/>
        </p:nvSpPr>
        <p:spPr bwMode="auto">
          <a:xfrm rot="13500000" flipV="1">
            <a:off x="4438650" y="5419725"/>
            <a:ext cx="182563" cy="206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20" name="Line 128"/>
          <p:cNvSpPr>
            <a:spLocks noChangeShapeType="1"/>
          </p:cNvSpPr>
          <p:nvPr/>
        </p:nvSpPr>
        <p:spPr bwMode="auto">
          <a:xfrm>
            <a:off x="4516438" y="5421313"/>
            <a:ext cx="206375" cy="158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21" name="Rectangle 129"/>
          <p:cNvSpPr>
            <a:spLocks noChangeArrowheads="1"/>
          </p:cNvSpPr>
          <p:nvPr/>
        </p:nvSpPr>
        <p:spPr bwMode="auto">
          <a:xfrm rot="13500000" flipV="1">
            <a:off x="4846638" y="5405438"/>
            <a:ext cx="184150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22" name="AutoShape 130"/>
          <p:cNvSpPr>
            <a:spLocks noChangeArrowheads="1"/>
          </p:cNvSpPr>
          <p:nvPr/>
        </p:nvSpPr>
        <p:spPr bwMode="auto">
          <a:xfrm rot="5400000" flipH="1" flipV="1">
            <a:off x="4881563" y="5670550"/>
            <a:ext cx="120650" cy="85725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23" name="Line 131"/>
          <p:cNvSpPr>
            <a:spLocks noChangeShapeType="1"/>
          </p:cNvSpPr>
          <p:nvPr/>
        </p:nvSpPr>
        <p:spPr bwMode="auto">
          <a:xfrm flipH="1">
            <a:off x="4916488" y="5422900"/>
            <a:ext cx="26987" cy="23018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24" name="Rectangle 132"/>
          <p:cNvSpPr>
            <a:spLocks noChangeArrowheads="1"/>
          </p:cNvSpPr>
          <p:nvPr/>
        </p:nvSpPr>
        <p:spPr bwMode="auto">
          <a:xfrm rot="8100000" flipV="1">
            <a:off x="3870325" y="5849938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25" name="Rectangle 133"/>
          <p:cNvSpPr>
            <a:spLocks noChangeArrowheads="1"/>
          </p:cNvSpPr>
          <p:nvPr/>
        </p:nvSpPr>
        <p:spPr bwMode="auto">
          <a:xfrm rot="8100000" flipV="1">
            <a:off x="3860800" y="6065838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26" name="Line 134"/>
          <p:cNvSpPr>
            <a:spLocks noChangeShapeType="1"/>
          </p:cNvSpPr>
          <p:nvPr/>
        </p:nvSpPr>
        <p:spPr bwMode="auto">
          <a:xfrm flipH="1">
            <a:off x="3716338" y="6048375"/>
            <a:ext cx="233362" cy="3175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27" name="Line 135"/>
          <p:cNvSpPr>
            <a:spLocks noChangeShapeType="1"/>
          </p:cNvSpPr>
          <p:nvPr/>
        </p:nvSpPr>
        <p:spPr bwMode="auto">
          <a:xfrm flipH="1" flipV="1">
            <a:off x="3730625" y="5821363"/>
            <a:ext cx="233363" cy="2698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28" name="Line 136"/>
          <p:cNvSpPr>
            <a:spLocks noChangeShapeType="1"/>
          </p:cNvSpPr>
          <p:nvPr/>
        </p:nvSpPr>
        <p:spPr bwMode="auto">
          <a:xfrm flipH="1">
            <a:off x="4498975" y="5421313"/>
            <a:ext cx="30163" cy="249237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29" name="Line 137"/>
          <p:cNvSpPr>
            <a:spLocks noChangeShapeType="1"/>
          </p:cNvSpPr>
          <p:nvPr/>
        </p:nvSpPr>
        <p:spPr bwMode="auto">
          <a:xfrm flipV="1">
            <a:off x="4146550" y="4684713"/>
            <a:ext cx="6350" cy="754062"/>
          </a:xfrm>
          <a:prstGeom prst="line">
            <a:avLst/>
          </a:prstGeom>
          <a:noFill/>
          <a:ln w="1260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30" name="Line 138"/>
          <p:cNvSpPr>
            <a:spLocks noChangeShapeType="1"/>
          </p:cNvSpPr>
          <p:nvPr/>
        </p:nvSpPr>
        <p:spPr bwMode="auto">
          <a:xfrm flipV="1">
            <a:off x="4514850" y="4697413"/>
            <a:ext cx="379413" cy="139700"/>
          </a:xfrm>
          <a:prstGeom prst="line">
            <a:avLst/>
          </a:prstGeom>
          <a:noFill/>
          <a:ln w="1260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31" name="Line 139"/>
          <p:cNvSpPr>
            <a:spLocks noChangeShapeType="1"/>
          </p:cNvSpPr>
          <p:nvPr/>
        </p:nvSpPr>
        <p:spPr bwMode="auto">
          <a:xfrm>
            <a:off x="4665663" y="2820988"/>
            <a:ext cx="63500" cy="100012"/>
          </a:xfrm>
          <a:prstGeom prst="line">
            <a:avLst/>
          </a:prstGeom>
          <a:noFill/>
          <a:ln w="12600" cap="sq">
            <a:solidFill>
              <a:srgbClr val="114FFB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32" name="Line 140"/>
          <p:cNvSpPr>
            <a:spLocks noChangeShapeType="1"/>
          </p:cNvSpPr>
          <p:nvPr/>
        </p:nvSpPr>
        <p:spPr bwMode="auto">
          <a:xfrm flipH="1">
            <a:off x="4473575" y="4772025"/>
            <a:ext cx="58738" cy="109538"/>
          </a:xfrm>
          <a:prstGeom prst="line">
            <a:avLst/>
          </a:prstGeom>
          <a:noFill/>
          <a:ln w="12600" cap="sq">
            <a:solidFill>
              <a:srgbClr val="114FFB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33" name="Line 141"/>
          <p:cNvSpPr>
            <a:spLocks noChangeShapeType="1"/>
          </p:cNvSpPr>
          <p:nvPr/>
        </p:nvSpPr>
        <p:spPr bwMode="auto">
          <a:xfrm flipH="1" flipV="1">
            <a:off x="4502150" y="4821238"/>
            <a:ext cx="26988" cy="612775"/>
          </a:xfrm>
          <a:prstGeom prst="line">
            <a:avLst/>
          </a:prstGeom>
          <a:noFill/>
          <a:ln w="1260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34" name="AutoShape 142"/>
          <p:cNvSpPr>
            <a:spLocks noChangeArrowheads="1"/>
          </p:cNvSpPr>
          <p:nvPr/>
        </p:nvSpPr>
        <p:spPr bwMode="auto">
          <a:xfrm rot="10800000" flipH="1" flipV="1">
            <a:off x="3625850" y="5797550"/>
            <a:ext cx="117475" cy="96838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35" name="AutoShape 143"/>
          <p:cNvSpPr>
            <a:spLocks noChangeArrowheads="1"/>
          </p:cNvSpPr>
          <p:nvPr/>
        </p:nvSpPr>
        <p:spPr bwMode="auto">
          <a:xfrm rot="10800000" flipH="1" flipV="1">
            <a:off x="3636963" y="6021388"/>
            <a:ext cx="115887" cy="96837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36" name="Rectangle 144"/>
          <p:cNvSpPr>
            <a:spLocks noChangeArrowheads="1"/>
          </p:cNvSpPr>
          <p:nvPr/>
        </p:nvSpPr>
        <p:spPr bwMode="auto">
          <a:xfrm rot="8100000" flipV="1">
            <a:off x="4630738" y="5892800"/>
            <a:ext cx="182562" cy="20638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37" name="Rectangle 145"/>
          <p:cNvSpPr>
            <a:spLocks noChangeArrowheads="1"/>
          </p:cNvSpPr>
          <p:nvPr/>
        </p:nvSpPr>
        <p:spPr bwMode="auto">
          <a:xfrm rot="8100000" flipV="1">
            <a:off x="4651375" y="6116638"/>
            <a:ext cx="182563" cy="20637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38" name="Line 146"/>
          <p:cNvSpPr>
            <a:spLocks noChangeShapeType="1"/>
          </p:cNvSpPr>
          <p:nvPr/>
        </p:nvSpPr>
        <p:spPr bwMode="auto">
          <a:xfrm flipH="1">
            <a:off x="4506913" y="6097588"/>
            <a:ext cx="233362" cy="3175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39" name="Line 147"/>
          <p:cNvSpPr>
            <a:spLocks noChangeShapeType="1"/>
          </p:cNvSpPr>
          <p:nvPr/>
        </p:nvSpPr>
        <p:spPr bwMode="auto">
          <a:xfrm flipH="1">
            <a:off x="4521200" y="5883275"/>
            <a:ext cx="206375" cy="1588"/>
          </a:xfrm>
          <a:prstGeom prst="line">
            <a:avLst/>
          </a:prstGeom>
          <a:noFill/>
          <a:ln w="324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40" name="AutoShape 148"/>
          <p:cNvSpPr>
            <a:spLocks noChangeArrowheads="1"/>
          </p:cNvSpPr>
          <p:nvPr/>
        </p:nvSpPr>
        <p:spPr bwMode="auto">
          <a:xfrm rot="10800000" flipH="1" flipV="1">
            <a:off x="4416425" y="5848350"/>
            <a:ext cx="117475" cy="96838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41" name="AutoShape 149"/>
          <p:cNvSpPr>
            <a:spLocks noChangeArrowheads="1"/>
          </p:cNvSpPr>
          <p:nvPr/>
        </p:nvSpPr>
        <p:spPr bwMode="auto">
          <a:xfrm rot="10800000" flipH="1" flipV="1">
            <a:off x="4427538" y="6070600"/>
            <a:ext cx="115887" cy="96838"/>
          </a:xfrm>
          <a:prstGeom prst="actionButtonMovie">
            <a:avLst/>
          </a:prstGeom>
          <a:solidFill>
            <a:srgbClr val="000000"/>
          </a:solidFill>
          <a:ln w="12600" cap="sq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42" name="AutoShape 150"/>
          <p:cNvSpPr>
            <a:spLocks noChangeArrowheads="1"/>
          </p:cNvSpPr>
          <p:nvPr/>
        </p:nvSpPr>
        <p:spPr bwMode="auto">
          <a:xfrm>
            <a:off x="6427788" y="2605088"/>
            <a:ext cx="776287" cy="304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HAM3</a:t>
            </a:r>
          </a:p>
        </p:txBody>
      </p:sp>
      <p:sp>
        <p:nvSpPr>
          <p:cNvPr id="8343" name="AutoShape 151"/>
          <p:cNvSpPr>
            <a:spLocks noChangeArrowheads="1"/>
          </p:cNvSpPr>
          <p:nvPr/>
        </p:nvSpPr>
        <p:spPr bwMode="auto">
          <a:xfrm>
            <a:off x="3048000" y="3021013"/>
            <a:ext cx="706438" cy="3730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HAM2</a:t>
            </a:r>
          </a:p>
        </p:txBody>
      </p:sp>
      <p:sp>
        <p:nvSpPr>
          <p:cNvPr id="8344" name="AutoShape 152"/>
          <p:cNvSpPr>
            <a:spLocks noChangeArrowheads="1"/>
          </p:cNvSpPr>
          <p:nvPr/>
        </p:nvSpPr>
        <p:spPr bwMode="auto">
          <a:xfrm>
            <a:off x="111125" y="2632075"/>
            <a:ext cx="525463" cy="304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PSL</a:t>
            </a:r>
          </a:p>
        </p:txBody>
      </p:sp>
      <p:sp>
        <p:nvSpPr>
          <p:cNvPr id="8345" name="AutoShape 153"/>
          <p:cNvSpPr>
            <a:spLocks noChangeArrowheads="1"/>
          </p:cNvSpPr>
          <p:nvPr/>
        </p:nvSpPr>
        <p:spPr bwMode="auto">
          <a:xfrm>
            <a:off x="2922587" y="1454150"/>
            <a:ext cx="1003953" cy="26707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IO Table 2L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346" name="AutoShape 154"/>
          <p:cNvSpPr>
            <a:spLocks noChangeArrowheads="1"/>
          </p:cNvSpPr>
          <p:nvPr/>
        </p:nvSpPr>
        <p:spPr bwMode="auto">
          <a:xfrm>
            <a:off x="2560638" y="5140325"/>
            <a:ext cx="1027112" cy="3190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IO Table 2R</a:t>
            </a:r>
          </a:p>
        </p:txBody>
      </p:sp>
      <p:sp>
        <p:nvSpPr>
          <p:cNvPr id="8348" name="Oval 156"/>
          <p:cNvSpPr>
            <a:spLocks noChangeArrowheads="1"/>
          </p:cNvSpPr>
          <p:nvPr/>
        </p:nvSpPr>
        <p:spPr bwMode="auto">
          <a:xfrm>
            <a:off x="1368425" y="2989263"/>
            <a:ext cx="55563" cy="438150"/>
          </a:xfrm>
          <a:prstGeom prst="ellipse">
            <a:avLst/>
          </a:prstGeom>
          <a:solidFill>
            <a:srgbClr val="FFFFFF"/>
          </a:solidFill>
          <a:ln w="12600" cap="sq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49" name="AutoShape 157"/>
          <p:cNvSpPr>
            <a:spLocks noChangeArrowheads="1"/>
          </p:cNvSpPr>
          <p:nvPr/>
        </p:nvSpPr>
        <p:spPr bwMode="auto">
          <a:xfrm>
            <a:off x="374650" y="3224213"/>
            <a:ext cx="1712913" cy="12700"/>
          </a:xfrm>
          <a:prstGeom prst="roundRect">
            <a:avLst>
              <a:gd name="adj" fmla="val 12500"/>
            </a:avLst>
          </a:prstGeom>
          <a:solidFill>
            <a:srgbClr val="FF0000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50" name="AutoShape 158"/>
          <p:cNvSpPr>
            <a:spLocks noChangeArrowheads="1"/>
          </p:cNvSpPr>
          <p:nvPr/>
        </p:nvSpPr>
        <p:spPr bwMode="auto">
          <a:xfrm>
            <a:off x="2076450" y="2825750"/>
            <a:ext cx="2249488" cy="19050"/>
          </a:xfrm>
          <a:prstGeom prst="roundRect">
            <a:avLst>
              <a:gd name="adj" fmla="val 8333"/>
            </a:avLst>
          </a:prstGeom>
          <a:solidFill>
            <a:srgbClr val="FF0000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59"/>
          <p:cNvGrpSpPr>
            <a:grpSpLocks/>
          </p:cNvGrpSpPr>
          <p:nvPr/>
        </p:nvGrpSpPr>
        <p:grpSpPr bwMode="auto">
          <a:xfrm>
            <a:off x="2214563" y="3821113"/>
            <a:ext cx="219075" cy="236537"/>
            <a:chOff x="1395" y="2407"/>
            <a:chExt cx="138" cy="149"/>
          </a:xfrm>
        </p:grpSpPr>
        <p:pic>
          <p:nvPicPr>
            <p:cNvPr id="8352" name="Picture 16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51" y="2414"/>
              <a:ext cx="82" cy="14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8353" name="Freeform 161"/>
            <p:cNvSpPr>
              <a:spLocks/>
            </p:cNvSpPr>
            <p:nvPr/>
          </p:nvSpPr>
          <p:spPr bwMode="auto">
            <a:xfrm rot="5520000">
              <a:off x="1410" y="2395"/>
              <a:ext cx="49" cy="75"/>
            </a:xfrm>
            <a:custGeom>
              <a:avLst/>
              <a:gdLst>
                <a:gd name="G0" fmla="+- 1 0 0"/>
                <a:gd name="G1" fmla="+- 1 0 0"/>
                <a:gd name="G2" fmla="+- 36774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T0" fmla="*/ 6705 w 171805"/>
                <a:gd name="T1" fmla="*/ 117475 h 117475"/>
                <a:gd name="T2" fmla="*/ 6705 w 171805"/>
                <a:gd name="T3" fmla="*/ 88900 h 117475"/>
                <a:gd name="T4" fmla="*/ 16230 w 171805"/>
                <a:gd name="T5" fmla="*/ 82550 h 117475"/>
                <a:gd name="T6" fmla="*/ 38455 w 171805"/>
                <a:gd name="T7" fmla="*/ 85725 h 117475"/>
                <a:gd name="T8" fmla="*/ 57505 w 171805"/>
                <a:gd name="T9" fmla="*/ 92075 h 117475"/>
                <a:gd name="T10" fmla="*/ 70205 w 171805"/>
                <a:gd name="T11" fmla="*/ 88900 h 117475"/>
                <a:gd name="T12" fmla="*/ 76555 w 171805"/>
                <a:gd name="T13" fmla="*/ 69850 h 117475"/>
                <a:gd name="T14" fmla="*/ 82905 w 171805"/>
                <a:gd name="T15" fmla="*/ 50800 h 117475"/>
                <a:gd name="T16" fmla="*/ 86080 w 171805"/>
                <a:gd name="T17" fmla="*/ 38100 h 117475"/>
                <a:gd name="T18" fmla="*/ 89255 w 171805"/>
                <a:gd name="T19" fmla="*/ 28575 h 117475"/>
                <a:gd name="T20" fmla="*/ 117830 w 171805"/>
                <a:gd name="T21" fmla="*/ 31750 h 117475"/>
                <a:gd name="T22" fmla="*/ 127355 w 171805"/>
                <a:gd name="T23" fmla="*/ 41275 h 117475"/>
                <a:gd name="T24" fmla="*/ 136880 w 171805"/>
                <a:gd name="T25" fmla="*/ 47625 h 117475"/>
                <a:gd name="T26" fmla="*/ 162280 w 171805"/>
                <a:gd name="T27" fmla="*/ 34925 h 117475"/>
                <a:gd name="T28" fmla="*/ 168630 w 171805"/>
                <a:gd name="T29" fmla="*/ 15875 h 117475"/>
                <a:gd name="T30" fmla="*/ 171805 w 171805"/>
                <a:gd name="T31" fmla="*/ 0 h 11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805" h="117475">
                  <a:moveTo>
                    <a:pt x="6705" y="117475"/>
                  </a:moveTo>
                  <a:cubicBezTo>
                    <a:pt x="3044" y="106491"/>
                    <a:pt x="0" y="102311"/>
                    <a:pt x="6705" y="88900"/>
                  </a:cubicBezTo>
                  <a:cubicBezTo>
                    <a:pt x="8412" y="85487"/>
                    <a:pt x="13055" y="84667"/>
                    <a:pt x="16230" y="82550"/>
                  </a:cubicBezTo>
                  <a:cubicBezTo>
                    <a:pt x="23638" y="83608"/>
                    <a:pt x="31163" y="84042"/>
                    <a:pt x="38455" y="85725"/>
                  </a:cubicBezTo>
                  <a:cubicBezTo>
                    <a:pt x="44977" y="87230"/>
                    <a:pt x="57505" y="92075"/>
                    <a:pt x="57505" y="92075"/>
                  </a:cubicBezTo>
                  <a:cubicBezTo>
                    <a:pt x="61738" y="91017"/>
                    <a:pt x="67365" y="92213"/>
                    <a:pt x="70205" y="88900"/>
                  </a:cubicBezTo>
                  <a:cubicBezTo>
                    <a:pt x="74561" y="83818"/>
                    <a:pt x="74438" y="76200"/>
                    <a:pt x="76555" y="69850"/>
                  </a:cubicBezTo>
                  <a:lnTo>
                    <a:pt x="82905" y="50800"/>
                  </a:lnTo>
                  <a:cubicBezTo>
                    <a:pt x="84285" y="46660"/>
                    <a:pt x="84881" y="42296"/>
                    <a:pt x="86080" y="38100"/>
                  </a:cubicBezTo>
                  <a:cubicBezTo>
                    <a:pt x="86999" y="34882"/>
                    <a:pt x="88197" y="31750"/>
                    <a:pt x="89255" y="28575"/>
                  </a:cubicBezTo>
                  <a:cubicBezTo>
                    <a:pt x="98780" y="29633"/>
                    <a:pt x="108738" y="28719"/>
                    <a:pt x="117830" y="31750"/>
                  </a:cubicBezTo>
                  <a:cubicBezTo>
                    <a:pt x="122090" y="33170"/>
                    <a:pt x="123906" y="38400"/>
                    <a:pt x="127355" y="41275"/>
                  </a:cubicBezTo>
                  <a:cubicBezTo>
                    <a:pt x="130286" y="43718"/>
                    <a:pt x="133705" y="45508"/>
                    <a:pt x="136880" y="47625"/>
                  </a:cubicBezTo>
                  <a:cubicBezTo>
                    <a:pt x="153669" y="44827"/>
                    <a:pt x="155931" y="49211"/>
                    <a:pt x="162280" y="34925"/>
                  </a:cubicBezTo>
                  <a:cubicBezTo>
                    <a:pt x="164998" y="28808"/>
                    <a:pt x="166513" y="22225"/>
                    <a:pt x="168630" y="15875"/>
                  </a:cubicBezTo>
                  <a:cubicBezTo>
                    <a:pt x="170337" y="10755"/>
                    <a:pt x="171805" y="0"/>
                    <a:pt x="171805" y="0"/>
                  </a:cubicBezTo>
                </a:path>
              </a:pathLst>
            </a:custGeom>
            <a:noFill/>
            <a:ln w="126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62"/>
          <p:cNvGrpSpPr>
            <a:grpSpLocks/>
          </p:cNvGrpSpPr>
          <p:nvPr/>
        </p:nvGrpSpPr>
        <p:grpSpPr bwMode="auto">
          <a:xfrm>
            <a:off x="1252538" y="4032250"/>
            <a:ext cx="219075" cy="236538"/>
            <a:chOff x="789" y="2540"/>
            <a:chExt cx="138" cy="149"/>
          </a:xfrm>
        </p:grpSpPr>
        <p:pic>
          <p:nvPicPr>
            <p:cNvPr id="8355" name="Picture 16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6" y="2548"/>
              <a:ext cx="81" cy="1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8356" name="Freeform 164"/>
            <p:cNvSpPr>
              <a:spLocks/>
            </p:cNvSpPr>
            <p:nvPr/>
          </p:nvSpPr>
          <p:spPr bwMode="auto">
            <a:xfrm rot="5520000">
              <a:off x="804" y="2528"/>
              <a:ext cx="49" cy="75"/>
            </a:xfrm>
            <a:custGeom>
              <a:avLst/>
              <a:gdLst>
                <a:gd name="G0" fmla="+- 1 0 0"/>
                <a:gd name="G1" fmla="+- 1 0 0"/>
                <a:gd name="G2" fmla="+- 36774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T0" fmla="*/ 6705 w 171805"/>
                <a:gd name="T1" fmla="*/ 117475 h 117475"/>
                <a:gd name="T2" fmla="*/ 6705 w 171805"/>
                <a:gd name="T3" fmla="*/ 88900 h 117475"/>
                <a:gd name="T4" fmla="*/ 16230 w 171805"/>
                <a:gd name="T5" fmla="*/ 82550 h 117475"/>
                <a:gd name="T6" fmla="*/ 38455 w 171805"/>
                <a:gd name="T7" fmla="*/ 85725 h 117475"/>
                <a:gd name="T8" fmla="*/ 57505 w 171805"/>
                <a:gd name="T9" fmla="*/ 92075 h 117475"/>
                <a:gd name="T10" fmla="*/ 70205 w 171805"/>
                <a:gd name="T11" fmla="*/ 88900 h 117475"/>
                <a:gd name="T12" fmla="*/ 76555 w 171805"/>
                <a:gd name="T13" fmla="*/ 69850 h 117475"/>
                <a:gd name="T14" fmla="*/ 82905 w 171805"/>
                <a:gd name="T15" fmla="*/ 50800 h 117475"/>
                <a:gd name="T16" fmla="*/ 86080 w 171805"/>
                <a:gd name="T17" fmla="*/ 38100 h 117475"/>
                <a:gd name="T18" fmla="*/ 89255 w 171805"/>
                <a:gd name="T19" fmla="*/ 28575 h 117475"/>
                <a:gd name="T20" fmla="*/ 117830 w 171805"/>
                <a:gd name="T21" fmla="*/ 31750 h 117475"/>
                <a:gd name="T22" fmla="*/ 127355 w 171805"/>
                <a:gd name="T23" fmla="*/ 41275 h 117475"/>
                <a:gd name="T24" fmla="*/ 136880 w 171805"/>
                <a:gd name="T25" fmla="*/ 47625 h 117475"/>
                <a:gd name="T26" fmla="*/ 162280 w 171805"/>
                <a:gd name="T27" fmla="*/ 34925 h 117475"/>
                <a:gd name="T28" fmla="*/ 168630 w 171805"/>
                <a:gd name="T29" fmla="*/ 15875 h 117475"/>
                <a:gd name="T30" fmla="*/ 171805 w 171805"/>
                <a:gd name="T31" fmla="*/ 0 h 11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805" h="117475">
                  <a:moveTo>
                    <a:pt x="6705" y="117475"/>
                  </a:moveTo>
                  <a:cubicBezTo>
                    <a:pt x="3044" y="106491"/>
                    <a:pt x="0" y="102311"/>
                    <a:pt x="6705" y="88900"/>
                  </a:cubicBezTo>
                  <a:cubicBezTo>
                    <a:pt x="8412" y="85487"/>
                    <a:pt x="13055" y="84667"/>
                    <a:pt x="16230" y="82550"/>
                  </a:cubicBezTo>
                  <a:cubicBezTo>
                    <a:pt x="23638" y="83608"/>
                    <a:pt x="31163" y="84042"/>
                    <a:pt x="38455" y="85725"/>
                  </a:cubicBezTo>
                  <a:cubicBezTo>
                    <a:pt x="44977" y="87230"/>
                    <a:pt x="57505" y="92075"/>
                    <a:pt x="57505" y="92075"/>
                  </a:cubicBezTo>
                  <a:cubicBezTo>
                    <a:pt x="61738" y="91017"/>
                    <a:pt x="67365" y="92213"/>
                    <a:pt x="70205" y="88900"/>
                  </a:cubicBezTo>
                  <a:cubicBezTo>
                    <a:pt x="74561" y="83818"/>
                    <a:pt x="74438" y="76200"/>
                    <a:pt x="76555" y="69850"/>
                  </a:cubicBezTo>
                  <a:lnTo>
                    <a:pt x="82905" y="50800"/>
                  </a:lnTo>
                  <a:cubicBezTo>
                    <a:pt x="84285" y="46660"/>
                    <a:pt x="84881" y="42296"/>
                    <a:pt x="86080" y="38100"/>
                  </a:cubicBezTo>
                  <a:cubicBezTo>
                    <a:pt x="86999" y="34882"/>
                    <a:pt x="88197" y="31750"/>
                    <a:pt x="89255" y="28575"/>
                  </a:cubicBezTo>
                  <a:cubicBezTo>
                    <a:pt x="98780" y="29633"/>
                    <a:pt x="108738" y="28719"/>
                    <a:pt x="117830" y="31750"/>
                  </a:cubicBezTo>
                  <a:cubicBezTo>
                    <a:pt x="122090" y="33170"/>
                    <a:pt x="123906" y="38400"/>
                    <a:pt x="127355" y="41275"/>
                  </a:cubicBezTo>
                  <a:cubicBezTo>
                    <a:pt x="130286" y="43718"/>
                    <a:pt x="133705" y="45508"/>
                    <a:pt x="136880" y="47625"/>
                  </a:cubicBezTo>
                  <a:cubicBezTo>
                    <a:pt x="153669" y="44827"/>
                    <a:pt x="155931" y="49211"/>
                    <a:pt x="162280" y="34925"/>
                  </a:cubicBezTo>
                  <a:cubicBezTo>
                    <a:pt x="164998" y="28808"/>
                    <a:pt x="166513" y="22225"/>
                    <a:pt x="168630" y="15875"/>
                  </a:cubicBezTo>
                  <a:cubicBezTo>
                    <a:pt x="170337" y="10755"/>
                    <a:pt x="171805" y="0"/>
                    <a:pt x="171805" y="0"/>
                  </a:cubicBezTo>
                </a:path>
              </a:pathLst>
            </a:custGeom>
            <a:noFill/>
            <a:ln w="126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65"/>
          <p:cNvGrpSpPr>
            <a:grpSpLocks/>
          </p:cNvGrpSpPr>
          <p:nvPr/>
        </p:nvGrpSpPr>
        <p:grpSpPr bwMode="auto">
          <a:xfrm>
            <a:off x="3981450" y="5553075"/>
            <a:ext cx="219075" cy="236538"/>
            <a:chOff x="2508" y="3498"/>
            <a:chExt cx="138" cy="149"/>
          </a:xfrm>
        </p:grpSpPr>
        <p:pic>
          <p:nvPicPr>
            <p:cNvPr id="8358" name="Picture 16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64" y="3506"/>
              <a:ext cx="82" cy="1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8359" name="Freeform 167"/>
            <p:cNvSpPr>
              <a:spLocks/>
            </p:cNvSpPr>
            <p:nvPr/>
          </p:nvSpPr>
          <p:spPr bwMode="auto">
            <a:xfrm rot="5520000">
              <a:off x="2523" y="3486"/>
              <a:ext cx="49" cy="75"/>
            </a:xfrm>
            <a:custGeom>
              <a:avLst/>
              <a:gdLst>
                <a:gd name="G0" fmla="+- 1 0 0"/>
                <a:gd name="G1" fmla="+- 1 0 0"/>
                <a:gd name="G2" fmla="+- 36774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T0" fmla="*/ 6705 w 171805"/>
                <a:gd name="T1" fmla="*/ 117475 h 117475"/>
                <a:gd name="T2" fmla="*/ 6705 w 171805"/>
                <a:gd name="T3" fmla="*/ 88900 h 117475"/>
                <a:gd name="T4" fmla="*/ 16230 w 171805"/>
                <a:gd name="T5" fmla="*/ 82550 h 117475"/>
                <a:gd name="T6" fmla="*/ 38455 w 171805"/>
                <a:gd name="T7" fmla="*/ 85725 h 117475"/>
                <a:gd name="T8" fmla="*/ 57505 w 171805"/>
                <a:gd name="T9" fmla="*/ 92075 h 117475"/>
                <a:gd name="T10" fmla="*/ 70205 w 171805"/>
                <a:gd name="T11" fmla="*/ 88900 h 117475"/>
                <a:gd name="T12" fmla="*/ 76555 w 171805"/>
                <a:gd name="T13" fmla="*/ 69850 h 117475"/>
                <a:gd name="T14" fmla="*/ 82905 w 171805"/>
                <a:gd name="T15" fmla="*/ 50800 h 117475"/>
                <a:gd name="T16" fmla="*/ 86080 w 171805"/>
                <a:gd name="T17" fmla="*/ 38100 h 117475"/>
                <a:gd name="T18" fmla="*/ 89255 w 171805"/>
                <a:gd name="T19" fmla="*/ 28575 h 117475"/>
                <a:gd name="T20" fmla="*/ 117830 w 171805"/>
                <a:gd name="T21" fmla="*/ 31750 h 117475"/>
                <a:gd name="T22" fmla="*/ 127355 w 171805"/>
                <a:gd name="T23" fmla="*/ 41275 h 117475"/>
                <a:gd name="T24" fmla="*/ 136880 w 171805"/>
                <a:gd name="T25" fmla="*/ 47625 h 117475"/>
                <a:gd name="T26" fmla="*/ 162280 w 171805"/>
                <a:gd name="T27" fmla="*/ 34925 h 117475"/>
                <a:gd name="T28" fmla="*/ 168630 w 171805"/>
                <a:gd name="T29" fmla="*/ 15875 h 117475"/>
                <a:gd name="T30" fmla="*/ 171805 w 171805"/>
                <a:gd name="T31" fmla="*/ 0 h 11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805" h="117475">
                  <a:moveTo>
                    <a:pt x="6705" y="117475"/>
                  </a:moveTo>
                  <a:cubicBezTo>
                    <a:pt x="3044" y="106491"/>
                    <a:pt x="0" y="102311"/>
                    <a:pt x="6705" y="88900"/>
                  </a:cubicBezTo>
                  <a:cubicBezTo>
                    <a:pt x="8412" y="85487"/>
                    <a:pt x="13055" y="84667"/>
                    <a:pt x="16230" y="82550"/>
                  </a:cubicBezTo>
                  <a:cubicBezTo>
                    <a:pt x="23638" y="83608"/>
                    <a:pt x="31163" y="84042"/>
                    <a:pt x="38455" y="85725"/>
                  </a:cubicBezTo>
                  <a:cubicBezTo>
                    <a:pt x="44977" y="87230"/>
                    <a:pt x="57505" y="92075"/>
                    <a:pt x="57505" y="92075"/>
                  </a:cubicBezTo>
                  <a:cubicBezTo>
                    <a:pt x="61738" y="91017"/>
                    <a:pt x="67365" y="92213"/>
                    <a:pt x="70205" y="88900"/>
                  </a:cubicBezTo>
                  <a:cubicBezTo>
                    <a:pt x="74561" y="83818"/>
                    <a:pt x="74438" y="76200"/>
                    <a:pt x="76555" y="69850"/>
                  </a:cubicBezTo>
                  <a:lnTo>
                    <a:pt x="82905" y="50800"/>
                  </a:lnTo>
                  <a:cubicBezTo>
                    <a:pt x="84285" y="46660"/>
                    <a:pt x="84881" y="42296"/>
                    <a:pt x="86080" y="38100"/>
                  </a:cubicBezTo>
                  <a:cubicBezTo>
                    <a:pt x="86999" y="34882"/>
                    <a:pt x="88197" y="31750"/>
                    <a:pt x="89255" y="28575"/>
                  </a:cubicBezTo>
                  <a:cubicBezTo>
                    <a:pt x="98780" y="29633"/>
                    <a:pt x="108738" y="28719"/>
                    <a:pt x="117830" y="31750"/>
                  </a:cubicBezTo>
                  <a:cubicBezTo>
                    <a:pt x="122090" y="33170"/>
                    <a:pt x="123906" y="38400"/>
                    <a:pt x="127355" y="41275"/>
                  </a:cubicBezTo>
                  <a:cubicBezTo>
                    <a:pt x="130286" y="43718"/>
                    <a:pt x="133705" y="45508"/>
                    <a:pt x="136880" y="47625"/>
                  </a:cubicBezTo>
                  <a:cubicBezTo>
                    <a:pt x="153669" y="44827"/>
                    <a:pt x="155931" y="49211"/>
                    <a:pt x="162280" y="34925"/>
                  </a:cubicBezTo>
                  <a:cubicBezTo>
                    <a:pt x="164998" y="28808"/>
                    <a:pt x="166513" y="22225"/>
                    <a:pt x="168630" y="15875"/>
                  </a:cubicBezTo>
                  <a:cubicBezTo>
                    <a:pt x="170337" y="10755"/>
                    <a:pt x="171805" y="0"/>
                    <a:pt x="171805" y="0"/>
                  </a:cubicBezTo>
                </a:path>
              </a:pathLst>
            </a:custGeom>
            <a:noFill/>
            <a:ln w="126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68"/>
          <p:cNvGrpSpPr>
            <a:grpSpLocks/>
          </p:cNvGrpSpPr>
          <p:nvPr/>
        </p:nvGrpSpPr>
        <p:grpSpPr bwMode="auto">
          <a:xfrm>
            <a:off x="4338638" y="5548313"/>
            <a:ext cx="219075" cy="236537"/>
            <a:chOff x="2733" y="3495"/>
            <a:chExt cx="138" cy="149"/>
          </a:xfrm>
        </p:grpSpPr>
        <p:pic>
          <p:nvPicPr>
            <p:cNvPr id="8361" name="Picture 1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90" y="3503"/>
              <a:ext cx="81" cy="1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8362" name="Freeform 170"/>
            <p:cNvSpPr>
              <a:spLocks/>
            </p:cNvSpPr>
            <p:nvPr/>
          </p:nvSpPr>
          <p:spPr bwMode="auto">
            <a:xfrm rot="5520000">
              <a:off x="2748" y="3483"/>
              <a:ext cx="49" cy="75"/>
            </a:xfrm>
            <a:custGeom>
              <a:avLst/>
              <a:gdLst>
                <a:gd name="G0" fmla="+- 1 0 0"/>
                <a:gd name="G1" fmla="+- 1 0 0"/>
                <a:gd name="G2" fmla="+- 36774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T0" fmla="*/ 6705 w 171805"/>
                <a:gd name="T1" fmla="*/ 117475 h 117475"/>
                <a:gd name="T2" fmla="*/ 6705 w 171805"/>
                <a:gd name="T3" fmla="*/ 88900 h 117475"/>
                <a:gd name="T4" fmla="*/ 16230 w 171805"/>
                <a:gd name="T5" fmla="*/ 82550 h 117475"/>
                <a:gd name="T6" fmla="*/ 38455 w 171805"/>
                <a:gd name="T7" fmla="*/ 85725 h 117475"/>
                <a:gd name="T8" fmla="*/ 57505 w 171805"/>
                <a:gd name="T9" fmla="*/ 92075 h 117475"/>
                <a:gd name="T10" fmla="*/ 70205 w 171805"/>
                <a:gd name="T11" fmla="*/ 88900 h 117475"/>
                <a:gd name="T12" fmla="*/ 76555 w 171805"/>
                <a:gd name="T13" fmla="*/ 69850 h 117475"/>
                <a:gd name="T14" fmla="*/ 82905 w 171805"/>
                <a:gd name="T15" fmla="*/ 50800 h 117475"/>
                <a:gd name="T16" fmla="*/ 86080 w 171805"/>
                <a:gd name="T17" fmla="*/ 38100 h 117475"/>
                <a:gd name="T18" fmla="*/ 89255 w 171805"/>
                <a:gd name="T19" fmla="*/ 28575 h 117475"/>
                <a:gd name="T20" fmla="*/ 117830 w 171805"/>
                <a:gd name="T21" fmla="*/ 31750 h 117475"/>
                <a:gd name="T22" fmla="*/ 127355 w 171805"/>
                <a:gd name="T23" fmla="*/ 41275 h 117475"/>
                <a:gd name="T24" fmla="*/ 136880 w 171805"/>
                <a:gd name="T25" fmla="*/ 47625 h 117475"/>
                <a:gd name="T26" fmla="*/ 162280 w 171805"/>
                <a:gd name="T27" fmla="*/ 34925 h 117475"/>
                <a:gd name="T28" fmla="*/ 168630 w 171805"/>
                <a:gd name="T29" fmla="*/ 15875 h 117475"/>
                <a:gd name="T30" fmla="*/ 171805 w 171805"/>
                <a:gd name="T31" fmla="*/ 0 h 11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805" h="117475">
                  <a:moveTo>
                    <a:pt x="6705" y="117475"/>
                  </a:moveTo>
                  <a:cubicBezTo>
                    <a:pt x="3044" y="106491"/>
                    <a:pt x="0" y="102311"/>
                    <a:pt x="6705" y="88900"/>
                  </a:cubicBezTo>
                  <a:cubicBezTo>
                    <a:pt x="8412" y="85487"/>
                    <a:pt x="13055" y="84667"/>
                    <a:pt x="16230" y="82550"/>
                  </a:cubicBezTo>
                  <a:cubicBezTo>
                    <a:pt x="23638" y="83608"/>
                    <a:pt x="31163" y="84042"/>
                    <a:pt x="38455" y="85725"/>
                  </a:cubicBezTo>
                  <a:cubicBezTo>
                    <a:pt x="44977" y="87230"/>
                    <a:pt x="57505" y="92075"/>
                    <a:pt x="57505" y="92075"/>
                  </a:cubicBezTo>
                  <a:cubicBezTo>
                    <a:pt x="61738" y="91017"/>
                    <a:pt x="67365" y="92213"/>
                    <a:pt x="70205" y="88900"/>
                  </a:cubicBezTo>
                  <a:cubicBezTo>
                    <a:pt x="74561" y="83818"/>
                    <a:pt x="74438" y="76200"/>
                    <a:pt x="76555" y="69850"/>
                  </a:cubicBezTo>
                  <a:lnTo>
                    <a:pt x="82905" y="50800"/>
                  </a:lnTo>
                  <a:cubicBezTo>
                    <a:pt x="84285" y="46660"/>
                    <a:pt x="84881" y="42296"/>
                    <a:pt x="86080" y="38100"/>
                  </a:cubicBezTo>
                  <a:cubicBezTo>
                    <a:pt x="86999" y="34882"/>
                    <a:pt x="88197" y="31750"/>
                    <a:pt x="89255" y="28575"/>
                  </a:cubicBezTo>
                  <a:cubicBezTo>
                    <a:pt x="98780" y="29633"/>
                    <a:pt x="108738" y="28719"/>
                    <a:pt x="117830" y="31750"/>
                  </a:cubicBezTo>
                  <a:cubicBezTo>
                    <a:pt x="122090" y="33170"/>
                    <a:pt x="123906" y="38400"/>
                    <a:pt x="127355" y="41275"/>
                  </a:cubicBezTo>
                  <a:cubicBezTo>
                    <a:pt x="130286" y="43718"/>
                    <a:pt x="133705" y="45508"/>
                    <a:pt x="136880" y="47625"/>
                  </a:cubicBezTo>
                  <a:cubicBezTo>
                    <a:pt x="153669" y="44827"/>
                    <a:pt x="155931" y="49211"/>
                    <a:pt x="162280" y="34925"/>
                  </a:cubicBezTo>
                  <a:cubicBezTo>
                    <a:pt x="164998" y="28808"/>
                    <a:pt x="166513" y="22225"/>
                    <a:pt x="168630" y="15875"/>
                  </a:cubicBezTo>
                  <a:cubicBezTo>
                    <a:pt x="170337" y="10755"/>
                    <a:pt x="171805" y="0"/>
                    <a:pt x="171805" y="0"/>
                  </a:cubicBezTo>
                </a:path>
              </a:pathLst>
            </a:custGeom>
            <a:noFill/>
            <a:ln w="126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71"/>
          <p:cNvGrpSpPr>
            <a:grpSpLocks/>
          </p:cNvGrpSpPr>
          <p:nvPr/>
        </p:nvGrpSpPr>
        <p:grpSpPr bwMode="auto">
          <a:xfrm>
            <a:off x="3975100" y="1800225"/>
            <a:ext cx="219075" cy="236538"/>
            <a:chOff x="2504" y="1134"/>
            <a:chExt cx="138" cy="149"/>
          </a:xfrm>
        </p:grpSpPr>
        <p:pic>
          <p:nvPicPr>
            <p:cNvPr id="8364" name="Picture 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60" y="1142"/>
              <a:ext cx="82" cy="1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8365" name="Freeform 173"/>
            <p:cNvSpPr>
              <a:spLocks/>
            </p:cNvSpPr>
            <p:nvPr/>
          </p:nvSpPr>
          <p:spPr bwMode="auto">
            <a:xfrm rot="5520000">
              <a:off x="2519" y="1122"/>
              <a:ext cx="49" cy="75"/>
            </a:xfrm>
            <a:custGeom>
              <a:avLst/>
              <a:gdLst>
                <a:gd name="G0" fmla="+- 1 0 0"/>
                <a:gd name="G1" fmla="+- 1 0 0"/>
                <a:gd name="G2" fmla="+- 36774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T0" fmla="*/ 6705 w 171805"/>
                <a:gd name="T1" fmla="*/ 117475 h 117475"/>
                <a:gd name="T2" fmla="*/ 6705 w 171805"/>
                <a:gd name="T3" fmla="*/ 88900 h 117475"/>
                <a:gd name="T4" fmla="*/ 16230 w 171805"/>
                <a:gd name="T5" fmla="*/ 82550 h 117475"/>
                <a:gd name="T6" fmla="*/ 38455 w 171805"/>
                <a:gd name="T7" fmla="*/ 85725 h 117475"/>
                <a:gd name="T8" fmla="*/ 57505 w 171805"/>
                <a:gd name="T9" fmla="*/ 92075 h 117475"/>
                <a:gd name="T10" fmla="*/ 70205 w 171805"/>
                <a:gd name="T11" fmla="*/ 88900 h 117475"/>
                <a:gd name="T12" fmla="*/ 76555 w 171805"/>
                <a:gd name="T13" fmla="*/ 69850 h 117475"/>
                <a:gd name="T14" fmla="*/ 82905 w 171805"/>
                <a:gd name="T15" fmla="*/ 50800 h 117475"/>
                <a:gd name="T16" fmla="*/ 86080 w 171805"/>
                <a:gd name="T17" fmla="*/ 38100 h 117475"/>
                <a:gd name="T18" fmla="*/ 89255 w 171805"/>
                <a:gd name="T19" fmla="*/ 28575 h 117475"/>
                <a:gd name="T20" fmla="*/ 117830 w 171805"/>
                <a:gd name="T21" fmla="*/ 31750 h 117475"/>
                <a:gd name="T22" fmla="*/ 127355 w 171805"/>
                <a:gd name="T23" fmla="*/ 41275 h 117475"/>
                <a:gd name="T24" fmla="*/ 136880 w 171805"/>
                <a:gd name="T25" fmla="*/ 47625 h 117475"/>
                <a:gd name="T26" fmla="*/ 162280 w 171805"/>
                <a:gd name="T27" fmla="*/ 34925 h 117475"/>
                <a:gd name="T28" fmla="*/ 168630 w 171805"/>
                <a:gd name="T29" fmla="*/ 15875 h 117475"/>
                <a:gd name="T30" fmla="*/ 171805 w 171805"/>
                <a:gd name="T31" fmla="*/ 0 h 11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805" h="117475">
                  <a:moveTo>
                    <a:pt x="6705" y="117475"/>
                  </a:moveTo>
                  <a:cubicBezTo>
                    <a:pt x="3044" y="106491"/>
                    <a:pt x="0" y="102311"/>
                    <a:pt x="6705" y="88900"/>
                  </a:cubicBezTo>
                  <a:cubicBezTo>
                    <a:pt x="8412" y="85487"/>
                    <a:pt x="13055" y="84667"/>
                    <a:pt x="16230" y="82550"/>
                  </a:cubicBezTo>
                  <a:cubicBezTo>
                    <a:pt x="23638" y="83608"/>
                    <a:pt x="31163" y="84042"/>
                    <a:pt x="38455" y="85725"/>
                  </a:cubicBezTo>
                  <a:cubicBezTo>
                    <a:pt x="44977" y="87230"/>
                    <a:pt x="57505" y="92075"/>
                    <a:pt x="57505" y="92075"/>
                  </a:cubicBezTo>
                  <a:cubicBezTo>
                    <a:pt x="61738" y="91017"/>
                    <a:pt x="67365" y="92213"/>
                    <a:pt x="70205" y="88900"/>
                  </a:cubicBezTo>
                  <a:cubicBezTo>
                    <a:pt x="74561" y="83818"/>
                    <a:pt x="74438" y="76200"/>
                    <a:pt x="76555" y="69850"/>
                  </a:cubicBezTo>
                  <a:lnTo>
                    <a:pt x="82905" y="50800"/>
                  </a:lnTo>
                  <a:cubicBezTo>
                    <a:pt x="84285" y="46660"/>
                    <a:pt x="84881" y="42296"/>
                    <a:pt x="86080" y="38100"/>
                  </a:cubicBezTo>
                  <a:cubicBezTo>
                    <a:pt x="86999" y="34882"/>
                    <a:pt x="88197" y="31750"/>
                    <a:pt x="89255" y="28575"/>
                  </a:cubicBezTo>
                  <a:cubicBezTo>
                    <a:pt x="98780" y="29633"/>
                    <a:pt x="108738" y="28719"/>
                    <a:pt x="117830" y="31750"/>
                  </a:cubicBezTo>
                  <a:cubicBezTo>
                    <a:pt x="122090" y="33170"/>
                    <a:pt x="123906" y="38400"/>
                    <a:pt x="127355" y="41275"/>
                  </a:cubicBezTo>
                  <a:cubicBezTo>
                    <a:pt x="130286" y="43718"/>
                    <a:pt x="133705" y="45508"/>
                    <a:pt x="136880" y="47625"/>
                  </a:cubicBezTo>
                  <a:cubicBezTo>
                    <a:pt x="153669" y="44827"/>
                    <a:pt x="155931" y="49211"/>
                    <a:pt x="162280" y="34925"/>
                  </a:cubicBezTo>
                  <a:cubicBezTo>
                    <a:pt x="164998" y="28808"/>
                    <a:pt x="166513" y="22225"/>
                    <a:pt x="168630" y="15875"/>
                  </a:cubicBezTo>
                  <a:cubicBezTo>
                    <a:pt x="170337" y="10755"/>
                    <a:pt x="171805" y="0"/>
                    <a:pt x="171805" y="0"/>
                  </a:cubicBezTo>
                </a:path>
              </a:pathLst>
            </a:custGeom>
            <a:noFill/>
            <a:ln w="126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66" name="Oval 174"/>
          <p:cNvSpPr>
            <a:spLocks noChangeArrowheads="1"/>
          </p:cNvSpPr>
          <p:nvPr/>
        </p:nvSpPr>
        <p:spPr bwMode="auto">
          <a:xfrm rot="16200000">
            <a:off x="4112419" y="4107656"/>
            <a:ext cx="53975" cy="455613"/>
          </a:xfrm>
          <a:prstGeom prst="ellipse">
            <a:avLst/>
          </a:prstGeom>
          <a:solidFill>
            <a:srgbClr val="FFFFFF"/>
          </a:solidFill>
          <a:ln w="12600" cap="sq">
            <a:solidFill>
              <a:srgbClr val="114FF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67" name="Line 175"/>
          <p:cNvSpPr>
            <a:spLocks noChangeShapeType="1"/>
          </p:cNvSpPr>
          <p:nvPr/>
        </p:nvSpPr>
        <p:spPr bwMode="auto">
          <a:xfrm>
            <a:off x="4124325" y="3657600"/>
            <a:ext cx="28575" cy="1039813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8" name="Group 176"/>
          <p:cNvGrpSpPr>
            <a:grpSpLocks/>
          </p:cNvGrpSpPr>
          <p:nvPr/>
        </p:nvGrpSpPr>
        <p:grpSpPr bwMode="auto">
          <a:xfrm>
            <a:off x="4546600" y="1868488"/>
            <a:ext cx="219075" cy="236537"/>
            <a:chOff x="2864" y="1177"/>
            <a:chExt cx="138" cy="149"/>
          </a:xfrm>
        </p:grpSpPr>
        <p:pic>
          <p:nvPicPr>
            <p:cNvPr id="8369" name="Picture 17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1" y="1184"/>
              <a:ext cx="81" cy="14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8370" name="Freeform 178"/>
            <p:cNvSpPr>
              <a:spLocks/>
            </p:cNvSpPr>
            <p:nvPr/>
          </p:nvSpPr>
          <p:spPr bwMode="auto">
            <a:xfrm rot="5520000">
              <a:off x="2879" y="1165"/>
              <a:ext cx="49" cy="75"/>
            </a:xfrm>
            <a:custGeom>
              <a:avLst/>
              <a:gdLst>
                <a:gd name="G0" fmla="+- 1 0 0"/>
                <a:gd name="G1" fmla="+- 1 0 0"/>
                <a:gd name="G2" fmla="+- 36774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T0" fmla="*/ 6705 w 171805"/>
                <a:gd name="T1" fmla="*/ 117475 h 117475"/>
                <a:gd name="T2" fmla="*/ 6705 w 171805"/>
                <a:gd name="T3" fmla="*/ 88900 h 117475"/>
                <a:gd name="T4" fmla="*/ 16230 w 171805"/>
                <a:gd name="T5" fmla="*/ 82550 h 117475"/>
                <a:gd name="T6" fmla="*/ 38455 w 171805"/>
                <a:gd name="T7" fmla="*/ 85725 h 117475"/>
                <a:gd name="T8" fmla="*/ 57505 w 171805"/>
                <a:gd name="T9" fmla="*/ 92075 h 117475"/>
                <a:gd name="T10" fmla="*/ 70205 w 171805"/>
                <a:gd name="T11" fmla="*/ 88900 h 117475"/>
                <a:gd name="T12" fmla="*/ 76555 w 171805"/>
                <a:gd name="T13" fmla="*/ 69850 h 117475"/>
                <a:gd name="T14" fmla="*/ 82905 w 171805"/>
                <a:gd name="T15" fmla="*/ 50800 h 117475"/>
                <a:gd name="T16" fmla="*/ 86080 w 171805"/>
                <a:gd name="T17" fmla="*/ 38100 h 117475"/>
                <a:gd name="T18" fmla="*/ 89255 w 171805"/>
                <a:gd name="T19" fmla="*/ 28575 h 117475"/>
                <a:gd name="T20" fmla="*/ 117830 w 171805"/>
                <a:gd name="T21" fmla="*/ 31750 h 117475"/>
                <a:gd name="T22" fmla="*/ 127355 w 171805"/>
                <a:gd name="T23" fmla="*/ 41275 h 117475"/>
                <a:gd name="T24" fmla="*/ 136880 w 171805"/>
                <a:gd name="T25" fmla="*/ 47625 h 117475"/>
                <a:gd name="T26" fmla="*/ 162280 w 171805"/>
                <a:gd name="T27" fmla="*/ 34925 h 117475"/>
                <a:gd name="T28" fmla="*/ 168630 w 171805"/>
                <a:gd name="T29" fmla="*/ 15875 h 117475"/>
                <a:gd name="T30" fmla="*/ 171805 w 171805"/>
                <a:gd name="T31" fmla="*/ 0 h 11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805" h="117475">
                  <a:moveTo>
                    <a:pt x="6705" y="117475"/>
                  </a:moveTo>
                  <a:cubicBezTo>
                    <a:pt x="3044" y="106491"/>
                    <a:pt x="0" y="102311"/>
                    <a:pt x="6705" y="88900"/>
                  </a:cubicBezTo>
                  <a:cubicBezTo>
                    <a:pt x="8412" y="85487"/>
                    <a:pt x="13055" y="84667"/>
                    <a:pt x="16230" y="82550"/>
                  </a:cubicBezTo>
                  <a:cubicBezTo>
                    <a:pt x="23638" y="83608"/>
                    <a:pt x="31163" y="84042"/>
                    <a:pt x="38455" y="85725"/>
                  </a:cubicBezTo>
                  <a:cubicBezTo>
                    <a:pt x="44977" y="87230"/>
                    <a:pt x="57505" y="92075"/>
                    <a:pt x="57505" y="92075"/>
                  </a:cubicBezTo>
                  <a:cubicBezTo>
                    <a:pt x="61738" y="91017"/>
                    <a:pt x="67365" y="92213"/>
                    <a:pt x="70205" y="88900"/>
                  </a:cubicBezTo>
                  <a:cubicBezTo>
                    <a:pt x="74561" y="83818"/>
                    <a:pt x="74438" y="76200"/>
                    <a:pt x="76555" y="69850"/>
                  </a:cubicBezTo>
                  <a:lnTo>
                    <a:pt x="82905" y="50800"/>
                  </a:lnTo>
                  <a:cubicBezTo>
                    <a:pt x="84285" y="46660"/>
                    <a:pt x="84881" y="42296"/>
                    <a:pt x="86080" y="38100"/>
                  </a:cubicBezTo>
                  <a:cubicBezTo>
                    <a:pt x="86999" y="34882"/>
                    <a:pt x="88197" y="31750"/>
                    <a:pt x="89255" y="28575"/>
                  </a:cubicBezTo>
                  <a:cubicBezTo>
                    <a:pt x="98780" y="29633"/>
                    <a:pt x="108738" y="28719"/>
                    <a:pt x="117830" y="31750"/>
                  </a:cubicBezTo>
                  <a:cubicBezTo>
                    <a:pt x="122090" y="33170"/>
                    <a:pt x="123906" y="38400"/>
                    <a:pt x="127355" y="41275"/>
                  </a:cubicBezTo>
                  <a:cubicBezTo>
                    <a:pt x="130286" y="43718"/>
                    <a:pt x="133705" y="45508"/>
                    <a:pt x="136880" y="47625"/>
                  </a:cubicBezTo>
                  <a:cubicBezTo>
                    <a:pt x="153669" y="44827"/>
                    <a:pt x="155931" y="49211"/>
                    <a:pt x="162280" y="34925"/>
                  </a:cubicBezTo>
                  <a:cubicBezTo>
                    <a:pt x="164998" y="28808"/>
                    <a:pt x="166513" y="22225"/>
                    <a:pt x="168630" y="15875"/>
                  </a:cubicBezTo>
                  <a:cubicBezTo>
                    <a:pt x="170337" y="10755"/>
                    <a:pt x="171805" y="0"/>
                    <a:pt x="171805" y="0"/>
                  </a:cubicBezTo>
                </a:path>
              </a:pathLst>
            </a:custGeom>
            <a:noFill/>
            <a:ln w="126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79"/>
          <p:cNvGrpSpPr>
            <a:grpSpLocks/>
          </p:cNvGrpSpPr>
          <p:nvPr/>
        </p:nvGrpSpPr>
        <p:grpSpPr bwMode="auto">
          <a:xfrm>
            <a:off x="763588" y="3236913"/>
            <a:ext cx="219075" cy="374650"/>
            <a:chOff x="481" y="2039"/>
            <a:chExt cx="138" cy="236"/>
          </a:xfrm>
        </p:grpSpPr>
        <p:sp>
          <p:nvSpPr>
            <p:cNvPr id="8372" name="Line 180"/>
            <p:cNvSpPr>
              <a:spLocks noChangeShapeType="1"/>
            </p:cNvSpPr>
            <p:nvPr/>
          </p:nvSpPr>
          <p:spPr bwMode="auto">
            <a:xfrm>
              <a:off x="588" y="2039"/>
              <a:ext cx="0" cy="154"/>
            </a:xfrm>
            <a:prstGeom prst="line">
              <a:avLst/>
            </a:prstGeom>
            <a:noFill/>
            <a:ln w="324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181"/>
            <p:cNvGrpSpPr>
              <a:grpSpLocks/>
            </p:cNvGrpSpPr>
            <p:nvPr/>
          </p:nvGrpSpPr>
          <p:grpSpPr bwMode="auto">
            <a:xfrm>
              <a:off x="481" y="2126"/>
              <a:ext cx="138" cy="149"/>
              <a:chOff x="481" y="2126"/>
              <a:chExt cx="138" cy="149"/>
            </a:xfrm>
          </p:grpSpPr>
          <p:pic>
            <p:nvPicPr>
              <p:cNvPr id="8374" name="Picture 18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7" y="2134"/>
                <a:ext cx="82" cy="141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sp>
            <p:nvSpPr>
              <p:cNvPr id="8375" name="Freeform 183"/>
              <p:cNvSpPr>
                <a:spLocks/>
              </p:cNvSpPr>
              <p:nvPr/>
            </p:nvSpPr>
            <p:spPr bwMode="auto">
              <a:xfrm rot="5520000">
                <a:off x="497" y="2113"/>
                <a:ext cx="48" cy="75"/>
              </a:xfrm>
              <a:custGeom>
                <a:avLst/>
                <a:gdLst>
                  <a:gd name="G0" fmla="+- 1 0 0"/>
                  <a:gd name="G1" fmla="+- 1 0 0"/>
                  <a:gd name="G2" fmla="+- 36774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+- 1 0 0"/>
                  <a:gd name="G19" fmla="+- 1 0 0"/>
                  <a:gd name="G20" fmla="+- 1 0 0"/>
                  <a:gd name="G21" fmla="+- 1 0 0"/>
                  <a:gd name="G22" fmla="+- 1 0 0"/>
                  <a:gd name="G23" fmla="+- 1 0 0"/>
                  <a:gd name="G24" fmla="+- 1 0 0"/>
                  <a:gd name="G25" fmla="+- 1 0 0"/>
                  <a:gd name="G26" fmla="+- 1 0 0"/>
                  <a:gd name="G27" fmla="+- 1 0 0"/>
                  <a:gd name="G28" fmla="+- 1 0 0"/>
                  <a:gd name="G29" fmla="+- 1 0 0"/>
                  <a:gd name="G30" fmla="+- 1 0 0"/>
                  <a:gd name="G31" fmla="+- 1 0 0"/>
                  <a:gd name="G32" fmla="+- 1 0 0"/>
                  <a:gd name="G33" fmla="+- 1 0 0"/>
                  <a:gd name="G34" fmla="+- 1 0 0"/>
                  <a:gd name="G35" fmla="+- 1 0 0"/>
                  <a:gd name="G36" fmla="+- 1 0 0"/>
                  <a:gd name="G37" fmla="+- 1 0 0"/>
                  <a:gd name="G38" fmla="+- 1 0 0"/>
                  <a:gd name="G39" fmla="+- 1 0 0"/>
                  <a:gd name="G40" fmla="+- 1 0 0"/>
                  <a:gd name="G41" fmla="+- 1 0 0"/>
                  <a:gd name="G42" fmla="+- 1 0 0"/>
                  <a:gd name="G43" fmla="+- 1 0 0"/>
                  <a:gd name="T0" fmla="*/ 6705 w 171805"/>
                  <a:gd name="T1" fmla="*/ 117475 h 117475"/>
                  <a:gd name="T2" fmla="*/ 6705 w 171805"/>
                  <a:gd name="T3" fmla="*/ 88900 h 117475"/>
                  <a:gd name="T4" fmla="*/ 16230 w 171805"/>
                  <a:gd name="T5" fmla="*/ 82550 h 117475"/>
                  <a:gd name="T6" fmla="*/ 38455 w 171805"/>
                  <a:gd name="T7" fmla="*/ 85725 h 117475"/>
                  <a:gd name="T8" fmla="*/ 57505 w 171805"/>
                  <a:gd name="T9" fmla="*/ 92075 h 117475"/>
                  <a:gd name="T10" fmla="*/ 70205 w 171805"/>
                  <a:gd name="T11" fmla="*/ 88900 h 117475"/>
                  <a:gd name="T12" fmla="*/ 76555 w 171805"/>
                  <a:gd name="T13" fmla="*/ 69850 h 117475"/>
                  <a:gd name="T14" fmla="*/ 82905 w 171805"/>
                  <a:gd name="T15" fmla="*/ 50800 h 117475"/>
                  <a:gd name="T16" fmla="*/ 86080 w 171805"/>
                  <a:gd name="T17" fmla="*/ 38100 h 117475"/>
                  <a:gd name="T18" fmla="*/ 89255 w 171805"/>
                  <a:gd name="T19" fmla="*/ 28575 h 117475"/>
                  <a:gd name="T20" fmla="*/ 117830 w 171805"/>
                  <a:gd name="T21" fmla="*/ 31750 h 117475"/>
                  <a:gd name="T22" fmla="*/ 127355 w 171805"/>
                  <a:gd name="T23" fmla="*/ 41275 h 117475"/>
                  <a:gd name="T24" fmla="*/ 136880 w 171805"/>
                  <a:gd name="T25" fmla="*/ 47625 h 117475"/>
                  <a:gd name="T26" fmla="*/ 162280 w 171805"/>
                  <a:gd name="T27" fmla="*/ 34925 h 117475"/>
                  <a:gd name="T28" fmla="*/ 168630 w 171805"/>
                  <a:gd name="T29" fmla="*/ 15875 h 117475"/>
                  <a:gd name="T30" fmla="*/ 171805 w 171805"/>
                  <a:gd name="T31" fmla="*/ 0 h 117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1805" h="117475">
                    <a:moveTo>
                      <a:pt x="6705" y="117475"/>
                    </a:moveTo>
                    <a:cubicBezTo>
                      <a:pt x="3044" y="106491"/>
                      <a:pt x="0" y="102311"/>
                      <a:pt x="6705" y="88900"/>
                    </a:cubicBezTo>
                    <a:cubicBezTo>
                      <a:pt x="8412" y="85487"/>
                      <a:pt x="13055" y="84667"/>
                      <a:pt x="16230" y="82550"/>
                    </a:cubicBezTo>
                    <a:cubicBezTo>
                      <a:pt x="23638" y="83608"/>
                      <a:pt x="31163" y="84042"/>
                      <a:pt x="38455" y="85725"/>
                    </a:cubicBezTo>
                    <a:cubicBezTo>
                      <a:pt x="44977" y="87230"/>
                      <a:pt x="57505" y="92075"/>
                      <a:pt x="57505" y="92075"/>
                    </a:cubicBezTo>
                    <a:cubicBezTo>
                      <a:pt x="61738" y="91017"/>
                      <a:pt x="67365" y="92213"/>
                      <a:pt x="70205" y="88900"/>
                    </a:cubicBezTo>
                    <a:cubicBezTo>
                      <a:pt x="74561" y="83818"/>
                      <a:pt x="74438" y="76200"/>
                      <a:pt x="76555" y="69850"/>
                    </a:cubicBezTo>
                    <a:lnTo>
                      <a:pt x="82905" y="50800"/>
                    </a:lnTo>
                    <a:cubicBezTo>
                      <a:pt x="84285" y="46660"/>
                      <a:pt x="84881" y="42296"/>
                      <a:pt x="86080" y="38100"/>
                    </a:cubicBezTo>
                    <a:cubicBezTo>
                      <a:pt x="86999" y="34882"/>
                      <a:pt x="88197" y="31750"/>
                      <a:pt x="89255" y="28575"/>
                    </a:cubicBezTo>
                    <a:cubicBezTo>
                      <a:pt x="98780" y="29633"/>
                      <a:pt x="108738" y="28719"/>
                      <a:pt x="117830" y="31750"/>
                    </a:cubicBezTo>
                    <a:cubicBezTo>
                      <a:pt x="122090" y="33170"/>
                      <a:pt x="123906" y="38400"/>
                      <a:pt x="127355" y="41275"/>
                    </a:cubicBezTo>
                    <a:cubicBezTo>
                      <a:pt x="130286" y="43718"/>
                      <a:pt x="133705" y="45508"/>
                      <a:pt x="136880" y="47625"/>
                    </a:cubicBezTo>
                    <a:cubicBezTo>
                      <a:pt x="153669" y="44827"/>
                      <a:pt x="155931" y="49211"/>
                      <a:pt x="162280" y="34925"/>
                    </a:cubicBezTo>
                    <a:cubicBezTo>
                      <a:pt x="164998" y="28808"/>
                      <a:pt x="166513" y="22225"/>
                      <a:pt x="168630" y="15875"/>
                    </a:cubicBezTo>
                    <a:cubicBezTo>
                      <a:pt x="170337" y="10755"/>
                      <a:pt x="171805" y="0"/>
                      <a:pt x="171805" y="0"/>
                    </a:cubicBezTo>
                  </a:path>
                </a:pathLst>
              </a:custGeom>
              <a:noFill/>
              <a:ln w="12600" cap="flat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" name="Group 185"/>
          <p:cNvGrpSpPr>
            <a:grpSpLocks/>
          </p:cNvGrpSpPr>
          <p:nvPr/>
        </p:nvGrpSpPr>
        <p:grpSpPr bwMode="auto">
          <a:xfrm>
            <a:off x="3675063" y="3444875"/>
            <a:ext cx="76200" cy="88900"/>
            <a:chOff x="2315" y="2170"/>
            <a:chExt cx="48" cy="56"/>
          </a:xfrm>
        </p:grpSpPr>
        <p:sp>
          <p:nvSpPr>
            <p:cNvPr id="8378" name="AutoShape 186"/>
            <p:cNvSpPr>
              <a:spLocks noChangeArrowheads="1"/>
            </p:cNvSpPr>
            <p:nvPr/>
          </p:nvSpPr>
          <p:spPr bwMode="auto">
            <a:xfrm rot="16200000">
              <a:off x="2311" y="2174"/>
              <a:ext cx="55" cy="4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79" name="Rectangle 187"/>
            <p:cNvSpPr>
              <a:spLocks noChangeArrowheads="1"/>
            </p:cNvSpPr>
            <p:nvPr/>
          </p:nvSpPr>
          <p:spPr bwMode="auto">
            <a:xfrm rot="5400000">
              <a:off x="2289" y="2197"/>
              <a:ext cx="55" cy="1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88"/>
          <p:cNvGrpSpPr>
            <a:grpSpLocks/>
          </p:cNvGrpSpPr>
          <p:nvPr/>
        </p:nvGrpSpPr>
        <p:grpSpPr bwMode="auto">
          <a:xfrm>
            <a:off x="7597775" y="3263900"/>
            <a:ext cx="76200" cy="88900"/>
            <a:chOff x="4786" y="2056"/>
            <a:chExt cx="48" cy="56"/>
          </a:xfrm>
        </p:grpSpPr>
        <p:sp>
          <p:nvSpPr>
            <p:cNvPr id="8381" name="AutoShape 189"/>
            <p:cNvSpPr>
              <a:spLocks noChangeArrowheads="1"/>
            </p:cNvSpPr>
            <p:nvPr/>
          </p:nvSpPr>
          <p:spPr bwMode="auto">
            <a:xfrm rot="16200000">
              <a:off x="4782" y="2060"/>
              <a:ext cx="55" cy="4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82" name="Rectangle 190"/>
            <p:cNvSpPr>
              <a:spLocks noChangeArrowheads="1"/>
            </p:cNvSpPr>
            <p:nvPr/>
          </p:nvSpPr>
          <p:spPr bwMode="auto">
            <a:xfrm rot="5400000">
              <a:off x="4761" y="2084"/>
              <a:ext cx="55" cy="1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83" name="Rectangle 191"/>
          <p:cNvSpPr>
            <a:spLocks noChangeArrowheads="1"/>
          </p:cNvSpPr>
          <p:nvPr/>
        </p:nvSpPr>
        <p:spPr bwMode="auto">
          <a:xfrm rot="18900000" flipH="1">
            <a:off x="3994945" y="3580606"/>
            <a:ext cx="182562" cy="92075"/>
          </a:xfrm>
          <a:prstGeom prst="rect">
            <a:avLst/>
          </a:prstGeom>
          <a:solidFill>
            <a:srgbClr val="114FFB"/>
          </a:solidFill>
          <a:ln w="12600" cap="sq">
            <a:solidFill>
              <a:srgbClr val="114FF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Slide Number Placeholder 1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92" name="Footer Placeholder 19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183342" y="-53880"/>
            <a:ext cx="7239000" cy="838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  <a:t>IO on the Power Stabilized Laser table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1335088"/>
            <a:ext cx="8383587" cy="4954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84238" y="1616075"/>
            <a:ext cx="3332162" cy="1554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In air optics: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  - EOM system for IMC and IFO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  - IMC mode-matching telescope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  - Input power control system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  - Beam pointing control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  - Beam analysis (camera, PDs, OSA)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321268" y="-178078"/>
            <a:ext cx="6451600" cy="928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  <a:t>IO on the PSL table LLO today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93675" y="1566863"/>
            <a:ext cx="2291310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Electro-optic modulator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 - no changes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2075" y="3578225"/>
            <a:ext cx="2199939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Power control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- working </a:t>
            </a:r>
            <a:r>
              <a:rPr lang="en-US" sz="1600" dirty="0">
                <a:solidFill>
                  <a:schemeClr val="tx1"/>
                </a:solidFill>
              </a:rPr>
              <a:t>as intended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2075" y="4230688"/>
            <a:ext cx="2299325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Beam positioning </a:t>
            </a:r>
            <a:r>
              <a:rPr lang="en-US" sz="1600" dirty="0" err="1">
                <a:solidFill>
                  <a:schemeClr val="tx1"/>
                </a:solidFill>
              </a:rPr>
              <a:t>piezo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 - used for slow control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2075" y="2227263"/>
            <a:ext cx="2866788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Mode matching telescope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 - no changes, up to 97% MM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15888" y="4937125"/>
            <a:ext cx="3355704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Beam viewing camera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 - may be used for beam alignment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92075" y="2925763"/>
            <a:ext cx="2484055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RFAM photodiode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 - switched to PSL team's</a:t>
            </a: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963" y="18288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3382963" y="4379913"/>
            <a:ext cx="431800" cy="201612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4452938" y="4946650"/>
            <a:ext cx="2422525" cy="274638"/>
          </a:xfrm>
          <a:prstGeom prst="line">
            <a:avLst/>
          </a:prstGeom>
          <a:noFill/>
          <a:ln w="9360" cap="flat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615238" y="5168900"/>
            <a:ext cx="1587" cy="133350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7610475" y="4710113"/>
            <a:ext cx="1588" cy="90487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4011613" y="4387850"/>
            <a:ext cx="1244600" cy="157163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7118350" y="4662488"/>
            <a:ext cx="338138" cy="33337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6619875" y="4640263"/>
            <a:ext cx="182563" cy="19050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6953250" y="1970088"/>
            <a:ext cx="30163" cy="3260725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6983413" y="5230813"/>
            <a:ext cx="631825" cy="71437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6972300" y="1958975"/>
            <a:ext cx="1862138" cy="65088"/>
          </a:xfrm>
          <a:prstGeom prst="lin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957575" y="193956"/>
            <a:ext cx="5026025" cy="641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  <a:t>Electro-optic Modulator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475" y="1573213"/>
            <a:ext cx="3124200" cy="2082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9713" y="4068763"/>
            <a:ext cx="5921375" cy="9255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All 3 EOM RF inputs are connected.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24.5 MHz – </a:t>
            </a:r>
            <a:r>
              <a:rPr lang="en-US" sz="1800" dirty="0" smtClean="0">
                <a:solidFill>
                  <a:schemeClr val="tx1"/>
                </a:solidFill>
              </a:rPr>
              <a:t>non-resonant</a:t>
            </a:r>
            <a:r>
              <a:rPr lang="en-US" sz="1800" dirty="0">
                <a:solidFill>
                  <a:schemeClr val="tx1"/>
                </a:solidFill>
              </a:rPr>
              <a:t>. IMC locking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45.5 MHz input is used for “sideband sweeps” of IMC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663" y="1311275"/>
            <a:ext cx="2474912" cy="1809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5550" y="3213100"/>
            <a:ext cx="2498725" cy="177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5550" y="5005388"/>
            <a:ext cx="2522538" cy="1651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900" y="1616075"/>
            <a:ext cx="4572000" cy="4206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1490663"/>
            <a:ext cx="4924425" cy="4427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-138113" y="5567363"/>
            <a:ext cx="606426" cy="538162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959350" y="4202113"/>
            <a:ext cx="706438" cy="3730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HAM3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1111250" y="4189413"/>
            <a:ext cx="706438" cy="3730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HAM2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458913" y="224773"/>
            <a:ext cx="6403975" cy="639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rPr>
              <a:t>In vacuum IO systems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HAUX suspensions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633"/>
            <a:ext cx="3321424" cy="2640108"/>
          </a:xfrm>
        </p:spPr>
        <p:txBody>
          <a:bodyPr>
            <a:noAutofit/>
          </a:bodyPr>
          <a:lstStyle/>
          <a:p>
            <a:r>
              <a:rPr lang="en-US" sz="2000" dirty="0" smtClean="0"/>
              <a:t>Scales down version of main suspensions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1" r="1232" b="1188"/>
          <a:stretch>
            <a:fillRect/>
          </a:stretch>
        </p:blipFill>
        <p:spPr bwMode="auto">
          <a:xfrm>
            <a:off x="3143250" y="1447800"/>
            <a:ext cx="2190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16"/>
          <a:stretch>
            <a:fillRect/>
          </a:stretch>
        </p:blipFill>
        <p:spPr bwMode="auto">
          <a:xfrm>
            <a:off x="5334000" y="1447800"/>
            <a:ext cx="155105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1" r="2044"/>
          <a:stretch>
            <a:fillRect/>
          </a:stretch>
        </p:blipFill>
        <p:spPr bwMode="auto">
          <a:xfrm>
            <a:off x="6705600" y="1487992"/>
            <a:ext cx="222889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D9B4-265D-466B-BA7D-6A9E0D7D955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399" y="1143000"/>
            <a:ext cx="4648201" cy="2420471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FOMs: Isolation Ratio</a:t>
            </a:r>
            <a:br>
              <a:rPr lang="en-US" sz="1800" dirty="0" smtClean="0"/>
            </a:br>
            <a:r>
              <a:rPr lang="en-US" sz="1800" dirty="0" smtClean="0"/>
              <a:t>AND Forward Rejection</a:t>
            </a:r>
          </a:p>
          <a:p>
            <a:r>
              <a:rPr lang="en-US" sz="1800" dirty="0" smtClean="0"/>
              <a:t>Capable of producing isolation ~45 dB</a:t>
            </a:r>
          </a:p>
          <a:p>
            <a:r>
              <a:rPr lang="en-US" sz="1800" dirty="0" smtClean="0"/>
              <a:t>Capable of forward rejection ~45 dB</a:t>
            </a:r>
          </a:p>
          <a:p>
            <a:pPr lvl="1"/>
            <a:r>
              <a:rPr lang="en-US" sz="1600" dirty="0" smtClean="0"/>
              <a:t>Thermal </a:t>
            </a:r>
            <a:r>
              <a:rPr lang="en-US" sz="1600" dirty="0"/>
              <a:t>lens compensation </a:t>
            </a:r>
            <a:r>
              <a:rPr lang="en-US" sz="1600" i="1" dirty="0"/>
              <a:t>via</a:t>
            </a:r>
            <a:r>
              <a:rPr lang="en-US" sz="1600" dirty="0"/>
              <a:t> negative </a:t>
            </a:r>
            <a:r>
              <a:rPr lang="en-US" sz="1600" i="1" dirty="0" err="1"/>
              <a:t>dn</a:t>
            </a:r>
            <a:r>
              <a:rPr lang="en-US" sz="1600" i="1" dirty="0"/>
              <a:t>/</a:t>
            </a:r>
            <a:r>
              <a:rPr lang="en-US" sz="1600" i="1" dirty="0" err="1"/>
              <a:t>dT</a:t>
            </a:r>
            <a:r>
              <a:rPr lang="en-US" sz="1600" dirty="0"/>
              <a:t> material: </a:t>
            </a:r>
            <a:r>
              <a:rPr lang="en-US" sz="1600" dirty="0" err="1"/>
              <a:t>deuterated</a:t>
            </a:r>
            <a:r>
              <a:rPr lang="en-US" sz="1600" dirty="0"/>
              <a:t> potassium </a:t>
            </a:r>
            <a:r>
              <a:rPr lang="en-US" sz="1600" dirty="0" err="1"/>
              <a:t>dihydrogen</a:t>
            </a:r>
            <a:r>
              <a:rPr lang="en-US" sz="1600" dirty="0"/>
              <a:t> phosphate, KD</a:t>
            </a:r>
            <a:r>
              <a:rPr lang="en-US" sz="1600" baseline="-25000" dirty="0"/>
              <a:t>2</a:t>
            </a:r>
            <a:r>
              <a:rPr lang="en-US" sz="1600" dirty="0"/>
              <a:t>PO</a:t>
            </a:r>
            <a:r>
              <a:rPr lang="en-US" sz="1600" baseline="-25000" dirty="0"/>
              <a:t>4</a:t>
            </a:r>
            <a:r>
              <a:rPr lang="en-US" sz="1600" dirty="0"/>
              <a:t>, or ‘DKDP</a:t>
            </a:r>
            <a:r>
              <a:rPr lang="en-US" sz="1600" dirty="0" smtClean="0"/>
              <a:t>’).</a:t>
            </a:r>
            <a:endParaRPr lang="en-US" sz="1600" dirty="0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4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6056-B37C-4055-A565-F4101AE7CB1F}" type="slidenum">
              <a:rPr lang="de-DE"/>
              <a:pPr/>
              <a:t>28</a:t>
            </a:fld>
            <a:endParaRPr lang="de-DE"/>
          </a:p>
        </p:txBody>
      </p:sp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</a:t>
            </a:r>
            <a:r>
              <a:rPr lang="en-US" dirty="0"/>
              <a:t>Faraday isolator </a:t>
            </a:r>
          </a:p>
        </p:txBody>
      </p:sp>
      <p:sp>
        <p:nvSpPr>
          <p:cNvPr id="735236" name="Rectangle 4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 w="63500">
            <a:noFill/>
            <a:miter lim="800000"/>
            <a:headEnd type="none" w="sm" len="sm"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1295400"/>
            <a:ext cx="4257675" cy="2514600"/>
            <a:chOff x="480" y="960"/>
            <a:chExt cx="4619" cy="2856"/>
          </a:xfrm>
        </p:grpSpPr>
        <p:pic>
          <p:nvPicPr>
            <p:cNvPr id="735238" name="Picture 6" descr="IMG_035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2" y="960"/>
              <a:ext cx="3808" cy="2856"/>
            </a:xfrm>
            <a:prstGeom prst="rect">
              <a:avLst/>
            </a:prstGeom>
            <a:noFill/>
          </p:spPr>
        </p:pic>
        <p:sp>
          <p:nvSpPr>
            <p:cNvPr id="735239" name="Line 7"/>
            <p:cNvSpPr>
              <a:spLocks noChangeShapeType="1"/>
            </p:cNvSpPr>
            <p:nvPr/>
          </p:nvSpPr>
          <p:spPr bwMode="auto">
            <a:xfrm flipV="1">
              <a:off x="480" y="1824"/>
              <a:ext cx="4464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40" name="Text Box 8"/>
            <p:cNvSpPr txBox="1">
              <a:spLocks noChangeArrowheads="1"/>
            </p:cNvSpPr>
            <p:nvPr/>
          </p:nvSpPr>
          <p:spPr bwMode="auto">
            <a:xfrm>
              <a:off x="911" y="1872"/>
              <a:ext cx="778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CWP</a:t>
              </a:r>
            </a:p>
          </p:txBody>
        </p:sp>
        <p:sp>
          <p:nvSpPr>
            <p:cNvPr id="735241" name="Text Box 9"/>
            <p:cNvSpPr txBox="1">
              <a:spLocks noChangeArrowheads="1"/>
            </p:cNvSpPr>
            <p:nvPr/>
          </p:nvSpPr>
          <p:spPr bwMode="auto">
            <a:xfrm>
              <a:off x="1729" y="1728"/>
              <a:ext cx="668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TFP</a:t>
              </a:r>
            </a:p>
          </p:txBody>
        </p:sp>
        <p:sp>
          <p:nvSpPr>
            <p:cNvPr id="735242" name="Text Box 10"/>
            <p:cNvSpPr txBox="1">
              <a:spLocks noChangeArrowheads="1"/>
            </p:cNvSpPr>
            <p:nvPr/>
          </p:nvSpPr>
          <p:spPr bwMode="auto">
            <a:xfrm>
              <a:off x="3456" y="1295"/>
              <a:ext cx="530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FR</a:t>
              </a:r>
            </a:p>
          </p:txBody>
        </p:sp>
        <p:sp>
          <p:nvSpPr>
            <p:cNvPr id="735243" name="Text Box 11"/>
            <p:cNvSpPr txBox="1">
              <a:spLocks noChangeArrowheads="1"/>
            </p:cNvSpPr>
            <p:nvPr/>
          </p:nvSpPr>
          <p:spPr bwMode="auto">
            <a:xfrm>
              <a:off x="4079" y="1488"/>
              <a:ext cx="543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sz="1800" b="1">
                  <a:solidFill>
                    <a:srgbClr val="FF0000"/>
                  </a:solidFill>
                </a:rPr>
                <a:t>/2</a:t>
              </a:r>
            </a:p>
          </p:txBody>
        </p:sp>
        <p:sp>
          <p:nvSpPr>
            <p:cNvPr id="735244" name="Text Box 12"/>
            <p:cNvSpPr txBox="1">
              <a:spLocks noChangeArrowheads="1"/>
            </p:cNvSpPr>
            <p:nvPr/>
          </p:nvSpPr>
          <p:spPr bwMode="auto">
            <a:xfrm>
              <a:off x="4321" y="1346"/>
              <a:ext cx="778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CWP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692275" y="4594225"/>
            <a:ext cx="6080125" cy="1806575"/>
            <a:chOff x="730" y="2895"/>
            <a:chExt cx="3830" cy="1138"/>
          </a:xfrm>
        </p:grpSpPr>
        <p:sp>
          <p:nvSpPr>
            <p:cNvPr id="735246" name="AutoShape 14"/>
            <p:cNvSpPr>
              <a:spLocks noChangeAspect="1" noChangeArrowheads="1"/>
            </p:cNvSpPr>
            <p:nvPr/>
          </p:nvSpPr>
          <p:spPr bwMode="auto">
            <a:xfrm>
              <a:off x="730" y="2895"/>
              <a:ext cx="3395" cy="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5247" name="Line 15"/>
            <p:cNvSpPr>
              <a:spLocks noChangeShapeType="1"/>
            </p:cNvSpPr>
            <p:nvPr/>
          </p:nvSpPr>
          <p:spPr bwMode="auto">
            <a:xfrm>
              <a:off x="2922" y="3479"/>
              <a:ext cx="0" cy="3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48" name="Rectangle 16"/>
            <p:cNvSpPr>
              <a:spLocks noChangeArrowheads="1"/>
            </p:cNvSpPr>
            <p:nvPr/>
          </p:nvSpPr>
          <p:spPr bwMode="auto">
            <a:xfrm>
              <a:off x="3744" y="3503"/>
              <a:ext cx="240" cy="288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shade val="46275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35249" name="Line 17"/>
            <p:cNvSpPr>
              <a:spLocks noChangeShapeType="1"/>
            </p:cNvSpPr>
            <p:nvPr/>
          </p:nvSpPr>
          <p:spPr bwMode="auto">
            <a:xfrm>
              <a:off x="730" y="3463"/>
              <a:ext cx="640" cy="3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50" name="Rectangle 18"/>
            <p:cNvSpPr>
              <a:spLocks noChangeArrowheads="1"/>
            </p:cNvSpPr>
            <p:nvPr/>
          </p:nvSpPr>
          <p:spPr bwMode="auto">
            <a:xfrm>
              <a:off x="1586" y="3471"/>
              <a:ext cx="480" cy="384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FF9966">
                    <a:gamma/>
                    <a:shade val="46275"/>
                    <a:invGamma/>
                  </a:srgbClr>
                </a:gs>
                <a:gs pos="100000">
                  <a:srgbClr val="FF9966"/>
                </a:gs>
              </a:gsLst>
              <a:lin ang="5400000" scaled="1"/>
            </a:gradFill>
            <a:ln w="2857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35251" name="Rectangle 19"/>
            <p:cNvSpPr>
              <a:spLocks noChangeArrowheads="1"/>
            </p:cNvSpPr>
            <p:nvPr/>
          </p:nvSpPr>
          <p:spPr bwMode="auto">
            <a:xfrm>
              <a:off x="2330" y="3463"/>
              <a:ext cx="480" cy="384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FF9966">
                    <a:gamma/>
                    <a:shade val="46275"/>
                    <a:invGamma/>
                  </a:srgbClr>
                </a:gs>
                <a:gs pos="100000">
                  <a:srgbClr val="FF9966"/>
                </a:gs>
              </a:gsLst>
              <a:lin ang="5400000" scaled="1"/>
            </a:gradFill>
            <a:ln w="2857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35252" name="Line 20"/>
            <p:cNvSpPr>
              <a:spLocks noChangeShapeType="1"/>
            </p:cNvSpPr>
            <p:nvPr/>
          </p:nvSpPr>
          <p:spPr bwMode="auto">
            <a:xfrm>
              <a:off x="2202" y="3487"/>
              <a:ext cx="0" cy="3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53" name="Line 21"/>
            <p:cNvSpPr>
              <a:spLocks noChangeShapeType="1"/>
            </p:cNvSpPr>
            <p:nvPr/>
          </p:nvSpPr>
          <p:spPr bwMode="auto">
            <a:xfrm flipH="1">
              <a:off x="3024" y="3519"/>
              <a:ext cx="648" cy="32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54" name="AutoShape 22"/>
            <p:cNvSpPr>
              <a:spLocks noChangeArrowheads="1"/>
            </p:cNvSpPr>
            <p:nvPr/>
          </p:nvSpPr>
          <p:spPr bwMode="auto">
            <a:xfrm>
              <a:off x="3312" y="2927"/>
              <a:ext cx="1248" cy="336"/>
            </a:xfrm>
            <a:prstGeom prst="wedgeRectCallout">
              <a:avLst>
                <a:gd name="adj1" fmla="val -6412"/>
                <a:gd name="adj2" fmla="val 111903"/>
              </a:avLst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noFill/>
              <a:miter lim="800000"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pPr algn="ctr" eaLnBrk="0" hangingPunct="0"/>
              <a:r>
                <a:rPr lang="en-US" sz="1400" b="1">
                  <a:solidFill>
                    <a:srgbClr val="FFFF00"/>
                  </a:solidFill>
                </a:rPr>
                <a:t>DKDP Thermal Lens Compensation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55" name="AutoShape 23"/>
            <p:cNvSpPr>
              <a:spLocks noChangeArrowheads="1"/>
            </p:cNvSpPr>
            <p:nvPr/>
          </p:nvSpPr>
          <p:spPr bwMode="auto">
            <a:xfrm>
              <a:off x="1266" y="2895"/>
              <a:ext cx="1392" cy="320"/>
            </a:xfrm>
            <a:prstGeom prst="wedgeRoundRectCallout">
              <a:avLst>
                <a:gd name="adj1" fmla="val -519"/>
                <a:gd name="adj2" fmla="val 135000"/>
                <a:gd name="adj3" fmla="val 16667"/>
              </a:avLst>
            </a:prstGeom>
            <a:gradFill rotWithShape="1">
              <a:gsLst>
                <a:gs pos="0">
                  <a:srgbClr val="FF9966"/>
                </a:gs>
                <a:gs pos="50000">
                  <a:srgbClr val="FF9966">
                    <a:gamma/>
                    <a:shade val="46275"/>
                    <a:invGamma/>
                  </a:srgbClr>
                </a:gs>
                <a:gs pos="100000">
                  <a:srgbClr val="FF9966"/>
                </a:gs>
              </a:gsLst>
              <a:lin ang="5400000" scaled="1"/>
            </a:gradFill>
            <a:ln w="28575">
              <a:solidFill>
                <a:srgbClr val="FF0000"/>
              </a:solidFill>
              <a:miter lim="800000"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pPr algn="ctr" eaLnBrk="0" hangingPunct="0"/>
              <a:r>
                <a:rPr lang="en-US">
                  <a:solidFill>
                    <a:srgbClr val="FFFFCC"/>
                  </a:solidFill>
                </a:rPr>
                <a:t>Faraday Crystal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56" name="Line 24"/>
            <p:cNvSpPr>
              <a:spLocks noChangeShapeType="1"/>
            </p:cNvSpPr>
            <p:nvPr/>
          </p:nvSpPr>
          <p:spPr bwMode="auto">
            <a:xfrm>
              <a:off x="778" y="3655"/>
              <a:ext cx="3160" cy="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lg" len="lg"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57" name="AutoShape 25"/>
            <p:cNvSpPr>
              <a:spLocks noChangeArrowheads="1"/>
            </p:cNvSpPr>
            <p:nvPr/>
          </p:nvSpPr>
          <p:spPr bwMode="auto">
            <a:xfrm>
              <a:off x="1250" y="2895"/>
              <a:ext cx="1392" cy="320"/>
            </a:xfrm>
            <a:prstGeom prst="wedgeRoundRectCallout">
              <a:avLst>
                <a:gd name="adj1" fmla="val 42616"/>
                <a:gd name="adj2" fmla="val 120000"/>
                <a:gd name="adj3" fmla="val 16667"/>
              </a:avLst>
            </a:prstGeom>
            <a:gradFill rotWithShape="1">
              <a:gsLst>
                <a:gs pos="0">
                  <a:srgbClr val="FF9966"/>
                </a:gs>
                <a:gs pos="50000">
                  <a:srgbClr val="FF9966">
                    <a:gamma/>
                    <a:shade val="46275"/>
                    <a:invGamma/>
                  </a:srgbClr>
                </a:gs>
                <a:gs pos="100000">
                  <a:srgbClr val="FF9966"/>
                </a:gs>
              </a:gsLst>
              <a:lin ang="5400000" scaled="1"/>
            </a:gradFill>
            <a:ln w="28575">
              <a:solidFill>
                <a:srgbClr val="FF0000"/>
              </a:solidFill>
              <a:miter lim="800000"/>
              <a:headEnd type="none" w="lg" len="lg"/>
              <a:tailEnd type="none" w="lg" len="lg"/>
            </a:ln>
            <a:effectLst/>
          </p:spPr>
          <p:txBody>
            <a:bodyPr/>
            <a:lstStyle/>
            <a:p>
              <a:pPr algn="ctr" eaLnBrk="0" hangingPunct="0"/>
              <a:r>
                <a:rPr lang="en-US">
                  <a:solidFill>
                    <a:srgbClr val="FFFFCC"/>
                  </a:solidFill>
                </a:rPr>
                <a:t>TGG Crystals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58" name="Text Box 26"/>
            <p:cNvSpPr txBox="1">
              <a:spLocks noChangeArrowheads="1"/>
            </p:cNvSpPr>
            <p:nvPr/>
          </p:nvSpPr>
          <p:spPr bwMode="auto">
            <a:xfrm>
              <a:off x="730" y="3149"/>
              <a:ext cx="657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</a:rPr>
                <a:t>Polarizer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59" name="Text Box 27"/>
            <p:cNvSpPr txBox="1">
              <a:spLocks noChangeArrowheads="1"/>
            </p:cNvSpPr>
            <p:nvPr/>
          </p:nvSpPr>
          <p:spPr bwMode="auto">
            <a:xfrm>
              <a:off x="3024" y="3340"/>
              <a:ext cx="657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</a:rPr>
                <a:t>Polarizer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60" name="Text Box 28"/>
            <p:cNvSpPr txBox="1">
              <a:spLocks noChangeArrowheads="1"/>
            </p:cNvSpPr>
            <p:nvPr/>
          </p:nvSpPr>
          <p:spPr bwMode="auto">
            <a:xfrm>
              <a:off x="2768" y="3283"/>
              <a:ext cx="293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r>
                <a:rPr lang="en-US" sz="1600" b="1">
                  <a:solidFill>
                    <a:srgbClr val="000000"/>
                  </a:solidFill>
                </a:rPr>
                <a:t>/2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61" name="Text Box 29"/>
            <p:cNvSpPr txBox="1">
              <a:spLocks noChangeArrowheads="1"/>
            </p:cNvSpPr>
            <p:nvPr/>
          </p:nvSpPr>
          <p:spPr bwMode="auto">
            <a:xfrm>
              <a:off x="2040" y="3345"/>
              <a:ext cx="308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</a:rPr>
                <a:t>QR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62" name="Rectangle 30"/>
            <p:cNvSpPr>
              <a:spLocks noChangeArrowheads="1"/>
            </p:cNvSpPr>
            <p:nvPr/>
          </p:nvSpPr>
          <p:spPr bwMode="auto">
            <a:xfrm>
              <a:off x="1533" y="3383"/>
              <a:ext cx="1328" cy="608"/>
            </a:xfrm>
            <a:prstGeom prst="rect">
              <a:avLst/>
            </a:prstGeom>
            <a:noFill/>
            <a:ln w="1270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eaLnBrk="0" hangingPunct="0"/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63" name="Line 31"/>
            <p:cNvSpPr>
              <a:spLocks noChangeShapeType="1"/>
            </p:cNvSpPr>
            <p:nvPr/>
          </p:nvSpPr>
          <p:spPr bwMode="auto">
            <a:xfrm>
              <a:off x="1605" y="3919"/>
              <a:ext cx="4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35264" name="Line 32"/>
            <p:cNvSpPr>
              <a:spLocks noChangeShapeType="1"/>
            </p:cNvSpPr>
            <p:nvPr/>
          </p:nvSpPr>
          <p:spPr bwMode="auto">
            <a:xfrm>
              <a:off x="2293" y="3919"/>
              <a:ext cx="4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35265" name="Text Box 33"/>
            <p:cNvSpPr txBox="1">
              <a:spLocks noChangeArrowheads="1"/>
            </p:cNvSpPr>
            <p:nvPr/>
          </p:nvSpPr>
          <p:spPr bwMode="auto">
            <a:xfrm>
              <a:off x="2013" y="3813"/>
              <a:ext cx="208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</a:rPr>
                <a:t>H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66" name="Text Box 34"/>
            <p:cNvSpPr txBox="1">
              <a:spLocks noChangeArrowheads="1"/>
            </p:cNvSpPr>
            <p:nvPr/>
          </p:nvSpPr>
          <p:spPr bwMode="auto">
            <a:xfrm>
              <a:off x="2677" y="3821"/>
              <a:ext cx="208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flatTx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</a:rPr>
                <a:t>H</a:t>
              </a:r>
              <a:endParaRPr lang="en-US" sz="1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35267" name="Line 35"/>
            <p:cNvSpPr>
              <a:spLocks noChangeShapeType="1"/>
            </p:cNvSpPr>
            <p:nvPr/>
          </p:nvSpPr>
          <p:spPr bwMode="auto">
            <a:xfrm flipH="1" flipV="1">
              <a:off x="1192" y="3711"/>
              <a:ext cx="2734" cy="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lg" len="lg"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5268" name="Line 36"/>
            <p:cNvSpPr>
              <a:spLocks noChangeShapeType="1"/>
            </p:cNvSpPr>
            <p:nvPr/>
          </p:nvSpPr>
          <p:spPr bwMode="auto">
            <a:xfrm flipH="1" flipV="1">
              <a:off x="898" y="3327"/>
              <a:ext cx="292" cy="3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lg" len="lg"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3526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219200"/>
            <a:ext cx="7086600" cy="53149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</p:pic>
      <p:pic>
        <p:nvPicPr>
          <p:cNvPr id="73527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371600"/>
            <a:ext cx="7086600" cy="53149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</p:pic>
      <p:pic>
        <p:nvPicPr>
          <p:cNvPr id="735271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04963"/>
            <a:ext cx="9144000" cy="46418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3965575" y="4775200"/>
            <a:ext cx="5140325" cy="2005013"/>
          </a:xfrm>
        </p:spPr>
        <p:txBody>
          <a:bodyPr/>
          <a:lstStyle/>
          <a:p>
            <a:r>
              <a:rPr lang="en-US" sz="1800" dirty="0" smtClean="0"/>
              <a:t>Both the physical test mass, a free point in space-time, and a crucial optical element</a:t>
            </a:r>
          </a:p>
          <a:p>
            <a:r>
              <a:rPr lang="en-US" sz="1800" dirty="0" smtClean="0"/>
              <a:t>Mechanical requirements: bulk and coating thermal noise, high resonant frequency</a:t>
            </a:r>
          </a:p>
          <a:p>
            <a:r>
              <a:rPr lang="en-US" sz="1800" dirty="0" smtClean="0"/>
              <a:t>Optical requirements: figure, scatter, homogeneity, bulk and coating absorption</a:t>
            </a: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317625" y="1588"/>
            <a:ext cx="2405063" cy="541337"/>
          </a:xfrm>
        </p:spPr>
        <p:txBody>
          <a:bodyPr/>
          <a:lstStyle/>
          <a:p>
            <a:r>
              <a:rPr lang="en-US" dirty="0" smtClean="0"/>
              <a:t>Test Masses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6163" y="6486525"/>
            <a:ext cx="490537" cy="431800"/>
          </a:xfrm>
          <a:noFill/>
        </p:spPr>
        <p:txBody>
          <a:bodyPr/>
          <a:lstStyle/>
          <a:p>
            <a:fld id="{A3308902-DE61-47BA-982A-26DCAE60FD0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 cstate="print"/>
          <a:srcRect l="5833" r="17625"/>
          <a:stretch>
            <a:fillRect/>
          </a:stretch>
        </p:blipFill>
        <p:spPr bwMode="auto">
          <a:xfrm>
            <a:off x="3709988" y="1588"/>
            <a:ext cx="543560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0" y="1198563"/>
            <a:ext cx="3692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Requires the state of the art in substrates and polishing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Pushes the art for coating!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9688" y="2673350"/>
            <a:ext cx="3732213" cy="4002088"/>
            <a:chOff x="1019587" y="26987"/>
            <a:chExt cx="4720813" cy="4106863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89038" y="26987"/>
              <a:ext cx="4551362" cy="4106863"/>
              <a:chOff x="4262438" y="1312863"/>
              <a:chExt cx="4551362" cy="4106863"/>
            </a:xfrm>
          </p:grpSpPr>
          <p:sp>
            <p:nvSpPr>
              <p:cNvPr id="55305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1" name="Text Box 5"/>
              <p:cNvSpPr txBox="1">
                <a:spLocks noChangeArrowheads="1"/>
              </p:cNvSpPr>
              <p:nvPr/>
            </p:nvSpPr>
            <p:spPr bwMode="auto">
              <a:xfrm>
                <a:off x="5996783" y="1312863"/>
                <a:ext cx="1254124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9900CC"/>
                    </a:solidFill>
                    <a:latin typeface="Helvetica" pitchFamily="-84" charset="0"/>
                  </a:rPr>
                  <a:t>Test Masses:</a:t>
                </a:r>
              </a:p>
              <a:p>
                <a:r>
                  <a:rPr lang="en-US" sz="1200" b="1">
                    <a:solidFill>
                      <a:srgbClr val="9900CC"/>
                    </a:solidFill>
                    <a:latin typeface="Helvetica" pitchFamily="-84" charset="0"/>
                  </a:rPr>
                  <a:t>34cm </a:t>
                </a:r>
                <a:r>
                  <a:rPr lang="en-US" sz="1200" b="1">
                    <a:solidFill>
                      <a:srgbClr val="9900CC"/>
                    </a:solidFill>
                    <a:latin typeface="Helvetica" pitchFamily="-84" charset="0"/>
                    <a:sym typeface="Symbol" pitchFamily="18" charset="2"/>
                  </a:rPr>
                  <a:t> x 20cm</a:t>
                </a:r>
              </a:p>
            </p:txBody>
          </p:sp>
          <p:sp>
            <p:nvSpPr>
              <p:cNvPr id="55312" name="Text Box 6"/>
              <p:cNvSpPr txBox="1">
                <a:spLocks noChangeArrowheads="1"/>
              </p:cNvSpPr>
              <p:nvPr/>
            </p:nvSpPr>
            <p:spPr bwMode="auto">
              <a:xfrm>
                <a:off x="4444547" y="1415927"/>
                <a:ext cx="573088" cy="27463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tx2"/>
                    </a:solidFill>
                    <a:latin typeface="Helvetica" pitchFamily="-84" charset="0"/>
                  </a:rPr>
                  <a:t>40 kg</a:t>
                </a:r>
                <a:endParaRPr lang="en-US" sz="1200" b="1" dirty="0">
                  <a:solidFill>
                    <a:schemeClr val="tx2"/>
                  </a:solidFill>
                  <a:latin typeface="Helvetica" pitchFamily="-84" charset="0"/>
                  <a:sym typeface="Symbol" pitchFamily="18" charset="2"/>
                </a:endParaRPr>
              </a:p>
            </p:txBody>
          </p:sp>
          <p:sp>
            <p:nvSpPr>
              <p:cNvPr id="55313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9"/>
              <p:cNvSpPr txBox="1">
                <a:spLocks noChangeArrowheads="1"/>
              </p:cNvSpPr>
              <p:nvPr/>
            </p:nvSpPr>
            <p:spPr bwMode="auto">
              <a:xfrm>
                <a:off x="4429126" y="3334727"/>
                <a:ext cx="573087" cy="27463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tx2"/>
                    </a:solidFill>
                    <a:latin typeface="Helvetica" pitchFamily="-84" charset="0"/>
                  </a:rPr>
                  <a:t>40 kg</a:t>
                </a:r>
                <a:endParaRPr lang="en-US" sz="1200" b="1" dirty="0">
                  <a:solidFill>
                    <a:schemeClr val="tx2"/>
                  </a:solidFill>
                  <a:latin typeface="Helvetica" pitchFamily="-84" charset="0"/>
                  <a:sym typeface="Symbol" pitchFamily="18" charset="2"/>
                </a:endParaRPr>
              </a:p>
            </p:txBody>
          </p:sp>
          <p:sp>
            <p:nvSpPr>
              <p:cNvPr id="55315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7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169987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9900"/>
                    </a:solidFill>
                    <a:latin typeface="Helvetica" pitchFamily="-84" charset="0"/>
                  </a:rPr>
                  <a:t>BS: </a:t>
                </a:r>
              </a:p>
              <a:p>
                <a:r>
                  <a:rPr lang="en-US" sz="1200" b="1">
                    <a:solidFill>
                      <a:srgbClr val="FF9900"/>
                    </a:solidFill>
                    <a:latin typeface="Helvetica" pitchFamily="-84" charset="0"/>
                  </a:rPr>
                  <a:t>37cm </a:t>
                </a:r>
                <a:r>
                  <a:rPr lang="en-US" sz="1200" b="1">
                    <a:solidFill>
                      <a:srgbClr val="FF9900"/>
                    </a:solidFill>
                    <a:latin typeface="Helvetica" pitchFamily="-84" charset="0"/>
                    <a:sym typeface="Symbol" pitchFamily="18" charset="2"/>
                  </a:rPr>
                  <a:t> x 6cm</a:t>
                </a:r>
              </a:p>
            </p:txBody>
          </p:sp>
          <p:sp>
            <p:nvSpPr>
              <p:cNvPr id="55319" name="Text Box 21"/>
              <p:cNvSpPr txBox="1">
                <a:spLocks noChangeArrowheads="1"/>
              </p:cNvSpPr>
              <p:nvPr/>
            </p:nvSpPr>
            <p:spPr bwMode="auto">
              <a:xfrm>
                <a:off x="6224588" y="4857750"/>
                <a:ext cx="798512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tx2"/>
                    </a:solidFill>
                    <a:latin typeface="Helvetica" pitchFamily="-84" charset="0"/>
                  </a:rPr>
                  <a:t>ITM</a:t>
                </a:r>
              </a:p>
              <a:p>
                <a:r>
                  <a:rPr lang="en-US" sz="1200" b="1">
                    <a:solidFill>
                      <a:schemeClr val="tx2"/>
                    </a:solidFill>
                    <a:latin typeface="Helvetica" pitchFamily="-84" charset="0"/>
                  </a:rPr>
                  <a:t>T = 1.4%</a:t>
                </a:r>
                <a:endParaRPr lang="en-US" sz="1200" b="1">
                  <a:solidFill>
                    <a:schemeClr val="tx2"/>
                  </a:solidFill>
                  <a:latin typeface="Helvetica" pitchFamily="-84" charset="0"/>
                  <a:sym typeface="Symbol" pitchFamily="18" charset="2"/>
                </a:endParaRPr>
              </a:p>
            </p:txBody>
          </p:sp>
          <p:sp>
            <p:nvSpPr>
              <p:cNvPr id="55320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Text Box 32"/>
              <p:cNvSpPr txBox="1">
                <a:spLocks noChangeArrowheads="1"/>
              </p:cNvSpPr>
              <p:nvPr/>
            </p:nvSpPr>
            <p:spPr bwMode="auto">
              <a:xfrm>
                <a:off x="5789613" y="2487470"/>
                <a:ext cx="1768475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r>
                  <a:rPr lang="en-US" sz="1200" i="1">
                    <a:latin typeface="Helvetica" pitchFamily="-84" charset="0"/>
                  </a:rPr>
                  <a:t>Round-trip optical loss: 75 ppm max</a:t>
                </a:r>
              </a:p>
            </p:txBody>
          </p:sp>
          <p:sp>
            <p:nvSpPr>
              <p:cNvPr id="55322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1776413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33CC33"/>
                    </a:solidFill>
                    <a:latin typeface="Helvetica" pitchFamily="-84" charset="0"/>
                  </a:rPr>
                  <a:t>Compensation plates:</a:t>
                </a:r>
              </a:p>
              <a:p>
                <a:r>
                  <a:rPr lang="en-US" sz="1200" b="1">
                    <a:solidFill>
                      <a:srgbClr val="33CC33"/>
                    </a:solidFill>
                    <a:latin typeface="Helvetica" pitchFamily="-84" charset="0"/>
                  </a:rPr>
                  <a:t>34cm </a:t>
                </a:r>
                <a:r>
                  <a:rPr lang="en-US" sz="1200" b="1">
                    <a:solidFill>
                      <a:srgbClr val="33CC33"/>
                    </a:solidFill>
                    <a:latin typeface="Helvetica" pitchFamily="-84" charset="0"/>
                    <a:sym typeface="Symbol" pitchFamily="18" charset="2"/>
                  </a:rPr>
                  <a:t> x 10cm</a:t>
                </a:r>
              </a:p>
            </p:txBody>
          </p:sp>
        </p:grpSp>
        <p:sp>
          <p:nvSpPr>
            <p:cNvPr id="55304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666130" y="1169894"/>
            <a:ext cx="4410635" cy="552674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130" y="3358983"/>
            <a:ext cx="4355661" cy="328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809477" y="3334872"/>
            <a:ext cx="1712467" cy="75902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Primer on Gravitational-wave Interferometry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1208965"/>
            <a:ext cx="4719918" cy="5218729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</a:rPr>
              <a:t>Gravitational waves are propagating dynamic fluctuations in the curvature of space-</a:t>
            </a:r>
            <a:r>
              <a:rPr lang="en-US" sz="1800" dirty="0" smtClean="0">
                <a:solidFill>
                  <a:schemeClr val="tx2"/>
                </a:solidFill>
              </a:rPr>
              <a:t>time</a:t>
            </a:r>
          </a:p>
          <a:p>
            <a:pPr lvl="1"/>
            <a:r>
              <a:rPr lang="en-US" sz="1200" dirty="0" smtClean="0">
                <a:solidFill>
                  <a:schemeClr val="tx2"/>
                </a:solidFill>
              </a:rPr>
              <a:t>Physically </a:t>
            </a:r>
            <a:r>
              <a:rPr lang="en-US" sz="1200" dirty="0">
                <a:solidFill>
                  <a:schemeClr val="tx2"/>
                </a:solidFill>
              </a:rPr>
              <a:t>manifested as </a:t>
            </a:r>
            <a:r>
              <a:rPr lang="en-US" sz="1200" dirty="0" smtClean="0">
                <a:solidFill>
                  <a:schemeClr val="tx2"/>
                </a:solidFill>
              </a:rPr>
              <a:t>strains</a:t>
            </a:r>
            <a:endParaRPr lang="en-US" sz="1200" dirty="0" smtClean="0">
              <a:solidFill>
                <a:srgbClr val="000000"/>
              </a:solidFill>
            </a:endParaRPr>
          </a:p>
          <a:p>
            <a:pPr lvl="1"/>
            <a:r>
              <a:rPr lang="en-US" sz="1200" dirty="0">
                <a:solidFill>
                  <a:schemeClr val="tx2"/>
                </a:solidFill>
              </a:rPr>
              <a:t>Emitted from accelerating mass </a:t>
            </a:r>
            <a:r>
              <a:rPr lang="en-US" sz="1200" dirty="0" smtClean="0">
                <a:solidFill>
                  <a:schemeClr val="tx2"/>
                </a:solidFill>
              </a:rPr>
              <a:t>distributions, unimpeded by matter </a:t>
            </a:r>
            <a:endParaRPr lang="en-US" sz="1200" dirty="0">
              <a:solidFill>
                <a:schemeClr val="tx2"/>
              </a:solidFill>
            </a:endParaRPr>
          </a:p>
          <a:p>
            <a:pPr lvl="1"/>
            <a:r>
              <a:rPr lang="en-US" sz="1200" dirty="0" smtClean="0">
                <a:solidFill>
                  <a:srgbClr val="000000"/>
                </a:solidFill>
              </a:rPr>
              <a:t>Possess two polarizations, </a:t>
            </a:r>
            <a:r>
              <a:rPr lang="en-US" sz="1200" i="1" dirty="0" smtClean="0">
                <a:solidFill>
                  <a:srgbClr val="000000"/>
                </a:solidFill>
              </a:rPr>
              <a:t>h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+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and </a:t>
            </a:r>
            <a:r>
              <a:rPr lang="en-US" sz="1200" i="1" dirty="0" err="1" smtClean="0">
                <a:solidFill>
                  <a:srgbClr val="000000"/>
                </a:solidFill>
              </a:rPr>
              <a:t>h</a:t>
            </a:r>
            <a:r>
              <a:rPr lang="en-US" sz="1200" i="1" baseline="-25000" dirty="0" err="1">
                <a:solidFill>
                  <a:srgbClr val="000000"/>
                </a:solidFill>
              </a:rPr>
              <a:t>x</a:t>
            </a:r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GW interferometers use enhanced Michelson interferometry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With suspended (‘freely falling’) mirrors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assing GWs ‘stretch’ and ‘compress’ the distance between the end test mass and the beam splitter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EDB5A2-82F0-5F4D-BF81-60CE59EF31AC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8" name="Group 9"/>
          <p:cNvGrpSpPr/>
          <p:nvPr/>
        </p:nvGrpSpPr>
        <p:grpSpPr>
          <a:xfrm rot="4653512">
            <a:off x="6442563" y="1597322"/>
            <a:ext cx="2473419" cy="1771737"/>
            <a:chOff x="4918535" y="3198319"/>
            <a:chExt cx="3670300" cy="2676525"/>
          </a:xfrm>
        </p:grpSpPr>
        <p:pic>
          <p:nvPicPr>
            <p:cNvPr id="11" name="Picture 6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535" y="3198319"/>
              <a:ext cx="1552575" cy="130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6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5836110" y="3950794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6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6995515" flipV="1">
              <a:off x="6712410" y="4284169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7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7464885" y="4750894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5766260" y="3901581"/>
              <a:ext cx="2686050" cy="13430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7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551542279"/>
              </p:ext>
            </p:extLst>
          </p:nvPr>
        </p:nvGraphicFramePr>
        <p:xfrm>
          <a:off x="5244156" y="2576732"/>
          <a:ext cx="1377699" cy="622080"/>
        </p:xfrm>
        <a:graphic>
          <a:graphicData uri="http://schemas.openxmlformats.org/presentationml/2006/ole">
            <p:oleObj spid="_x0000_s10242" name="Equation" r:id="rId6" imgW="886680" imgH="383760" progId="Equation.3">
              <p:embed/>
            </p:oleObj>
          </a:graphicData>
        </a:graphic>
      </p:graphicFrame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pic>
        <p:nvPicPr>
          <p:cNvPr id="18" name="Picture 11" descr="hdiags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776" y="4646974"/>
            <a:ext cx="3796145" cy="1960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02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1129553"/>
            <a:ext cx="9144000" cy="57284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170238" y="2660650"/>
            <a:ext cx="3313112" cy="758825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176463" y="149225"/>
            <a:ext cx="5207000" cy="700088"/>
          </a:xfrm>
        </p:spPr>
        <p:txBody>
          <a:bodyPr/>
          <a:lstStyle/>
          <a:p>
            <a:r>
              <a:rPr lang="en-US" smtClean="0"/>
              <a:t>Test Mass Polishing, Coating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36925" y="2536825"/>
            <a:ext cx="5807075" cy="4321175"/>
            <a:chOff x="3336966" y="2537363"/>
            <a:chExt cx="5807033" cy="4320637"/>
          </a:xfrm>
        </p:grpSpPr>
        <p:pic>
          <p:nvPicPr>
            <p:cNvPr id="2048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966" y="2873871"/>
              <a:ext cx="5807033" cy="3984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6329" name="Rectangle 15"/>
            <p:cNvSpPr>
              <a:spLocks noChangeArrowheads="1"/>
            </p:cNvSpPr>
            <p:nvPr/>
          </p:nvSpPr>
          <p:spPr bwMode="auto">
            <a:xfrm>
              <a:off x="3336966" y="2537363"/>
              <a:ext cx="2903516" cy="882731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5" name="Rectangle 13"/>
          <p:cNvSpPr>
            <a:spLocks noChangeArrowheads="1"/>
          </p:cNvSpPr>
          <p:nvPr/>
        </p:nvSpPr>
        <p:spPr bwMode="auto">
          <a:xfrm>
            <a:off x="2633663" y="3298825"/>
            <a:ext cx="1309687" cy="3559175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Content Placeholder 2"/>
          <p:cNvSpPr>
            <a:spLocks noGrp="1"/>
          </p:cNvSpPr>
          <p:nvPr>
            <p:ph idx="1"/>
          </p:nvPr>
        </p:nvSpPr>
        <p:spPr>
          <a:xfrm>
            <a:off x="242047" y="1187450"/>
            <a:ext cx="8619565" cy="4641850"/>
          </a:xfrm>
        </p:spPr>
        <p:txBody>
          <a:bodyPr/>
          <a:lstStyle/>
          <a:p>
            <a:r>
              <a:rPr lang="en-US" sz="1800" dirty="0" err="1" smtClean="0"/>
              <a:t>Heraeus</a:t>
            </a:r>
            <a:r>
              <a:rPr lang="en-US" sz="1800" dirty="0" smtClean="0"/>
              <a:t> substrates: low absorption, excellent homogeneity, stability under annealing</a:t>
            </a:r>
          </a:p>
          <a:p>
            <a:r>
              <a:rPr lang="en-US" sz="1800" dirty="0" err="1" smtClean="0"/>
              <a:t>Superpolished</a:t>
            </a:r>
            <a:r>
              <a:rPr lang="en-US" sz="1800" dirty="0" smtClean="0"/>
              <a:t>; then, cycle of precision metrology and ion-beam milling to correct errors; surface is  flat to &lt; 1/10 nm RMS over 300 mm aperture (Tinsley)</a:t>
            </a:r>
          </a:p>
          <a:p>
            <a:r>
              <a:rPr lang="en-US" sz="1800" dirty="0" smtClean="0"/>
              <a:t>Ion-beam assisted sputtered coatings, ~0.6 </a:t>
            </a:r>
            <a:r>
              <a:rPr lang="en-US" sz="1800" dirty="0" err="1" smtClean="0"/>
              <a:t>ppm</a:t>
            </a:r>
            <a:r>
              <a:rPr lang="en-US" sz="1800" dirty="0" smtClean="0"/>
              <a:t>/bounce absorption, and showing 0.31 nm RMS over 300 mm aperture (LMA Lyon)</a:t>
            </a:r>
          </a:p>
          <a:p>
            <a:r>
              <a:rPr lang="en-US" sz="1800" dirty="0" smtClean="0"/>
              <a:t>Meets requirements of projected 75 </a:t>
            </a:r>
            <a:r>
              <a:rPr lang="en-US" sz="1800" dirty="0" err="1" smtClean="0"/>
              <a:t>ppm</a:t>
            </a:r>
            <a:r>
              <a:rPr lang="en-US" sz="1800" dirty="0" smtClean="0"/>
              <a:t> round-trip loss in 4km cavity</a:t>
            </a:r>
          </a:p>
        </p:txBody>
      </p:sp>
      <p:pic>
        <p:nvPicPr>
          <p:cNvPr id="56327" name="Picture 6"/>
          <p:cNvPicPr>
            <a:picLocks noChangeAspect="1"/>
          </p:cNvPicPr>
          <p:nvPr/>
        </p:nvPicPr>
        <p:blipFill>
          <a:blip r:embed="rId3" cstate="print"/>
          <a:srcRect l="16106" t="19072" r="25525" b="14642"/>
          <a:stretch>
            <a:fillRect/>
          </a:stretch>
        </p:blipFill>
        <p:spPr bwMode="auto">
          <a:xfrm>
            <a:off x="34925" y="3390900"/>
            <a:ext cx="3954463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295575" y="6443515"/>
            <a:ext cx="1905000" cy="228600"/>
          </a:xfrm>
        </p:spPr>
        <p:txBody>
          <a:bodyPr/>
          <a:lstStyle/>
          <a:p>
            <a:fld id="{5FCB9265-F1E3-4260-BC3D-8ACB93BB5AD5}" type="slidenum">
              <a:rPr lang="de-DE" smtClean="0"/>
              <a:pPr/>
              <a:t>30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613648" y="148386"/>
            <a:ext cx="5787278" cy="700087"/>
          </a:xfrm>
        </p:spPr>
        <p:txBody>
          <a:bodyPr/>
          <a:lstStyle/>
          <a:p>
            <a:r>
              <a:rPr lang="en-US" sz="2000" dirty="0" smtClean="0"/>
              <a:t>Compensation of focus induced by laser-induced substrate heating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67" y="1155700"/>
            <a:ext cx="55895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88925" y="1165225"/>
            <a:ext cx="6126163" cy="15510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64" tIns="46033" rIns="92064" bIns="46033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Measure &amp; Control thermal lens in the Input Test Mass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</a:pPr>
            <a:r>
              <a:rPr lang="en-US" sz="1800" dirty="0">
                <a:latin typeface="Helvetica" pitchFamily="-84" charset="0"/>
              </a:rPr>
              <a:t>~1 MW of light circulating in arm cavities….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Control the Radius Of Curvature (ROC) in the Input and End Test Masses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</a:pPr>
            <a:r>
              <a:rPr lang="en-US" sz="1800" dirty="0">
                <a:latin typeface="Helvetica" pitchFamily="-84" charset="0"/>
              </a:rPr>
              <a:t>Provide 35 km ROC range</a:t>
            </a:r>
          </a:p>
        </p:txBody>
      </p:sp>
      <p:pic>
        <p:nvPicPr>
          <p:cNvPr id="57349" name="Picture 13" descr="TCS_as_servo.pdf"/>
          <p:cNvPicPr>
            <a:picLocks noChangeAspect="1"/>
          </p:cNvPicPr>
          <p:nvPr/>
        </p:nvPicPr>
        <p:blipFill>
          <a:blip r:embed="rId3" cstate="print"/>
          <a:srcRect l="8333" t="30634" r="13333" b="26076"/>
          <a:stretch>
            <a:fillRect/>
          </a:stretch>
        </p:blipFill>
        <p:spPr bwMode="auto">
          <a:xfrm>
            <a:off x="212725" y="5233988"/>
            <a:ext cx="401955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216400" y="3729038"/>
            <a:ext cx="27432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4" tIns="46033" rIns="92064" bIns="46033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2" charset="2"/>
              <a:buChar char="l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n-ea"/>
              </a:rPr>
              <a:t>Hartmann Wavefront Sensor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  <a:defRPr/>
            </a:pPr>
            <a:r>
              <a:rPr lang="en-US" sz="1800" kern="0" dirty="0">
                <a:latin typeface="+mj-lt"/>
                <a:ea typeface="+mn-ea"/>
              </a:rPr>
              <a:t>Corner Station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  <a:defRPr/>
            </a:pPr>
            <a:r>
              <a:rPr lang="en-US" sz="1800" kern="0" dirty="0">
                <a:latin typeface="+mj-lt"/>
                <a:ea typeface="+mn-ea"/>
              </a:rPr>
              <a:t>End Station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2" charset="2"/>
              <a:buChar char="l"/>
              <a:defRPr/>
            </a:pPr>
            <a:endParaRPr lang="en-US" sz="1800" kern="0" dirty="0">
              <a:solidFill>
                <a:schemeClr val="tx2"/>
              </a:solidFill>
              <a:latin typeface="+mj-lt"/>
              <a:ea typeface="+mn-ea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2" charset="2"/>
              <a:buChar char="l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n-ea"/>
              </a:rPr>
              <a:t>Ring Heater, </a:t>
            </a:r>
            <a:br>
              <a:rPr lang="en-US" sz="1800" kern="0" dirty="0">
                <a:solidFill>
                  <a:schemeClr val="tx2"/>
                </a:solidFill>
                <a:latin typeface="+mj-lt"/>
                <a:ea typeface="+mn-ea"/>
              </a:rPr>
            </a:br>
            <a:r>
              <a:rPr lang="en-US" sz="1800" kern="0" dirty="0">
                <a:solidFill>
                  <a:schemeClr val="tx2"/>
                </a:solidFill>
                <a:latin typeface="+mj-lt"/>
                <a:ea typeface="+mn-ea"/>
              </a:rPr>
              <a:t>CO2 Laser Projector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Font typeface="Times New Roman" pitchFamily="18" charset="0"/>
              <a:buChar char="»"/>
              <a:defRPr/>
            </a:pPr>
            <a:r>
              <a:rPr lang="en-US" sz="1800" kern="0" dirty="0">
                <a:latin typeface="+mj-lt"/>
                <a:ea typeface="+mn-ea"/>
              </a:rPr>
              <a:t>Corner Station</a:t>
            </a:r>
          </a:p>
        </p:txBody>
      </p:sp>
      <p:pic>
        <p:nvPicPr>
          <p:cNvPr id="57351" name="Picture 10" descr="RS11722_P1010088-lpr.jpg"/>
          <p:cNvPicPr>
            <a:picLocks noChangeAspect="1"/>
          </p:cNvPicPr>
          <p:nvPr/>
        </p:nvPicPr>
        <p:blipFill>
          <a:blip r:embed="rId4" cstate="print"/>
          <a:srcRect l="33333" t="30000" r="27499" b="21111"/>
          <a:stretch>
            <a:fillRect/>
          </a:stretch>
        </p:blipFill>
        <p:spPr bwMode="auto">
          <a:xfrm>
            <a:off x="485775" y="2862263"/>
            <a:ext cx="2376488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6"/>
          <p:cNvPicPr>
            <a:picLocks noChangeAspect="1" noChangeArrowheads="1"/>
          </p:cNvPicPr>
          <p:nvPr/>
        </p:nvPicPr>
        <p:blipFill>
          <a:blip r:embed="rId2" cstate="print"/>
          <a:srcRect l="8220" t="-580" r="-8220" b="5388"/>
          <a:stretch>
            <a:fillRect/>
          </a:stretch>
        </p:blipFill>
        <p:spPr bwMode="auto">
          <a:xfrm>
            <a:off x="42863" y="1974850"/>
            <a:ext cx="55626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005" y="76200"/>
            <a:ext cx="3983182" cy="838200"/>
          </a:xfrm>
        </p:spPr>
        <p:txBody>
          <a:bodyPr/>
          <a:lstStyle/>
          <a:p>
            <a:r>
              <a:rPr lang="en-US" sz="2000" dirty="0" smtClean="0"/>
              <a:t>Pre-Lock Arm </a:t>
            </a:r>
            <a:br>
              <a:rPr lang="en-US" sz="2000" dirty="0" smtClean="0"/>
            </a:br>
            <a:r>
              <a:rPr lang="en-US" sz="2000" dirty="0" smtClean="0"/>
              <a:t>Length Stabilization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71275"/>
            <a:ext cx="4578927" cy="4135582"/>
          </a:xfrm>
        </p:spPr>
        <p:txBody>
          <a:bodyPr/>
          <a:lstStyle/>
          <a:p>
            <a:r>
              <a:rPr lang="en-US" sz="1800" dirty="0" smtClean="0"/>
              <a:t>How to reliably bring a 4km</a:t>
            </a:r>
            <a:br>
              <a:rPr lang="en-US" sz="1800" dirty="0" smtClean="0"/>
            </a:br>
            <a:r>
              <a:rPr lang="en-US" sz="1800" dirty="0" err="1" smtClean="0"/>
              <a:t>Fabry</a:t>
            </a:r>
            <a:r>
              <a:rPr lang="en-US" sz="1800" dirty="0" smtClean="0"/>
              <a:t>-Perot cavity </a:t>
            </a:r>
            <a:br>
              <a:rPr lang="en-US" sz="1800" dirty="0" smtClean="0"/>
            </a:br>
            <a:r>
              <a:rPr lang="en-US" sz="1800" dirty="0" smtClean="0"/>
              <a:t>into resonance, and align it</a:t>
            </a:r>
            <a:br>
              <a:rPr lang="en-US" sz="1800" dirty="0" smtClean="0"/>
            </a:br>
            <a:r>
              <a:rPr lang="en-US" sz="1800" dirty="0" smtClean="0"/>
              <a:t>over 4km?</a:t>
            </a:r>
          </a:p>
          <a:p>
            <a:r>
              <a:rPr lang="en-US" sz="1800" dirty="0" smtClean="0"/>
              <a:t>Green light injected through </a:t>
            </a:r>
            <a:br>
              <a:rPr lang="en-US" sz="1800" dirty="0" smtClean="0"/>
            </a:br>
            <a:r>
              <a:rPr lang="en-US" sz="1800" dirty="0" smtClean="0"/>
              <a:t>End Test Mass</a:t>
            </a:r>
          </a:p>
          <a:p>
            <a:r>
              <a:rPr lang="en-US" sz="1800" dirty="0" smtClean="0"/>
              <a:t>Forms low-finesse 4km cavity, provides robust and independent locking signal for 4km cavities</a:t>
            </a:r>
          </a:p>
          <a:p>
            <a:r>
              <a:rPr lang="en-US" sz="1800" dirty="0" smtClean="0"/>
              <a:t>Sidesteps </a:t>
            </a:r>
            <a:r>
              <a:rPr lang="en-US" altLang="en-US" sz="1800" dirty="0" smtClean="0"/>
              <a:t>‘</a:t>
            </a:r>
            <a:r>
              <a:rPr lang="en-US" sz="1800" dirty="0" smtClean="0"/>
              <a:t>locking</a:t>
            </a:r>
            <a:r>
              <a:rPr lang="en-US" altLang="en-US" sz="1800" dirty="0" smtClean="0"/>
              <a:t>’</a:t>
            </a:r>
            <a:r>
              <a:rPr lang="en-US" sz="1800" dirty="0" smtClean="0"/>
              <a:t> challenge seen in first-generation detectors</a:t>
            </a:r>
          </a:p>
          <a:p>
            <a:r>
              <a:rPr lang="en-US" sz="1800" dirty="0" smtClean="0"/>
              <a:t>Off-axis parabolic telescope to couple light in/out; in-vacuum and seismically isolated </a:t>
            </a:r>
          </a:p>
          <a:p>
            <a:endParaRPr lang="en-US" sz="1800" dirty="0" smtClean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pic>
        <p:nvPicPr>
          <p:cNvPr id="58372" name="Picture 2" descr="fullassemb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175000"/>
            <a:ext cx="31242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6" descr="https://alog.ligo-wa.caltech.edu/aLOG/uploads/2853_20120514194509_DSC1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113" y="0"/>
            <a:ext cx="4560887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375" name="Straight Arrow Connector 4"/>
          <p:cNvCxnSpPr>
            <a:cxnSpLocks noChangeShapeType="1"/>
          </p:cNvCxnSpPr>
          <p:nvPr/>
        </p:nvCxnSpPr>
        <p:spPr bwMode="auto">
          <a:xfrm>
            <a:off x="368300" y="1377950"/>
            <a:ext cx="0" cy="436563"/>
          </a:xfrm>
          <a:prstGeom prst="straightConnector1">
            <a:avLst/>
          </a:prstGeom>
          <a:noFill/>
          <a:ln w="53975">
            <a:solidFill>
              <a:srgbClr val="00B050"/>
            </a:solidFill>
            <a:round/>
            <a:headEnd type="none" w="sm" len="sm"/>
            <a:tailEnd type="arrow" w="med" len="med"/>
          </a:ln>
        </p:spPr>
      </p:cxnSp>
      <p:cxnSp>
        <p:nvCxnSpPr>
          <p:cNvPr id="58376" name="Straight Arrow Connector 13"/>
          <p:cNvCxnSpPr>
            <a:cxnSpLocks noChangeShapeType="1"/>
          </p:cNvCxnSpPr>
          <p:nvPr/>
        </p:nvCxnSpPr>
        <p:spPr bwMode="auto">
          <a:xfrm flipH="1">
            <a:off x="5351463" y="6470650"/>
            <a:ext cx="434975" cy="0"/>
          </a:xfrm>
          <a:prstGeom prst="straightConnector1">
            <a:avLst/>
          </a:prstGeom>
          <a:noFill/>
          <a:ln w="53975">
            <a:solidFill>
              <a:srgbClr val="00B050"/>
            </a:solidFill>
            <a:round/>
            <a:headEnd type="none" w="sm" len="sm"/>
            <a:tailEnd type="arrow" w="med" len="med"/>
          </a:ln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2016125" y="384175"/>
            <a:ext cx="6486525" cy="460375"/>
          </a:xfrm>
        </p:spPr>
        <p:txBody>
          <a:bodyPr/>
          <a:lstStyle/>
          <a:p>
            <a:r>
              <a:rPr lang="en-US" smtClean="0"/>
              <a:t>Seismic Isolation: Multi-Stage Solution</a:t>
            </a:r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5250" y="1270000"/>
            <a:ext cx="5527675" cy="5144247"/>
          </a:xfrm>
        </p:spPr>
        <p:txBody>
          <a:bodyPr/>
          <a:lstStyle/>
          <a:p>
            <a:r>
              <a:rPr lang="en-US" sz="1800" dirty="0" smtClean="0"/>
              <a:t>Objectives:</a:t>
            </a:r>
          </a:p>
          <a:p>
            <a:pPr lvl="1"/>
            <a:r>
              <a:rPr lang="en-US" sz="1600" dirty="0" smtClean="0"/>
              <a:t>Render seismic noise a negligible limitation to GW searches</a:t>
            </a:r>
          </a:p>
          <a:p>
            <a:pPr lvl="1"/>
            <a:r>
              <a:rPr lang="en-US" sz="1600" dirty="0" smtClean="0"/>
              <a:t>Reduce actuation forces on test masses</a:t>
            </a:r>
          </a:p>
          <a:p>
            <a:r>
              <a:rPr lang="en-US" sz="1800" dirty="0" smtClean="0"/>
              <a:t>Both suspension and seismic isolation  systems contribute to attenuation</a:t>
            </a:r>
          </a:p>
          <a:p>
            <a:r>
              <a:rPr lang="en-US" sz="1800" dirty="0" smtClean="0"/>
              <a:t>Choose an active isolation approach, 3 stages of 6 degrees-of-freedom :</a:t>
            </a:r>
          </a:p>
          <a:p>
            <a:pPr lvl="1"/>
            <a:r>
              <a:rPr lang="en-US" sz="1600" dirty="0" smtClean="0"/>
              <a:t>1) Hydraulic External Pre-Isolation</a:t>
            </a:r>
          </a:p>
          <a:p>
            <a:pPr lvl="1"/>
            <a:r>
              <a:rPr lang="en-US" sz="1600" dirty="0" smtClean="0"/>
              <a:t>2) Two Active Stages of Internal </a:t>
            </a:r>
            <a:br>
              <a:rPr lang="en-US" sz="1600" dirty="0" smtClean="0"/>
            </a:br>
            <a:r>
              <a:rPr lang="en-US" sz="1600" dirty="0" smtClean="0"/>
              <a:t>     Seismic Isolation</a:t>
            </a:r>
          </a:p>
          <a:p>
            <a:r>
              <a:rPr lang="en-US" sz="1800" dirty="0" smtClean="0">
                <a:solidFill>
                  <a:srgbClr val="114FFB"/>
                </a:solidFill>
              </a:rPr>
              <a:t>Low noise sensors (position, velocity, acceleration) are combined, passed through a servo amplifier, and delivered to the optimal actuator as a function of frequency to hold platform still in inertial space </a:t>
            </a:r>
          </a:p>
          <a:p>
            <a:pPr>
              <a:buFont typeface="Monotype Sorts" pitchFamily="-84" charset="2"/>
              <a:buNone/>
            </a:pPr>
            <a:endParaRPr lang="en-US" sz="1400" dirty="0" smtClean="0"/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97538" y="1908175"/>
          <a:ext cx="3351212" cy="3692525"/>
        </p:xfrm>
        <a:graphic>
          <a:graphicData uri="http://schemas.openxmlformats.org/presentationml/2006/ole">
            <p:oleObj spid="_x0000_s6146" name="Document" r:id="rId3" imgW="3541776" imgH="3901440" progId="Word.Document.8">
              <p:embed/>
            </p:oleObj>
          </a:graphicData>
        </a:graphic>
      </p:graphicFrame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E732-2C50-4C7F-859C-76FF7AD1D53E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075" y="179388"/>
            <a:ext cx="3629025" cy="700087"/>
          </a:xfrm>
        </p:spPr>
        <p:txBody>
          <a:bodyPr/>
          <a:lstStyle/>
          <a:p>
            <a:r>
              <a:rPr lang="en-US" sz="2400" dirty="0" smtClean="0"/>
              <a:t>Seismic Isolation: </a:t>
            </a:r>
            <a:br>
              <a:rPr lang="en-US" sz="2400" dirty="0" smtClean="0"/>
            </a:br>
            <a:r>
              <a:rPr lang="en-US" sz="2400" dirty="0" smtClean="0"/>
              <a:t>two models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0" y="1119188"/>
            <a:ext cx="4702175" cy="1890712"/>
          </a:xfrm>
        </p:spPr>
        <p:txBody>
          <a:bodyPr/>
          <a:lstStyle/>
          <a:p>
            <a:r>
              <a:rPr lang="en-US" sz="1800" dirty="0" smtClean="0"/>
              <a:t>Sensors are capacitive for </a:t>
            </a:r>
            <a:r>
              <a:rPr lang="ja-JP" altLang="en-US" sz="1800" smtClean="0"/>
              <a:t>‘</a:t>
            </a:r>
            <a:r>
              <a:rPr lang="en-US" altLang="ja-JP" sz="1800" dirty="0" smtClean="0"/>
              <a:t>DC</a:t>
            </a:r>
            <a:r>
              <a:rPr lang="ja-JP" altLang="en-US" sz="1800" smtClean="0"/>
              <a:t>’</a:t>
            </a:r>
            <a:r>
              <a:rPr lang="en-US" altLang="ja-JP" sz="1800" dirty="0" smtClean="0"/>
              <a:t>, and seismometers to sense acceleration</a:t>
            </a:r>
          </a:p>
          <a:p>
            <a:r>
              <a:rPr lang="en-US" sz="1800" dirty="0" smtClean="0"/>
              <a:t>Electromagnetic motors for actuation</a:t>
            </a:r>
          </a:p>
          <a:p>
            <a:r>
              <a:rPr lang="en-US" sz="1800" dirty="0" smtClean="0"/>
              <a:t>Control system is digital, and fully multiple- input multiple-output to </a:t>
            </a:r>
            <a:br>
              <a:rPr lang="en-US" sz="1800" dirty="0" smtClean="0"/>
            </a:br>
            <a:r>
              <a:rPr lang="en-US" sz="1800" dirty="0" smtClean="0"/>
              <a:t>optimize for complex figures of merit</a:t>
            </a:r>
          </a:p>
          <a:p>
            <a:r>
              <a:rPr lang="en-US" sz="1800" b="1" dirty="0" smtClean="0"/>
              <a:t>Type I</a:t>
            </a:r>
            <a:r>
              <a:rPr lang="en-US" sz="1800" dirty="0" smtClean="0"/>
              <a:t>: Single stage (6 DOF) isolator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 cstate="print"/>
          <a:srcRect l="5467" t="2550" r="4073" b="302"/>
          <a:stretch>
            <a:fillRect/>
          </a:stretch>
        </p:blipFill>
        <p:spPr bwMode="auto">
          <a:xfrm>
            <a:off x="4598988" y="0"/>
            <a:ext cx="4545012" cy="3259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 l="10854" r="8762"/>
          <a:stretch>
            <a:fillRect/>
          </a:stretch>
        </p:blipFill>
        <p:spPr bwMode="auto">
          <a:xfrm>
            <a:off x="0" y="3494088"/>
            <a:ext cx="405447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Content Placeholder 2"/>
          <p:cNvSpPr txBox="1">
            <a:spLocks/>
          </p:cNvSpPr>
          <p:nvPr/>
        </p:nvSpPr>
        <p:spPr bwMode="auto">
          <a:xfrm>
            <a:off x="4054475" y="3622675"/>
            <a:ext cx="508952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 b="1" dirty="0">
                <a:solidFill>
                  <a:schemeClr val="tx2"/>
                </a:solidFill>
                <a:latin typeface="Helvetica" pitchFamily="-84" charset="0"/>
              </a:rPr>
              <a:t>Type II: </a:t>
            </a: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Two-stage system, each with 6 DOF measured and actuated upon – 18 DOF including hydraulic pre-actuator!</a:t>
            </a: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Suspensions, baffles, etc. hung from </a:t>
            </a:r>
            <a:br>
              <a:rPr lang="en-US" sz="1800" dirty="0">
                <a:solidFill>
                  <a:schemeClr val="tx2"/>
                </a:solidFill>
                <a:latin typeface="Helvetica" pitchFamily="-84" charset="0"/>
              </a:rPr>
            </a:b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quiet optical table</a:t>
            </a: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Part of a hierarchical control system, with distribution of forces for best performance</a:t>
            </a: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Provides a quiet versatile optical table; </a:t>
            </a:r>
            <a:br>
              <a:rPr lang="en-US" sz="1800" dirty="0">
                <a:solidFill>
                  <a:schemeClr val="tx2"/>
                </a:solidFill>
                <a:latin typeface="Helvetica" pitchFamily="-84" charset="0"/>
              </a:rPr>
            </a:br>
            <a:r>
              <a:rPr lang="en-US" sz="1800" dirty="0">
                <a:solidFill>
                  <a:schemeClr val="tx2"/>
                </a:solidFill>
                <a:latin typeface="Helvetica" pitchFamily="-84" charset="0"/>
              </a:rPr>
              <a:t>can carry multiple suspensions, baffles, detectors, etc.</a:t>
            </a: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pitchFamily="-84" charset="2"/>
              <a:buChar char="l"/>
            </a:pPr>
            <a:endParaRPr lang="en-US" dirty="0">
              <a:solidFill>
                <a:schemeClr val="tx2"/>
              </a:solidFill>
              <a:latin typeface="Helvetica" pitchFamily="-84" charset="0"/>
            </a:endParaRPr>
          </a:p>
        </p:txBody>
      </p:sp>
      <p:cxnSp>
        <p:nvCxnSpPr>
          <p:cNvPr id="60423" name="Straight Connector 2"/>
          <p:cNvCxnSpPr>
            <a:cxnSpLocks noChangeShapeType="1"/>
          </p:cNvCxnSpPr>
          <p:nvPr/>
        </p:nvCxnSpPr>
        <p:spPr bwMode="auto">
          <a:xfrm>
            <a:off x="0" y="33909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50975" y="188913"/>
            <a:ext cx="3997325" cy="731837"/>
          </a:xfrm>
        </p:spPr>
        <p:txBody>
          <a:bodyPr/>
          <a:lstStyle/>
          <a:p>
            <a:r>
              <a:rPr lang="en-US" sz="2400" dirty="0" smtClean="0"/>
              <a:t>Optics suspensions: Pendulums</a:t>
            </a:r>
            <a:endParaRPr lang="en-US" sz="1100" dirty="0" smtClean="0"/>
          </a:p>
        </p:txBody>
      </p:sp>
      <p:pic>
        <p:nvPicPr>
          <p:cNvPr id="61443" name="Picture 3" descr="optical_layout_AdvLIGO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1600200"/>
            <a:ext cx="70104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DSCF0020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1357313"/>
            <a:ext cx="1697038" cy="226218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1445" name="Picture 10" descr="OMC_on_HAM_table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063" y="5381625"/>
            <a:ext cx="1917700" cy="12763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61446" name="Line 13"/>
          <p:cNvSpPr>
            <a:spLocks noChangeShapeType="1"/>
          </p:cNvSpPr>
          <p:nvPr/>
        </p:nvSpPr>
        <p:spPr bwMode="auto">
          <a:xfrm flipV="1">
            <a:off x="1627188" y="4191000"/>
            <a:ext cx="1203325" cy="515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47" name="Line 14"/>
          <p:cNvSpPr>
            <a:spLocks noChangeShapeType="1"/>
          </p:cNvSpPr>
          <p:nvPr/>
        </p:nvSpPr>
        <p:spPr bwMode="auto">
          <a:xfrm flipH="1">
            <a:off x="4848225" y="1752600"/>
            <a:ext cx="457200" cy="492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48" name="Line 15"/>
          <p:cNvSpPr>
            <a:spLocks noChangeShapeType="1"/>
          </p:cNvSpPr>
          <p:nvPr/>
        </p:nvSpPr>
        <p:spPr bwMode="auto">
          <a:xfrm flipH="1">
            <a:off x="4924425" y="2209800"/>
            <a:ext cx="336550" cy="1155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49" name="Line 16"/>
          <p:cNvSpPr>
            <a:spLocks noChangeShapeType="1"/>
          </p:cNvSpPr>
          <p:nvPr/>
        </p:nvSpPr>
        <p:spPr bwMode="auto">
          <a:xfrm>
            <a:off x="3862388" y="5638800"/>
            <a:ext cx="300037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50" name="Line 18"/>
          <p:cNvSpPr>
            <a:spLocks noChangeShapeType="1"/>
          </p:cNvSpPr>
          <p:nvPr/>
        </p:nvSpPr>
        <p:spPr bwMode="auto">
          <a:xfrm flipH="1" flipV="1">
            <a:off x="4695825" y="4343400"/>
            <a:ext cx="2584450" cy="10382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51" name="Line 19"/>
          <p:cNvSpPr>
            <a:spLocks noChangeShapeType="1"/>
          </p:cNvSpPr>
          <p:nvPr/>
        </p:nvSpPr>
        <p:spPr bwMode="auto">
          <a:xfrm>
            <a:off x="2638425" y="3505200"/>
            <a:ext cx="228600" cy="2286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52" name="Line 20"/>
          <p:cNvSpPr>
            <a:spLocks noChangeShapeType="1"/>
          </p:cNvSpPr>
          <p:nvPr/>
        </p:nvSpPr>
        <p:spPr bwMode="auto">
          <a:xfrm>
            <a:off x="3552825" y="3505200"/>
            <a:ext cx="381000" cy="2873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1453" name="Picture 24" descr="BS_pic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4400" y="4402138"/>
            <a:ext cx="1831975" cy="241458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54" name="Picture 27" descr="HLT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75" y="4573588"/>
            <a:ext cx="1412875" cy="2119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55" name="Picture 33" descr="monolithic_LAST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7038" y="84138"/>
            <a:ext cx="2578100" cy="3435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1456" name="Line 14"/>
          <p:cNvSpPr>
            <a:spLocks noChangeShapeType="1"/>
          </p:cNvSpPr>
          <p:nvPr/>
        </p:nvSpPr>
        <p:spPr bwMode="auto">
          <a:xfrm>
            <a:off x="1920875" y="2344738"/>
            <a:ext cx="146050" cy="327025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0"/>
          <p:cNvGrpSpPr>
            <a:grpSpLocks/>
          </p:cNvGrpSpPr>
          <p:nvPr/>
        </p:nvGrpSpPr>
        <p:grpSpPr bwMode="auto">
          <a:xfrm>
            <a:off x="7938" y="3301907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 cstate="print"/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pitchFamily="34" charset="0"/>
                </a:rPr>
                <a:t>(Seismic Isolation System)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Damping Controls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pitchFamily="34" charset="0"/>
                </a:rPr>
                <a:t>Actuation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pitchFamily="34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pitchFamily="34" charset="0"/>
                </a:rPr>
                <a:t>Controls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6432" y="116915"/>
            <a:ext cx="6676651" cy="763588"/>
          </a:xfrm>
        </p:spPr>
        <p:txBody>
          <a:bodyPr/>
          <a:lstStyle/>
          <a:p>
            <a:r>
              <a:rPr lang="en-US" sz="2400" smtClean="0"/>
              <a:t>Test Mass Quadruple Pendulum suspension</a:t>
            </a:r>
            <a:br>
              <a:rPr lang="en-US" sz="2400" smtClean="0"/>
            </a:br>
            <a:r>
              <a:rPr lang="en-US" sz="1600" smtClean="0"/>
              <a:t>a UK contribution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75765"/>
            <a:ext cx="6021388" cy="2034148"/>
          </a:xfrm>
        </p:spPr>
        <p:txBody>
          <a:bodyPr/>
          <a:lstStyle/>
          <a:p>
            <a:r>
              <a:rPr lang="en-GB" sz="2000" smtClean="0"/>
              <a:t>Choose quadruple pendulum suspensions for the main optics; second </a:t>
            </a:r>
            <a:r>
              <a:rPr lang="en-GB" altLang="en-US" sz="2000" smtClean="0"/>
              <a:t>‘</a:t>
            </a:r>
            <a:r>
              <a:rPr lang="en-GB" sz="2000" smtClean="0"/>
              <a:t>reaction</a:t>
            </a:r>
            <a:r>
              <a:rPr lang="en-GB" altLang="en-US" sz="2000" smtClean="0"/>
              <a:t>’</a:t>
            </a:r>
            <a:r>
              <a:rPr lang="en-GB" sz="2000" smtClean="0"/>
              <a:t> mass to give quiet point from which to push</a:t>
            </a:r>
          </a:p>
          <a:p>
            <a:r>
              <a:rPr lang="en-GB" sz="2000" smtClean="0"/>
              <a:t>Create quasi-monolithic pendulums using </a:t>
            </a:r>
            <a:br>
              <a:rPr lang="en-GB" sz="2000" smtClean="0"/>
            </a:br>
            <a:r>
              <a:rPr lang="en-GB" sz="2000" smtClean="0"/>
              <a:t>fused silica fibers to suspend 40 kg test mass</a:t>
            </a:r>
          </a:p>
          <a:p>
            <a:pPr lvl="1"/>
            <a:r>
              <a:rPr lang="en-GB" sz="1800" smtClean="0"/>
              <a:t>VERY Low thermal noise!</a:t>
            </a:r>
          </a:p>
          <a:p>
            <a:r>
              <a:rPr lang="en-GB" sz="2000" smtClean="0"/>
              <a:t>Another element in hierarchical control system</a:t>
            </a:r>
          </a:p>
          <a:p>
            <a:pPr>
              <a:spcBef>
                <a:spcPct val="0"/>
              </a:spcBef>
              <a:buClrTx/>
              <a:buSzPct val="100000"/>
              <a:buFontTx/>
              <a:buChar char="•"/>
            </a:pPr>
            <a:endParaRPr lang="en-US" sz="2000" dirty="0" smtClean="0"/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ahoma" pitchFamily="34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709988" y="5530757"/>
            <a:ext cx="1362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200" b="1">
                <a:latin typeface="Tahoma" pitchFamily="34" charset="0"/>
              </a:rPr>
              <a:t>Final elements</a:t>
            </a:r>
          </a:p>
          <a:p>
            <a:pPr algn="l"/>
            <a:r>
              <a:rPr lang="en-GB" sz="1200" b="1">
                <a:latin typeface="Tahoma" pitchFamily="34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330575" y="5391057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221038" y="5711732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330575" y="5697444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1388" y="1185863"/>
            <a:ext cx="3122612" cy="567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>
          <a:xfrm>
            <a:off x="52388" y="6570569"/>
            <a:ext cx="2895600" cy="228600"/>
          </a:xfrm>
        </p:spPr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36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70647" y="3576918"/>
            <a:ext cx="8027894" cy="328108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28613" y="1233488"/>
            <a:ext cx="8583612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None/>
            </a:pPr>
            <a:endParaRPr lang="en-US" sz="1800" b="1">
              <a:solidFill>
                <a:schemeClr val="tx2"/>
              </a:solidFill>
              <a:latin typeface="Helvetica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2000" b="1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1452282" y="183777"/>
            <a:ext cx="6142037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sz="2800" b="0" i="1" dirty="0" smtClean="0">
                <a:solidFill>
                  <a:schemeClr val="tx2"/>
                </a:solidFill>
                <a:latin typeface="Helvetica" charset="0"/>
              </a:rPr>
              <a:t>Timeline From Now to Advanced LIGO Science </a:t>
            </a:r>
            <a:r>
              <a:rPr lang="en-US" sz="2800" b="0" i="1" dirty="0">
                <a:solidFill>
                  <a:schemeClr val="tx2"/>
                </a:solidFill>
                <a:latin typeface="Helvetica" charset="0"/>
              </a:rPr>
              <a:t>O</a:t>
            </a:r>
            <a:r>
              <a:rPr lang="en-US" sz="2800" b="0" i="1" dirty="0" smtClean="0">
                <a:solidFill>
                  <a:schemeClr val="tx2"/>
                </a:solidFill>
                <a:latin typeface="Helvetica" charset="0"/>
              </a:rPr>
              <a:t>perations</a:t>
            </a:r>
            <a:endParaRPr lang="en-US" sz="2800" b="0" i="1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406399" y="1225177"/>
            <a:ext cx="8501062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10000"/>
              </a:spcAft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400" b="0" dirty="0" smtClean="0">
                <a:solidFill>
                  <a:srgbClr val="000000"/>
                </a:solidFill>
                <a:latin typeface="Helvetica" charset="0"/>
              </a:rPr>
              <a:t>Formal hand-off of the interferometers to observatory operations requires each to interferometer lock for 2 hours</a:t>
            </a:r>
          </a:p>
          <a:p>
            <a:pPr marL="342900" indent="-342900" algn="l">
              <a:spcBef>
                <a:spcPct val="20000"/>
              </a:spcBef>
              <a:spcAft>
                <a:spcPct val="10000"/>
              </a:spcAft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400" b="0" dirty="0" smtClean="0">
                <a:solidFill>
                  <a:srgbClr val="000000"/>
                </a:solidFill>
                <a:latin typeface="Helvetica" charset="0"/>
              </a:rPr>
              <a:t>We expect both Hanford and Livingston interferometers to be turned over to observatory operations in late 2014 </a:t>
            </a:r>
          </a:p>
          <a:p>
            <a:pPr marL="800100" lvl="2" indent="-342900">
              <a:spcBef>
                <a:spcPct val="20000"/>
              </a:spcBef>
              <a:spcAft>
                <a:spcPct val="10000"/>
              </a:spcAft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400" i="1" dirty="0">
                <a:solidFill>
                  <a:srgbClr val="000000"/>
                </a:solidFill>
                <a:latin typeface="Helvetica" charset="0"/>
              </a:rPr>
              <a:t>Very important </a:t>
            </a:r>
            <a:r>
              <a:rPr lang="en-US" sz="1400" i="1" dirty="0" smtClean="0">
                <a:solidFill>
                  <a:srgbClr val="000000"/>
                </a:solidFill>
                <a:latin typeface="Helvetica" charset="0"/>
              </a:rPr>
              <a:t>point: hand-off does </a:t>
            </a:r>
            <a:r>
              <a:rPr lang="en-US" sz="1400" i="1" dirty="0">
                <a:solidFill>
                  <a:srgbClr val="000000"/>
                </a:solidFill>
                <a:latin typeface="Helvetica" charset="0"/>
              </a:rPr>
              <a:t>not imply </a:t>
            </a:r>
            <a:r>
              <a:rPr lang="en-US" sz="1400" i="1" dirty="0" err="1" smtClean="0">
                <a:solidFill>
                  <a:srgbClr val="000000"/>
                </a:solidFill>
                <a:latin typeface="Helvetica" charset="0"/>
              </a:rPr>
              <a:t>astrophysically</a:t>
            </a:r>
            <a:r>
              <a:rPr lang="en-US" sz="1400" i="1" dirty="0" smtClean="0">
                <a:solidFill>
                  <a:srgbClr val="000000"/>
                </a:solidFill>
                <a:latin typeface="Helvetica" charset="0"/>
              </a:rPr>
              <a:t> interesting sensitivity</a:t>
            </a:r>
            <a:endParaRPr lang="en-US" sz="1400" b="0" i="1" dirty="0" smtClean="0">
              <a:solidFill>
                <a:srgbClr val="000000"/>
              </a:solidFill>
              <a:latin typeface="Helvetica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10000"/>
              </a:spcAft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400" b="0" dirty="0" smtClean="0">
                <a:solidFill>
                  <a:srgbClr val="000000"/>
                </a:solidFill>
                <a:latin typeface="Helvetica" charset="0"/>
              </a:rPr>
              <a:t>Advanced LIGO Project formally ends </a:t>
            </a:r>
            <a:r>
              <a:rPr lang="en-US" sz="1400" b="0" dirty="0">
                <a:solidFill>
                  <a:srgbClr val="000000"/>
                </a:solidFill>
                <a:latin typeface="Helvetica" charset="0"/>
              </a:rPr>
              <a:t>March  2015 after installation of storage and analysis </a:t>
            </a:r>
            <a:r>
              <a:rPr lang="en-US" sz="1400" b="0" dirty="0" smtClean="0">
                <a:solidFill>
                  <a:srgbClr val="000000"/>
                </a:solidFill>
                <a:latin typeface="Helvetica" charset="0"/>
              </a:rPr>
              <a:t>computers</a:t>
            </a:r>
          </a:p>
          <a:p>
            <a:pPr marL="342900" indent="-342900" algn="l">
              <a:spcBef>
                <a:spcPct val="20000"/>
              </a:spcBef>
              <a:spcAft>
                <a:spcPct val="10000"/>
              </a:spcAft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400" u="sng" dirty="0" smtClean="0">
                <a:solidFill>
                  <a:srgbClr val="000000"/>
                </a:solidFill>
                <a:latin typeface="Helvetica" charset="0"/>
              </a:rPr>
              <a:t>The inaugural Advanced LIGO science run will take place after interferometers have been tuned to reach ‘good sensitivity’ </a:t>
            </a:r>
            <a:r>
              <a:rPr lang="en-US" sz="1400" u="sng" dirty="0" smtClean="0">
                <a:solidFill>
                  <a:srgbClr val="000000"/>
                </a:solidFill>
                <a:latin typeface="Helvetica" charset="0"/>
                <a:sym typeface="Wingdings"/>
              </a:rPr>
              <a:t> likely the latter half of 2015</a:t>
            </a:r>
            <a:endParaRPr lang="en-US" sz="1400" u="sng" dirty="0" smtClean="0">
              <a:solidFill>
                <a:srgbClr val="000000"/>
              </a:solidFill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spcAft>
                <a:spcPct val="10000"/>
              </a:spcAft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400" b="0" dirty="0">
              <a:solidFill>
                <a:srgbClr val="000000"/>
              </a:solidFill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00667" y="3628714"/>
            <a:ext cx="7058025" cy="3051175"/>
            <a:chOff x="1143000" y="3200400"/>
            <a:chExt cx="7058025" cy="3051175"/>
          </a:xfrm>
        </p:grpSpPr>
        <p:pic>
          <p:nvPicPr>
            <p:cNvPr id="29701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76600"/>
              <a:ext cx="7058025" cy="297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572000" y="3200400"/>
              <a:ext cx="914400" cy="3048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 flipH="1" flipV="1">
            <a:off x="6468524" y="4241800"/>
            <a:ext cx="1" cy="22311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7649928" y="4236598"/>
            <a:ext cx="1" cy="22311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797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And then?</a:t>
            </a:r>
            <a:br>
              <a:rPr lang="en-US" sz="2000" smtClean="0"/>
            </a:br>
            <a:r>
              <a:rPr lang="en-US" sz="2000" smtClean="0"/>
              <a:t>Getting from parts to a complete instrument: </a:t>
            </a:r>
            <a:br>
              <a:rPr lang="en-US" sz="2000" smtClean="0"/>
            </a:br>
            <a:endParaRPr lang="en-US" sz="2000" b="1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119250" y="1695207"/>
            <a:ext cx="4640943" cy="4648200"/>
          </a:xfrm>
        </p:spPr>
        <p:txBody>
          <a:bodyPr/>
          <a:lstStyle/>
          <a:p>
            <a:pPr>
              <a:buNone/>
            </a:pPr>
            <a:r>
              <a:rPr lang="en-US" sz="2000" i="1" dirty="0" smtClean="0">
                <a:latin typeface="Helvetica" pitchFamily="-84" charset="0"/>
              </a:rPr>
              <a:t>TENTATIVE</a:t>
            </a:r>
            <a:r>
              <a:rPr lang="en-US" sz="2000" dirty="0" smtClean="0">
                <a:latin typeface="Helvetica" pitchFamily="-84" charset="0"/>
              </a:rPr>
              <a:t> TIMELINE:</a:t>
            </a:r>
          </a:p>
          <a:p>
            <a:r>
              <a:rPr lang="en-US" sz="2000" dirty="0" smtClean="0">
                <a:latin typeface="Helvetica" pitchFamily="-84" charset="0"/>
              </a:rPr>
              <a:t>Complete integration by 2014</a:t>
            </a:r>
            <a:br>
              <a:rPr lang="en-US" sz="2000" dirty="0" smtClean="0">
                <a:latin typeface="Helvetica" pitchFamily="-84" charset="0"/>
              </a:rPr>
            </a:br>
            <a:r>
              <a:rPr lang="en-US" sz="2000" dirty="0" smtClean="0">
                <a:latin typeface="Helvetica" pitchFamily="-84" charset="0"/>
              </a:rPr>
              <a:t>(interferometer </a:t>
            </a:r>
            <a:r>
              <a:rPr lang="en-US" altLang="en-US" sz="2000" dirty="0" smtClean="0">
                <a:latin typeface="Helvetica" pitchFamily="-84" charset="0"/>
              </a:rPr>
              <a:t>“</a:t>
            </a:r>
            <a:r>
              <a:rPr lang="en-US" sz="2000" dirty="0" smtClean="0">
                <a:latin typeface="Helvetica" pitchFamily="-84" charset="0"/>
              </a:rPr>
              <a:t>locked</a:t>
            </a:r>
            <a:r>
              <a:rPr lang="en-US" altLang="en-US" sz="2000" dirty="0" smtClean="0">
                <a:latin typeface="Helvetica" pitchFamily="-84" charset="0"/>
              </a:rPr>
              <a:t>”</a:t>
            </a:r>
            <a:r>
              <a:rPr lang="en-US" sz="2000" dirty="0" smtClean="0">
                <a:latin typeface="Helvetica" pitchFamily="-84" charset="0"/>
              </a:rPr>
              <a:t>)</a:t>
            </a:r>
          </a:p>
          <a:p>
            <a:r>
              <a:rPr lang="en-US" altLang="en-US" sz="2000" dirty="0" smtClean="0">
                <a:latin typeface="Helvetica" pitchFamily="-84" charset="0"/>
              </a:rPr>
              <a:t>“</a:t>
            </a:r>
            <a:r>
              <a:rPr lang="en-US" sz="2000" dirty="0" smtClean="0">
                <a:latin typeface="Helvetica" pitchFamily="-84" charset="0"/>
              </a:rPr>
              <a:t>Early</a:t>
            </a:r>
            <a:r>
              <a:rPr lang="en-US" altLang="en-US" sz="2000" dirty="0" smtClean="0">
                <a:latin typeface="Helvetica" pitchFamily="-84" charset="0"/>
              </a:rPr>
              <a:t>”</a:t>
            </a:r>
            <a:r>
              <a:rPr lang="en-US" sz="2000" dirty="0" smtClean="0">
                <a:latin typeface="Helvetica" pitchFamily="-84" charset="0"/>
              </a:rPr>
              <a:t> Science Run in 2015</a:t>
            </a:r>
            <a:br>
              <a:rPr lang="en-US" sz="2000" dirty="0" smtClean="0">
                <a:latin typeface="Helvetica" pitchFamily="-84" charset="0"/>
              </a:rPr>
            </a:br>
            <a:r>
              <a:rPr lang="en-US" sz="2000" dirty="0" smtClean="0">
                <a:latin typeface="Helvetica" pitchFamily="-84" charset="0"/>
              </a:rPr>
              <a:t>(~60 </a:t>
            </a:r>
            <a:r>
              <a:rPr lang="en-US" sz="2000" dirty="0" err="1" smtClean="0">
                <a:latin typeface="Helvetica" pitchFamily="-84" charset="0"/>
              </a:rPr>
              <a:t>Mpc</a:t>
            </a:r>
            <a:r>
              <a:rPr lang="en-US" sz="2000" dirty="0" smtClean="0">
                <a:latin typeface="Helvetica" pitchFamily="-84" charset="0"/>
              </a:rPr>
              <a:t>)</a:t>
            </a:r>
          </a:p>
          <a:p>
            <a:r>
              <a:rPr lang="en-US" sz="2000" dirty="0" smtClean="0">
                <a:latin typeface="Helvetica" pitchFamily="-84" charset="0"/>
              </a:rPr>
              <a:t>Within a factor of 2 of design sensitivity by 2016 (~100 </a:t>
            </a:r>
            <a:r>
              <a:rPr lang="en-US" sz="2000" dirty="0" err="1" smtClean="0">
                <a:latin typeface="Helvetica" pitchFamily="-84" charset="0"/>
              </a:rPr>
              <a:t>Mpc</a:t>
            </a:r>
            <a:r>
              <a:rPr lang="en-US" sz="2000" dirty="0" smtClean="0">
                <a:latin typeface="Helvetica" pitchFamily="-84" charset="0"/>
              </a:rPr>
              <a:t>)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pic>
        <p:nvPicPr>
          <p:cNvPr id="6" name="Picture 4" descr="fig1_aligo_sensitivity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64" y="1735667"/>
            <a:ext cx="464756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358900" y="5722938"/>
            <a:ext cx="289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Helvetica" pitchFamily="-84" charset="0"/>
              </a:rPr>
              <a:t>http://arxiv.org/abs/1304.0670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89538" y="5380038"/>
            <a:ext cx="3814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elvetica" pitchFamily="-84" charset="0"/>
              </a:rPr>
              <a:t>…Does it seem slow?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47165" y="149225"/>
            <a:ext cx="7449671" cy="80645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For comparison:</a:t>
            </a:r>
            <a:br>
              <a:rPr lang="en-US" sz="2200" dirty="0" smtClean="0"/>
            </a:br>
            <a:r>
              <a:rPr lang="en-US" sz="2000" dirty="0" smtClean="0"/>
              <a:t>Initial LIGO: first lock in 2000 – </a:t>
            </a:r>
            <a:r>
              <a:rPr lang="en-US" sz="2000" b="1" dirty="0" smtClean="0"/>
              <a:t>7 years to reach goal</a:t>
            </a:r>
          </a:p>
        </p:txBody>
      </p:sp>
      <p:pic>
        <p:nvPicPr>
          <p:cNvPr id="74754" name="Picture 4" descr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6200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Line 12"/>
          <p:cNvSpPr>
            <a:spLocks noChangeShapeType="1"/>
          </p:cNvSpPr>
          <p:nvPr/>
        </p:nvSpPr>
        <p:spPr bwMode="auto">
          <a:xfrm flipV="1">
            <a:off x="2438400" y="4648200"/>
            <a:ext cx="304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756" name="TextBox 19"/>
          <p:cNvSpPr txBox="1">
            <a:spLocks noChangeArrowheads="1"/>
          </p:cNvSpPr>
          <p:nvPr/>
        </p:nvSpPr>
        <p:spPr bwMode="auto">
          <a:xfrm>
            <a:off x="8137525" y="3316288"/>
            <a:ext cx="1006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8000"/>
                </a:solidFill>
                <a:latin typeface="Helvetica" pitchFamily="-84" charset="0"/>
              </a:rPr>
              <a:t>2002</a:t>
            </a:r>
          </a:p>
        </p:txBody>
      </p:sp>
      <p:sp>
        <p:nvSpPr>
          <p:cNvPr id="74757" name="TextBox 20"/>
          <p:cNvSpPr txBox="1">
            <a:spLocks noChangeArrowheads="1"/>
          </p:cNvSpPr>
          <p:nvPr/>
        </p:nvSpPr>
        <p:spPr bwMode="auto">
          <a:xfrm>
            <a:off x="8137525" y="3684588"/>
            <a:ext cx="1006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Helvetica" pitchFamily="-84" charset="0"/>
              </a:rPr>
              <a:t>2003</a:t>
            </a:r>
          </a:p>
        </p:txBody>
      </p:sp>
      <p:sp>
        <p:nvSpPr>
          <p:cNvPr id="74758" name="TextBox 21"/>
          <p:cNvSpPr txBox="1">
            <a:spLocks noChangeArrowheads="1"/>
          </p:cNvSpPr>
          <p:nvPr/>
        </p:nvSpPr>
        <p:spPr bwMode="auto">
          <a:xfrm>
            <a:off x="8137525" y="3957638"/>
            <a:ext cx="1006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86337F"/>
                </a:solidFill>
                <a:latin typeface="Helvetica" pitchFamily="-84" charset="0"/>
              </a:rPr>
              <a:t>2004</a:t>
            </a:r>
          </a:p>
        </p:txBody>
      </p:sp>
      <p:sp>
        <p:nvSpPr>
          <p:cNvPr id="74759" name="TextBox 22"/>
          <p:cNvSpPr txBox="1">
            <a:spLocks noChangeArrowheads="1"/>
          </p:cNvSpPr>
          <p:nvPr/>
        </p:nvSpPr>
        <p:spPr bwMode="auto">
          <a:xfrm>
            <a:off x="8115300" y="4219575"/>
            <a:ext cx="1006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3366FF"/>
                </a:solidFill>
                <a:latin typeface="Helvetica" pitchFamily="-84" charset="0"/>
              </a:rPr>
              <a:t>2005</a:t>
            </a:r>
          </a:p>
        </p:txBody>
      </p:sp>
      <p:sp>
        <p:nvSpPr>
          <p:cNvPr id="74760" name="TextBox 23"/>
          <p:cNvSpPr txBox="1">
            <a:spLocks noChangeArrowheads="1"/>
          </p:cNvSpPr>
          <p:nvPr/>
        </p:nvSpPr>
        <p:spPr bwMode="auto">
          <a:xfrm>
            <a:off x="8115300" y="4492625"/>
            <a:ext cx="1006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D31FF"/>
                </a:solidFill>
                <a:latin typeface="Helvetica" pitchFamily="-84" charset="0"/>
              </a:rPr>
              <a:t>2007</a:t>
            </a:r>
          </a:p>
        </p:txBody>
      </p:sp>
      <p:sp>
        <p:nvSpPr>
          <p:cNvPr id="74761" name="TextBox 17"/>
          <p:cNvSpPr txBox="1">
            <a:spLocks noChangeArrowheads="1"/>
          </p:cNvSpPr>
          <p:nvPr/>
        </p:nvSpPr>
        <p:spPr bwMode="auto">
          <a:xfrm>
            <a:off x="1798638" y="5661025"/>
            <a:ext cx="1338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pitchFamily="-84" charset="0"/>
              </a:rPr>
              <a:t>Design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E0ED-5E5D-43EF-8942-E2A4599F1E8C}" type="slidenum">
              <a:rPr lang="de-DE"/>
              <a:pPr/>
              <a:t>4</a:t>
            </a:fld>
            <a:endParaRPr lang="de-DE"/>
          </a:p>
        </p:txBody>
      </p:sp>
      <p:graphicFrame>
        <p:nvGraphicFramePr>
          <p:cNvPr id="677890" name="Object 2"/>
          <p:cNvGraphicFramePr>
            <a:graphicFrameLocks noChangeAspect="1"/>
          </p:cNvGraphicFramePr>
          <p:nvPr/>
        </p:nvGraphicFramePr>
        <p:xfrm>
          <a:off x="762000" y="2873838"/>
          <a:ext cx="8001000" cy="1035050"/>
        </p:xfrm>
        <a:graphic>
          <a:graphicData uri="http://schemas.openxmlformats.org/presentationml/2006/ole">
            <p:oleObj spid="_x0000_s12290" name="Equation" r:id="rId4" imgW="3924000" imgH="507960" progId="Equation.3">
              <p:embed/>
            </p:oleObj>
          </a:graphicData>
        </a:graphic>
      </p:graphicFrame>
      <p:sp>
        <p:nvSpPr>
          <p:cNvPr id="677891" name="Oval 3"/>
          <p:cNvSpPr>
            <a:spLocks noChangeArrowheads="1"/>
          </p:cNvSpPr>
          <p:nvPr/>
        </p:nvSpPr>
        <p:spPr bwMode="auto">
          <a:xfrm>
            <a:off x="6242050" y="4767726"/>
            <a:ext cx="1150938" cy="1069975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7892" name="Rectangle 4"/>
          <p:cNvSpPr>
            <a:spLocks noChangeArrowheads="1"/>
          </p:cNvSpPr>
          <p:nvPr/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  <a:latin typeface="Helvetica" pitchFamily="34" charset="0"/>
              </a:rPr>
              <a:t>And how big?</a:t>
            </a:r>
            <a:endParaRPr lang="en-US" sz="2800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1752600" y="5540838"/>
            <a:ext cx="4673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F9134F"/>
              </a:solidFill>
              <a:latin typeface="Helvetica" pitchFamily="34" charset="0"/>
            </a:endParaRPr>
          </a:p>
        </p:txBody>
      </p:sp>
      <p:sp>
        <p:nvSpPr>
          <p:cNvPr id="677895" name="Oval 7"/>
          <p:cNvSpPr>
            <a:spLocks noChangeArrowheads="1"/>
          </p:cNvSpPr>
          <p:nvPr/>
        </p:nvSpPr>
        <p:spPr bwMode="auto">
          <a:xfrm>
            <a:off x="3505200" y="2978613"/>
            <a:ext cx="611188" cy="78105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7896" name="Line 8"/>
          <p:cNvSpPr>
            <a:spLocks noChangeShapeType="1"/>
          </p:cNvSpPr>
          <p:nvPr/>
        </p:nvSpPr>
        <p:spPr bwMode="auto">
          <a:xfrm flipH="1">
            <a:off x="4038600" y="2569038"/>
            <a:ext cx="390525" cy="439738"/>
          </a:xfrm>
          <a:prstGeom prst="line">
            <a:avLst/>
          </a:prstGeom>
          <a:noFill/>
          <a:ln w="76200">
            <a:solidFill>
              <a:srgbClr val="E3293B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7898" name="Rectangle 10"/>
          <p:cNvSpPr>
            <a:spLocks noChangeArrowheads="1"/>
          </p:cNvSpPr>
          <p:nvPr/>
        </p:nvSpPr>
        <p:spPr bwMode="auto">
          <a:xfrm>
            <a:off x="838200" y="1807038"/>
            <a:ext cx="75565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  <a:latin typeface="Helvetica" pitchFamily="34" charset="0"/>
              </a:rPr>
              <a:t>We can calculate the expected strain at Earth for, say, an orbiting binary system:</a:t>
            </a:r>
          </a:p>
        </p:txBody>
      </p:sp>
      <p:sp>
        <p:nvSpPr>
          <p:cNvPr id="677899" name="Rectangle 11"/>
          <p:cNvSpPr>
            <a:spLocks noChangeArrowheads="1"/>
          </p:cNvSpPr>
          <p:nvPr/>
        </p:nvSpPr>
        <p:spPr bwMode="auto">
          <a:xfrm>
            <a:off x="936625" y="4207338"/>
            <a:ext cx="75565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Helvetica" pitchFamily="34" charset="0"/>
              </a:rPr>
              <a:t>If we make our interferometer very big, say 4,000 meters long, </a:t>
            </a:r>
            <a:r>
              <a:rPr lang="en-US" sz="2400" dirty="0" smtClean="0">
                <a:solidFill>
                  <a:schemeClr val="tx1"/>
                </a:solidFill>
                <a:latin typeface="Helvetica" pitchFamily="34" charset="0"/>
              </a:rPr>
              <a:t>then</a:t>
            </a:r>
            <a:endParaRPr lang="en-US" sz="2400" dirty="0">
              <a:solidFill>
                <a:schemeClr val="tx1"/>
              </a:solidFill>
              <a:latin typeface="Helvetica" pitchFamily="34" charset="0"/>
            </a:endParaRPr>
          </a:p>
        </p:txBody>
      </p:sp>
      <p:graphicFrame>
        <p:nvGraphicFramePr>
          <p:cNvPr id="677900" name="Object 12"/>
          <p:cNvGraphicFramePr>
            <a:graphicFrameLocks noChangeAspect="1"/>
          </p:cNvGraphicFramePr>
          <p:nvPr/>
        </p:nvGraphicFramePr>
        <p:xfrm>
          <a:off x="1646238" y="5029663"/>
          <a:ext cx="5746750" cy="511175"/>
        </p:xfrm>
        <a:graphic>
          <a:graphicData uri="http://schemas.openxmlformats.org/presentationml/2006/ole">
            <p:oleObj spid="_x0000_s12291" name="Equation" r:id="rId5" imgW="2298700" imgH="203200" progId="Equation.3">
              <p:embed/>
            </p:oleObj>
          </a:graphicData>
        </a:graphic>
      </p:graphicFrame>
      <p:sp>
        <p:nvSpPr>
          <p:cNvPr id="677901" name="Line 13"/>
          <p:cNvSpPr>
            <a:spLocks noChangeShapeType="1"/>
          </p:cNvSpPr>
          <p:nvPr/>
        </p:nvSpPr>
        <p:spPr bwMode="auto">
          <a:xfrm flipH="1">
            <a:off x="7086600" y="4767726"/>
            <a:ext cx="831850" cy="261937"/>
          </a:xfrm>
          <a:prstGeom prst="line">
            <a:avLst/>
          </a:prstGeom>
          <a:noFill/>
          <a:ln w="76200">
            <a:solidFill>
              <a:srgbClr val="E3293B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 bwMode="auto">
          <a:xfrm>
            <a:off x="968188" y="1304366"/>
            <a:ext cx="8001000" cy="317350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125351" y="0"/>
            <a:ext cx="7232650" cy="1143000"/>
          </a:xfrm>
        </p:spPr>
        <p:txBody>
          <a:bodyPr/>
          <a:lstStyle/>
          <a:p>
            <a:r>
              <a:rPr lang="en-US" altLang="en-US" sz="2000" dirty="0" smtClean="0"/>
              <a:t>“</a:t>
            </a:r>
            <a:r>
              <a:rPr lang="en-US" sz="2000" dirty="0" smtClean="0"/>
              <a:t>Half Interferometer</a:t>
            </a:r>
            <a:r>
              <a:rPr lang="en-US" altLang="en-US" sz="2000" dirty="0" smtClean="0"/>
              <a:t>”</a:t>
            </a:r>
            <a:r>
              <a:rPr lang="en-US" sz="2000" dirty="0" smtClean="0"/>
              <a:t> in progress at Hanford</a:t>
            </a:r>
            <a:br>
              <a:rPr lang="en-US" sz="2000" dirty="0" smtClean="0"/>
            </a:br>
            <a:r>
              <a:rPr lang="en-US" sz="2000" dirty="0" smtClean="0"/>
              <a:t>(now one arm, in the fall the other)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grpSp>
        <p:nvGrpSpPr>
          <p:cNvPr id="35" name="Group 20"/>
          <p:cNvGrpSpPr>
            <a:grpSpLocks/>
          </p:cNvGrpSpPr>
          <p:nvPr/>
        </p:nvGrpSpPr>
        <p:grpSpPr bwMode="auto">
          <a:xfrm>
            <a:off x="254467" y="1426275"/>
            <a:ext cx="8340725" cy="4819650"/>
            <a:chOff x="448261" y="1979081"/>
            <a:chExt cx="8340601" cy="4819650"/>
          </a:xfrm>
        </p:grpSpPr>
        <p:pic>
          <p:nvPicPr>
            <p:cNvPr id="36" name="Picture 19" descr="aLIGO_lisa_layout.pdf"/>
            <p:cNvPicPr>
              <a:picLocks noChangeAspect="1"/>
            </p:cNvPicPr>
            <p:nvPr/>
          </p:nvPicPr>
          <p:blipFill>
            <a:blip r:embed="rId2" cstate="print"/>
            <a:srcRect l="1323"/>
            <a:stretch>
              <a:fillRect/>
            </a:stretch>
          </p:blipFill>
          <p:spPr bwMode="auto">
            <a:xfrm>
              <a:off x="1589240" y="1979081"/>
              <a:ext cx="7199622" cy="481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1372717" y="2132730"/>
              <a:ext cx="1635847" cy="1112771"/>
              <a:chOff x="2270192" y="1185333"/>
              <a:chExt cx="1635847" cy="1112771"/>
            </a:xfrm>
          </p:grpSpPr>
          <p:pic>
            <p:nvPicPr>
              <p:cNvPr id="4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9647" y="1185672"/>
                <a:ext cx="1636688" cy="1112837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TextBox 18"/>
              <p:cNvSpPr txBox="1">
                <a:spLocks noChangeArrowheads="1"/>
              </p:cNvSpPr>
              <p:nvPr/>
            </p:nvSpPr>
            <p:spPr bwMode="auto">
              <a:xfrm>
                <a:off x="3152099" y="1237949"/>
                <a:ext cx="62653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LHO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4445527" y="4479394"/>
              <a:ext cx="1608113" cy="22669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724922" y="2044169"/>
              <a:ext cx="1090596" cy="16065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Rounded Rectangle 39"/>
            <p:cNvSpPr>
              <a:spLocks noChangeArrowheads="1"/>
            </p:cNvSpPr>
            <p:nvPr/>
          </p:nvSpPr>
          <p:spPr bwMode="auto">
            <a:xfrm>
              <a:off x="448261" y="4970995"/>
              <a:ext cx="7559714" cy="17600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CFFC0"/>
                </a:gs>
                <a:gs pos="100000">
                  <a:srgbClr val="F1FFA5"/>
                </a:gs>
              </a:gsLst>
              <a:lin ang="5400000"/>
            </a:gradFill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buFont typeface="Wingdings" charset="2"/>
                <a:buChar char="ü"/>
                <a:defRPr/>
              </a:pPr>
              <a:r>
                <a:rPr lang="en-US" sz="2000" dirty="0" smtClean="0">
                  <a:latin typeface="+mn-lt"/>
                  <a:ea typeface="+mn-ea"/>
                </a:rPr>
                <a:t> Auxiliary </a:t>
              </a:r>
              <a:r>
                <a:rPr lang="en-US" sz="2000" dirty="0">
                  <a:latin typeface="+mn-lt"/>
                  <a:ea typeface="+mn-ea"/>
                </a:rPr>
                <a:t>green laser to initially stabilize the arm cavity length</a:t>
              </a:r>
            </a:p>
            <a:p>
              <a:pPr>
                <a:buFont typeface="Wingdings" charset="2"/>
                <a:buChar char="ü"/>
                <a:defRPr/>
              </a:pPr>
              <a:r>
                <a:rPr lang="en-US" sz="2000" dirty="0">
                  <a:latin typeface="+mn-lt"/>
                  <a:ea typeface="+mn-ea"/>
                </a:rPr>
                <a:t>1.06 micron detection light held precisely on, or off resonance</a:t>
              </a:r>
            </a:p>
            <a:p>
              <a:pPr>
                <a:buFont typeface="Wingdings" charset="2"/>
                <a:buChar char="ü"/>
                <a:defRPr/>
              </a:pPr>
              <a:r>
                <a:rPr lang="en-US" sz="2000" dirty="0" smtClean="0">
                  <a:latin typeface="+mn-lt"/>
                  <a:ea typeface="+mn-ea"/>
                </a:rPr>
                <a:t> First </a:t>
              </a:r>
              <a:r>
                <a:rPr lang="en-US" sz="2000" dirty="0">
                  <a:latin typeface="+mn-lt"/>
                  <a:ea typeface="+mn-ea"/>
                </a:rPr>
                <a:t>measurement of arm cavity motion </a:t>
              </a:r>
            </a:p>
          </p:txBody>
        </p:sp>
      </p:grpSp>
      <p:grpSp>
        <p:nvGrpSpPr>
          <p:cNvPr id="43" name="Group 11"/>
          <p:cNvGrpSpPr>
            <a:grpSpLocks/>
          </p:cNvGrpSpPr>
          <p:nvPr/>
        </p:nvGrpSpPr>
        <p:grpSpPr bwMode="auto">
          <a:xfrm>
            <a:off x="4563231" y="1573163"/>
            <a:ext cx="4410075" cy="1110532"/>
            <a:chOff x="1071033" y="1382066"/>
            <a:chExt cx="7233355" cy="3015553"/>
          </a:xfrm>
        </p:grpSpPr>
        <p:sp>
          <p:nvSpPr>
            <p:cNvPr id="44" name="Rectangle 49"/>
            <p:cNvSpPr>
              <a:spLocks noChangeArrowheads="1"/>
            </p:cNvSpPr>
            <p:nvPr/>
          </p:nvSpPr>
          <p:spPr bwMode="auto">
            <a:xfrm>
              <a:off x="1147236" y="1519611"/>
              <a:ext cx="1295400" cy="977900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glow rad="63500">
                <a:schemeClr val="accent2">
                  <a:alpha val="75000"/>
                </a:schemeClr>
              </a:glo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flipV="1">
              <a:off x="1714509" y="2027611"/>
              <a:ext cx="4135958" cy="0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1071033" y="1391636"/>
              <a:ext cx="1468964" cy="125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1064</a:t>
              </a:r>
            </a:p>
          </p:txBody>
        </p: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6900338" y="1538661"/>
              <a:ext cx="1295400" cy="9779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glow rad="63500">
                <a:schemeClr val="accent3">
                  <a:alpha val="75000"/>
                </a:schemeClr>
              </a:glo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6835424" y="1382066"/>
              <a:ext cx="1468964" cy="1254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532</a:t>
              </a:r>
            </a:p>
          </p:txBody>
        </p:sp>
        <p:sp>
          <p:nvSpPr>
            <p:cNvPr id="49" name="Line 39"/>
            <p:cNvSpPr>
              <a:spLocks noChangeShapeType="1"/>
            </p:cNvSpPr>
            <p:nvPr/>
          </p:nvSpPr>
          <p:spPr bwMode="auto">
            <a:xfrm>
              <a:off x="2920998" y="1993743"/>
              <a:ext cx="3979339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 flipH="1">
              <a:off x="3282957" y="1519611"/>
              <a:ext cx="393700" cy="990600"/>
            </a:xfrm>
            <a:prstGeom prst="rect">
              <a:avLst/>
            </a:prstGeom>
            <a:gradFill rotWithShape="1">
              <a:gsLst>
                <a:gs pos="0">
                  <a:srgbClr val="666666"/>
                </a:gs>
                <a:gs pos="50000">
                  <a:srgbClr val="DDDDDD"/>
                </a:gs>
                <a:gs pos="100000">
                  <a:srgbClr val="666666"/>
                </a:gs>
              </a:gsLst>
              <a:lin ang="540000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>
                  <a:solidFill>
                    <a:srgbClr val="DDDDDD"/>
                  </a:solidFill>
                </a:rPr>
                <a:t> </a:t>
              </a:r>
            </a:p>
          </p:txBody>
        </p:sp>
        <p:sp>
          <p:nvSpPr>
            <p:cNvPr id="51" name="Rectangle 41"/>
            <p:cNvSpPr>
              <a:spLocks noChangeArrowheads="1"/>
            </p:cNvSpPr>
            <p:nvPr/>
          </p:nvSpPr>
          <p:spPr bwMode="auto">
            <a:xfrm>
              <a:off x="5653617" y="1519611"/>
              <a:ext cx="393700" cy="990600"/>
            </a:xfrm>
            <a:prstGeom prst="rect">
              <a:avLst/>
            </a:prstGeom>
            <a:gradFill rotWithShape="1">
              <a:gsLst>
                <a:gs pos="0">
                  <a:srgbClr val="666666"/>
                </a:gs>
                <a:gs pos="50000">
                  <a:srgbClr val="DDDDDD"/>
                </a:gs>
                <a:gs pos="100000">
                  <a:srgbClr val="666666"/>
                </a:gs>
              </a:gsLst>
              <a:lin ang="540000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>
                  <a:solidFill>
                    <a:srgbClr val="DDDDDD"/>
                  </a:solidFill>
                </a:rPr>
                <a:t> </a:t>
              </a:r>
            </a:p>
          </p:txBody>
        </p:sp>
        <p:cxnSp>
          <p:nvCxnSpPr>
            <p:cNvPr id="52" name="Straight Connector 51"/>
            <p:cNvCxnSpPr>
              <a:cxnSpLocks noChangeShapeType="1"/>
            </p:cNvCxnSpPr>
            <p:nvPr/>
          </p:nvCxnSpPr>
          <p:spPr bwMode="auto">
            <a:xfrm rot="5400000">
              <a:off x="2802463" y="1909077"/>
              <a:ext cx="220134" cy="16933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3" name="Line 39"/>
            <p:cNvSpPr>
              <a:spLocks noChangeShapeType="1"/>
            </p:cNvSpPr>
            <p:nvPr/>
          </p:nvSpPr>
          <p:spPr bwMode="auto">
            <a:xfrm flipH="1">
              <a:off x="2920998" y="1993743"/>
              <a:ext cx="8466" cy="184646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39"/>
            <p:cNvSpPr>
              <a:spLocks noChangeShapeType="1"/>
            </p:cNvSpPr>
            <p:nvPr/>
          </p:nvSpPr>
          <p:spPr bwMode="auto">
            <a:xfrm>
              <a:off x="1756838" y="2497511"/>
              <a:ext cx="0" cy="703477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1638296" y="3200988"/>
              <a:ext cx="232835" cy="34290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008000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Line 39"/>
            <p:cNvSpPr>
              <a:spLocks noChangeShapeType="1"/>
            </p:cNvSpPr>
            <p:nvPr/>
          </p:nvSpPr>
          <p:spPr bwMode="auto">
            <a:xfrm>
              <a:off x="1756838" y="3543888"/>
              <a:ext cx="0" cy="29633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 flipV="1">
              <a:off x="1739903" y="3839590"/>
              <a:ext cx="527180" cy="6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39"/>
            <p:cNvSpPr>
              <a:spLocks noChangeShapeType="1"/>
            </p:cNvSpPr>
            <p:nvPr/>
          </p:nvSpPr>
          <p:spPr bwMode="auto">
            <a:xfrm>
              <a:off x="2498539" y="3833655"/>
              <a:ext cx="430925" cy="655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34"/>
            <p:cNvGrpSpPr>
              <a:grpSpLocks/>
            </p:cNvGrpSpPr>
            <p:nvPr/>
          </p:nvGrpSpPr>
          <p:grpSpPr bwMode="auto">
            <a:xfrm>
              <a:off x="2009667" y="3259391"/>
              <a:ext cx="426925" cy="1138228"/>
              <a:chOff x="1891129" y="4555122"/>
              <a:chExt cx="426925" cy="1138228"/>
            </a:xfrm>
          </p:grpSpPr>
          <p:sp>
            <p:nvSpPr>
              <p:cNvPr id="60" name="Rectangle 36"/>
              <p:cNvSpPr>
                <a:spLocks noChangeArrowheads="1"/>
              </p:cNvSpPr>
              <p:nvPr/>
            </p:nvSpPr>
            <p:spPr bwMode="auto">
              <a:xfrm>
                <a:off x="1902557" y="4555122"/>
                <a:ext cx="415497" cy="369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Webdings" pitchFamily="18" charset="2"/>
                  </a:rPr>
                  <a:t></a:t>
                </a:r>
                <a:endParaRPr lang="en-US" dirty="0"/>
              </a:p>
            </p:txBody>
          </p:sp>
          <p:sp>
            <p:nvSpPr>
              <p:cNvPr id="61" name="Rectangle 37"/>
              <p:cNvSpPr>
                <a:spLocks noChangeArrowheads="1"/>
              </p:cNvSpPr>
              <p:nvPr/>
            </p:nvSpPr>
            <p:spPr bwMode="auto">
              <a:xfrm rot="16200000">
                <a:off x="1868047" y="5300935"/>
                <a:ext cx="415497" cy="369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Webdings" pitchFamily="18" charset="2"/>
                  </a:rPr>
                  <a:t>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1196788" y="1465729"/>
            <a:ext cx="7772400" cy="3778624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92350" y="1673225"/>
            <a:ext cx="7199313" cy="4819650"/>
            <a:chOff x="1589240" y="1979081"/>
            <a:chExt cx="7199622" cy="4819650"/>
          </a:xfrm>
        </p:grpSpPr>
        <p:pic>
          <p:nvPicPr>
            <p:cNvPr id="78856" name="Picture 18" descr="aLIGO_lisa_layout.pdf"/>
            <p:cNvPicPr>
              <a:picLocks noChangeAspect="1"/>
            </p:cNvPicPr>
            <p:nvPr/>
          </p:nvPicPr>
          <p:blipFill>
            <a:blip r:embed="rId2" cstate="print"/>
            <a:srcRect l="1323"/>
            <a:stretch>
              <a:fillRect/>
            </a:stretch>
          </p:blipFill>
          <p:spPr bwMode="auto">
            <a:xfrm>
              <a:off x="1589240" y="1979081"/>
              <a:ext cx="7199622" cy="481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4724688" y="2044169"/>
              <a:ext cx="1090659" cy="64928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306388" y="0"/>
            <a:ext cx="8964612" cy="1030288"/>
          </a:xfrm>
        </p:spPr>
        <p:txBody>
          <a:bodyPr/>
          <a:lstStyle/>
          <a:p>
            <a:r>
              <a:rPr lang="en-US" altLang="en-US" sz="2000" dirty="0" smtClean="0"/>
              <a:t>“</a:t>
            </a:r>
            <a:r>
              <a:rPr lang="en-US" sz="2000" dirty="0" smtClean="0"/>
              <a:t>Short</a:t>
            </a:r>
            <a:r>
              <a:rPr lang="en-US" altLang="en-US" sz="2000" dirty="0" smtClean="0"/>
              <a:t>”</a:t>
            </a:r>
            <a:r>
              <a:rPr lang="en-US" sz="2000" dirty="0" smtClean="0"/>
              <a:t> Interferometer in progress at Livingston</a:t>
            </a:r>
            <a:br>
              <a:rPr lang="en-US" sz="2000" dirty="0" smtClean="0"/>
            </a:br>
            <a:r>
              <a:rPr lang="en-US" sz="2000" dirty="0" smtClean="0"/>
              <a:t>(Dual Recycled Michelson Interferometer)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790700" y="1666875"/>
            <a:ext cx="1581150" cy="1062038"/>
            <a:chOff x="925471" y="5246238"/>
            <a:chExt cx="1580910" cy="1061428"/>
          </a:xfrm>
        </p:grpSpPr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5471" y="5246238"/>
              <a:ext cx="1580910" cy="106142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78855" name="TextBox 19"/>
            <p:cNvSpPr txBox="1">
              <a:spLocks noChangeArrowheads="1"/>
            </p:cNvSpPr>
            <p:nvPr/>
          </p:nvSpPr>
          <p:spPr bwMode="auto">
            <a:xfrm>
              <a:off x="1879847" y="5246238"/>
              <a:ext cx="6265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LLO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88225" y="3182938"/>
            <a:ext cx="2058988" cy="1254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388938" y="4665663"/>
            <a:ext cx="3937000" cy="1758950"/>
          </a:xfrm>
          <a:prstGeom prst="roundRect">
            <a:avLst>
              <a:gd name="adj" fmla="val 16667"/>
            </a:avLst>
          </a:prstGeom>
          <a:solidFill>
            <a:srgbClr val="F6ECFF"/>
          </a:solidFill>
          <a:ln w="5715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en-US" sz="2000">
                <a:latin typeface="Helvetica" pitchFamily="-84" charset="0"/>
              </a:rPr>
              <a:t> Lock of the central part of the interferometer </a:t>
            </a:r>
          </a:p>
          <a:p>
            <a:r>
              <a:rPr lang="en-US" sz="2000">
                <a:latin typeface="Helvetica" pitchFamily="-84" charset="0"/>
              </a:rPr>
              <a:t>(</a:t>
            </a:r>
            <a:r>
              <a:rPr lang="en-US" altLang="en-US" sz="2000">
                <a:latin typeface="Helvetica" pitchFamily="-84" charset="0"/>
              </a:rPr>
              <a:t>“</a:t>
            </a:r>
            <a:r>
              <a:rPr lang="en-US" sz="2000">
                <a:latin typeface="Helvetica" pitchFamily="-84" charset="0"/>
              </a:rPr>
              <a:t>everything except the arms</a:t>
            </a:r>
            <a:r>
              <a:rPr lang="en-US" altLang="en-US" sz="2000">
                <a:latin typeface="Helvetica" pitchFamily="-84" charset="0"/>
              </a:rPr>
              <a:t>”</a:t>
            </a:r>
            <a:r>
              <a:rPr lang="en-US" sz="2000">
                <a:latin typeface="Helvetica" pitchFamily="-84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n-US" sz="2000">
                <a:latin typeface="Helvetica" pitchFamily="-84" charset="0"/>
              </a:rPr>
              <a:t> Will be first configuration with </a:t>
            </a:r>
          </a:p>
          <a:p>
            <a:r>
              <a:rPr lang="en-US" sz="2000">
                <a:latin typeface="Helvetica" pitchFamily="-84" charset="0"/>
              </a:rPr>
              <a:t>interesting sensitivity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914400" y="-109538"/>
            <a:ext cx="7135091" cy="1143001"/>
          </a:xfrm>
        </p:spPr>
        <p:txBody>
          <a:bodyPr/>
          <a:lstStyle/>
          <a:p>
            <a:r>
              <a:rPr lang="en-US" sz="2400" dirty="0" smtClean="0"/>
              <a:t>And after the Project </a:t>
            </a:r>
            <a:r>
              <a:rPr lang="en-US" sz="2400" i="1" dirty="0" smtClean="0"/>
              <a:t>per se</a:t>
            </a:r>
            <a:r>
              <a:rPr lang="en-US" sz="2400" dirty="0" smtClean="0"/>
              <a:t>: </a:t>
            </a:r>
            <a:br>
              <a:rPr lang="en-US" sz="2400" dirty="0" smtClean="0"/>
            </a:br>
            <a:r>
              <a:rPr lang="en-US" sz="2400" dirty="0" smtClean="0"/>
              <a:t>Tuning for Astrophysics, and Observation</a:t>
            </a:r>
          </a:p>
        </p:txBody>
      </p:sp>
      <p:pic>
        <p:nvPicPr>
          <p:cNvPr id="64515" name="Picture 5" descr="Sens.pdf"/>
          <p:cNvPicPr>
            <a:picLocks noChangeAspect="1"/>
          </p:cNvPicPr>
          <p:nvPr/>
        </p:nvPicPr>
        <p:blipFill>
          <a:blip r:embed="rId2" cstate="print"/>
          <a:srcRect l="5409" t="9740" r="10306" b="4039"/>
          <a:stretch>
            <a:fillRect/>
          </a:stretch>
        </p:blipFill>
        <p:spPr bwMode="auto">
          <a:xfrm>
            <a:off x="3940175" y="2044700"/>
            <a:ext cx="5091113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Content Placeholder 6"/>
          <p:cNvSpPr>
            <a:spLocks noGrp="1"/>
          </p:cNvSpPr>
          <p:nvPr>
            <p:ph idx="1"/>
          </p:nvPr>
        </p:nvSpPr>
        <p:spPr>
          <a:xfrm>
            <a:off x="0" y="1218454"/>
            <a:ext cx="4333875" cy="4608513"/>
          </a:xfrm>
        </p:spPr>
        <p:txBody>
          <a:bodyPr/>
          <a:lstStyle/>
          <a:p>
            <a:pPr>
              <a:buFont typeface="Wingdings" pitchFamily="2" charset="2"/>
              <a:buChar char="²"/>
            </a:pPr>
            <a:r>
              <a:rPr lang="en-US" sz="2000" dirty="0" smtClean="0">
                <a:solidFill>
                  <a:schemeClr val="tx1"/>
                </a:solidFill>
              </a:rPr>
              <a:t>Transition from Project back to Lab/collaboration after two-hour lock</a:t>
            </a:r>
          </a:p>
          <a:p>
            <a:pPr lvl="1">
              <a:buFont typeface="Wingdings" pitchFamily="2" charset="2"/>
              <a:buChar char="²"/>
            </a:pPr>
            <a:r>
              <a:rPr lang="en-US" sz="1800" dirty="0" smtClean="0">
                <a:solidFill>
                  <a:schemeClr val="tx1"/>
                </a:solidFill>
              </a:rPr>
              <a:t> Planned for 2014</a:t>
            </a:r>
          </a:p>
          <a:p>
            <a:pPr>
              <a:buFont typeface="Wingdings" pitchFamily="2" charset="2"/>
              <a:buChar char="²"/>
            </a:pPr>
            <a:endParaRPr lang="en-US" sz="2000" dirty="0" smtClean="0"/>
          </a:p>
          <a:p>
            <a:pPr>
              <a:buFont typeface="Wingdings" pitchFamily="2" charset="2"/>
              <a:buChar char="²"/>
            </a:pPr>
            <a:r>
              <a:rPr lang="en-US" sz="2000" dirty="0" smtClean="0"/>
              <a:t>First work with low laser power</a:t>
            </a:r>
          </a:p>
          <a:p>
            <a:pPr lvl="1">
              <a:buFont typeface="Wingdings" pitchFamily="2" charset="2"/>
              <a:buChar char="²"/>
            </a:pPr>
            <a:r>
              <a:rPr lang="en-US" sz="1800" dirty="0" smtClean="0"/>
              <a:t>No heating problems</a:t>
            </a:r>
          </a:p>
          <a:p>
            <a:pPr lvl="1">
              <a:buFont typeface="Wingdings" pitchFamily="2" charset="2"/>
              <a:buChar char="²"/>
            </a:pPr>
            <a:r>
              <a:rPr lang="en-US" sz="1800" dirty="0" smtClean="0"/>
              <a:t>No optically-driven torques</a:t>
            </a:r>
          </a:p>
          <a:p>
            <a:pPr lvl="1">
              <a:buFont typeface="Wingdings" pitchFamily="2" charset="2"/>
              <a:buChar char="²"/>
            </a:pPr>
            <a:r>
              <a:rPr lang="en-US" sz="1800" dirty="0" smtClean="0"/>
              <a:t>Focus on low frequencies</a:t>
            </a:r>
          </a:p>
          <a:p>
            <a:pPr>
              <a:buFont typeface="Wingdings" pitchFamily="2" charset="2"/>
              <a:buChar char="²"/>
            </a:pPr>
            <a:r>
              <a:rPr lang="en-US" sz="2000" dirty="0" smtClean="0"/>
              <a:t>Ideal for first astrophysics as well</a:t>
            </a:r>
          </a:p>
          <a:p>
            <a:pPr lvl="1">
              <a:buFont typeface="Wingdings" pitchFamily="2" charset="2"/>
              <a:buChar char="²"/>
            </a:pPr>
            <a:r>
              <a:rPr lang="en-US" sz="1800" dirty="0" smtClean="0"/>
              <a:t>Standard candles are binary neutron stars</a:t>
            </a:r>
          </a:p>
          <a:p>
            <a:pPr lvl="1">
              <a:buFont typeface="Wingdings" pitchFamily="2" charset="2"/>
              <a:buChar char="²"/>
            </a:pPr>
            <a:r>
              <a:rPr lang="en-US" sz="1800" dirty="0" smtClean="0"/>
              <a:t>Most SNR in the 20-200 Hz region</a:t>
            </a:r>
          </a:p>
          <a:p>
            <a:pPr>
              <a:buFont typeface="Wingdings" pitchFamily="2" charset="2"/>
              <a:buChar char="²"/>
            </a:pPr>
            <a:r>
              <a:rPr lang="en-US" sz="2000" dirty="0" smtClean="0"/>
              <a:t>Focus later on high power, </a:t>
            </a:r>
            <a:br>
              <a:rPr lang="en-US" sz="2000" dirty="0" smtClean="0"/>
            </a:br>
            <a:r>
              <a:rPr lang="en-US" sz="2000" dirty="0" smtClean="0"/>
              <a:t>high frequency range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0"/>
            <a:ext cx="7239000" cy="114300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722953" name="Rectangle 9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7772400" cy="234427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Advanced </a:t>
            </a:r>
            <a:r>
              <a:rPr lang="en-US" sz="2000" b="1" dirty="0"/>
              <a:t>LIGO is </a:t>
            </a:r>
            <a:r>
              <a:rPr lang="en-US" sz="2000" b="1" dirty="0" smtClean="0"/>
              <a:t>well on the way</a:t>
            </a:r>
          </a:p>
          <a:p>
            <a:pPr>
              <a:lnSpc>
                <a:spcPct val="90000"/>
              </a:lnSpc>
            </a:pP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 smtClean="0"/>
              <a:t>Gravitational </a:t>
            </a:r>
            <a:r>
              <a:rPr lang="en-US" sz="2000" b="1" dirty="0"/>
              <a:t>wave detection pushes state-of-the art in CW solid state laser technology, optical fabrication and metrology, and control systems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9BFB1-C156-405A-A08F-CB0CFB2C4995}" type="slidenum">
              <a:rPr lang="de-DE"/>
              <a:pPr/>
              <a:t>43</a:t>
            </a:fld>
            <a:endParaRPr lang="de-DE"/>
          </a:p>
        </p:txBody>
      </p:sp>
      <p:sp>
        <p:nvSpPr>
          <p:cNvPr id="722947" name="Text Box 3"/>
          <p:cNvSpPr txBox="1">
            <a:spLocks noChangeArrowheads="1"/>
          </p:cNvSpPr>
          <p:nvPr/>
        </p:nvSpPr>
        <p:spPr bwMode="auto">
          <a:xfrm>
            <a:off x="1143000" y="3111785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tx2"/>
                </a:solidFill>
              </a:rPr>
              <a:t>Acknowledgments:</a:t>
            </a:r>
          </a:p>
        </p:txBody>
      </p:sp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1093788" y="3803094"/>
            <a:ext cx="74898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chemeClr val="tx1"/>
                </a:solidFill>
              </a:rPr>
              <a:t>and the Members of the LIGO Laboratory, members of the </a:t>
            </a:r>
          </a:p>
          <a:p>
            <a:pPr eaLnBrk="0" hangingPunct="0"/>
            <a:r>
              <a:rPr lang="en-US" b="1" dirty="0">
                <a:solidFill>
                  <a:schemeClr val="tx1"/>
                </a:solidFill>
              </a:rPr>
              <a:t>LIGO Science Collaboration, National Science </a:t>
            </a:r>
            <a:r>
              <a:rPr lang="en-US" b="1" dirty="0" smtClean="0">
                <a:solidFill>
                  <a:schemeClr val="tx1"/>
                </a:solidFill>
              </a:rPr>
              <a:t>Foundation.</a:t>
            </a:r>
          </a:p>
          <a:p>
            <a:pPr eaLnBrk="0" hangingPunct="0"/>
            <a:endParaRPr lang="en-US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n-US" b="1" dirty="0" smtClean="0">
                <a:solidFill>
                  <a:schemeClr val="tx1"/>
                </a:solidFill>
              </a:rPr>
              <a:t>Special thanks to D. Shoemaker, D. </a:t>
            </a:r>
            <a:r>
              <a:rPr lang="en-US" b="1" dirty="0" err="1" smtClean="0">
                <a:solidFill>
                  <a:schemeClr val="tx1"/>
                </a:solidFill>
              </a:rPr>
              <a:t>Reitze</a:t>
            </a:r>
            <a:r>
              <a:rPr lang="en-US" b="1" dirty="0" smtClean="0">
                <a:solidFill>
                  <a:schemeClr val="tx1"/>
                </a:solidFill>
              </a:rPr>
              <a:t>, D. </a:t>
            </a:r>
            <a:r>
              <a:rPr lang="en-US" b="1" dirty="0" err="1" smtClean="0">
                <a:solidFill>
                  <a:schemeClr val="tx1"/>
                </a:solidFill>
              </a:rPr>
              <a:t>Feldbaum</a:t>
            </a:r>
            <a:r>
              <a:rPr lang="en-US" b="1" dirty="0" smtClean="0">
                <a:solidFill>
                  <a:schemeClr val="tx1"/>
                </a:solidFill>
              </a:rPr>
              <a:t> and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many other people that provided content and slides for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this talk.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22949" name="Text Box 5"/>
          <p:cNvSpPr txBox="1">
            <a:spLocks noChangeArrowheads="1"/>
          </p:cNvSpPr>
          <p:nvPr/>
        </p:nvSpPr>
        <p:spPr bwMode="auto">
          <a:xfrm>
            <a:off x="3016250" y="5645730"/>
            <a:ext cx="277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tx2"/>
                </a:solidFill>
              </a:rPr>
              <a:t>More Information:</a:t>
            </a:r>
          </a:p>
        </p:txBody>
      </p:sp>
      <p:sp>
        <p:nvSpPr>
          <p:cNvPr id="722950" name="Text Box 6"/>
          <p:cNvSpPr txBox="1">
            <a:spLocks noChangeArrowheads="1"/>
          </p:cNvSpPr>
          <p:nvPr/>
        </p:nvSpPr>
        <p:spPr bwMode="auto">
          <a:xfrm>
            <a:off x="1600200" y="6107413"/>
            <a:ext cx="73555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tx1"/>
                </a:solidFill>
              </a:rPr>
              <a:t>http</a:t>
            </a:r>
            <a:r>
              <a:rPr lang="en-US" b="1" dirty="0">
                <a:solidFill>
                  <a:schemeClr val="tx1"/>
                </a:solidFill>
              </a:rPr>
              <a:t>://www.ligo.caltech.edu; </a:t>
            </a:r>
            <a:r>
              <a:rPr lang="en-US" b="1" dirty="0" smtClean="0">
                <a:solidFill>
                  <a:schemeClr val="tx1"/>
                </a:solidFill>
              </a:rPr>
              <a:t>http://www.ligo.org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22951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48500" y="2900647"/>
            <a:ext cx="8001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22952" name="Object 8"/>
          <p:cNvGraphicFramePr>
            <a:graphicFrameLocks noChangeAspect="1"/>
          </p:cNvGraphicFramePr>
          <p:nvPr/>
        </p:nvGraphicFramePr>
        <p:xfrm>
          <a:off x="4314825" y="3067335"/>
          <a:ext cx="801688" cy="585787"/>
        </p:xfrm>
        <a:graphic>
          <a:graphicData uri="http://schemas.openxmlformats.org/presentationml/2006/ole">
            <p:oleObj spid="_x0000_s14338" name="Photo Editor Photo" r:id="rId4" imgW="4409524" imgH="3219899" progId="">
              <p:embed/>
            </p:oleObj>
          </a:graphicData>
        </a:graphic>
      </p:graphicFrame>
      <p:pic>
        <p:nvPicPr>
          <p:cNvPr id="14" name="Picture 13" descr="lsc_logo2rgb2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412" y="3044246"/>
            <a:ext cx="1243009" cy="628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19064"/>
            <a:ext cx="5114925" cy="700087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Astrophysical Sources of Gravitational Waves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2413" y="4124325"/>
            <a:ext cx="2089150" cy="2617788"/>
            <a:chOff x="3662" y="886"/>
            <a:chExt cx="1316" cy="164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666" y="2361"/>
              <a:ext cx="118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</a:rPr>
                <a:t>Casey Reed, Penn State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263" y="1330325"/>
            <a:ext cx="2570162" cy="2730500"/>
            <a:chOff x="519" y="933"/>
            <a:chExt cx="1619" cy="172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19" y="2479"/>
              <a:ext cx="106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336675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Coalescing Compact Binary Systems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 (effectively) transient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516438" y="137795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618" y="3689"/>
              <a:ext cx="139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/>
                  <a:ea typeface="ＭＳ Ｐゴシック" charset="0"/>
                  <a:cs typeface="Arial"/>
                </a:rPr>
                <a:t>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308100"/>
            <a:ext cx="1901825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u="sng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600" u="sng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symmetric Core Collapse Supernovae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Weak emitters, not well-modeled (</a:t>
            </a:r>
            <a:r>
              <a:rPr lang="en-US" alt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bursts</a:t>
            </a:r>
            <a:r>
              <a:rPr lang="en-US" alt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 transient 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Cosmic strings, soft gamma repeaters, pulsar glitches also in </a:t>
            </a:r>
            <a:r>
              <a:rPr lang="en-US" alt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burst</a:t>
            </a:r>
            <a:r>
              <a:rPr lang="en-US" alt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class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03725" y="4314825"/>
            <a:ext cx="2425700" cy="1846263"/>
            <a:chOff x="753" y="2880"/>
            <a:chExt cx="1528" cy="116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753" y="3869"/>
              <a:ext cx="134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 charset="0"/>
                  <a:cs typeface="Arial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6889750" y="4371975"/>
            <a:ext cx="232251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 Residue of the Big Bang, long duration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2351088" y="4503738"/>
            <a:ext cx="2205037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Spinning neutron stars with a mountain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 (effectively) 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 Long duration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2354263" y="6176963"/>
            <a:ext cx="67897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Insights into astrophysics inaccessible to photon and neutrino astronomy, and provides unique test of extreme relativity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70647" y="2191871"/>
            <a:ext cx="8229600" cy="412824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An individual GW interferometer has omnidirectional sensitivity </a:t>
            </a: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668338" y="1371601"/>
            <a:ext cx="7772400" cy="491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r>
              <a:rPr lang="en-US" sz="2000" b="0" dirty="0">
                <a:solidFill>
                  <a:srgbClr val="000000"/>
                </a:solidFill>
                <a:latin typeface="Helvetica" charset="0"/>
                <a:cs typeface="+mn-cs"/>
              </a:rPr>
              <a:t>Sensitivity depends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cs typeface="+mn-cs"/>
              </a:rPr>
              <a:t>both on </a:t>
            </a:r>
            <a:r>
              <a:rPr lang="en-US" sz="2000" b="0" dirty="0">
                <a:solidFill>
                  <a:srgbClr val="000000"/>
                </a:solidFill>
                <a:latin typeface="Helvetica" charset="0"/>
                <a:cs typeface="+mn-cs"/>
              </a:rPr>
              <a:t>propagation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cs typeface="+mn-cs"/>
              </a:rPr>
              <a:t>direction</a:t>
            </a:r>
            <a:r>
              <a:rPr lang="en-US" sz="2000" b="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</a:rPr>
              <a:t>and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cs typeface="+mn-cs"/>
              </a:rPr>
              <a:t>polarization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 smtClean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 smtClean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 smtClean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 smtClean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 smtClean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Helvetica" charset="0"/>
                <a:cs typeface="+mn-cs"/>
                <a:sym typeface="Wingdings"/>
              </a:rPr>
              <a:t> Global network needed to localize signals</a:t>
            </a:r>
            <a:endParaRPr lang="en-US" sz="2000" i="1" dirty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Char char="l"/>
              <a:defRPr/>
            </a:pPr>
            <a:endParaRPr lang="en-US" sz="2000" b="0" dirty="0">
              <a:latin typeface="Helvetica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Monotype Sorts" charset="0"/>
              <a:buNone/>
              <a:defRPr/>
            </a:pPr>
            <a:endParaRPr lang="en-US" sz="2000" b="0" dirty="0">
              <a:latin typeface="Helvetica" charset="0"/>
              <a:cs typeface="+mn-cs"/>
            </a:endParaRPr>
          </a:p>
        </p:txBody>
      </p:sp>
      <p:pic>
        <p:nvPicPr>
          <p:cNvPr id="27654" name="Picture 8" descr="forPeterhR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04" r="7201"/>
          <a:stretch>
            <a:fillRect/>
          </a:stretch>
        </p:blipFill>
        <p:spPr bwMode="auto">
          <a:xfrm>
            <a:off x="6067425" y="2663305"/>
            <a:ext cx="258603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forPeterhPlushCro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3" t="5534" r="2879" b="2766"/>
          <a:stretch>
            <a:fillRect/>
          </a:stretch>
        </p:blipFill>
        <p:spPr bwMode="auto">
          <a:xfrm>
            <a:off x="474663" y="2683195"/>
            <a:ext cx="5029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6" name="Text Box 10"/>
          <p:cNvSpPr txBox="1">
            <a:spLocks noChangeArrowheads="1"/>
          </p:cNvSpPr>
          <p:nvPr/>
        </p:nvSpPr>
        <p:spPr bwMode="auto">
          <a:xfrm>
            <a:off x="947738" y="2247380"/>
            <a:ext cx="1889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</a:rPr>
              <a:t>“</a:t>
            </a:r>
            <a:r>
              <a:rPr lang="en-US" sz="2400" b="0" dirty="0">
                <a:solidFill>
                  <a:srgbClr val="990033"/>
                </a:solidFill>
                <a:cs typeface="+mn-cs"/>
                <a:sym typeface="Symbol" charset="0"/>
              </a:rPr>
              <a:t></a:t>
            </a: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  <a:sym typeface="Symbol" charset="0"/>
              </a:rPr>
              <a:t>”</a:t>
            </a:r>
            <a:r>
              <a:rPr lang="en-US" sz="2000" b="0" dirty="0">
                <a:solidFill>
                  <a:srgbClr val="990033"/>
                </a:solidFill>
                <a:cs typeface="+mn-cs"/>
                <a:sym typeface="Symbol" charset="0"/>
              </a:rPr>
              <a:t> polarization</a:t>
            </a:r>
            <a:endParaRPr lang="en-US" sz="2000" b="0" dirty="0">
              <a:solidFill>
                <a:srgbClr val="990033"/>
              </a:solidFill>
              <a:cs typeface="+mn-cs"/>
            </a:endParaRPr>
          </a:p>
        </p:txBody>
      </p:sp>
      <p:sp>
        <p:nvSpPr>
          <p:cNvPr id="270347" name="Text Box 11"/>
          <p:cNvSpPr txBox="1">
            <a:spLocks noChangeArrowheads="1"/>
          </p:cNvSpPr>
          <p:nvPr/>
        </p:nvSpPr>
        <p:spPr bwMode="auto">
          <a:xfrm>
            <a:off x="3386138" y="2247380"/>
            <a:ext cx="1889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</a:rPr>
              <a:t>“</a:t>
            </a:r>
            <a:r>
              <a:rPr lang="en-US" sz="2400" b="0">
                <a:solidFill>
                  <a:srgbClr val="990033"/>
                </a:solidFill>
                <a:cs typeface="+mn-cs"/>
                <a:sym typeface="Symbol" charset="0"/>
              </a:rPr>
              <a:t></a:t>
            </a:r>
            <a:r>
              <a:rPr lang="ja-JP" altLang="en-US" sz="2000" b="0">
                <a:solidFill>
                  <a:srgbClr val="990033"/>
                </a:solidFill>
                <a:latin typeface="Arial"/>
                <a:cs typeface="+mn-cs"/>
              </a:rPr>
              <a:t>”</a:t>
            </a:r>
            <a:r>
              <a:rPr lang="en-US" sz="2000" b="0">
                <a:solidFill>
                  <a:srgbClr val="990033"/>
                </a:solidFill>
                <a:cs typeface="+mn-cs"/>
              </a:rPr>
              <a:t> polarization</a:t>
            </a:r>
          </a:p>
        </p:txBody>
      </p:sp>
      <p:sp>
        <p:nvSpPr>
          <p:cNvPr id="270348" name="Text Box 12"/>
          <p:cNvSpPr txBox="1">
            <a:spLocks noChangeArrowheads="1"/>
          </p:cNvSpPr>
          <p:nvPr/>
        </p:nvSpPr>
        <p:spPr bwMode="auto">
          <a:xfrm>
            <a:off x="6434138" y="2323580"/>
            <a:ext cx="19208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0">
                <a:solidFill>
                  <a:srgbClr val="990033"/>
                </a:solidFill>
                <a:cs typeface="+mn-cs"/>
              </a:rPr>
              <a:t>RMS sensitivity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20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alphaModFix amt="5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983" y="1876452"/>
            <a:ext cx="871510" cy="64474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893" y="2642336"/>
            <a:ext cx="881894" cy="55796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A0E6DEC9-3FD8-4C48-9C22-0E3BBCDD8071}" type="slidenum">
              <a:rPr lang="en-US" smtClean="0">
                <a:solidFill>
                  <a:srgbClr val="618FFD"/>
                </a:solidFill>
              </a:rPr>
              <a:pPr/>
              <a:t>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16" name="図 10" descr="LCGTPosterSimpleEn.jpg"/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76"/>
          <a:stretch>
            <a:fillRect/>
          </a:stretch>
        </p:blipFill>
        <p:spPr bwMode="auto">
          <a:xfrm>
            <a:off x="7446611" y="2552473"/>
            <a:ext cx="1222550" cy="826006"/>
          </a:xfrm>
          <a:prstGeom prst="rect">
            <a:avLst/>
          </a:prstGeom>
          <a:noFill/>
          <a:ln w="28575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77374346"/>
              </p:ext>
            </p:extLst>
          </p:nvPr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3314" name="Photo Editor Photo" r:id="rId10" imgW="4409524" imgH="3219899" progId="">
              <p:embed/>
            </p:oleObj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7532" y="3242262"/>
            <a:ext cx="904101" cy="75341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443" y="455844"/>
            <a:ext cx="7000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Advanced GW Detector Network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2894" y="1217238"/>
            <a:ext cx="129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18FFD">
                    <a:alpha val="61000"/>
                  </a:srgbClr>
                </a:solidFill>
                <a:latin typeface="+mn-lt"/>
              </a:rPr>
              <a:t>GEO600 (HF)</a:t>
            </a:r>
          </a:p>
          <a:p>
            <a:r>
              <a:rPr lang="en-US" sz="1400" dirty="0" smtClean="0">
                <a:solidFill>
                  <a:srgbClr val="618FFD">
                    <a:alpha val="61000"/>
                  </a:srgbClr>
                </a:solidFill>
                <a:latin typeface="+mn-lt"/>
              </a:rPr>
              <a:t>2011 </a:t>
            </a:r>
            <a:endParaRPr lang="en-US" sz="1400" dirty="0">
              <a:solidFill>
                <a:srgbClr val="618FFD">
                  <a:alpha val="61000"/>
                </a:srgbClr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7121" y="1188347"/>
            <a:ext cx="1467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Advanced LIGO 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Hanford 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2015 </a:t>
            </a:r>
            <a:endParaRPr lang="en-US" sz="1400" dirty="0">
              <a:solidFill>
                <a:srgbClr val="618FFD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467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Advanced LIGO 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Livingston 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2015 </a:t>
            </a:r>
            <a:endParaRPr lang="en-US" sz="1400" dirty="0">
              <a:solidFill>
                <a:srgbClr val="618FFD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6281" y="3838103"/>
            <a:ext cx="983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Advanced 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Virgo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2016</a:t>
            </a:r>
            <a:endParaRPr lang="en-US" sz="1400" dirty="0">
              <a:solidFill>
                <a:srgbClr val="618FFD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14000" y="4142211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LIGO-India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~2021</a:t>
            </a:r>
            <a:endParaRPr lang="en-US" sz="1400" dirty="0">
              <a:solidFill>
                <a:srgbClr val="618FFD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45142" y="3417832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KAGRA </a:t>
            </a:r>
          </a:p>
          <a:p>
            <a:r>
              <a:rPr lang="en-US" sz="1400" dirty="0" smtClean="0">
                <a:solidFill>
                  <a:srgbClr val="618FFD"/>
                </a:solidFill>
                <a:latin typeface="+mn-lt"/>
              </a:rPr>
              <a:t>2017 </a:t>
            </a:r>
            <a:endParaRPr lang="en-US" sz="1400" dirty="0">
              <a:solidFill>
                <a:srgbClr val="618FFD"/>
              </a:solidFill>
              <a:latin typeface="+mn-lt"/>
            </a:endParaRPr>
          </a:p>
        </p:txBody>
      </p:sp>
      <p:graphicFrame>
        <p:nvGraphicFramePr>
          <p:cNvPr id="2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p:oleObj spid="_x0000_s13315" name="Image" r:id="rId11" imgW="1766325" imgH="1296152" progId="">
              <p:embed/>
            </p:oleObj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2827" y="3200305"/>
            <a:ext cx="596013" cy="621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 rot="18572825">
            <a:off x="1160383" y="1052974"/>
            <a:ext cx="1693854" cy="346135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538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" descr="GWripples_loop_in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789" y="1248242"/>
            <a:ext cx="2592669" cy="209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Title 5"/>
          <p:cNvSpPr>
            <a:spLocks noGrp="1"/>
          </p:cNvSpPr>
          <p:nvPr>
            <p:ph type="title"/>
          </p:nvPr>
        </p:nvSpPr>
        <p:spPr>
          <a:xfrm>
            <a:off x="1100138" y="0"/>
            <a:ext cx="7239000" cy="1016000"/>
          </a:xfrm>
        </p:spPr>
        <p:txBody>
          <a:bodyPr/>
          <a:lstStyle/>
          <a:p>
            <a:r>
              <a:rPr lang="en-US" smtClean="0"/>
              <a:t>Standard Candle: Compact binary </a:t>
            </a:r>
            <a:br>
              <a:rPr lang="en-US" smtClean="0"/>
            </a:br>
            <a:r>
              <a:rPr lang="en-US" smtClean="0"/>
              <a:t>inspiral, merger, ringdown</a:t>
            </a:r>
          </a:p>
        </p:txBody>
      </p:sp>
      <p:sp>
        <p:nvSpPr>
          <p:cNvPr id="22530" name="Content Placeholder 6"/>
          <p:cNvSpPr>
            <a:spLocks noGrp="1"/>
          </p:cNvSpPr>
          <p:nvPr>
            <p:ph idx="1"/>
          </p:nvPr>
        </p:nvSpPr>
        <p:spPr>
          <a:xfrm>
            <a:off x="211138" y="3505195"/>
            <a:ext cx="2782887" cy="2734238"/>
          </a:xfrm>
        </p:spPr>
        <p:txBody>
          <a:bodyPr lIns="91440" tIns="45720" rIns="91440" bIns="45720"/>
          <a:lstStyle/>
          <a:p>
            <a:r>
              <a:rPr lang="en-US" sz="2000" dirty="0" smtClean="0"/>
              <a:t>This source has the best understood waveform and rate</a:t>
            </a:r>
          </a:p>
          <a:p>
            <a:r>
              <a:rPr lang="en-US" sz="2000" dirty="0" smtClean="0"/>
              <a:t>There</a:t>
            </a:r>
            <a:r>
              <a:rPr lang="en-US" altLang="en-US" sz="2000" dirty="0" smtClean="0"/>
              <a:t>’</a:t>
            </a:r>
            <a:r>
              <a:rPr lang="en-US" sz="2000" dirty="0" smtClean="0"/>
              <a:t>s a lot of physics and astrophysics in the waveforms</a:t>
            </a:r>
          </a:p>
          <a:p>
            <a:r>
              <a:rPr lang="en-US" sz="2000" dirty="0" smtClean="0"/>
              <a:t>Now, how does it really look …</a:t>
            </a:r>
          </a:p>
          <a:p>
            <a:endParaRPr lang="en-US" sz="2000" dirty="0" smtClean="0"/>
          </a:p>
        </p:txBody>
      </p:sp>
      <p:pic>
        <p:nvPicPr>
          <p:cNvPr id="22531" name="Picture 4" descr="C:\Users\ajw\Documents\LIGO\BigDog\astro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775" y="1272709"/>
            <a:ext cx="568166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3921125" y="2613025"/>
            <a:ext cx="5011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itchFamily="34" charset="0"/>
              </a:rPr>
              <a:t>Inspiral                            Merger Ringdown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9265-F1E3-4260-BC3D-8ACB93BB5AD5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201706" y="1640541"/>
            <a:ext cx="8780929" cy="466613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arrow" w="lg" len="lg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0" y="6254750"/>
            <a:ext cx="9144000" cy="603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86051" name="Title 1"/>
          <p:cNvSpPr>
            <a:spLocks noGrp="1"/>
          </p:cNvSpPr>
          <p:nvPr>
            <p:ph type="title" idx="4294967295"/>
          </p:nvPr>
        </p:nvSpPr>
        <p:spPr>
          <a:xfrm>
            <a:off x="3626785" y="168743"/>
            <a:ext cx="5114925" cy="700087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ea typeface="ＭＳ Ｐゴシック" charset="0"/>
                <a:cs typeface="+mj-cs"/>
              </a:rPr>
              <a:t>Searches for</a:t>
            </a:r>
            <a:br>
              <a:rPr lang="en-US" sz="2400" dirty="0" smtClean="0">
                <a:ea typeface="ＭＳ Ｐゴシック" charset="0"/>
                <a:cs typeface="+mj-cs"/>
              </a:rPr>
            </a:br>
            <a:r>
              <a:rPr lang="en-US" sz="2400" dirty="0" smtClean="0">
                <a:ea typeface="ＭＳ Ｐゴシック" charset="0"/>
                <a:cs typeface="+mj-cs"/>
              </a:rPr>
              <a:t>Binary Mergers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0375" y="1606270"/>
            <a:ext cx="1944688" cy="1774825"/>
            <a:chOff x="313" y="1000"/>
            <a:chExt cx="1225" cy="111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13" y="1206"/>
              <a:ext cx="1225" cy="912"/>
              <a:chOff x="313" y="1206"/>
              <a:chExt cx="1225" cy="912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13" y="1206"/>
                <a:ext cx="1225" cy="912"/>
                <a:chOff x="131" y="888"/>
                <a:chExt cx="1225" cy="912"/>
              </a:xfrm>
            </p:grpSpPr>
            <p:pic>
              <p:nvPicPr>
                <p:cNvPr id="24600" name="Picture 7" descr="bin white dwarf J0806 1600 ly credit T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31" y="888"/>
                  <a:ext cx="1225" cy="9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6056" name="Oval 8"/>
                <p:cNvSpPr>
                  <a:spLocks noChangeArrowheads="1"/>
                </p:cNvSpPr>
                <p:nvPr/>
              </p:nvSpPr>
              <p:spPr bwMode="auto">
                <a:xfrm>
                  <a:off x="618" y="1290"/>
                  <a:ext cx="78" cy="72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86057" name="Oval 9"/>
                <p:cNvSpPr>
                  <a:spLocks noChangeArrowheads="1"/>
                </p:cNvSpPr>
                <p:nvPr/>
              </p:nvSpPr>
              <p:spPr bwMode="auto">
                <a:xfrm>
                  <a:off x="765" y="1323"/>
                  <a:ext cx="78" cy="72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86058" name="Text Box 10"/>
              <p:cNvSpPr txBox="1">
                <a:spLocks noChangeArrowheads="1"/>
              </p:cNvSpPr>
              <p:nvPr/>
            </p:nvSpPr>
            <p:spPr bwMode="auto">
              <a:xfrm>
                <a:off x="319" y="1209"/>
                <a:ext cx="121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/>
                    <a:ea typeface="ＭＳ Ｐゴシック" charset="0"/>
                    <a:cs typeface="Arial"/>
                  </a:rPr>
                  <a:t>Binary NS-NS system</a:t>
                </a:r>
              </a:p>
            </p:txBody>
          </p:sp>
        </p:grpSp>
        <p:sp>
          <p:nvSpPr>
            <p:cNvPr id="386059" name="Text Box 11"/>
            <p:cNvSpPr txBox="1">
              <a:spLocks noChangeArrowheads="1"/>
            </p:cNvSpPr>
            <p:nvPr/>
          </p:nvSpPr>
          <p:spPr bwMode="auto">
            <a:xfrm>
              <a:off x="324" y="1000"/>
              <a:ext cx="8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This source: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85738" y="3435350"/>
            <a:ext cx="3548062" cy="2668588"/>
            <a:chOff x="117" y="2164"/>
            <a:chExt cx="2563" cy="2050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17" y="2335"/>
              <a:ext cx="2563" cy="1879"/>
              <a:chOff x="768" y="2304"/>
              <a:chExt cx="4080" cy="1152"/>
            </a:xfrm>
          </p:grpSpPr>
          <p:pic>
            <p:nvPicPr>
              <p:cNvPr id="24593" name="Picture 14" descr="ligochirp"/>
              <p:cNvPicPr>
                <a:picLocks noChangeArrowheads="1"/>
              </p:cNvPicPr>
              <p:nvPr/>
            </p:nvPicPr>
            <p:blipFill>
              <a:blip r:embed="rId3" cstate="print"/>
              <a:srcRect l="12102" t="29932" r="6050" b="21379"/>
              <a:stretch>
                <a:fillRect/>
              </a:stretch>
            </p:blipFill>
            <p:spPr bwMode="auto">
              <a:xfrm>
                <a:off x="952" y="2304"/>
                <a:ext cx="3896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6063" name="Text Box 15"/>
              <p:cNvSpPr txBox="1">
                <a:spLocks noChangeArrowheads="1"/>
              </p:cNvSpPr>
              <p:nvPr/>
            </p:nvSpPr>
            <p:spPr bwMode="auto">
              <a:xfrm>
                <a:off x="1144" y="3088"/>
                <a:ext cx="233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ja-JP" altLang="en-US" sz="1800">
                    <a:latin typeface="Arial" pitchFamily="34" charset="0"/>
                    <a:cs typeface="Arial" pitchFamily="34" charset="0"/>
                  </a:rPr>
                  <a:t>“</a:t>
                </a:r>
                <a:r>
                  <a:rPr lang="en-US" altLang="ja-JP" sz="1800">
                    <a:latin typeface="Arial" pitchFamily="34" charset="0"/>
                    <a:cs typeface="Arial" pitchFamily="34" charset="0"/>
                  </a:rPr>
                  <a:t>Chirp</a:t>
                </a:r>
                <a:r>
                  <a:rPr lang="ja-JP" altLang="en-US" sz="1800">
                    <a:latin typeface="Arial" pitchFamily="34" charset="0"/>
                    <a:cs typeface="Arial" pitchFamily="34" charset="0"/>
                  </a:rPr>
                  <a:t>”</a:t>
                </a:r>
                <a:r>
                  <a:rPr lang="en-US" altLang="ja-JP" sz="1800">
                    <a:latin typeface="Arial" pitchFamily="34" charset="0"/>
                    <a:cs typeface="Arial" pitchFamily="34" charset="0"/>
                  </a:rPr>
                  <a:t> waveform</a:t>
                </a:r>
                <a:endParaRPr lang="en-US" sz="18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6064" name="Text Box 16"/>
              <p:cNvSpPr txBox="1">
                <a:spLocks noChangeArrowheads="1"/>
              </p:cNvSpPr>
              <p:nvPr/>
            </p:nvSpPr>
            <p:spPr bwMode="auto">
              <a:xfrm>
                <a:off x="768" y="2640"/>
                <a:ext cx="407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i="1">
                    <a:latin typeface="Times New Roman" charset="0"/>
                    <a:ea typeface="ＭＳ Ｐゴシック" charset="0"/>
                    <a:cs typeface="ＭＳ Ｐゴシック" charset="0"/>
                  </a:rPr>
                  <a:t>h</a:t>
                </a:r>
              </a:p>
            </p:txBody>
          </p:sp>
        </p:grpSp>
        <p:sp>
          <p:nvSpPr>
            <p:cNvPr id="386065" name="Text Box 17"/>
            <p:cNvSpPr txBox="1">
              <a:spLocks noChangeArrowheads="1"/>
            </p:cNvSpPr>
            <p:nvPr/>
          </p:nvSpPr>
          <p:spPr bwMode="auto">
            <a:xfrm>
              <a:off x="300" y="2164"/>
              <a:ext cx="1741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Arial"/>
                  <a:ea typeface="ＭＳ Ｐゴシック" charset="0"/>
                  <a:cs typeface="Arial"/>
                </a:rPr>
                <a:t>Produces this waveform:</a:t>
              </a:r>
            </a:p>
          </p:txBody>
        </p:sp>
      </p:grpSp>
      <p:sp>
        <p:nvSpPr>
          <p:cNvPr id="386066" name="Freeform 18"/>
          <p:cNvSpPr>
            <a:spLocks/>
          </p:cNvSpPr>
          <p:nvPr/>
        </p:nvSpPr>
        <p:spPr bwMode="auto">
          <a:xfrm>
            <a:off x="2406650" y="2351088"/>
            <a:ext cx="839788" cy="2033587"/>
          </a:xfrm>
          <a:custGeom>
            <a:avLst/>
            <a:gdLst>
              <a:gd name="T0" fmla="*/ 0 w 529"/>
              <a:gd name="T1" fmla="*/ 0 h 1281"/>
              <a:gd name="T2" fmla="*/ 839788 w 529"/>
              <a:gd name="T3" fmla="*/ 0 h 1281"/>
              <a:gd name="T4" fmla="*/ 839788 w 529"/>
              <a:gd name="T5" fmla="*/ 2033587 h 12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9" h="1281">
                <a:moveTo>
                  <a:pt x="0" y="0"/>
                </a:moveTo>
                <a:lnTo>
                  <a:pt x="529" y="0"/>
                </a:lnTo>
                <a:lnTo>
                  <a:pt x="529" y="128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6067" name="Text Box 19"/>
          <p:cNvSpPr txBox="1">
            <a:spLocks noChangeArrowheads="1"/>
          </p:cNvSpPr>
          <p:nvPr/>
        </p:nvSpPr>
        <p:spPr bwMode="auto">
          <a:xfrm>
            <a:off x="4732338" y="1671638"/>
            <a:ext cx="263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rPr>
              <a:t>Buried in this noise stream:</a:t>
            </a:r>
          </a:p>
        </p:txBody>
      </p:sp>
      <p:pic>
        <p:nvPicPr>
          <p:cNvPr id="386068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30400"/>
            <a:ext cx="5164138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6069" name="Line 21"/>
          <p:cNvSpPr>
            <a:spLocks noChangeShapeType="1"/>
          </p:cNvSpPr>
          <p:nvPr/>
        </p:nvSpPr>
        <p:spPr bwMode="auto">
          <a:xfrm flipV="1">
            <a:off x="3556000" y="2871788"/>
            <a:ext cx="2944813" cy="1362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386070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664075"/>
            <a:ext cx="4827587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7" name="TextBox 26"/>
          <p:cNvSpPr txBox="1">
            <a:spLocks noChangeArrowheads="1"/>
          </p:cNvSpPr>
          <p:nvPr/>
        </p:nvSpPr>
        <p:spPr bwMode="auto">
          <a:xfrm>
            <a:off x="4635500" y="3865563"/>
            <a:ext cx="235743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Arial" pitchFamily="34" charset="0"/>
              </a:rPr>
              <a:t>We use different methods (in this case optimal Wiener filtering using matched templates) to pull these signals from the noise:   </a:t>
            </a:r>
            <a:endParaRPr lang="en-US" sz="1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86072" name="Line 24"/>
          <p:cNvSpPr>
            <a:spLocks noChangeShapeType="1"/>
          </p:cNvSpPr>
          <p:nvPr/>
        </p:nvSpPr>
        <p:spPr bwMode="auto">
          <a:xfrm>
            <a:off x="6821488" y="2981325"/>
            <a:ext cx="155575" cy="18653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86073" name="Text Box 25"/>
          <p:cNvSpPr txBox="1">
            <a:spLocks noChangeArrowheads="1"/>
          </p:cNvSpPr>
          <p:nvPr/>
        </p:nvSpPr>
        <p:spPr bwMode="auto">
          <a:xfrm>
            <a:off x="215900" y="6249428"/>
            <a:ext cx="86899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The problem is that non-astrophysical sources also produces signals (false positives)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0100" y="0"/>
            <a:ext cx="214788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LIGO-G1300915</a:t>
            </a:r>
            <a:endParaRPr lang="de-D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02AE-E09C-4CA1-98A8-8C459C5478F7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arrow" w="lg" len="lg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arrow" w="lg" len="lg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eminarvorlage">
  <a:themeElements>
    <a:clrScheme name="2_seminarvorl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eminarvorla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arrow" w="lg" len="lg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arrow" w="lg" len="lg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eminar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eminar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minar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minar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minar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minar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minar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eminarvorlage">
  <a:themeElements>
    <a:clrScheme name="1_seminarvorl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eminar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arrow" w="lg" len="lg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arrow" w="lg" len="lg"/>
          <a:tailEnd type="arrow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eminar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minar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minar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minar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minar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minar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minar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13209</TotalTime>
  <Words>2054</Words>
  <Application>Microsoft Office PowerPoint</Application>
  <PresentationFormat>On-screen Show (4:3)</PresentationFormat>
  <Paragraphs>498</Paragraphs>
  <Slides>43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Default Design</vt:lpstr>
      <vt:lpstr>2_seminarvorlage</vt:lpstr>
      <vt:lpstr>1_seminarvorlage</vt:lpstr>
      <vt:lpstr>Photo Editor Photo</vt:lpstr>
      <vt:lpstr>Equation</vt:lpstr>
      <vt:lpstr>Image</vt:lpstr>
      <vt:lpstr>Document</vt:lpstr>
      <vt:lpstr>Slide 1</vt:lpstr>
      <vt:lpstr>Outline</vt:lpstr>
      <vt:lpstr>Primer on Gravitational-wave Interferometry</vt:lpstr>
      <vt:lpstr>Slide 4</vt:lpstr>
      <vt:lpstr>Astrophysical Sources of Gravitational Waves</vt:lpstr>
      <vt:lpstr>An individual GW interferometer has omnidirectional sensitivity </vt:lpstr>
      <vt:lpstr>Slide 7</vt:lpstr>
      <vt:lpstr>Standard Candle: Compact binary  inspiral, merger, ringdown</vt:lpstr>
      <vt:lpstr>Searches for Binary Mergers</vt:lpstr>
      <vt:lpstr>The LIGO detectors: Washington state…</vt:lpstr>
      <vt:lpstr>and LIGO in Louisiana</vt:lpstr>
      <vt:lpstr>Sensitivity of eLIGO</vt:lpstr>
      <vt:lpstr>Targets for aLIGO What would a tenfold increase in range change?</vt:lpstr>
      <vt:lpstr>Advanced LIGO Overview</vt:lpstr>
      <vt:lpstr>What does it get us?</vt:lpstr>
      <vt:lpstr>The real instrument is  far more complex…</vt:lpstr>
      <vt:lpstr>A look at the hardware –  with a focus on things unique to Advanced LIGO</vt:lpstr>
      <vt:lpstr>4km Beam Tubes</vt:lpstr>
      <vt:lpstr>LIGO Vacuum Equipment –  designed for several generations of instruments </vt:lpstr>
      <vt:lpstr>200W Nd:YAG laser,  stabilized in power and frequency</vt:lpstr>
      <vt:lpstr>Slide 21</vt:lpstr>
      <vt:lpstr>Slide 22</vt:lpstr>
      <vt:lpstr>Slide 23</vt:lpstr>
      <vt:lpstr>Slide 24</vt:lpstr>
      <vt:lpstr>Slide 25</vt:lpstr>
      <vt:lpstr>Slide 26</vt:lpstr>
      <vt:lpstr>HAUX suspensions</vt:lpstr>
      <vt:lpstr>aLIGO Faraday isolator </vt:lpstr>
      <vt:lpstr>Test Masses</vt:lpstr>
      <vt:lpstr>Test Mass Polishing, Coating</vt:lpstr>
      <vt:lpstr>Compensation of focus induced by laser-induced substrate heating</vt:lpstr>
      <vt:lpstr>Pre-Lock Arm  Length Stabilization</vt:lpstr>
      <vt:lpstr>Seismic Isolation: Multi-Stage Solution</vt:lpstr>
      <vt:lpstr>Seismic Isolation:  two models</vt:lpstr>
      <vt:lpstr>Optics suspensions: Pendulums</vt:lpstr>
      <vt:lpstr>Test Mass Quadruple Pendulum suspension a UK contribution</vt:lpstr>
      <vt:lpstr>Slide 37</vt:lpstr>
      <vt:lpstr>And then? Getting from parts to a complete instrument:  </vt:lpstr>
      <vt:lpstr>For comparison: Initial LIGO: first lock in 2000 – 7 years to reach goal</vt:lpstr>
      <vt:lpstr>“Half Interferometer” in progress at Hanford (now one arm, in the fall the other)</vt:lpstr>
      <vt:lpstr>“Short” Interferometer in progress at Livingston (Dual Recycled Michelson Interferometer)</vt:lpstr>
      <vt:lpstr>And after the Project per se:  Tuning for Astrophysics, and Observation</vt:lpstr>
      <vt:lpstr>Conclusions</vt:lpstr>
    </vt:vector>
  </TitlesOfParts>
  <Company>Department of Physics / University of Florida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Volker Quetschke</dc:creator>
  <cp:lastModifiedBy>Volker Quetschke</cp:lastModifiedBy>
  <cp:revision>308</cp:revision>
  <dcterms:created xsi:type="dcterms:W3CDTF">2003-03-13T22:15:54Z</dcterms:created>
  <dcterms:modified xsi:type="dcterms:W3CDTF">2013-09-09T16:08:07Z</dcterms:modified>
</cp:coreProperties>
</file>