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tiff" ContentType="image/tiff"/>
  <Default Extension="emf" ContentType="image/x-emf"/>
  <Default Extension="jpg" ContentType="image/jpeg"/>
  <Default Extension="rels" ContentType="application/vnd.openxmlformats-package.relationships+xml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6"/>
  </p:notesMasterIdLst>
  <p:sldIdLst>
    <p:sldId id="280" r:id="rId2"/>
    <p:sldId id="261" r:id="rId3"/>
    <p:sldId id="259" r:id="rId4"/>
    <p:sldId id="260" r:id="rId5"/>
    <p:sldId id="257" r:id="rId6"/>
    <p:sldId id="314" r:id="rId7"/>
    <p:sldId id="275" r:id="rId8"/>
    <p:sldId id="301" r:id="rId9"/>
    <p:sldId id="305" r:id="rId10"/>
    <p:sldId id="306" r:id="rId11"/>
    <p:sldId id="279" r:id="rId12"/>
    <p:sldId id="304" r:id="rId13"/>
    <p:sldId id="302" r:id="rId14"/>
    <p:sldId id="310" r:id="rId15"/>
    <p:sldId id="258" r:id="rId16"/>
    <p:sldId id="308" r:id="rId17"/>
    <p:sldId id="309" r:id="rId18"/>
    <p:sldId id="276" r:id="rId19"/>
    <p:sldId id="272" r:id="rId20"/>
    <p:sldId id="273" r:id="rId21"/>
    <p:sldId id="262" r:id="rId22"/>
    <p:sldId id="263" r:id="rId23"/>
    <p:sldId id="265" r:id="rId24"/>
    <p:sldId id="264" r:id="rId25"/>
    <p:sldId id="268" r:id="rId26"/>
    <p:sldId id="267" r:id="rId27"/>
    <p:sldId id="266" r:id="rId28"/>
    <p:sldId id="311" r:id="rId29"/>
    <p:sldId id="297" r:id="rId30"/>
    <p:sldId id="298" r:id="rId31"/>
    <p:sldId id="299" r:id="rId32"/>
    <p:sldId id="300" r:id="rId33"/>
    <p:sldId id="270" r:id="rId34"/>
    <p:sldId id="269" r:id="rId35"/>
    <p:sldId id="313" r:id="rId36"/>
    <p:sldId id="278" r:id="rId37"/>
    <p:sldId id="281" r:id="rId38"/>
    <p:sldId id="283" r:id="rId39"/>
    <p:sldId id="277" r:id="rId40"/>
    <p:sldId id="274" r:id="rId41"/>
    <p:sldId id="307" r:id="rId42"/>
    <p:sldId id="312" r:id="rId43"/>
    <p:sldId id="285" r:id="rId44"/>
    <p:sldId id="294" r:id="rId4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22B128"/>
    <a:srgbClr val="13D213"/>
    <a:srgbClr val="EA2422"/>
    <a:srgbClr val="FFF4A3"/>
    <a:srgbClr val="FFBD61"/>
    <a:srgbClr val="FF282D"/>
    <a:srgbClr val="FF8174"/>
    <a:srgbClr val="C43802"/>
    <a:srgbClr val="100478"/>
    <a:srgbClr val="17069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9842" autoAdjust="0"/>
  </p:normalViewPr>
  <p:slideViewPr>
    <p:cSldViewPr snapToGrid="0" snapToObjects="1">
      <p:cViewPr>
        <p:scale>
          <a:sx n="114" d="100"/>
          <a:sy n="114" d="100"/>
        </p:scale>
        <p:origin x="-1256" y="3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notesMaster" Target="notesMasters/notesMaster1.xml"/><Relationship Id="rId47" Type="http://schemas.openxmlformats.org/officeDocument/2006/relationships/printerSettings" Target="printerSettings/printerSettings1.bin"/><Relationship Id="rId48" Type="http://schemas.openxmlformats.org/officeDocument/2006/relationships/presProps" Target="presProps.xml"/><Relationship Id="rId49" Type="http://schemas.openxmlformats.org/officeDocument/2006/relationships/viewProps" Target="viewProp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50" Type="http://schemas.openxmlformats.org/officeDocument/2006/relationships/theme" Target="theme/theme1.xml"/><Relationship Id="rId5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70A3E4C-6277-6245-9A14-D6B5187AF5AB}" type="datetimeFigureOut">
              <a:rPr lang="en-US" smtClean="0"/>
              <a:t>9/24/13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60E9AF-E12A-BF4D-A8CF-E82704CD2E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63749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4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4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4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4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A117773-749A-F448-8D56-636DDF11247D}" type="slidenum">
              <a:rPr lang="en-US"/>
              <a:pPr>
                <a:defRPr/>
              </a:pPr>
              <a:t>1</a:t>
            </a:fld>
            <a:endParaRPr lang="en-US"/>
          </a:p>
        </p:txBody>
      </p:sp>
      <p:sp>
        <p:nvSpPr>
          <p:cNvPr id="8417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84173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ECE82EB-6006-7849-A5DF-55B9A4007BF9}" type="slidenum">
              <a:rPr lang="en-US"/>
              <a:pPr>
                <a:defRPr/>
              </a:pPr>
              <a:t>10</a:t>
            </a:fld>
            <a:endParaRPr lang="en-US"/>
          </a:p>
        </p:txBody>
      </p:sp>
      <p:sp>
        <p:nvSpPr>
          <p:cNvPr id="8663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86630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ECE82EB-6006-7849-A5DF-55B9A4007BF9}" type="slidenum">
              <a:rPr lang="en-US"/>
              <a:pPr>
                <a:defRPr/>
              </a:pPr>
              <a:t>11</a:t>
            </a:fld>
            <a:endParaRPr lang="en-US"/>
          </a:p>
        </p:txBody>
      </p:sp>
      <p:sp>
        <p:nvSpPr>
          <p:cNvPr id="8663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86630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ECE82EB-6006-7849-A5DF-55B9A4007BF9}" type="slidenum">
              <a:rPr lang="en-US"/>
              <a:pPr>
                <a:defRPr/>
              </a:pPr>
              <a:t>12</a:t>
            </a:fld>
            <a:endParaRPr lang="en-US"/>
          </a:p>
        </p:txBody>
      </p:sp>
      <p:sp>
        <p:nvSpPr>
          <p:cNvPr id="8663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86630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ECE82EB-6006-7849-A5DF-55B9A4007BF9}" type="slidenum">
              <a:rPr lang="en-US"/>
              <a:pPr>
                <a:defRPr/>
              </a:pPr>
              <a:t>13</a:t>
            </a:fld>
            <a:endParaRPr lang="en-US"/>
          </a:p>
        </p:txBody>
      </p:sp>
      <p:sp>
        <p:nvSpPr>
          <p:cNvPr id="8663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86630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ECE82EB-6006-7849-A5DF-55B9A4007BF9}" type="slidenum">
              <a:rPr lang="en-US"/>
              <a:pPr>
                <a:defRPr/>
              </a:pPr>
              <a:t>14</a:t>
            </a:fld>
            <a:endParaRPr lang="en-US"/>
          </a:p>
        </p:txBody>
      </p:sp>
      <p:sp>
        <p:nvSpPr>
          <p:cNvPr id="8663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86630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5A87CDD-5FA9-A74F-A4EE-6F5AA4BD2E8F}" type="slidenum">
              <a:rPr lang="en-US"/>
              <a:pPr>
                <a:defRPr/>
              </a:pPr>
              <a:t>15</a:t>
            </a:fld>
            <a:endParaRPr lang="en-US"/>
          </a:p>
        </p:txBody>
      </p:sp>
      <p:sp>
        <p:nvSpPr>
          <p:cNvPr id="8663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86630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ECE82EB-6006-7849-A5DF-55B9A4007BF9}" type="slidenum">
              <a:rPr lang="en-US"/>
              <a:pPr>
                <a:defRPr/>
              </a:pPr>
              <a:t>16</a:t>
            </a:fld>
            <a:endParaRPr lang="en-US"/>
          </a:p>
        </p:txBody>
      </p:sp>
      <p:sp>
        <p:nvSpPr>
          <p:cNvPr id="8663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86630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ECE82EB-6006-7849-A5DF-55B9A4007BF9}" type="slidenum">
              <a:rPr lang="en-US"/>
              <a:pPr>
                <a:defRPr/>
              </a:pPr>
              <a:t>17</a:t>
            </a:fld>
            <a:endParaRPr lang="en-US"/>
          </a:p>
        </p:txBody>
      </p:sp>
      <p:sp>
        <p:nvSpPr>
          <p:cNvPr id="8663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86630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ECE82EB-6006-7849-A5DF-55B9A4007BF9}" type="slidenum">
              <a:rPr lang="en-US"/>
              <a:pPr>
                <a:defRPr/>
              </a:pPr>
              <a:t>18</a:t>
            </a:fld>
            <a:endParaRPr lang="en-US"/>
          </a:p>
        </p:txBody>
      </p:sp>
      <p:sp>
        <p:nvSpPr>
          <p:cNvPr id="8663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86630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ECE82EB-6006-7849-A5DF-55B9A4007BF9}" type="slidenum">
              <a:rPr lang="en-US"/>
              <a:pPr>
                <a:defRPr/>
              </a:pPr>
              <a:t>19</a:t>
            </a:fld>
            <a:endParaRPr lang="en-US"/>
          </a:p>
        </p:txBody>
      </p:sp>
      <p:sp>
        <p:nvSpPr>
          <p:cNvPr id="8663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86630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CECBE2E-A220-C44E-AAFD-0DF8596DBCAC}" type="slidenum">
              <a:rPr lang="en-US"/>
              <a:pPr>
                <a:defRPr/>
              </a:pPr>
              <a:t>2</a:t>
            </a:fld>
            <a:endParaRPr lang="en-US"/>
          </a:p>
        </p:txBody>
      </p:sp>
      <p:sp>
        <p:nvSpPr>
          <p:cNvPr id="8663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86630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ECE82EB-6006-7849-A5DF-55B9A4007BF9}" type="slidenum">
              <a:rPr lang="en-US"/>
              <a:pPr>
                <a:defRPr/>
              </a:pPr>
              <a:t>20</a:t>
            </a:fld>
            <a:endParaRPr lang="en-US"/>
          </a:p>
        </p:txBody>
      </p:sp>
      <p:sp>
        <p:nvSpPr>
          <p:cNvPr id="8663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86630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C08E0FE-C6E2-D24D-80B1-32DC49706AAA}" type="slidenum">
              <a:rPr lang="en-US"/>
              <a:pPr>
                <a:defRPr/>
              </a:pPr>
              <a:t>21</a:t>
            </a:fld>
            <a:endParaRPr lang="en-US"/>
          </a:p>
        </p:txBody>
      </p:sp>
      <p:sp>
        <p:nvSpPr>
          <p:cNvPr id="8663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86630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ECE82EB-6006-7849-A5DF-55B9A4007BF9}" type="slidenum">
              <a:rPr lang="en-US"/>
              <a:pPr>
                <a:defRPr/>
              </a:pPr>
              <a:t>22</a:t>
            </a:fld>
            <a:endParaRPr lang="en-US"/>
          </a:p>
        </p:txBody>
      </p:sp>
      <p:sp>
        <p:nvSpPr>
          <p:cNvPr id="8663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86630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ECE82EB-6006-7849-A5DF-55B9A4007BF9}" type="slidenum">
              <a:rPr lang="en-US"/>
              <a:pPr>
                <a:defRPr/>
              </a:pPr>
              <a:t>23</a:t>
            </a:fld>
            <a:endParaRPr lang="en-US"/>
          </a:p>
        </p:txBody>
      </p:sp>
      <p:sp>
        <p:nvSpPr>
          <p:cNvPr id="8663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86630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ECE82EB-6006-7849-A5DF-55B9A4007BF9}" type="slidenum">
              <a:rPr lang="en-US"/>
              <a:pPr>
                <a:defRPr/>
              </a:pPr>
              <a:t>24</a:t>
            </a:fld>
            <a:endParaRPr lang="en-US"/>
          </a:p>
        </p:txBody>
      </p:sp>
      <p:sp>
        <p:nvSpPr>
          <p:cNvPr id="8663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86630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ECE82EB-6006-7849-A5DF-55B9A4007BF9}" type="slidenum">
              <a:rPr lang="en-US"/>
              <a:pPr>
                <a:defRPr/>
              </a:pPr>
              <a:t>25</a:t>
            </a:fld>
            <a:endParaRPr lang="en-US"/>
          </a:p>
        </p:txBody>
      </p:sp>
      <p:sp>
        <p:nvSpPr>
          <p:cNvPr id="8663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86630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ECE82EB-6006-7849-A5DF-55B9A4007BF9}" type="slidenum">
              <a:rPr lang="en-US"/>
              <a:pPr>
                <a:defRPr/>
              </a:pPr>
              <a:t>26</a:t>
            </a:fld>
            <a:endParaRPr lang="en-US"/>
          </a:p>
        </p:txBody>
      </p:sp>
      <p:sp>
        <p:nvSpPr>
          <p:cNvPr id="8663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86630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ECE82EB-6006-7849-A5DF-55B9A4007BF9}" type="slidenum">
              <a:rPr lang="en-US"/>
              <a:pPr>
                <a:defRPr/>
              </a:pPr>
              <a:t>27</a:t>
            </a:fld>
            <a:endParaRPr lang="en-US"/>
          </a:p>
        </p:txBody>
      </p:sp>
      <p:sp>
        <p:nvSpPr>
          <p:cNvPr id="8663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86630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ECE82EB-6006-7849-A5DF-55B9A4007BF9}" type="slidenum">
              <a:rPr lang="en-US"/>
              <a:pPr>
                <a:defRPr/>
              </a:pPr>
              <a:t>28</a:t>
            </a:fld>
            <a:endParaRPr lang="en-US"/>
          </a:p>
        </p:txBody>
      </p:sp>
      <p:sp>
        <p:nvSpPr>
          <p:cNvPr id="8663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86630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877065C-204D-1847-99C4-BBFF6E4089E6}" type="slidenum">
              <a:rPr lang="en-US"/>
              <a:pPr/>
              <a:t>29</a:t>
            </a:fld>
            <a:endParaRPr lang="en-US"/>
          </a:p>
        </p:txBody>
      </p:sp>
      <p:sp>
        <p:nvSpPr>
          <p:cNvPr id="8499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30300" y="676275"/>
            <a:ext cx="4610100" cy="345757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8499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96145" y="4359058"/>
            <a:ext cx="5078156" cy="4133589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A664532-1163-3D4E-BD25-BE1D75EE0CB3}" type="slidenum">
              <a:rPr lang="en-US"/>
              <a:pPr>
                <a:defRPr/>
              </a:pPr>
              <a:t>3</a:t>
            </a:fld>
            <a:endParaRPr lang="en-US"/>
          </a:p>
        </p:txBody>
      </p:sp>
      <p:sp>
        <p:nvSpPr>
          <p:cNvPr id="8663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86630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B5592D3-6501-0748-BCC0-FF98FE675810}" type="slidenum">
              <a:rPr lang="en-US"/>
              <a:pPr/>
              <a:t>30</a:t>
            </a:fld>
            <a:endParaRPr lang="en-US"/>
          </a:p>
        </p:txBody>
      </p:sp>
      <p:sp>
        <p:nvSpPr>
          <p:cNvPr id="9451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30300" y="676275"/>
            <a:ext cx="4610100" cy="345757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94515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96145" y="4359058"/>
            <a:ext cx="5078156" cy="4133589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D1572D7-E961-BA44-AD2F-2ED30B752AC1}" type="slidenum">
              <a:rPr lang="en-US"/>
              <a:pPr/>
              <a:t>31</a:t>
            </a:fld>
            <a:endParaRPr lang="en-US"/>
          </a:p>
        </p:txBody>
      </p:sp>
      <p:sp>
        <p:nvSpPr>
          <p:cNvPr id="8581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30300" y="676275"/>
            <a:ext cx="4610100" cy="345757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85811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96145" y="4359058"/>
            <a:ext cx="5078156" cy="4133589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D1E3EA7-48A7-8643-A50D-9DA96E52B47D}" type="slidenum">
              <a:rPr lang="en-US"/>
              <a:pPr/>
              <a:t>32</a:t>
            </a:fld>
            <a:endParaRPr lang="en-US"/>
          </a:p>
        </p:txBody>
      </p:sp>
      <p:sp>
        <p:nvSpPr>
          <p:cNvPr id="8519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30300" y="676275"/>
            <a:ext cx="4610100" cy="345757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8519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96145" y="4359058"/>
            <a:ext cx="5078156" cy="4133589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ECE82EB-6006-7849-A5DF-55B9A4007BF9}" type="slidenum">
              <a:rPr lang="en-US"/>
              <a:pPr>
                <a:defRPr/>
              </a:pPr>
              <a:t>33</a:t>
            </a:fld>
            <a:endParaRPr lang="en-US"/>
          </a:p>
        </p:txBody>
      </p:sp>
      <p:sp>
        <p:nvSpPr>
          <p:cNvPr id="8663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86630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ECE82EB-6006-7849-A5DF-55B9A4007BF9}" type="slidenum">
              <a:rPr lang="en-US"/>
              <a:pPr>
                <a:defRPr/>
              </a:pPr>
              <a:t>34</a:t>
            </a:fld>
            <a:endParaRPr lang="en-US"/>
          </a:p>
        </p:txBody>
      </p:sp>
      <p:sp>
        <p:nvSpPr>
          <p:cNvPr id="8663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86630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ECE82EB-6006-7849-A5DF-55B9A4007BF9}" type="slidenum">
              <a:rPr lang="en-US"/>
              <a:pPr>
                <a:defRPr/>
              </a:pPr>
              <a:t>35</a:t>
            </a:fld>
            <a:endParaRPr lang="en-US"/>
          </a:p>
        </p:txBody>
      </p:sp>
      <p:sp>
        <p:nvSpPr>
          <p:cNvPr id="8663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86630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ECE82EB-6006-7849-A5DF-55B9A4007BF9}" type="slidenum">
              <a:rPr lang="en-US"/>
              <a:pPr>
                <a:defRPr/>
              </a:pPr>
              <a:t>36</a:t>
            </a:fld>
            <a:endParaRPr lang="en-US"/>
          </a:p>
        </p:txBody>
      </p:sp>
      <p:sp>
        <p:nvSpPr>
          <p:cNvPr id="8663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86630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59BF124-576E-254B-9EFB-13C373385A42}" type="slidenum">
              <a:rPr lang="en-US"/>
              <a:pPr>
                <a:defRPr/>
              </a:pPr>
              <a:t>37</a:t>
            </a:fld>
            <a:endParaRPr lang="en-US"/>
          </a:p>
        </p:txBody>
      </p:sp>
      <p:sp>
        <p:nvSpPr>
          <p:cNvPr id="8949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89497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82720BF-5315-624F-AB3A-17B923D0CB0A}" type="slidenum">
              <a:rPr lang="en-US"/>
              <a:pPr>
                <a:defRPr/>
              </a:pPr>
              <a:t>38</a:t>
            </a:fld>
            <a:endParaRPr lang="en-US"/>
          </a:p>
        </p:txBody>
      </p:sp>
      <p:sp>
        <p:nvSpPr>
          <p:cNvPr id="8663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86630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ECE82EB-6006-7849-A5DF-55B9A4007BF9}" type="slidenum">
              <a:rPr lang="en-US"/>
              <a:pPr>
                <a:defRPr/>
              </a:pPr>
              <a:t>39</a:t>
            </a:fld>
            <a:endParaRPr lang="en-US"/>
          </a:p>
        </p:txBody>
      </p:sp>
      <p:sp>
        <p:nvSpPr>
          <p:cNvPr id="8663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86630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4052286-91D8-4A49-B2D1-50F2C9996FCF}" type="slidenum">
              <a:rPr lang="en-US"/>
              <a:pPr>
                <a:defRPr/>
              </a:pPr>
              <a:t>4</a:t>
            </a:fld>
            <a:endParaRPr lang="en-US"/>
          </a:p>
        </p:txBody>
      </p:sp>
      <p:sp>
        <p:nvSpPr>
          <p:cNvPr id="8663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86630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ECE82EB-6006-7849-A5DF-55B9A4007BF9}" type="slidenum">
              <a:rPr lang="en-US"/>
              <a:pPr>
                <a:defRPr/>
              </a:pPr>
              <a:t>40</a:t>
            </a:fld>
            <a:endParaRPr lang="en-US"/>
          </a:p>
        </p:txBody>
      </p:sp>
      <p:sp>
        <p:nvSpPr>
          <p:cNvPr id="8663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86630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ECE82EB-6006-7849-A5DF-55B9A4007BF9}" type="slidenum">
              <a:rPr lang="en-US"/>
              <a:pPr>
                <a:defRPr/>
              </a:pPr>
              <a:t>41</a:t>
            </a:fld>
            <a:endParaRPr lang="en-US"/>
          </a:p>
        </p:txBody>
      </p:sp>
      <p:sp>
        <p:nvSpPr>
          <p:cNvPr id="8663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86630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3BBE1DA-B18A-5748-BFDE-7CE96A95FF64}" type="slidenum">
              <a:rPr lang="en-US"/>
              <a:pPr>
                <a:defRPr/>
              </a:pPr>
              <a:t>42</a:t>
            </a:fld>
            <a:endParaRPr lang="en-US"/>
          </a:p>
        </p:txBody>
      </p:sp>
      <p:sp>
        <p:nvSpPr>
          <p:cNvPr id="8663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86630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572653D-4D1C-5E4F-A90E-7602613B68D3}" type="slidenum">
              <a:rPr lang="en-US"/>
              <a:pPr>
                <a:defRPr/>
              </a:pPr>
              <a:t>43</a:t>
            </a:fld>
            <a:endParaRPr lang="en-US"/>
          </a:p>
        </p:txBody>
      </p:sp>
      <p:sp>
        <p:nvSpPr>
          <p:cNvPr id="9072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90726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6DE22BC-4E8D-3A49-A7F3-A8ADBD06C3CE}" type="slidenum">
              <a:rPr lang="en-US"/>
              <a:pPr>
                <a:defRPr/>
              </a:pPr>
              <a:t>44</a:t>
            </a:fld>
            <a:endParaRPr lang="en-US"/>
          </a:p>
        </p:txBody>
      </p:sp>
      <p:sp>
        <p:nvSpPr>
          <p:cNvPr id="8663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86630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en-US" dirty="0" smtClean="0"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EB7A60B-9902-C747-9CB9-D4E0683A50F6}" type="slidenum">
              <a:rPr lang="en-US"/>
              <a:pPr>
                <a:defRPr/>
              </a:pPr>
              <a:t>5</a:t>
            </a:fld>
            <a:endParaRPr lang="en-US"/>
          </a:p>
        </p:txBody>
      </p:sp>
      <p:sp>
        <p:nvSpPr>
          <p:cNvPr id="8663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86630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ECE82EB-6006-7849-A5DF-55B9A4007BF9}" type="slidenum">
              <a:rPr lang="en-US"/>
              <a:pPr>
                <a:defRPr/>
              </a:pPr>
              <a:t>6</a:t>
            </a:fld>
            <a:endParaRPr lang="en-US"/>
          </a:p>
        </p:txBody>
      </p:sp>
      <p:sp>
        <p:nvSpPr>
          <p:cNvPr id="8663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86630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ECE82EB-6006-7849-A5DF-55B9A4007BF9}" type="slidenum">
              <a:rPr lang="en-US"/>
              <a:pPr>
                <a:defRPr/>
              </a:pPr>
              <a:t>7</a:t>
            </a:fld>
            <a:endParaRPr lang="en-US"/>
          </a:p>
        </p:txBody>
      </p:sp>
      <p:sp>
        <p:nvSpPr>
          <p:cNvPr id="8663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86630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ECE82EB-6006-7849-A5DF-55B9A4007BF9}" type="slidenum">
              <a:rPr lang="en-US"/>
              <a:pPr>
                <a:defRPr/>
              </a:pPr>
              <a:t>8</a:t>
            </a:fld>
            <a:endParaRPr lang="en-US"/>
          </a:p>
        </p:txBody>
      </p:sp>
      <p:sp>
        <p:nvSpPr>
          <p:cNvPr id="8663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86630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ECE82EB-6006-7849-A5DF-55B9A4007BF9}" type="slidenum">
              <a:rPr lang="en-US"/>
              <a:pPr>
                <a:defRPr/>
              </a:pPr>
              <a:t>9</a:t>
            </a:fld>
            <a:endParaRPr lang="en-US"/>
          </a:p>
        </p:txBody>
      </p:sp>
      <p:sp>
        <p:nvSpPr>
          <p:cNvPr id="8663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86630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6AAE52-0C8F-9C4D-B70D-5E6DF5118325}" type="datetimeFigureOut">
              <a:rPr lang="en-US" smtClean="0"/>
              <a:t>9/24/13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9E51A7-7A63-7243-AC75-ABD9E63A91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66747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6AAE52-0C8F-9C4D-B70D-5E6DF5118325}" type="datetimeFigureOut">
              <a:rPr lang="en-US" smtClean="0"/>
              <a:t>9/24/13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9E51A7-7A63-7243-AC75-ABD9E63A91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60388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6AAE52-0C8F-9C4D-B70D-5E6DF5118325}" type="datetimeFigureOut">
              <a:rPr lang="en-US" smtClean="0"/>
              <a:t>9/24/13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9E51A7-7A63-7243-AC75-ABD9E63A91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14456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6AAE52-0C8F-9C4D-B70D-5E6DF5118325}" type="datetimeFigureOut">
              <a:rPr lang="en-US" smtClean="0"/>
              <a:t>9/24/13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9E51A7-7A63-7243-AC75-ABD9E63A91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19294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6AAE52-0C8F-9C4D-B70D-5E6DF5118325}" type="datetimeFigureOut">
              <a:rPr lang="en-US" smtClean="0"/>
              <a:t>9/24/13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9E51A7-7A63-7243-AC75-ABD9E63A91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90655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6AAE52-0C8F-9C4D-B70D-5E6DF5118325}" type="datetimeFigureOut">
              <a:rPr lang="en-US" smtClean="0"/>
              <a:t>9/24/13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9E51A7-7A63-7243-AC75-ABD9E63A91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75081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6AAE52-0C8F-9C4D-B70D-5E6DF5118325}" type="datetimeFigureOut">
              <a:rPr lang="en-US" smtClean="0"/>
              <a:t>9/24/13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9E51A7-7A63-7243-AC75-ABD9E63A91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08073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6AAE52-0C8F-9C4D-B70D-5E6DF5118325}" type="datetimeFigureOut">
              <a:rPr lang="en-US" smtClean="0"/>
              <a:t>9/24/13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9E51A7-7A63-7243-AC75-ABD9E63A91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69621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6AAE52-0C8F-9C4D-B70D-5E6DF5118325}" type="datetimeFigureOut">
              <a:rPr lang="en-US" smtClean="0"/>
              <a:t>9/24/13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9E51A7-7A63-7243-AC75-ABD9E63A91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89902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6AAE52-0C8F-9C4D-B70D-5E6DF5118325}" type="datetimeFigureOut">
              <a:rPr lang="en-US" smtClean="0"/>
              <a:t>9/24/13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9E51A7-7A63-7243-AC75-ABD9E63A91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92849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6AAE52-0C8F-9C4D-B70D-5E6DF5118325}" type="datetimeFigureOut">
              <a:rPr lang="en-US" smtClean="0"/>
              <a:t>9/24/13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9E51A7-7A63-7243-AC75-ABD9E63A91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86195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6AAE52-0C8F-9C4D-B70D-5E6DF5118325}" type="datetimeFigureOut">
              <a:rPr lang="en-US" smtClean="0"/>
              <a:t>9/24/13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9E51A7-7A63-7243-AC75-ABD9E63A91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11719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0.tif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1.tif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iff"/><Relationship Id="rId4" Type="http://schemas.openxmlformats.org/officeDocument/2006/relationships/image" Target="../media/image22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3.tif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3.tif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4" Type="http://schemas.microsoft.com/office/2007/relationships/hdphoto" Target="../media/hdphoto12.wdp"/><Relationship Id="rId5" Type="http://schemas.openxmlformats.org/officeDocument/2006/relationships/image" Target="../media/image25.jpeg"/><Relationship Id="rId6" Type="http://schemas.microsoft.com/office/2007/relationships/hdphoto" Target="../media/hdphoto13.wdp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4" Type="http://schemas.microsoft.com/office/2007/relationships/hdphoto" Target="../media/hdphoto14.wdp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7.tif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tiff"/><Relationship Id="rId4" Type="http://schemas.openxmlformats.org/officeDocument/2006/relationships/image" Target="../media/image29.jpeg"/><Relationship Id="rId5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4" Type="http://schemas.microsoft.com/office/2007/relationships/hdphoto" Target="../media/hdphoto15.wdp"/><Relationship Id="rId5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11" Type="http://schemas.openxmlformats.org/officeDocument/2006/relationships/image" Target="../media/image6.jpeg"/><Relationship Id="rId12" Type="http://schemas.microsoft.com/office/2007/relationships/hdphoto" Target="../media/hdphoto5.wdp"/><Relationship Id="rId13" Type="http://schemas.openxmlformats.org/officeDocument/2006/relationships/image" Target="../media/image7.jpeg"/><Relationship Id="rId14" Type="http://schemas.microsoft.com/office/2007/relationships/hdphoto" Target="../media/hdphoto6.wdp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.jpeg"/><Relationship Id="rId4" Type="http://schemas.microsoft.com/office/2007/relationships/hdphoto" Target="../media/hdphoto1.wdp"/><Relationship Id="rId5" Type="http://schemas.openxmlformats.org/officeDocument/2006/relationships/image" Target="../media/image3.jpeg"/><Relationship Id="rId6" Type="http://schemas.microsoft.com/office/2007/relationships/hdphoto" Target="../media/hdphoto2.wdp"/><Relationship Id="rId7" Type="http://schemas.openxmlformats.org/officeDocument/2006/relationships/image" Target="../media/image4.jpeg"/><Relationship Id="rId8" Type="http://schemas.microsoft.com/office/2007/relationships/hdphoto" Target="../media/hdphoto3.wdp"/><Relationship Id="rId9" Type="http://schemas.openxmlformats.org/officeDocument/2006/relationships/image" Target="../media/image5.jpeg"/><Relationship Id="rId10" Type="http://schemas.microsoft.com/office/2007/relationships/hdphoto" Target="../media/hdphoto4.wdp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33.em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34.em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35.tif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36.tif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37.jp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38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39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4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tiff"/><Relationship Id="rId4" Type="http://schemas.openxmlformats.org/officeDocument/2006/relationships/hyperlink" Target="pem.ligo.org" TargetMode="Externa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4" Type="http://schemas.microsoft.com/office/2007/relationships/hdphoto" Target="../media/hdphoto7.wdp"/><Relationship Id="rId5" Type="http://schemas.openxmlformats.org/officeDocument/2006/relationships/image" Target="../media/image9.jpeg"/><Relationship Id="rId6" Type="http://schemas.microsoft.com/office/2007/relationships/hdphoto" Target="../media/hdphoto8.wdp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42.jpe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43.emf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44.emf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45.emf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46.jpe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47.emf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4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4" Type="http://schemas.microsoft.com/office/2007/relationships/hdphoto" Target="../media/hdphoto9.wdp"/><Relationship Id="rId5" Type="http://schemas.openxmlformats.org/officeDocument/2006/relationships/image" Target="../media/image11.jpeg"/><Relationship Id="rId6" Type="http://schemas.microsoft.com/office/2007/relationships/hdphoto" Target="../media/hdphoto10.wdp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50.tiff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51.emf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4" Type="http://schemas.openxmlformats.org/officeDocument/2006/relationships/image" Target="../media/image53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3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5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4" Type="http://schemas.openxmlformats.org/officeDocument/2006/relationships/image" Target="../media/image13.jpeg"/><Relationship Id="rId5" Type="http://schemas.microsoft.com/office/2007/relationships/hdphoto" Target="../media/hdphoto11.wdp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4" Type="http://schemas.openxmlformats.org/officeDocument/2006/relationships/image" Target="../media/image15.tiff"/><Relationship Id="rId5" Type="http://schemas.openxmlformats.org/officeDocument/2006/relationships/image" Target="../media/image16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7.tif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f"/><Relationship Id="rId4" Type="http://schemas.openxmlformats.org/officeDocument/2006/relationships/hyperlink" Target="pem.ligo.org" TargetMode="Externa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9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" descr="ZTerraPSL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52400" y="152400"/>
            <a:ext cx="8839200" cy="6569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9F56F7A-5C20-604B-A6D4-09514BB0172F}" type="slidenum">
              <a:rPr lang="en-US"/>
              <a:pPr>
                <a:defRPr/>
              </a:pPr>
              <a:t>1</a:t>
            </a:fld>
            <a:endParaRPr lang="en-US"/>
          </a:p>
        </p:txBody>
      </p:sp>
      <p:sp>
        <p:nvSpPr>
          <p:cNvPr id="840707" name="Rectangle 3"/>
          <p:cNvSpPr>
            <a:spLocks noGrp="1" noChangeArrowheads="1"/>
          </p:cNvSpPr>
          <p:nvPr>
            <p:ph type="title"/>
          </p:nvPr>
        </p:nvSpPr>
        <p:spPr>
          <a:xfrm>
            <a:off x="228600" y="533400"/>
            <a:ext cx="8686800" cy="1143000"/>
          </a:xfrm>
          <a:solidFill>
            <a:schemeClr val="bg1">
              <a:alpha val="48000"/>
            </a:schemeClr>
          </a:solidFill>
          <a:ln w="28575">
            <a:solidFill>
              <a:srgbClr val="FFF482"/>
            </a:solidFill>
          </a:ln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sz="4000" b="1" i="1" dirty="0" smtClean="0">
                <a:solidFill>
                  <a:srgbClr val="EA2422"/>
                </a:solidFill>
                <a:latin typeface="Verdana" charset="0"/>
              </a:rPr>
              <a:t>PEM update, September 2013 </a:t>
            </a:r>
            <a:endParaRPr lang="en-US" sz="4000" b="1" dirty="0" smtClean="0">
              <a:solidFill>
                <a:srgbClr val="EA2422"/>
              </a:solidFill>
              <a:latin typeface="Franklin Gothic Medium" charset="0"/>
            </a:endParaRPr>
          </a:p>
        </p:txBody>
      </p:sp>
      <p:sp>
        <p:nvSpPr>
          <p:cNvPr id="840708" name="Rectangle 4"/>
          <p:cNvSpPr>
            <a:spLocks noChangeArrowheads="1"/>
          </p:cNvSpPr>
          <p:nvPr/>
        </p:nvSpPr>
        <p:spPr bwMode="auto">
          <a:xfrm>
            <a:off x="152400" y="152400"/>
            <a:ext cx="8839200" cy="6553200"/>
          </a:xfrm>
          <a:prstGeom prst="rect">
            <a:avLst/>
          </a:prstGeom>
          <a:noFill/>
          <a:ln w="57150">
            <a:solidFill>
              <a:srgbClr val="810407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  <p:sp>
        <p:nvSpPr>
          <p:cNvPr id="840713" name="Text Box 9"/>
          <p:cNvSpPr txBox="1">
            <a:spLocks noChangeArrowheads="1"/>
          </p:cNvSpPr>
          <p:nvPr/>
        </p:nvSpPr>
        <p:spPr bwMode="auto">
          <a:xfrm>
            <a:off x="1748335" y="2773240"/>
            <a:ext cx="5054504" cy="3889526"/>
          </a:xfrm>
          <a:prstGeom prst="rect">
            <a:avLst/>
          </a:prstGeom>
          <a:solidFill>
            <a:schemeClr val="tx1">
              <a:alpha val="18000"/>
            </a:schemeClr>
          </a:solidFill>
          <a:ln w="38100">
            <a:solidFill>
              <a:srgbClr val="FFF2B9"/>
            </a:solidFill>
            <a:miter lim="800000"/>
            <a:headEnd/>
            <a:tailEnd/>
          </a:ln>
          <a:effectLst/>
          <a:extLst/>
        </p:spPr>
        <p:txBody>
          <a:bodyPr wrap="square">
            <a:spAutoFit/>
          </a:bodyPr>
          <a:lstStyle>
            <a:lvl1pPr marL="457200" indent="-4572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914400" indent="-4572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371600" indent="-4572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828800" indent="-4572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286000" indent="-4572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743200" indent="-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3200400" indent="-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657600" indent="-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4114800" indent="-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lnSpc>
                <a:spcPct val="125000"/>
              </a:lnSpc>
              <a:buFont typeface="Arial" charset="0"/>
              <a:buNone/>
              <a:defRPr/>
            </a:pPr>
            <a:r>
              <a:rPr lang="en-US" sz="1800" b="1" dirty="0" smtClean="0">
                <a:solidFill>
                  <a:srgbClr val="FFF4A3"/>
                </a:solidFill>
                <a:cs typeface="+mn-cs"/>
              </a:rPr>
              <a:t>Robert Schofield, </a:t>
            </a:r>
          </a:p>
          <a:p>
            <a:pPr algn="ctr">
              <a:lnSpc>
                <a:spcPct val="125000"/>
              </a:lnSpc>
              <a:buFont typeface="Arial" charset="0"/>
              <a:buNone/>
              <a:defRPr/>
            </a:pPr>
            <a:r>
              <a:rPr lang="en-US" sz="1800" b="1" dirty="0" err="1" smtClean="0">
                <a:solidFill>
                  <a:srgbClr val="FFF4A3"/>
                </a:solidFill>
                <a:cs typeface="+mn-cs"/>
              </a:rPr>
              <a:t>Vinny</a:t>
            </a:r>
            <a:r>
              <a:rPr lang="en-US" sz="1800" b="1" dirty="0" smtClean="0">
                <a:solidFill>
                  <a:srgbClr val="FFF4A3"/>
                </a:solidFill>
                <a:cs typeface="+mn-cs"/>
              </a:rPr>
              <a:t> Roma, Terra Hardwick (Oregon)</a:t>
            </a:r>
          </a:p>
          <a:p>
            <a:pPr algn="ctr">
              <a:lnSpc>
                <a:spcPct val="125000"/>
              </a:lnSpc>
              <a:buFont typeface="Arial" charset="0"/>
              <a:buNone/>
              <a:defRPr/>
            </a:pPr>
            <a:r>
              <a:rPr lang="en-US" b="1" dirty="0" smtClean="0">
                <a:solidFill>
                  <a:srgbClr val="FFF4A3"/>
                </a:solidFill>
              </a:rPr>
              <a:t>Emily </a:t>
            </a:r>
            <a:r>
              <a:rPr lang="en-US" b="1" dirty="0" err="1" smtClean="0">
                <a:solidFill>
                  <a:srgbClr val="FFF4A3"/>
                </a:solidFill>
              </a:rPr>
              <a:t>Maaske</a:t>
            </a:r>
            <a:r>
              <a:rPr lang="en-US" b="1" dirty="0" smtClean="0">
                <a:solidFill>
                  <a:srgbClr val="FFF4A3"/>
                </a:solidFill>
              </a:rPr>
              <a:t> (Seattle Pacific), </a:t>
            </a:r>
          </a:p>
          <a:p>
            <a:pPr algn="ctr">
              <a:lnSpc>
                <a:spcPct val="125000"/>
              </a:lnSpc>
              <a:buFont typeface="Arial" charset="0"/>
              <a:buNone/>
              <a:defRPr/>
            </a:pPr>
            <a:r>
              <a:rPr lang="en-US" b="1" dirty="0" smtClean="0">
                <a:solidFill>
                  <a:srgbClr val="FFF4A3"/>
                </a:solidFill>
              </a:rPr>
              <a:t>Dominick </a:t>
            </a:r>
            <a:r>
              <a:rPr lang="en-US" b="1" dirty="0" err="1" smtClean="0">
                <a:solidFill>
                  <a:srgbClr val="FFF4A3"/>
                </a:solidFill>
              </a:rPr>
              <a:t>Ghirado</a:t>
            </a:r>
            <a:r>
              <a:rPr lang="en-US" b="1" dirty="0" smtClean="0">
                <a:solidFill>
                  <a:srgbClr val="FFF4A3"/>
                </a:solidFill>
              </a:rPr>
              <a:t>(Notre Dame)</a:t>
            </a:r>
          </a:p>
          <a:p>
            <a:pPr algn="ctr">
              <a:lnSpc>
                <a:spcPct val="125000"/>
              </a:lnSpc>
              <a:buFont typeface="Arial" charset="0"/>
              <a:buNone/>
              <a:defRPr/>
            </a:pPr>
            <a:r>
              <a:rPr lang="en-US" b="1" dirty="0" smtClean="0">
                <a:solidFill>
                  <a:srgbClr val="FFF4A3"/>
                </a:solidFill>
              </a:rPr>
              <a:t>Brian Dawes (Columbia), </a:t>
            </a:r>
          </a:p>
          <a:p>
            <a:pPr algn="ctr">
              <a:lnSpc>
                <a:spcPct val="125000"/>
              </a:lnSpc>
              <a:buFont typeface="Arial" charset="0"/>
              <a:buNone/>
              <a:defRPr/>
            </a:pPr>
            <a:r>
              <a:rPr lang="en-US" b="1" dirty="0" err="1" smtClean="0">
                <a:solidFill>
                  <a:srgbClr val="FFF4A3"/>
                </a:solidFill>
              </a:rPr>
              <a:t>Anamaria</a:t>
            </a:r>
            <a:r>
              <a:rPr lang="en-US" b="1" dirty="0" smtClean="0">
                <a:solidFill>
                  <a:srgbClr val="FFF4A3"/>
                </a:solidFill>
              </a:rPr>
              <a:t> </a:t>
            </a:r>
            <a:r>
              <a:rPr lang="en-US" b="1" dirty="0" err="1" smtClean="0">
                <a:solidFill>
                  <a:srgbClr val="FFF4A3"/>
                </a:solidFill>
              </a:rPr>
              <a:t>Effler</a:t>
            </a:r>
            <a:r>
              <a:rPr lang="en-US" b="1" dirty="0" smtClean="0">
                <a:solidFill>
                  <a:srgbClr val="FFF4A3"/>
                </a:solidFill>
              </a:rPr>
              <a:t> (LSU),</a:t>
            </a:r>
          </a:p>
          <a:p>
            <a:pPr algn="ctr">
              <a:lnSpc>
                <a:spcPct val="125000"/>
              </a:lnSpc>
              <a:buFont typeface="Arial" charset="0"/>
              <a:buNone/>
              <a:defRPr/>
            </a:pPr>
            <a:r>
              <a:rPr lang="en-US" b="1" dirty="0" smtClean="0">
                <a:solidFill>
                  <a:srgbClr val="FFF4A3"/>
                </a:solidFill>
              </a:rPr>
              <a:t>Tristan Shoemaker (Boston), </a:t>
            </a:r>
          </a:p>
          <a:p>
            <a:pPr algn="ctr">
              <a:lnSpc>
                <a:spcPct val="125000"/>
              </a:lnSpc>
              <a:buFont typeface="Arial" charset="0"/>
              <a:buNone/>
              <a:defRPr/>
            </a:pPr>
            <a:r>
              <a:rPr lang="en-US" b="1" dirty="0" smtClean="0">
                <a:solidFill>
                  <a:srgbClr val="FFF4A3"/>
                </a:solidFill>
              </a:rPr>
              <a:t>David Shoemaker (MIT),</a:t>
            </a:r>
          </a:p>
          <a:p>
            <a:pPr algn="ctr">
              <a:lnSpc>
                <a:spcPct val="125000"/>
              </a:lnSpc>
              <a:buFont typeface="Arial" charset="0"/>
              <a:buNone/>
              <a:defRPr/>
            </a:pPr>
            <a:r>
              <a:rPr lang="en-US" b="1" dirty="0" smtClean="0">
                <a:solidFill>
                  <a:srgbClr val="FFF4A3"/>
                </a:solidFill>
              </a:rPr>
              <a:t>Thomas Vo, Richard McCarthy (LHO)</a:t>
            </a:r>
          </a:p>
          <a:p>
            <a:pPr algn="ctr">
              <a:lnSpc>
                <a:spcPct val="125000"/>
              </a:lnSpc>
              <a:buFont typeface="Arial" charset="0"/>
              <a:buNone/>
              <a:defRPr/>
            </a:pPr>
            <a:r>
              <a:rPr lang="en-US" b="1" dirty="0" smtClean="0">
                <a:solidFill>
                  <a:srgbClr val="FFF4A3"/>
                </a:solidFill>
              </a:rPr>
              <a:t>Stefan Ballmer (Syracuse)</a:t>
            </a:r>
          </a:p>
          <a:p>
            <a:pPr algn="ctr">
              <a:lnSpc>
                <a:spcPct val="125000"/>
              </a:lnSpc>
              <a:defRPr/>
            </a:pPr>
            <a:r>
              <a:rPr lang="en-US" b="1" dirty="0" smtClean="0">
                <a:solidFill>
                  <a:srgbClr val="FFF4A3"/>
                </a:solidFill>
              </a:rPr>
              <a:t> </a:t>
            </a:r>
            <a:r>
              <a:rPr lang="en-US" sz="1800" b="1" dirty="0" smtClean="0">
                <a:solidFill>
                  <a:srgbClr val="FFF4A3"/>
                </a:solidFill>
                <a:cs typeface="+mn-cs"/>
              </a:rPr>
              <a:t> </a:t>
            </a:r>
            <a:r>
              <a:rPr lang="en-US" sz="1800" b="1" dirty="0" smtClean="0">
                <a:solidFill>
                  <a:srgbClr val="FFF4A3"/>
                </a:solidFill>
              </a:rPr>
              <a:t>LIGO</a:t>
            </a:r>
            <a:r>
              <a:rPr lang="en-US" b="1" dirty="0">
                <a:solidFill>
                  <a:srgbClr val="FFF4A3"/>
                </a:solidFill>
              </a:rPr>
              <a:t>-</a:t>
            </a:r>
            <a:r>
              <a:rPr lang="en-US" b="1" dirty="0" smtClean="0">
                <a:solidFill>
                  <a:srgbClr val="FFF4A3"/>
                </a:solidFill>
              </a:rPr>
              <a:t>G1301067</a:t>
            </a:r>
            <a:endParaRPr lang="en-US" sz="1800" b="1" dirty="0" smtClean="0">
              <a:solidFill>
                <a:srgbClr val="FFF4A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01970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C92DF15-A938-DB4B-8282-885F595A89E4}" type="slidenum">
              <a:rPr lang="en-US"/>
              <a:pPr>
                <a:defRPr/>
              </a:pPr>
              <a:t>10</a:t>
            </a:fld>
            <a:endParaRPr lang="en-US"/>
          </a:p>
        </p:txBody>
      </p:sp>
      <p:sp>
        <p:nvSpPr>
          <p:cNvPr id="865283" name="Rectangle 3"/>
          <p:cNvSpPr>
            <a:spLocks noChangeArrowheads="1"/>
          </p:cNvSpPr>
          <p:nvPr/>
        </p:nvSpPr>
        <p:spPr bwMode="auto">
          <a:xfrm>
            <a:off x="152400" y="152400"/>
            <a:ext cx="8839200" cy="6553200"/>
          </a:xfrm>
          <a:prstGeom prst="rect">
            <a:avLst/>
          </a:prstGeom>
          <a:noFill/>
          <a:ln w="57150">
            <a:solidFill>
              <a:srgbClr val="810407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  <p:sp>
        <p:nvSpPr>
          <p:cNvPr id="865284" name="Text Box 4"/>
          <p:cNvSpPr txBox="1">
            <a:spLocks noChangeArrowheads="1"/>
          </p:cNvSpPr>
          <p:nvPr/>
        </p:nvSpPr>
        <p:spPr bwMode="auto">
          <a:xfrm>
            <a:off x="4508373" y="1219200"/>
            <a:ext cx="4038600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115888" indent="-115888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2400" dirty="0" smtClean="0">
                <a:solidFill>
                  <a:srgbClr val="000081"/>
                </a:solidFill>
                <a:latin typeface="Helvetica Neue Black Condensed" charset="0"/>
                <a:cs typeface="+mn-cs"/>
              </a:rPr>
              <a:t> Magnetic</a:t>
            </a:r>
            <a:endParaRPr lang="en-US" sz="2800" dirty="0" smtClean="0">
              <a:cs typeface="+mn-cs"/>
            </a:endParaRPr>
          </a:p>
        </p:txBody>
      </p:sp>
      <p:pic>
        <p:nvPicPr>
          <p:cNvPr id="2" name="Picture 1" descr="Web3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5429" y="1028703"/>
            <a:ext cx="8670805" cy="5047483"/>
          </a:xfrm>
          <a:prstGeom prst="rect">
            <a:avLst/>
          </a:prstGeom>
        </p:spPr>
      </p:pic>
      <p:sp>
        <p:nvSpPr>
          <p:cNvPr id="8" name="Line 11"/>
          <p:cNvSpPr>
            <a:spLocks noChangeShapeType="1"/>
          </p:cNvSpPr>
          <p:nvPr/>
        </p:nvSpPr>
        <p:spPr bwMode="auto">
          <a:xfrm flipH="1">
            <a:off x="5680730" y="2629492"/>
            <a:ext cx="262869" cy="280584"/>
          </a:xfrm>
          <a:prstGeom prst="line">
            <a:avLst/>
          </a:prstGeom>
          <a:noFill/>
          <a:ln w="76200">
            <a:solidFill>
              <a:srgbClr val="FFFF00"/>
            </a:solidFill>
            <a:round/>
            <a:headEnd/>
            <a:tailEnd type="triangle" w="med" len="med"/>
          </a:ln>
          <a:effectLst>
            <a:outerShdw blurRad="63500" sx="130000" sy="130000" algn="ctr" rotWithShape="0">
              <a:prstClr val="black">
                <a:alpha val="54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 b="1">
              <a:ln w="18000">
                <a:solidFill>
                  <a:schemeClr val="tx1"/>
                </a:solidFill>
                <a:prstDash val="solid"/>
                <a:miter lim="800000"/>
              </a:ln>
              <a:noFill/>
              <a:effectLst>
                <a:outerShdw blurRad="50800" dist="38100" dir="10800000" algn="r" rotWithShape="0">
                  <a:prstClr val="black">
                    <a:alpha val="40000"/>
                  </a:prstClr>
                </a:outerShdw>
              </a:effectLst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75349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C92DF15-A938-DB4B-8282-885F595A89E4}" type="slidenum">
              <a:rPr lang="en-US"/>
              <a:pPr>
                <a:defRPr/>
              </a:pPr>
              <a:t>11</a:t>
            </a:fld>
            <a:endParaRPr lang="en-US"/>
          </a:p>
        </p:txBody>
      </p:sp>
      <p:sp>
        <p:nvSpPr>
          <p:cNvPr id="865283" name="Rectangle 3"/>
          <p:cNvSpPr>
            <a:spLocks noChangeArrowheads="1"/>
          </p:cNvSpPr>
          <p:nvPr/>
        </p:nvSpPr>
        <p:spPr bwMode="auto">
          <a:xfrm>
            <a:off x="152400" y="152400"/>
            <a:ext cx="8839200" cy="6553200"/>
          </a:xfrm>
          <a:prstGeom prst="rect">
            <a:avLst/>
          </a:prstGeom>
          <a:noFill/>
          <a:ln w="57150">
            <a:solidFill>
              <a:srgbClr val="810407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  <p:sp>
        <p:nvSpPr>
          <p:cNvPr id="865284" name="Text Box 4"/>
          <p:cNvSpPr txBox="1">
            <a:spLocks noChangeArrowheads="1"/>
          </p:cNvSpPr>
          <p:nvPr/>
        </p:nvSpPr>
        <p:spPr bwMode="auto">
          <a:xfrm>
            <a:off x="4508373" y="1219200"/>
            <a:ext cx="4038600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115888" indent="-115888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2400" dirty="0" smtClean="0">
                <a:solidFill>
                  <a:srgbClr val="000081"/>
                </a:solidFill>
                <a:latin typeface="Helvetica Neue Black Condensed" charset="0"/>
                <a:cs typeface="+mn-cs"/>
              </a:rPr>
              <a:t> Magnetic</a:t>
            </a:r>
            <a:endParaRPr lang="en-US" sz="2800" dirty="0" smtClean="0">
              <a:cs typeface="+mn-cs"/>
            </a:endParaRPr>
          </a:p>
        </p:txBody>
      </p:sp>
      <p:pic>
        <p:nvPicPr>
          <p:cNvPr id="2" name="Picture 1" descr="WebPageOpLevON.tiff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 r="-51"/>
          <a:stretch/>
        </p:blipFill>
        <p:spPr>
          <a:xfrm>
            <a:off x="189877" y="1043348"/>
            <a:ext cx="8684984" cy="4864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16947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C92DF15-A938-DB4B-8282-885F595A89E4}" type="slidenum">
              <a:rPr lang="en-US"/>
              <a:pPr>
                <a:defRPr/>
              </a:pPr>
              <a:t>12</a:t>
            </a:fld>
            <a:endParaRPr lang="en-US"/>
          </a:p>
        </p:txBody>
      </p:sp>
      <p:sp>
        <p:nvSpPr>
          <p:cNvPr id="865283" name="Rectangle 3"/>
          <p:cNvSpPr>
            <a:spLocks noChangeArrowheads="1"/>
          </p:cNvSpPr>
          <p:nvPr/>
        </p:nvSpPr>
        <p:spPr bwMode="auto">
          <a:xfrm>
            <a:off x="152400" y="152400"/>
            <a:ext cx="8839200" cy="6553200"/>
          </a:xfrm>
          <a:prstGeom prst="rect">
            <a:avLst/>
          </a:prstGeom>
          <a:noFill/>
          <a:ln w="57150">
            <a:solidFill>
              <a:srgbClr val="810407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  <p:sp>
        <p:nvSpPr>
          <p:cNvPr id="865284" name="Text Box 4"/>
          <p:cNvSpPr txBox="1">
            <a:spLocks noChangeArrowheads="1"/>
          </p:cNvSpPr>
          <p:nvPr/>
        </p:nvSpPr>
        <p:spPr bwMode="auto">
          <a:xfrm>
            <a:off x="4508373" y="1219200"/>
            <a:ext cx="4038600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115888" indent="-115888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2400" dirty="0" smtClean="0">
                <a:solidFill>
                  <a:srgbClr val="000081"/>
                </a:solidFill>
                <a:latin typeface="Helvetica Neue Black Condensed" charset="0"/>
                <a:cs typeface="+mn-cs"/>
              </a:rPr>
              <a:t> Magnetic</a:t>
            </a:r>
            <a:endParaRPr lang="en-US" sz="2800" dirty="0" smtClean="0">
              <a:cs typeface="+mn-cs"/>
            </a:endParaRPr>
          </a:p>
        </p:txBody>
      </p:sp>
      <p:grpSp>
        <p:nvGrpSpPr>
          <p:cNvPr id="7" name="Group 6"/>
          <p:cNvGrpSpPr>
            <a:grpSpLocks noChangeAspect="1"/>
          </p:cNvGrpSpPr>
          <p:nvPr/>
        </p:nvGrpSpPr>
        <p:grpSpPr>
          <a:xfrm>
            <a:off x="190500" y="1043336"/>
            <a:ext cx="8684468" cy="4864608"/>
            <a:chOff x="215900" y="1081436"/>
            <a:chExt cx="9880600" cy="5534622"/>
          </a:xfrm>
        </p:grpSpPr>
        <p:pic>
          <p:nvPicPr>
            <p:cNvPr id="2" name="Picture 1" descr="WebPageOpLevON.tiff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-45"/>
            <a:stretch/>
          </p:blipFill>
          <p:spPr>
            <a:xfrm>
              <a:off x="215900" y="1081436"/>
              <a:ext cx="9880600" cy="5534622"/>
            </a:xfrm>
            <a:prstGeom prst="rect">
              <a:avLst/>
            </a:prstGeom>
          </p:spPr>
        </p:pic>
        <p:pic>
          <p:nvPicPr>
            <p:cNvPr id="3" name="Picture 2" descr="WebPageAccelerometer.tiff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0936" t="22105" r="46354" b="22614"/>
            <a:stretch/>
          </p:blipFill>
          <p:spPr>
            <a:xfrm>
              <a:off x="6398261" y="3143250"/>
              <a:ext cx="88900" cy="6985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408602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C92DF15-A938-DB4B-8282-885F595A89E4}" type="slidenum">
              <a:rPr lang="en-US"/>
              <a:pPr>
                <a:defRPr/>
              </a:pPr>
              <a:t>13</a:t>
            </a:fld>
            <a:endParaRPr lang="en-US"/>
          </a:p>
        </p:txBody>
      </p:sp>
      <p:sp>
        <p:nvSpPr>
          <p:cNvPr id="865282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304800"/>
            <a:ext cx="8686800" cy="533400"/>
          </a:xfrm>
          <a:effectLst>
            <a:outerShdw blurRad="63500" dist="38099" dir="2700000" algn="ctr" rotWithShape="0">
              <a:schemeClr val="bg2">
                <a:alpha val="25000"/>
              </a:schemeClr>
            </a:outerShdw>
          </a:effectLst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sz="3400" b="1" i="1" dirty="0" smtClean="0">
                <a:solidFill>
                  <a:srgbClr val="030460"/>
                </a:solidFill>
                <a:latin typeface="Verdana" charset="0"/>
              </a:rPr>
              <a:t>Calibration </a:t>
            </a:r>
            <a:endParaRPr lang="en-US" sz="2800" b="1" dirty="0" smtClean="0">
              <a:latin typeface="Franklin Gothic Medium" charset="0"/>
            </a:endParaRPr>
          </a:p>
        </p:txBody>
      </p:sp>
      <p:sp>
        <p:nvSpPr>
          <p:cNvPr id="865283" name="Rectangle 3"/>
          <p:cNvSpPr>
            <a:spLocks noChangeArrowheads="1"/>
          </p:cNvSpPr>
          <p:nvPr/>
        </p:nvSpPr>
        <p:spPr bwMode="auto">
          <a:xfrm>
            <a:off x="152400" y="152400"/>
            <a:ext cx="8839200" cy="6553200"/>
          </a:xfrm>
          <a:prstGeom prst="rect">
            <a:avLst/>
          </a:prstGeom>
          <a:noFill/>
          <a:ln w="57150">
            <a:solidFill>
              <a:srgbClr val="810407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  <p:pic>
        <p:nvPicPr>
          <p:cNvPr id="2" name="Picture 1" descr="webpagecalibration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51000" y="838200"/>
            <a:ext cx="5803900" cy="4203700"/>
          </a:xfrm>
          <a:prstGeom prst="rect">
            <a:avLst/>
          </a:prstGeom>
        </p:spPr>
      </p:pic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561044" y="5194287"/>
            <a:ext cx="7823199" cy="1200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115888" indent="-115888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342900" indent="-342900">
              <a:buFont typeface="Arial"/>
              <a:buChar char="•"/>
              <a:defRPr/>
            </a:pPr>
            <a:r>
              <a:rPr lang="en-US" sz="2400" dirty="0" smtClean="0">
                <a:solidFill>
                  <a:srgbClr val="000081"/>
                </a:solidFill>
                <a:latin typeface="Helvetica Neue Black Condensed" charset="0"/>
              </a:rPr>
              <a:t>Accelerometers calibrated to match LVEA seismometer</a:t>
            </a:r>
          </a:p>
          <a:p>
            <a:pPr marL="342900" indent="-342900">
              <a:buFont typeface="Arial"/>
              <a:buChar char="•"/>
              <a:defRPr/>
            </a:pPr>
            <a:r>
              <a:rPr lang="en-US" sz="2400" dirty="0" smtClean="0">
                <a:solidFill>
                  <a:srgbClr val="000081"/>
                </a:solidFill>
                <a:latin typeface="Helvetica Neue Black Condensed" charset="0"/>
              </a:rPr>
              <a:t>Microphones calibrated with pressure piston</a:t>
            </a:r>
          </a:p>
          <a:p>
            <a:pPr marL="342900" indent="-342900">
              <a:buFont typeface="Arial"/>
              <a:buChar char="•"/>
              <a:defRPr/>
            </a:pPr>
            <a:r>
              <a:rPr lang="en-US" sz="2400" dirty="0" smtClean="0">
                <a:solidFill>
                  <a:srgbClr val="000081"/>
                </a:solidFill>
                <a:latin typeface="Helvetica Neue Black Condensed" charset="0"/>
                <a:cs typeface="+mn-cs"/>
              </a:rPr>
              <a:t>Factory calibration given if not calibrated through DAQ</a:t>
            </a:r>
            <a:endParaRPr lang="en-US" sz="2800" dirty="0" smtClean="0">
              <a:cs typeface="+mn-cs"/>
            </a:endParaRPr>
          </a:p>
        </p:txBody>
      </p:sp>
      <p:sp>
        <p:nvSpPr>
          <p:cNvPr id="8" name="Line 11"/>
          <p:cNvSpPr>
            <a:spLocks noChangeShapeType="1"/>
          </p:cNvSpPr>
          <p:nvPr/>
        </p:nvSpPr>
        <p:spPr bwMode="auto">
          <a:xfrm>
            <a:off x="1409700" y="1346792"/>
            <a:ext cx="283230" cy="280584"/>
          </a:xfrm>
          <a:prstGeom prst="line">
            <a:avLst/>
          </a:prstGeom>
          <a:noFill/>
          <a:ln w="76200">
            <a:solidFill>
              <a:srgbClr val="FFFF00"/>
            </a:solidFill>
            <a:round/>
            <a:headEnd/>
            <a:tailEnd type="triangle" w="med" len="med"/>
          </a:ln>
          <a:effectLst>
            <a:outerShdw blurRad="63500" sx="130000" sy="130000" algn="ctr" rotWithShape="0">
              <a:prstClr val="black">
                <a:alpha val="54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 b="1">
              <a:ln w="18000">
                <a:solidFill>
                  <a:schemeClr val="tx1"/>
                </a:solidFill>
                <a:prstDash val="solid"/>
                <a:miter lim="800000"/>
              </a:ln>
              <a:noFill/>
              <a:effectLst>
                <a:outerShdw blurRad="50800" dist="38100" dir="10800000" algn="r" rotWithShape="0">
                  <a:prstClr val="black">
                    <a:alpha val="40000"/>
                  </a:prstClr>
                </a:outerShdw>
              </a:effectLst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519793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C92DF15-A938-DB4B-8282-885F595A89E4}" type="slidenum">
              <a:rPr lang="en-US"/>
              <a:pPr>
                <a:defRPr/>
              </a:pPr>
              <a:t>14</a:t>
            </a:fld>
            <a:endParaRPr lang="en-US"/>
          </a:p>
        </p:txBody>
      </p:sp>
      <p:sp>
        <p:nvSpPr>
          <p:cNvPr id="865282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304800"/>
            <a:ext cx="8686800" cy="533400"/>
          </a:xfrm>
          <a:effectLst>
            <a:outerShdw blurRad="63500" dist="38099" dir="2700000" algn="ctr" rotWithShape="0">
              <a:schemeClr val="bg2">
                <a:alpha val="25000"/>
              </a:schemeClr>
            </a:outerShdw>
          </a:effectLst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sz="3400" b="1" i="1" dirty="0" smtClean="0">
                <a:solidFill>
                  <a:srgbClr val="030460"/>
                </a:solidFill>
                <a:latin typeface="Verdana" charset="0"/>
              </a:rPr>
              <a:t>Grid location  </a:t>
            </a:r>
            <a:endParaRPr lang="en-US" sz="2800" b="1" dirty="0" smtClean="0">
              <a:latin typeface="Franklin Gothic Medium" charset="0"/>
            </a:endParaRPr>
          </a:p>
        </p:txBody>
      </p:sp>
      <p:sp>
        <p:nvSpPr>
          <p:cNvPr id="865283" name="Rectangle 3"/>
          <p:cNvSpPr>
            <a:spLocks noChangeArrowheads="1"/>
          </p:cNvSpPr>
          <p:nvPr/>
        </p:nvSpPr>
        <p:spPr bwMode="auto">
          <a:xfrm>
            <a:off x="152400" y="152400"/>
            <a:ext cx="8839200" cy="6553200"/>
          </a:xfrm>
          <a:prstGeom prst="rect">
            <a:avLst/>
          </a:prstGeom>
          <a:noFill/>
          <a:ln w="57150">
            <a:solidFill>
              <a:srgbClr val="810407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  <p:pic>
        <p:nvPicPr>
          <p:cNvPr id="2" name="Picture 1" descr="webpagecalibration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51000" y="838200"/>
            <a:ext cx="5803900" cy="4203700"/>
          </a:xfrm>
          <a:prstGeom prst="rect">
            <a:avLst/>
          </a:prstGeom>
        </p:spPr>
      </p:pic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990600" y="5181600"/>
            <a:ext cx="7200899" cy="1200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115888" indent="-115888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2400" dirty="0" smtClean="0">
                <a:solidFill>
                  <a:srgbClr val="000081"/>
                </a:solidFill>
                <a:latin typeface="Helvetica Neue Black Condensed" charset="0"/>
              </a:rPr>
              <a:t> Grid location gives distance from the projection of the vertex onto the LVEA floor. Useful for source pointing and propagation velocities.</a:t>
            </a:r>
            <a:endParaRPr lang="en-US" sz="2800" dirty="0" smtClean="0">
              <a:cs typeface="+mn-cs"/>
            </a:endParaRPr>
          </a:p>
        </p:txBody>
      </p:sp>
      <p:sp>
        <p:nvSpPr>
          <p:cNvPr id="8" name="Line 11"/>
          <p:cNvSpPr>
            <a:spLocks noChangeShapeType="1"/>
          </p:cNvSpPr>
          <p:nvPr/>
        </p:nvSpPr>
        <p:spPr bwMode="auto">
          <a:xfrm>
            <a:off x="1393170" y="3962992"/>
            <a:ext cx="283230" cy="280584"/>
          </a:xfrm>
          <a:prstGeom prst="line">
            <a:avLst/>
          </a:prstGeom>
          <a:noFill/>
          <a:ln w="76200">
            <a:solidFill>
              <a:srgbClr val="FFFF00"/>
            </a:solidFill>
            <a:round/>
            <a:headEnd/>
            <a:tailEnd type="triangle" w="med" len="med"/>
          </a:ln>
          <a:effectLst>
            <a:outerShdw blurRad="63500" sx="130000" sy="130000" algn="ctr" rotWithShape="0">
              <a:prstClr val="black">
                <a:alpha val="54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 b="1">
              <a:ln w="18000">
                <a:solidFill>
                  <a:schemeClr val="tx1"/>
                </a:solidFill>
                <a:prstDash val="solid"/>
                <a:miter lim="800000"/>
              </a:ln>
              <a:noFill/>
              <a:effectLst>
                <a:outerShdw blurRad="50800" dist="38100" dir="10800000" algn="r" rotWithShape="0">
                  <a:prstClr val="black">
                    <a:alpha val="40000"/>
                  </a:prstClr>
                </a:outerShdw>
              </a:effectLst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57380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8029915-7D16-FA45-B01D-F443DAB7FB83}" type="slidenum">
              <a:rPr lang="en-US"/>
              <a:pPr>
                <a:defRPr/>
              </a:pPr>
              <a:t>15</a:t>
            </a:fld>
            <a:endParaRPr lang="en-US"/>
          </a:p>
        </p:txBody>
      </p:sp>
      <p:sp>
        <p:nvSpPr>
          <p:cNvPr id="865282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381000"/>
            <a:ext cx="8686800" cy="533400"/>
          </a:xfrm>
          <a:effectLst>
            <a:outerShdw blurRad="63500" dist="38099" dir="2700000" algn="ctr" rotWithShape="0">
              <a:schemeClr val="bg2">
                <a:alpha val="25000"/>
              </a:schemeClr>
            </a:outerShdw>
          </a:effectLst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sz="3400" b="1" i="1" dirty="0" smtClean="0">
                <a:solidFill>
                  <a:srgbClr val="030460"/>
                </a:solidFill>
                <a:latin typeface="Verdana" charset="0"/>
              </a:rPr>
              <a:t>Trilateration of sensor location </a:t>
            </a:r>
            <a:endParaRPr lang="en-US" sz="2800" b="1" dirty="0" smtClean="0">
              <a:latin typeface="Franklin Gothic Medium" charset="0"/>
            </a:endParaRPr>
          </a:p>
        </p:txBody>
      </p:sp>
      <p:sp>
        <p:nvSpPr>
          <p:cNvPr id="865283" name="Rectangle 3"/>
          <p:cNvSpPr>
            <a:spLocks noChangeArrowheads="1"/>
          </p:cNvSpPr>
          <p:nvPr/>
        </p:nvSpPr>
        <p:spPr bwMode="auto">
          <a:xfrm>
            <a:off x="152400" y="152400"/>
            <a:ext cx="8839200" cy="6553200"/>
          </a:xfrm>
          <a:prstGeom prst="rect">
            <a:avLst/>
          </a:prstGeom>
          <a:noFill/>
          <a:ln w="57150">
            <a:solidFill>
              <a:srgbClr val="810407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  <p:sp>
        <p:nvSpPr>
          <p:cNvPr id="865284" name="Text Box 4"/>
          <p:cNvSpPr txBox="1">
            <a:spLocks noChangeArrowheads="1"/>
          </p:cNvSpPr>
          <p:nvPr/>
        </p:nvSpPr>
        <p:spPr bwMode="auto">
          <a:xfrm>
            <a:off x="609600" y="5943600"/>
            <a:ext cx="8229600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115888" indent="-115888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2400" dirty="0" smtClean="0">
                <a:solidFill>
                  <a:srgbClr val="000081"/>
                </a:solidFill>
                <a:latin typeface="Helvetica Neue Black Condensed" charset="0"/>
                <a:cs typeface="+mn-cs"/>
              </a:rPr>
              <a:t> </a:t>
            </a:r>
            <a:r>
              <a:rPr lang="en-US" sz="2400" dirty="0" err="1" smtClean="0">
                <a:solidFill>
                  <a:srgbClr val="000081"/>
                </a:solidFill>
                <a:latin typeface="Helvetica Neue Black Condensed" charset="0"/>
                <a:cs typeface="+mn-cs"/>
              </a:rPr>
              <a:t>Vinny</a:t>
            </a:r>
            <a:r>
              <a:rPr lang="en-US" sz="2400" dirty="0" smtClean="0">
                <a:solidFill>
                  <a:srgbClr val="000081"/>
                </a:solidFill>
                <a:latin typeface="Helvetica Neue Black Condensed" charset="0"/>
                <a:cs typeface="+mn-cs"/>
              </a:rPr>
              <a:t> and Tristan using monuments and laser distance finder</a:t>
            </a:r>
            <a:endParaRPr lang="en-US" sz="2800" dirty="0" smtClean="0">
              <a:cs typeface="+mn-cs"/>
            </a:endParaRPr>
          </a:p>
        </p:txBody>
      </p:sp>
      <p:pic>
        <p:nvPicPr>
          <p:cNvPr id="84997" name="Picture 3" descr="TristTrilat.jpg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81400" y="1066800"/>
            <a:ext cx="5278438" cy="472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4998" name="Picture 4" descr="ZVinnyTrilat.jpg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4800" y="1066800"/>
            <a:ext cx="3276600" cy="4729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758456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ebpagepicture.tiff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12696" b="15079"/>
          <a:stretch/>
        </p:blipFill>
        <p:spPr>
          <a:xfrm>
            <a:off x="1612900" y="838200"/>
            <a:ext cx="5829300" cy="5778500"/>
          </a:xfrm>
          <a:prstGeom prst="rect">
            <a:avLst/>
          </a:prstGeom>
        </p:spPr>
      </p:pic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C92DF15-A938-DB4B-8282-885F595A89E4}" type="slidenum">
              <a:rPr lang="en-US"/>
              <a:pPr>
                <a:defRPr/>
              </a:pPr>
              <a:t>16</a:t>
            </a:fld>
            <a:endParaRPr lang="en-US"/>
          </a:p>
        </p:txBody>
      </p:sp>
      <p:sp>
        <p:nvSpPr>
          <p:cNvPr id="865282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304800"/>
            <a:ext cx="8686800" cy="533400"/>
          </a:xfrm>
          <a:effectLst>
            <a:outerShdw blurRad="63500" dist="38099" dir="2700000" algn="ctr" rotWithShape="0">
              <a:schemeClr val="bg2">
                <a:alpha val="25000"/>
              </a:schemeClr>
            </a:outerShdw>
          </a:effectLst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sz="3400" b="1" i="1" dirty="0" smtClean="0">
                <a:solidFill>
                  <a:srgbClr val="030460"/>
                </a:solidFill>
                <a:latin typeface="Verdana" charset="0"/>
              </a:rPr>
              <a:t>Picture </a:t>
            </a:r>
            <a:endParaRPr lang="en-US" sz="2800" b="1" dirty="0" smtClean="0">
              <a:latin typeface="Franklin Gothic Medium" charset="0"/>
            </a:endParaRPr>
          </a:p>
        </p:txBody>
      </p:sp>
      <p:sp>
        <p:nvSpPr>
          <p:cNvPr id="865283" name="Rectangle 3"/>
          <p:cNvSpPr>
            <a:spLocks noChangeArrowheads="1"/>
          </p:cNvSpPr>
          <p:nvPr/>
        </p:nvSpPr>
        <p:spPr bwMode="auto">
          <a:xfrm>
            <a:off x="152400" y="152400"/>
            <a:ext cx="8839200" cy="6553200"/>
          </a:xfrm>
          <a:prstGeom prst="rect">
            <a:avLst/>
          </a:prstGeom>
          <a:noFill/>
          <a:ln w="57150">
            <a:solidFill>
              <a:srgbClr val="810407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  <p:sp>
        <p:nvSpPr>
          <p:cNvPr id="7" name="Line 11"/>
          <p:cNvSpPr>
            <a:spLocks noChangeShapeType="1"/>
          </p:cNvSpPr>
          <p:nvPr/>
        </p:nvSpPr>
        <p:spPr bwMode="auto">
          <a:xfrm flipH="1" flipV="1">
            <a:off x="4838700" y="4041560"/>
            <a:ext cx="444500" cy="225640"/>
          </a:xfrm>
          <a:prstGeom prst="line">
            <a:avLst/>
          </a:prstGeom>
          <a:noFill/>
          <a:ln w="76200">
            <a:solidFill>
              <a:srgbClr val="FFFF00"/>
            </a:solidFill>
            <a:round/>
            <a:headEnd/>
            <a:tailEnd type="triangle" w="med" len="med"/>
          </a:ln>
          <a:effectLst>
            <a:outerShdw blurRad="63500" sx="130000" sy="130000" algn="ctr" rotWithShape="0">
              <a:prstClr val="black">
                <a:alpha val="54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 b="1">
              <a:ln w="18000">
                <a:solidFill>
                  <a:schemeClr val="tx1"/>
                </a:solidFill>
                <a:prstDash val="solid"/>
                <a:miter lim="800000"/>
              </a:ln>
              <a:noFill/>
              <a:effectLst>
                <a:outerShdw blurRad="50800" dist="38100" dir="10800000" algn="r" rotWithShape="0">
                  <a:prstClr val="black">
                    <a:alpha val="40000"/>
                  </a:prstClr>
                </a:outerShdw>
              </a:effectLst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311753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C92DF15-A938-DB4B-8282-885F595A89E4}" type="slidenum">
              <a:rPr lang="en-US"/>
              <a:pPr>
                <a:defRPr/>
              </a:pPr>
              <a:t>17</a:t>
            </a:fld>
            <a:endParaRPr lang="en-US"/>
          </a:p>
        </p:txBody>
      </p:sp>
      <p:sp>
        <p:nvSpPr>
          <p:cNvPr id="865282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520700"/>
            <a:ext cx="8686800" cy="533400"/>
          </a:xfrm>
          <a:effectLst>
            <a:outerShdw blurRad="63500" dist="38099" dir="2700000" algn="ctr" rotWithShape="0">
              <a:schemeClr val="bg2">
                <a:alpha val="25000"/>
              </a:schemeClr>
            </a:outerShdw>
          </a:effectLst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sz="3400" b="1" i="1" dirty="0" smtClean="0">
                <a:solidFill>
                  <a:srgbClr val="030460"/>
                </a:solidFill>
                <a:latin typeface="Verdana" charset="0"/>
              </a:rPr>
              <a:t>Calibrated spectrum </a:t>
            </a:r>
            <a:endParaRPr lang="en-US" sz="2800" b="1" dirty="0" smtClean="0">
              <a:latin typeface="Franklin Gothic Medium" charset="0"/>
            </a:endParaRPr>
          </a:p>
        </p:txBody>
      </p:sp>
      <p:sp>
        <p:nvSpPr>
          <p:cNvPr id="865283" name="Rectangle 3"/>
          <p:cNvSpPr>
            <a:spLocks noChangeArrowheads="1"/>
          </p:cNvSpPr>
          <p:nvPr/>
        </p:nvSpPr>
        <p:spPr bwMode="auto">
          <a:xfrm>
            <a:off x="152400" y="152400"/>
            <a:ext cx="8839200" cy="6553200"/>
          </a:xfrm>
          <a:prstGeom prst="rect">
            <a:avLst/>
          </a:prstGeom>
          <a:noFill/>
          <a:ln w="57150">
            <a:solidFill>
              <a:srgbClr val="810407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  <p:pic>
        <p:nvPicPr>
          <p:cNvPr id="2" name="Picture 1" descr="websamplespectrum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85900" y="1257300"/>
            <a:ext cx="5880100" cy="4889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83027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H1MAP.tiff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306" t="16480" r="2571" b="16293"/>
          <a:stretch/>
        </p:blipFill>
        <p:spPr>
          <a:xfrm>
            <a:off x="304800" y="1544818"/>
            <a:ext cx="7993639" cy="5116318"/>
          </a:xfrm>
          <a:prstGeom prst="rect">
            <a:avLst/>
          </a:prstGeom>
        </p:spPr>
      </p:pic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C92DF15-A938-DB4B-8282-885F595A89E4}" type="slidenum">
              <a:rPr lang="en-US"/>
              <a:pPr>
                <a:defRPr/>
              </a:pPr>
              <a:t>18</a:t>
            </a:fld>
            <a:endParaRPr lang="en-US"/>
          </a:p>
        </p:txBody>
      </p:sp>
      <p:sp>
        <p:nvSpPr>
          <p:cNvPr id="865282" name="Rectangle 2"/>
          <p:cNvSpPr>
            <a:spLocks noGrp="1" noChangeArrowheads="1"/>
          </p:cNvSpPr>
          <p:nvPr>
            <p:ph type="title"/>
          </p:nvPr>
        </p:nvSpPr>
        <p:spPr>
          <a:xfrm>
            <a:off x="-378796" y="471231"/>
            <a:ext cx="9604357" cy="533400"/>
          </a:xfrm>
          <a:effectLst>
            <a:outerShdw blurRad="63500" dist="38099" dir="2700000" algn="ctr" rotWithShape="0">
              <a:schemeClr val="bg2">
                <a:alpha val="25000"/>
              </a:schemeClr>
            </a:outerShdw>
          </a:effectLst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en-US" sz="2400" b="1" i="1" dirty="0" smtClean="0">
                <a:solidFill>
                  <a:srgbClr val="030460"/>
                </a:solidFill>
                <a:latin typeface="Verdana" charset="0"/>
              </a:rPr>
              <a:t>Early investigations with the new PEM system </a:t>
            </a:r>
            <a:br>
              <a:rPr lang="en-US" sz="2400" b="1" i="1" dirty="0" smtClean="0">
                <a:solidFill>
                  <a:srgbClr val="030460"/>
                </a:solidFill>
                <a:latin typeface="Verdana" charset="0"/>
              </a:rPr>
            </a:br>
            <a:endParaRPr lang="en-US" sz="2400" b="1" dirty="0" smtClean="0">
              <a:latin typeface="Franklin Gothic Medium" charset="0"/>
            </a:endParaRPr>
          </a:p>
        </p:txBody>
      </p:sp>
      <p:sp>
        <p:nvSpPr>
          <p:cNvPr id="865283" name="Rectangle 3"/>
          <p:cNvSpPr>
            <a:spLocks noChangeArrowheads="1"/>
          </p:cNvSpPr>
          <p:nvPr/>
        </p:nvSpPr>
        <p:spPr bwMode="auto">
          <a:xfrm>
            <a:off x="152400" y="152400"/>
            <a:ext cx="8839200" cy="6553200"/>
          </a:xfrm>
          <a:prstGeom prst="rect">
            <a:avLst/>
          </a:prstGeom>
          <a:noFill/>
          <a:ln w="57150">
            <a:solidFill>
              <a:srgbClr val="810407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  <p:pic>
        <p:nvPicPr>
          <p:cNvPr id="2" name="Picture 1" descr="H1-PEM-CS_ACC_OPLEV_ITMY_X-spec.jp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77151" y="1544818"/>
            <a:ext cx="5023130" cy="2929937"/>
          </a:xfrm>
          <a:prstGeom prst="rect">
            <a:avLst/>
          </a:prstGeom>
        </p:spPr>
      </p:pic>
      <p:pic>
        <p:nvPicPr>
          <p:cNvPr id="3" name="Picture 2" descr="H1-PEM-CS_ACC_OPLEV_ITMY_X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800" y="1705116"/>
            <a:ext cx="2057400" cy="2743200"/>
          </a:xfrm>
          <a:prstGeom prst="rect">
            <a:avLst/>
          </a:prstGeom>
        </p:spPr>
      </p:pic>
      <p:sp>
        <p:nvSpPr>
          <p:cNvPr id="9" name="Line 11"/>
          <p:cNvSpPr>
            <a:spLocks noChangeShapeType="1"/>
          </p:cNvSpPr>
          <p:nvPr/>
        </p:nvSpPr>
        <p:spPr bwMode="auto">
          <a:xfrm flipH="1">
            <a:off x="5911189" y="2295531"/>
            <a:ext cx="477527" cy="290907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ln>
                <a:solidFill>
                  <a:srgbClr val="FF0000"/>
                </a:solidFill>
              </a:ln>
              <a:cs typeface="+mn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44298" y="900136"/>
            <a:ext cx="889970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000" dirty="0" smtClean="0">
                <a:solidFill>
                  <a:srgbClr val="000081"/>
                </a:solidFill>
                <a:latin typeface="Helvetica Neue Black Condensed" charset="0"/>
              </a:rPr>
              <a:t>Web page spectrum suggest op-</a:t>
            </a:r>
            <a:r>
              <a:rPr lang="en-US" sz="2000" dirty="0" err="1" smtClean="0">
                <a:solidFill>
                  <a:srgbClr val="000081"/>
                </a:solidFill>
                <a:latin typeface="Helvetica Neue Black Condensed" charset="0"/>
              </a:rPr>
              <a:t>lev</a:t>
            </a:r>
            <a:r>
              <a:rPr lang="en-US" sz="2000" dirty="0" smtClean="0">
                <a:solidFill>
                  <a:srgbClr val="000081"/>
                </a:solidFill>
                <a:latin typeface="Helvetica Neue Black Condensed" charset="0"/>
              </a:rPr>
              <a:t> transmitter pier resonances may be too low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2931543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C92DF15-A938-DB4B-8282-885F595A89E4}" type="slidenum">
              <a:rPr lang="en-US"/>
              <a:pPr>
                <a:defRPr/>
              </a:pPr>
              <a:t>19</a:t>
            </a:fld>
            <a:endParaRPr lang="en-US"/>
          </a:p>
        </p:txBody>
      </p:sp>
      <p:sp>
        <p:nvSpPr>
          <p:cNvPr id="865282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304800"/>
            <a:ext cx="8686800" cy="533400"/>
          </a:xfrm>
          <a:effectLst>
            <a:outerShdw blurRad="63500" dist="38099" dir="2700000" algn="ctr" rotWithShape="0">
              <a:schemeClr val="bg2">
                <a:alpha val="25000"/>
              </a:schemeClr>
            </a:outerShdw>
          </a:effectLst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sz="3400" b="1" i="1" dirty="0" smtClean="0">
                <a:solidFill>
                  <a:srgbClr val="030460"/>
                </a:solidFill>
                <a:latin typeface="Verdana" charset="0"/>
              </a:rPr>
              <a:t>Test to see if grouting will help </a:t>
            </a:r>
            <a:endParaRPr lang="en-US" sz="2800" b="1" dirty="0" smtClean="0">
              <a:latin typeface="Franklin Gothic Medium" charset="0"/>
            </a:endParaRPr>
          </a:p>
        </p:txBody>
      </p:sp>
      <p:sp>
        <p:nvSpPr>
          <p:cNvPr id="865283" name="Rectangle 3"/>
          <p:cNvSpPr>
            <a:spLocks noChangeArrowheads="1"/>
          </p:cNvSpPr>
          <p:nvPr/>
        </p:nvSpPr>
        <p:spPr bwMode="auto">
          <a:xfrm>
            <a:off x="152400" y="152400"/>
            <a:ext cx="8839200" cy="6553200"/>
          </a:xfrm>
          <a:prstGeom prst="rect">
            <a:avLst/>
          </a:prstGeom>
          <a:noFill/>
          <a:ln w="57150">
            <a:solidFill>
              <a:srgbClr val="810407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  <p:sp>
        <p:nvSpPr>
          <p:cNvPr id="865284" name="Text Box 4"/>
          <p:cNvSpPr txBox="1">
            <a:spLocks noChangeArrowheads="1"/>
          </p:cNvSpPr>
          <p:nvPr/>
        </p:nvSpPr>
        <p:spPr bwMode="auto">
          <a:xfrm>
            <a:off x="951942" y="837467"/>
            <a:ext cx="7685984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115888" indent="-115888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2400" dirty="0" smtClean="0">
                <a:solidFill>
                  <a:srgbClr val="000081"/>
                </a:solidFill>
                <a:latin typeface="Helvetica Neue Black Condensed" charset="0"/>
                <a:cs typeface="+mn-cs"/>
              </a:rPr>
              <a:t> </a:t>
            </a:r>
            <a:r>
              <a:rPr lang="en-US" sz="2400" dirty="0" smtClean="0">
                <a:solidFill>
                  <a:srgbClr val="000081"/>
                </a:solidFill>
                <a:latin typeface="Helvetica Neue Black Condensed" charset="0"/>
              </a:rPr>
              <a:t>Added m</a:t>
            </a:r>
            <a:r>
              <a:rPr lang="en-US" sz="2400" dirty="0" smtClean="0">
                <a:solidFill>
                  <a:srgbClr val="000081"/>
                </a:solidFill>
                <a:latin typeface="Helvetica Neue Black Condensed" charset="0"/>
                <a:cs typeface="+mn-cs"/>
              </a:rPr>
              <a:t>achine jacks stiffen floor connection (with T. Vo)</a:t>
            </a:r>
            <a:endParaRPr lang="en-US" sz="2800" dirty="0" smtClean="0">
              <a:cs typeface="+mn-cs"/>
            </a:endParaRPr>
          </a:p>
        </p:txBody>
      </p:sp>
      <p:pic>
        <p:nvPicPr>
          <p:cNvPr id="2" name="Picture 1" descr="oplevfootmachinejacks.jpg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15501" y="1405291"/>
            <a:ext cx="3899376" cy="5220652"/>
          </a:xfrm>
          <a:prstGeom prst="rect">
            <a:avLst/>
          </a:prstGeom>
        </p:spPr>
      </p:pic>
      <p:pic>
        <p:nvPicPr>
          <p:cNvPr id="3" name="Picture 2" descr="oplevfoot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4455" y="1396924"/>
            <a:ext cx="3896233" cy="5216444"/>
          </a:xfrm>
          <a:prstGeom prst="rect">
            <a:avLst/>
          </a:prstGeom>
        </p:spPr>
      </p:pic>
      <p:sp>
        <p:nvSpPr>
          <p:cNvPr id="8" name="Line 11"/>
          <p:cNvSpPr>
            <a:spLocks noChangeShapeType="1"/>
          </p:cNvSpPr>
          <p:nvPr/>
        </p:nvSpPr>
        <p:spPr bwMode="auto">
          <a:xfrm flipH="1" flipV="1">
            <a:off x="5658289" y="5652684"/>
            <a:ext cx="0" cy="533400"/>
          </a:xfrm>
          <a:prstGeom prst="line">
            <a:avLst/>
          </a:prstGeom>
          <a:noFill/>
          <a:ln w="76200">
            <a:solidFill>
              <a:srgbClr val="FFFF57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  <p:sp>
        <p:nvSpPr>
          <p:cNvPr id="9" name="Line 11"/>
          <p:cNvSpPr>
            <a:spLocks noChangeShapeType="1"/>
          </p:cNvSpPr>
          <p:nvPr/>
        </p:nvSpPr>
        <p:spPr bwMode="auto">
          <a:xfrm flipH="1" flipV="1">
            <a:off x="7170895" y="4610600"/>
            <a:ext cx="228600" cy="533400"/>
          </a:xfrm>
          <a:prstGeom prst="line">
            <a:avLst/>
          </a:prstGeom>
          <a:noFill/>
          <a:ln w="76200">
            <a:solidFill>
              <a:srgbClr val="FFFF57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  <p:sp>
        <p:nvSpPr>
          <p:cNvPr id="11" name="Line 11"/>
          <p:cNvSpPr>
            <a:spLocks noChangeShapeType="1"/>
          </p:cNvSpPr>
          <p:nvPr/>
        </p:nvSpPr>
        <p:spPr bwMode="auto">
          <a:xfrm flipV="1">
            <a:off x="4312674" y="4736223"/>
            <a:ext cx="492143" cy="395077"/>
          </a:xfrm>
          <a:prstGeom prst="line">
            <a:avLst/>
          </a:prstGeom>
          <a:noFill/>
          <a:ln w="76200">
            <a:solidFill>
              <a:srgbClr val="FFFF57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576733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2CD485-B2E1-374F-AC09-C6129902A72A}" type="slidenum">
              <a:rPr lang="en-US"/>
              <a:pPr>
                <a:defRPr/>
              </a:pPr>
              <a:t>2</a:t>
            </a:fld>
            <a:endParaRPr lang="en-US"/>
          </a:p>
        </p:txBody>
      </p:sp>
      <p:sp>
        <p:nvSpPr>
          <p:cNvPr id="865282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304800"/>
            <a:ext cx="8686800" cy="533400"/>
          </a:xfrm>
          <a:effectLst>
            <a:outerShdw blurRad="63500" dist="38099" dir="2700000" algn="ctr" rotWithShape="0">
              <a:schemeClr val="bg2">
                <a:alpha val="25000"/>
              </a:schemeClr>
            </a:outerShdw>
          </a:effectLst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en-US" sz="3600" b="1" i="1" dirty="0" smtClean="0">
                <a:solidFill>
                  <a:srgbClr val="030460"/>
                </a:solidFill>
                <a:latin typeface="Verdana" charset="0"/>
              </a:rPr>
              <a:t>2013 Summer PEM Crew </a:t>
            </a:r>
            <a:endParaRPr lang="en-US" sz="3600" b="1" dirty="0" smtClean="0">
              <a:latin typeface="Franklin Gothic Medium" charset="0"/>
            </a:endParaRPr>
          </a:p>
        </p:txBody>
      </p:sp>
      <p:sp>
        <p:nvSpPr>
          <p:cNvPr id="865283" name="Rectangle 3"/>
          <p:cNvSpPr>
            <a:spLocks noChangeArrowheads="1"/>
          </p:cNvSpPr>
          <p:nvPr/>
        </p:nvSpPr>
        <p:spPr bwMode="auto">
          <a:xfrm>
            <a:off x="152400" y="152400"/>
            <a:ext cx="8839200" cy="6553200"/>
          </a:xfrm>
          <a:prstGeom prst="rect">
            <a:avLst/>
          </a:prstGeom>
          <a:noFill/>
          <a:ln w="57150">
            <a:solidFill>
              <a:srgbClr val="810407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  <p:sp>
        <p:nvSpPr>
          <p:cNvPr id="865284" name="Text Box 4"/>
          <p:cNvSpPr txBox="1">
            <a:spLocks noChangeArrowheads="1"/>
          </p:cNvSpPr>
          <p:nvPr/>
        </p:nvSpPr>
        <p:spPr bwMode="auto">
          <a:xfrm>
            <a:off x="304800" y="1020314"/>
            <a:ext cx="4038600" cy="28623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115888" indent="-115888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2000" dirty="0" smtClean="0">
                <a:solidFill>
                  <a:srgbClr val="000081"/>
                </a:solidFill>
                <a:latin typeface="Helvetica Neue Black Condensed" charset="0"/>
              </a:rPr>
              <a:t>Emily </a:t>
            </a:r>
            <a:r>
              <a:rPr lang="en-US" sz="2000" dirty="0" err="1" smtClean="0">
                <a:solidFill>
                  <a:srgbClr val="000081"/>
                </a:solidFill>
                <a:latin typeface="Helvetica Neue Black Condensed" charset="0"/>
              </a:rPr>
              <a:t>Maaske</a:t>
            </a:r>
            <a:endParaRPr lang="en-US" sz="2000" dirty="0" smtClean="0">
              <a:solidFill>
                <a:srgbClr val="000081"/>
              </a:solidFill>
              <a:latin typeface="Helvetica Neue Black Condensed" charset="0"/>
            </a:endParaRPr>
          </a:p>
          <a:p>
            <a:pPr>
              <a:defRPr/>
            </a:pPr>
            <a:r>
              <a:rPr lang="en-US" sz="2000" dirty="0" smtClean="0">
                <a:solidFill>
                  <a:srgbClr val="000081"/>
                </a:solidFill>
                <a:latin typeface="Helvetica Neue Black Condensed" charset="0"/>
              </a:rPr>
              <a:t>Terra Hardwick</a:t>
            </a:r>
          </a:p>
          <a:p>
            <a:pPr>
              <a:defRPr/>
            </a:pPr>
            <a:r>
              <a:rPr lang="en-US" sz="2000" dirty="0" err="1" smtClean="0">
                <a:solidFill>
                  <a:srgbClr val="000081"/>
                </a:solidFill>
                <a:latin typeface="Helvetica Neue Black Condensed" charset="0"/>
              </a:rPr>
              <a:t>Vinny</a:t>
            </a:r>
            <a:r>
              <a:rPr lang="en-US" sz="2000" dirty="0" smtClean="0">
                <a:solidFill>
                  <a:srgbClr val="000081"/>
                </a:solidFill>
                <a:latin typeface="Helvetica Neue Black Condensed" charset="0"/>
              </a:rPr>
              <a:t> Roma</a:t>
            </a:r>
          </a:p>
          <a:p>
            <a:pPr>
              <a:defRPr/>
            </a:pPr>
            <a:r>
              <a:rPr lang="en-US" sz="2000" dirty="0">
                <a:solidFill>
                  <a:srgbClr val="000081"/>
                </a:solidFill>
                <a:latin typeface="Helvetica Neue Black Condensed" charset="0"/>
              </a:rPr>
              <a:t>Dominick </a:t>
            </a:r>
            <a:r>
              <a:rPr lang="en-US" sz="2000" dirty="0" err="1" smtClean="0">
                <a:solidFill>
                  <a:srgbClr val="000081"/>
                </a:solidFill>
                <a:latin typeface="Helvetica Neue Black Condensed" charset="0"/>
              </a:rPr>
              <a:t>Ghirardo</a:t>
            </a:r>
            <a:endParaRPr lang="en-US" sz="2000" dirty="0" smtClean="0">
              <a:solidFill>
                <a:srgbClr val="000081"/>
              </a:solidFill>
              <a:latin typeface="Helvetica Neue Black Condensed" charset="0"/>
            </a:endParaRPr>
          </a:p>
          <a:p>
            <a:pPr>
              <a:defRPr/>
            </a:pPr>
            <a:r>
              <a:rPr lang="en-US" sz="2000" dirty="0" smtClean="0">
                <a:solidFill>
                  <a:srgbClr val="000081"/>
                </a:solidFill>
                <a:latin typeface="Helvetica Neue Black Condensed" charset="0"/>
              </a:rPr>
              <a:t>Brian Dawes</a:t>
            </a:r>
          </a:p>
          <a:p>
            <a:pPr>
              <a:defRPr/>
            </a:pPr>
            <a:r>
              <a:rPr lang="en-US" sz="2000" dirty="0" smtClean="0">
                <a:solidFill>
                  <a:srgbClr val="000081"/>
                </a:solidFill>
                <a:latin typeface="Helvetica Neue Black Condensed" charset="0"/>
              </a:rPr>
              <a:t>Tristan Shoemaker</a:t>
            </a:r>
          </a:p>
          <a:p>
            <a:pPr>
              <a:defRPr/>
            </a:pPr>
            <a:r>
              <a:rPr lang="en-US" sz="2000" dirty="0" smtClean="0">
                <a:solidFill>
                  <a:srgbClr val="000081"/>
                </a:solidFill>
                <a:latin typeface="Helvetica Neue Black Condensed" charset="0"/>
              </a:rPr>
              <a:t>David Shoemaker</a:t>
            </a:r>
          </a:p>
          <a:p>
            <a:pPr>
              <a:defRPr/>
            </a:pPr>
            <a:r>
              <a:rPr lang="en-US" sz="2000" dirty="0" err="1">
                <a:solidFill>
                  <a:srgbClr val="000081"/>
                </a:solidFill>
                <a:latin typeface="Helvetica Neue Black Condensed" charset="0"/>
              </a:rPr>
              <a:t>Anamaria</a:t>
            </a:r>
            <a:r>
              <a:rPr lang="en-US" sz="2000" dirty="0">
                <a:solidFill>
                  <a:srgbClr val="000081"/>
                </a:solidFill>
                <a:latin typeface="Helvetica Neue Black Condensed" charset="0"/>
              </a:rPr>
              <a:t> </a:t>
            </a:r>
            <a:r>
              <a:rPr lang="en-US" sz="2000" dirty="0" err="1">
                <a:solidFill>
                  <a:srgbClr val="000081"/>
                </a:solidFill>
                <a:latin typeface="Helvetica Neue Black Condensed" charset="0"/>
              </a:rPr>
              <a:t>Effler</a:t>
            </a:r>
            <a:endParaRPr lang="en-US" sz="2000" dirty="0"/>
          </a:p>
          <a:p>
            <a:pPr>
              <a:defRPr/>
            </a:pPr>
            <a:r>
              <a:rPr lang="en-US" sz="2000" dirty="0" smtClean="0">
                <a:solidFill>
                  <a:srgbClr val="000081"/>
                </a:solidFill>
                <a:latin typeface="Helvetica Neue Black Condensed" charset="0"/>
              </a:rPr>
              <a:t>Robert Schofield</a:t>
            </a:r>
          </a:p>
        </p:txBody>
      </p:sp>
      <p:pic>
        <p:nvPicPr>
          <p:cNvPr id="91141" name="Picture 1" descr="VGroup.jpg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22850" y="1143000"/>
            <a:ext cx="366395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1142" name="Picture 2" descr="ZBrianCables.jpg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08775" y="3886201"/>
            <a:ext cx="1978025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1144" name="Picture 4" descr="ZDavidLifting.jpg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90114" y="3882636"/>
            <a:ext cx="2606675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1145" name="Picture 5" descr="ZTerraTray.jpg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86814" y="1143000"/>
            <a:ext cx="20066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1143" name="Picture 3" descr="ZBunnySuits.jpg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85975" y="3886201"/>
            <a:ext cx="2936875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 descr="anamaria.JPG"/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-98261" y="4289260"/>
            <a:ext cx="2743199" cy="1937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43517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C92DF15-A938-DB4B-8282-885F595A89E4}" type="slidenum">
              <a:rPr lang="en-US"/>
              <a:pPr>
                <a:defRPr/>
              </a:pPr>
              <a:t>20</a:t>
            </a:fld>
            <a:endParaRPr lang="en-US"/>
          </a:p>
        </p:txBody>
      </p:sp>
      <p:sp>
        <p:nvSpPr>
          <p:cNvPr id="865282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304800"/>
            <a:ext cx="8686800" cy="533400"/>
          </a:xfrm>
          <a:effectLst>
            <a:outerShdw blurRad="63500" dist="38099" dir="2700000" algn="ctr" rotWithShape="0">
              <a:schemeClr val="bg2">
                <a:alpha val="25000"/>
              </a:schemeClr>
            </a:outerShdw>
          </a:effectLst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sz="3400" b="1" i="1" dirty="0" smtClean="0">
                <a:solidFill>
                  <a:srgbClr val="030460"/>
                </a:solidFill>
                <a:latin typeface="Verdana" charset="0"/>
              </a:rPr>
              <a:t>Peak moves up  </a:t>
            </a:r>
            <a:endParaRPr lang="en-US" sz="2800" b="1" dirty="0" smtClean="0">
              <a:latin typeface="Franklin Gothic Medium" charset="0"/>
            </a:endParaRPr>
          </a:p>
        </p:txBody>
      </p:sp>
      <p:sp>
        <p:nvSpPr>
          <p:cNvPr id="865283" name="Rectangle 3"/>
          <p:cNvSpPr>
            <a:spLocks noChangeArrowheads="1"/>
          </p:cNvSpPr>
          <p:nvPr/>
        </p:nvSpPr>
        <p:spPr bwMode="auto">
          <a:xfrm>
            <a:off x="152400" y="152400"/>
            <a:ext cx="8839200" cy="6553200"/>
          </a:xfrm>
          <a:prstGeom prst="rect">
            <a:avLst/>
          </a:prstGeom>
          <a:noFill/>
          <a:ln w="57150">
            <a:solidFill>
              <a:srgbClr val="810407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  <p:sp>
        <p:nvSpPr>
          <p:cNvPr id="865284" name="Text Box 4"/>
          <p:cNvSpPr txBox="1">
            <a:spLocks noChangeArrowheads="1"/>
          </p:cNvSpPr>
          <p:nvPr/>
        </p:nvSpPr>
        <p:spPr bwMode="auto">
          <a:xfrm>
            <a:off x="330200" y="854525"/>
            <a:ext cx="88392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115888" indent="-115888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2400" dirty="0" smtClean="0">
                <a:solidFill>
                  <a:srgbClr val="000081"/>
                </a:solidFill>
                <a:latin typeface="Helvetica Neue Black Condensed" charset="0"/>
                <a:cs typeface="+mn-cs"/>
              </a:rPr>
              <a:t> </a:t>
            </a:r>
            <a:r>
              <a:rPr lang="en-US" sz="2400" dirty="0" smtClean="0">
                <a:solidFill>
                  <a:srgbClr val="000081"/>
                </a:solidFill>
                <a:latin typeface="Helvetica Neue Black Condensed" charset="0"/>
              </a:rPr>
              <a:t>Resonance given by connection to floor, so grouting should help</a:t>
            </a:r>
            <a:endParaRPr lang="en-US" sz="2800" dirty="0" smtClean="0">
              <a:cs typeface="+mn-cs"/>
            </a:endParaRPr>
          </a:p>
        </p:txBody>
      </p:sp>
      <p:pic>
        <p:nvPicPr>
          <p:cNvPr id="2" name="Picture 1" descr="oplevfspectrum.pdf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675" t="32066" r="-657"/>
          <a:stretch/>
        </p:blipFill>
        <p:spPr>
          <a:xfrm>
            <a:off x="304800" y="1534131"/>
            <a:ext cx="8678150" cy="5323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05812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oiseBudget.pdf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793" t="7756" r="6447" b="6956"/>
          <a:stretch/>
        </p:blipFill>
        <p:spPr>
          <a:xfrm rot="5400000">
            <a:off x="1728333" y="-890134"/>
            <a:ext cx="5534931" cy="8991600"/>
          </a:xfrm>
          <a:prstGeom prst="rect">
            <a:avLst/>
          </a:prstGeom>
        </p:spPr>
      </p:pic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D356D7C-910B-334D-AC67-384D8453BEAC}" type="slidenum">
              <a:rPr lang="en-US"/>
              <a:pPr>
                <a:defRPr/>
              </a:pPr>
              <a:t>21</a:t>
            </a:fld>
            <a:endParaRPr lang="en-US"/>
          </a:p>
        </p:txBody>
      </p:sp>
      <p:sp>
        <p:nvSpPr>
          <p:cNvPr id="865282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304800"/>
            <a:ext cx="8686800" cy="533400"/>
          </a:xfrm>
          <a:effectLst>
            <a:outerShdw blurRad="63500" dist="38099" dir="2700000" algn="ctr" rotWithShape="0">
              <a:schemeClr val="bg2">
                <a:alpha val="25000"/>
              </a:schemeClr>
            </a:outerShdw>
          </a:effectLst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sz="3400" b="1" i="1" dirty="0" smtClean="0">
                <a:solidFill>
                  <a:srgbClr val="030460"/>
                </a:solidFill>
                <a:latin typeface="Verdana" charset="0"/>
              </a:rPr>
              <a:t>Excess noise in HIFO-Y ALS test </a:t>
            </a:r>
            <a:endParaRPr lang="en-US" sz="2800" b="1" dirty="0" smtClean="0">
              <a:latin typeface="Franklin Gothic Medium" charset="0"/>
            </a:endParaRPr>
          </a:p>
        </p:txBody>
      </p:sp>
      <p:sp>
        <p:nvSpPr>
          <p:cNvPr id="865283" name="Rectangle 3"/>
          <p:cNvSpPr>
            <a:spLocks noChangeArrowheads="1"/>
          </p:cNvSpPr>
          <p:nvPr/>
        </p:nvSpPr>
        <p:spPr bwMode="auto">
          <a:xfrm>
            <a:off x="152400" y="152400"/>
            <a:ext cx="8839200" cy="6553200"/>
          </a:xfrm>
          <a:prstGeom prst="rect">
            <a:avLst/>
          </a:prstGeom>
          <a:noFill/>
          <a:ln w="57150">
            <a:solidFill>
              <a:srgbClr val="810407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  <p:sp>
        <p:nvSpPr>
          <p:cNvPr id="6" name="Line 11"/>
          <p:cNvSpPr>
            <a:spLocks noChangeShapeType="1"/>
          </p:cNvSpPr>
          <p:nvPr/>
        </p:nvSpPr>
        <p:spPr bwMode="auto">
          <a:xfrm flipH="1">
            <a:off x="1625600" y="1487380"/>
            <a:ext cx="279400" cy="333160"/>
          </a:xfrm>
          <a:prstGeom prst="line">
            <a:avLst/>
          </a:prstGeom>
          <a:noFill/>
          <a:ln w="76200">
            <a:solidFill>
              <a:srgbClr val="FFFF00"/>
            </a:solidFill>
            <a:round/>
            <a:headEnd/>
            <a:tailEnd type="triangle" w="med" len="med"/>
          </a:ln>
          <a:effectLst>
            <a:outerShdw blurRad="63500" sx="130000" sy="130000" algn="ctr" rotWithShape="0">
              <a:prstClr val="black">
                <a:alpha val="54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 b="1">
              <a:ln w="18000">
                <a:solidFill>
                  <a:schemeClr val="tx1"/>
                </a:solidFill>
                <a:prstDash val="solid"/>
                <a:miter lim="800000"/>
              </a:ln>
              <a:noFill/>
              <a:effectLst>
                <a:outerShdw blurRad="50800" dist="38100" dir="10800000" algn="r" rotWithShape="0">
                  <a:prstClr val="black">
                    <a:alpha val="40000"/>
                  </a:prstClr>
                </a:outerShdw>
              </a:effectLst>
              <a:cs typeface="+mn-cs"/>
            </a:endParaRPr>
          </a:p>
        </p:txBody>
      </p:sp>
      <p:sp>
        <p:nvSpPr>
          <p:cNvPr id="7" name="Line 11"/>
          <p:cNvSpPr>
            <a:spLocks noChangeShapeType="1"/>
          </p:cNvSpPr>
          <p:nvPr/>
        </p:nvSpPr>
        <p:spPr bwMode="auto">
          <a:xfrm flipH="1">
            <a:off x="4610100" y="2222500"/>
            <a:ext cx="292100" cy="317500"/>
          </a:xfrm>
          <a:prstGeom prst="line">
            <a:avLst/>
          </a:prstGeom>
          <a:noFill/>
          <a:ln w="76200">
            <a:solidFill>
              <a:srgbClr val="FFFF00"/>
            </a:solidFill>
            <a:round/>
            <a:headEnd/>
            <a:tailEnd type="triangle" w="med" len="med"/>
          </a:ln>
          <a:effectLst>
            <a:outerShdw blurRad="63500" sx="130000" sy="130000" algn="ctr" rotWithShape="0">
              <a:prstClr val="black">
                <a:alpha val="54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 b="1">
              <a:ln w="18000">
                <a:solidFill>
                  <a:schemeClr val="tx1"/>
                </a:solidFill>
                <a:prstDash val="solid"/>
                <a:miter lim="800000"/>
              </a:ln>
              <a:noFill/>
              <a:effectLst>
                <a:outerShdw blurRad="50800" dist="38100" dir="10800000" algn="r" rotWithShape="0">
                  <a:prstClr val="black">
                    <a:alpha val="40000"/>
                  </a:prstClr>
                </a:outerShdw>
              </a:effectLst>
              <a:cs typeface="+mn-cs"/>
            </a:endParaRPr>
          </a:p>
        </p:txBody>
      </p:sp>
      <p:sp>
        <p:nvSpPr>
          <p:cNvPr id="8" name="Line 11"/>
          <p:cNvSpPr>
            <a:spLocks noChangeShapeType="1"/>
          </p:cNvSpPr>
          <p:nvPr/>
        </p:nvSpPr>
        <p:spPr bwMode="auto">
          <a:xfrm flipH="1">
            <a:off x="5321300" y="2349500"/>
            <a:ext cx="292100" cy="317500"/>
          </a:xfrm>
          <a:prstGeom prst="line">
            <a:avLst/>
          </a:prstGeom>
          <a:noFill/>
          <a:ln w="76200">
            <a:solidFill>
              <a:srgbClr val="FFFF00"/>
            </a:solidFill>
            <a:round/>
            <a:headEnd/>
            <a:tailEnd type="triangle" w="med" len="med"/>
          </a:ln>
          <a:effectLst>
            <a:outerShdw blurRad="63500" sx="130000" sy="130000" algn="ctr" rotWithShape="0">
              <a:prstClr val="black">
                <a:alpha val="54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 b="1">
              <a:ln w="18000">
                <a:solidFill>
                  <a:schemeClr val="tx1"/>
                </a:solidFill>
                <a:prstDash val="solid"/>
                <a:miter lim="800000"/>
              </a:ln>
              <a:noFill/>
              <a:effectLst>
                <a:outerShdw blurRad="50800" dist="38100" dir="10800000" algn="r" rotWithShape="0">
                  <a:prstClr val="black">
                    <a:alpha val="40000"/>
                  </a:prstClr>
                </a:outerShdw>
              </a:effectLst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31146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C92DF15-A938-DB4B-8282-885F595A89E4}" type="slidenum">
              <a:rPr lang="en-US"/>
              <a:pPr>
                <a:defRPr/>
              </a:pPr>
              <a:t>22</a:t>
            </a:fld>
            <a:endParaRPr lang="en-US"/>
          </a:p>
        </p:txBody>
      </p:sp>
      <p:sp>
        <p:nvSpPr>
          <p:cNvPr id="865282" name="Rectangle 2"/>
          <p:cNvSpPr>
            <a:spLocks noGrp="1" noChangeArrowheads="1"/>
          </p:cNvSpPr>
          <p:nvPr>
            <p:ph type="title"/>
          </p:nvPr>
        </p:nvSpPr>
        <p:spPr>
          <a:xfrm>
            <a:off x="-228600" y="304800"/>
            <a:ext cx="9601200" cy="533400"/>
          </a:xfrm>
          <a:effectLst>
            <a:outerShdw blurRad="63500" dist="38099" dir="2700000" algn="ctr" rotWithShape="0">
              <a:schemeClr val="bg2">
                <a:alpha val="25000"/>
              </a:schemeClr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en-US" sz="2800" b="1" i="1" dirty="0" smtClean="0">
                <a:solidFill>
                  <a:srgbClr val="030460"/>
                </a:solidFill>
                <a:latin typeface="Verdana" charset="0"/>
              </a:rPr>
              <a:t>Low-f coherence with seismic and OSEMs </a:t>
            </a:r>
            <a:endParaRPr lang="en-US" sz="2800" b="1" dirty="0" smtClean="0">
              <a:latin typeface="Franklin Gothic Medium" charset="0"/>
            </a:endParaRPr>
          </a:p>
        </p:txBody>
      </p:sp>
      <p:sp>
        <p:nvSpPr>
          <p:cNvPr id="865283" name="Rectangle 3"/>
          <p:cNvSpPr>
            <a:spLocks noChangeArrowheads="1"/>
          </p:cNvSpPr>
          <p:nvPr/>
        </p:nvSpPr>
        <p:spPr bwMode="auto">
          <a:xfrm>
            <a:off x="152400" y="152400"/>
            <a:ext cx="8839200" cy="6553200"/>
          </a:xfrm>
          <a:prstGeom prst="rect">
            <a:avLst/>
          </a:prstGeom>
          <a:noFill/>
          <a:ln w="57150">
            <a:solidFill>
              <a:srgbClr val="810407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  <p:sp>
        <p:nvSpPr>
          <p:cNvPr id="865284" name="Text Box 4"/>
          <p:cNvSpPr txBox="1">
            <a:spLocks noChangeArrowheads="1"/>
          </p:cNvSpPr>
          <p:nvPr/>
        </p:nvSpPr>
        <p:spPr bwMode="auto">
          <a:xfrm>
            <a:off x="4495800" y="1219200"/>
            <a:ext cx="4038600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115888" indent="-115888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2400" dirty="0" smtClean="0">
                <a:solidFill>
                  <a:srgbClr val="000081"/>
                </a:solidFill>
                <a:latin typeface="Helvetica Neue Black Condensed" charset="0"/>
                <a:cs typeface="+mn-cs"/>
              </a:rPr>
              <a:t> Magnetic</a:t>
            </a:r>
            <a:endParaRPr lang="en-US" sz="2800" dirty="0" smtClean="0">
              <a:cs typeface="+mn-cs"/>
            </a:endParaRPr>
          </a:p>
        </p:txBody>
      </p:sp>
      <p:pic>
        <p:nvPicPr>
          <p:cNvPr id="3" name="Picture 2" descr="Fig2-Low-f-Coherence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2108" y="838200"/>
            <a:ext cx="8084692" cy="5795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99628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Fig1-HIFO-PeriscopeCoherence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5961" y="939800"/>
            <a:ext cx="8298439" cy="5644624"/>
          </a:xfrm>
          <a:prstGeom prst="rect">
            <a:avLst/>
          </a:prstGeom>
        </p:spPr>
      </p:pic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C92DF15-A938-DB4B-8282-885F595A89E4}" type="slidenum">
              <a:rPr lang="en-US"/>
              <a:pPr>
                <a:defRPr/>
              </a:pPr>
              <a:t>23</a:t>
            </a:fld>
            <a:endParaRPr lang="en-US"/>
          </a:p>
        </p:txBody>
      </p:sp>
      <p:sp>
        <p:nvSpPr>
          <p:cNvPr id="865282" name="Rectangle 2"/>
          <p:cNvSpPr>
            <a:spLocks noGrp="1" noChangeArrowheads="1"/>
          </p:cNvSpPr>
          <p:nvPr>
            <p:ph type="title"/>
          </p:nvPr>
        </p:nvSpPr>
        <p:spPr>
          <a:xfrm>
            <a:off x="-101600" y="304800"/>
            <a:ext cx="9423400" cy="533400"/>
          </a:xfrm>
          <a:effectLst>
            <a:outerShdw blurRad="63500" dist="38099" dir="2700000" algn="ctr" rotWithShape="0">
              <a:schemeClr val="bg2">
                <a:alpha val="25000"/>
              </a:schemeClr>
            </a:outerShdw>
          </a:effectLst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sz="2800" b="1" i="1" dirty="0">
                <a:solidFill>
                  <a:srgbClr val="030460"/>
                </a:solidFill>
                <a:latin typeface="Verdana" charset="0"/>
              </a:rPr>
              <a:t>A</a:t>
            </a:r>
            <a:r>
              <a:rPr lang="en-US" sz="2800" b="1" i="1" dirty="0" smtClean="0">
                <a:solidFill>
                  <a:srgbClr val="030460"/>
                </a:solidFill>
                <a:latin typeface="Verdana" charset="0"/>
              </a:rPr>
              <a:t>ccelerometer coherence at higher f </a:t>
            </a:r>
            <a:endParaRPr lang="en-US" sz="2800" b="1" dirty="0" smtClean="0">
              <a:latin typeface="Franklin Gothic Medium" charset="0"/>
            </a:endParaRPr>
          </a:p>
        </p:txBody>
      </p:sp>
      <p:sp>
        <p:nvSpPr>
          <p:cNvPr id="865283" name="Rectangle 3"/>
          <p:cNvSpPr>
            <a:spLocks noChangeArrowheads="1"/>
          </p:cNvSpPr>
          <p:nvPr/>
        </p:nvSpPr>
        <p:spPr bwMode="auto">
          <a:xfrm>
            <a:off x="152400" y="152400"/>
            <a:ext cx="8839200" cy="6553200"/>
          </a:xfrm>
          <a:prstGeom prst="rect">
            <a:avLst/>
          </a:prstGeom>
          <a:noFill/>
          <a:ln w="57150">
            <a:solidFill>
              <a:srgbClr val="810407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  <p:sp>
        <p:nvSpPr>
          <p:cNvPr id="865284" name="Text Box 4"/>
          <p:cNvSpPr txBox="1">
            <a:spLocks noChangeArrowheads="1"/>
          </p:cNvSpPr>
          <p:nvPr/>
        </p:nvSpPr>
        <p:spPr bwMode="auto">
          <a:xfrm>
            <a:off x="4737100" y="2951225"/>
            <a:ext cx="2057400" cy="461665"/>
          </a:xfrm>
          <a:prstGeom prst="rect">
            <a:avLst/>
          </a:prstGeom>
          <a:solidFill>
            <a:schemeClr val="bg1">
              <a:alpha val="51000"/>
            </a:schemeClr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square">
            <a:spAutoFit/>
          </a:bodyPr>
          <a:lstStyle>
            <a:lvl1pPr marL="115888" indent="-115888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2400" dirty="0" smtClean="0">
                <a:solidFill>
                  <a:srgbClr val="000081"/>
                </a:solidFill>
                <a:latin typeface="Helvetica Neue Black Condensed" charset="0"/>
                <a:cs typeface="+mn-cs"/>
              </a:rPr>
              <a:t> </a:t>
            </a:r>
            <a:r>
              <a:rPr lang="en-US" sz="2400" dirty="0" smtClean="0">
                <a:ln>
                  <a:solidFill>
                    <a:schemeClr val="tx1"/>
                  </a:solidFill>
                </a:ln>
                <a:latin typeface="Helvetica Neue Black Condensed" charset="0"/>
              </a:rPr>
              <a:t>Black: HIFO-Y</a:t>
            </a:r>
            <a:endParaRPr lang="en-US" sz="2800" dirty="0" smtClean="0">
              <a:ln>
                <a:solidFill>
                  <a:schemeClr val="tx1"/>
                </a:solidFill>
              </a:ln>
            </a:endParaRPr>
          </a:p>
        </p:txBody>
      </p:sp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5765800" y="3532136"/>
            <a:ext cx="2768600" cy="461665"/>
          </a:xfrm>
          <a:prstGeom prst="rect">
            <a:avLst/>
          </a:prstGeom>
          <a:solidFill>
            <a:schemeClr val="bg1">
              <a:alpha val="51000"/>
            </a:schemeClr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square">
            <a:spAutoFit/>
          </a:bodyPr>
          <a:lstStyle>
            <a:lvl1pPr marL="115888" indent="-115888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2400" dirty="0" smtClean="0">
                <a:solidFill>
                  <a:srgbClr val="000081"/>
                </a:solidFill>
                <a:latin typeface="Helvetica Neue Black Condensed" charset="0"/>
                <a:cs typeface="+mn-cs"/>
              </a:rPr>
              <a:t> </a:t>
            </a:r>
            <a:r>
              <a:rPr lang="en-US" sz="2400" dirty="0" smtClean="0">
                <a:solidFill>
                  <a:srgbClr val="0000FF"/>
                </a:solidFill>
                <a:latin typeface="Helvetica Neue Black Condensed" charset="0"/>
              </a:rPr>
              <a:t>Blue: PSL periscope</a:t>
            </a:r>
            <a:endParaRPr lang="en-US" sz="2800" dirty="0" smtClean="0">
              <a:solidFill>
                <a:srgbClr val="0000FF"/>
              </a:solidFill>
            </a:endParaRPr>
          </a:p>
        </p:txBody>
      </p:sp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2451100" y="3532136"/>
            <a:ext cx="2997200" cy="461665"/>
          </a:xfrm>
          <a:prstGeom prst="rect">
            <a:avLst/>
          </a:prstGeom>
          <a:solidFill>
            <a:schemeClr val="bg1">
              <a:alpha val="51000"/>
            </a:schemeClr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square">
            <a:spAutoFit/>
          </a:bodyPr>
          <a:lstStyle>
            <a:lvl1pPr marL="115888" indent="-115888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2400" dirty="0" smtClean="0">
                <a:solidFill>
                  <a:srgbClr val="000081"/>
                </a:solidFill>
                <a:latin typeface="Helvetica Neue Black Condensed" charset="0"/>
                <a:cs typeface="+mn-cs"/>
              </a:rPr>
              <a:t> </a:t>
            </a:r>
            <a:r>
              <a:rPr lang="en-US" sz="2400" dirty="0" smtClean="0">
                <a:solidFill>
                  <a:srgbClr val="FF0000"/>
                </a:solidFill>
                <a:latin typeface="Helvetica Neue Black Condensed" charset="0"/>
              </a:rPr>
              <a:t>Red: ISCT1 periscope</a:t>
            </a:r>
            <a:endParaRPr lang="en-US" sz="2800" dirty="0" smtClean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51278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C92DF15-A938-DB4B-8282-885F595A89E4}" type="slidenum">
              <a:rPr lang="en-US"/>
              <a:pPr>
                <a:defRPr/>
              </a:pPr>
              <a:t>24</a:t>
            </a:fld>
            <a:endParaRPr lang="en-US"/>
          </a:p>
        </p:txBody>
      </p:sp>
      <p:sp>
        <p:nvSpPr>
          <p:cNvPr id="865282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571500"/>
            <a:ext cx="2667000" cy="533400"/>
          </a:xfrm>
          <a:effectLst>
            <a:outerShdw blurRad="63500" dist="38099" dir="2700000" algn="ctr" rotWithShape="0">
              <a:schemeClr val="bg2">
                <a:alpha val="25000"/>
              </a:schemeClr>
            </a:outerShdw>
          </a:effectLst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sz="3400" b="1" i="1" dirty="0" smtClean="0">
                <a:solidFill>
                  <a:srgbClr val="030460"/>
                </a:solidFill>
                <a:latin typeface="Verdana" charset="0"/>
              </a:rPr>
              <a:t>ISCT1 ALS periscopes </a:t>
            </a:r>
            <a:endParaRPr lang="en-US" sz="2800" b="1" dirty="0" smtClean="0">
              <a:latin typeface="Franklin Gothic Medium" charset="0"/>
            </a:endParaRPr>
          </a:p>
        </p:txBody>
      </p:sp>
      <p:sp>
        <p:nvSpPr>
          <p:cNvPr id="865283" name="Rectangle 3"/>
          <p:cNvSpPr>
            <a:spLocks noChangeArrowheads="1"/>
          </p:cNvSpPr>
          <p:nvPr/>
        </p:nvSpPr>
        <p:spPr bwMode="auto">
          <a:xfrm>
            <a:off x="152400" y="152400"/>
            <a:ext cx="8839200" cy="6553200"/>
          </a:xfrm>
          <a:prstGeom prst="rect">
            <a:avLst/>
          </a:prstGeom>
          <a:noFill/>
          <a:ln w="57150">
            <a:solidFill>
              <a:srgbClr val="810407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  <p:sp>
        <p:nvSpPr>
          <p:cNvPr id="11" name="Text Box 4"/>
          <p:cNvSpPr txBox="1">
            <a:spLocks noChangeArrowheads="1"/>
          </p:cNvSpPr>
          <p:nvPr/>
        </p:nvSpPr>
        <p:spPr bwMode="auto">
          <a:xfrm>
            <a:off x="228600" y="2071636"/>
            <a:ext cx="3098800" cy="461665"/>
          </a:xfrm>
          <a:prstGeom prst="rect">
            <a:avLst/>
          </a:prstGeom>
          <a:solidFill>
            <a:schemeClr val="bg1">
              <a:alpha val="51000"/>
            </a:schemeClr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square">
            <a:spAutoFit/>
          </a:bodyPr>
          <a:lstStyle>
            <a:lvl1pPr marL="115888" indent="-115888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2400" dirty="0" smtClean="0">
                <a:solidFill>
                  <a:srgbClr val="000081"/>
                </a:solidFill>
                <a:latin typeface="Helvetica Neue Black Condensed" charset="0"/>
                <a:cs typeface="+mn-cs"/>
              </a:rPr>
              <a:t> </a:t>
            </a:r>
            <a:r>
              <a:rPr lang="en-US" sz="2400" dirty="0" smtClean="0">
                <a:solidFill>
                  <a:srgbClr val="22B128"/>
                </a:solidFill>
                <a:latin typeface="Helvetica Neue Black Condensed" charset="0"/>
              </a:rPr>
              <a:t>Green light from Y-end </a:t>
            </a:r>
            <a:endParaRPr lang="en-US" sz="2800" dirty="0" smtClean="0">
              <a:solidFill>
                <a:srgbClr val="22B128"/>
              </a:solidFill>
            </a:endParaRPr>
          </a:p>
        </p:txBody>
      </p:sp>
      <p:sp>
        <p:nvSpPr>
          <p:cNvPr id="12" name="Text Box 4"/>
          <p:cNvSpPr txBox="1">
            <a:spLocks noChangeArrowheads="1"/>
          </p:cNvSpPr>
          <p:nvPr/>
        </p:nvSpPr>
        <p:spPr bwMode="auto">
          <a:xfrm>
            <a:off x="215900" y="2879778"/>
            <a:ext cx="3352800" cy="461665"/>
          </a:xfrm>
          <a:prstGeom prst="rect">
            <a:avLst/>
          </a:prstGeom>
          <a:solidFill>
            <a:schemeClr val="bg1">
              <a:alpha val="51000"/>
            </a:schemeClr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square">
            <a:spAutoFit/>
          </a:bodyPr>
          <a:lstStyle>
            <a:lvl1pPr marL="115888" indent="-115888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2400" dirty="0" smtClean="0">
                <a:solidFill>
                  <a:srgbClr val="000081"/>
                </a:solidFill>
                <a:latin typeface="Helvetica Neue Black Condensed" charset="0"/>
                <a:cs typeface="+mn-cs"/>
              </a:rPr>
              <a:t> </a:t>
            </a:r>
            <a:r>
              <a:rPr lang="en-US" sz="2400" dirty="0" smtClean="0">
                <a:solidFill>
                  <a:srgbClr val="FF0000"/>
                </a:solidFill>
                <a:latin typeface="Helvetica Neue Black Condensed" charset="0"/>
              </a:rPr>
              <a:t>Infra-red light from PSL</a:t>
            </a:r>
            <a:endParaRPr lang="en-US" sz="2800" dirty="0" smtClean="0">
              <a:solidFill>
                <a:srgbClr val="FF0000"/>
              </a:solidFill>
            </a:endParaRPr>
          </a:p>
        </p:txBody>
      </p:sp>
      <p:grpSp>
        <p:nvGrpSpPr>
          <p:cNvPr id="27" name="Group 26"/>
          <p:cNvGrpSpPr/>
          <p:nvPr/>
        </p:nvGrpSpPr>
        <p:grpSpPr>
          <a:xfrm>
            <a:off x="3632200" y="152400"/>
            <a:ext cx="5003800" cy="6543712"/>
            <a:chOff x="3416300" y="152400"/>
            <a:chExt cx="5003800" cy="6543712"/>
          </a:xfrm>
        </p:grpSpPr>
        <p:pic>
          <p:nvPicPr>
            <p:cNvPr id="3" name="Picture 2" descr="priscopes.jpg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416300" y="152400"/>
              <a:ext cx="4991100" cy="6543712"/>
            </a:xfrm>
            <a:prstGeom prst="rect">
              <a:avLst/>
            </a:prstGeom>
          </p:spPr>
        </p:pic>
        <p:cxnSp>
          <p:nvCxnSpPr>
            <p:cNvPr id="5" name="Straight Connector 4"/>
            <p:cNvCxnSpPr/>
            <p:nvPr/>
          </p:nvCxnSpPr>
          <p:spPr>
            <a:xfrm flipH="1">
              <a:off x="5486400" y="1104900"/>
              <a:ext cx="700532" cy="0"/>
            </a:xfrm>
            <a:prstGeom prst="line">
              <a:avLst/>
            </a:prstGeom>
            <a:ln w="57150" cmpd="sng">
              <a:solidFill>
                <a:srgbClr val="13D213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flipH="1">
              <a:off x="4800600" y="1104900"/>
              <a:ext cx="560832" cy="0"/>
            </a:xfrm>
            <a:prstGeom prst="line">
              <a:avLst/>
            </a:prstGeom>
            <a:ln w="57150" cmpd="sng">
              <a:solidFill>
                <a:srgbClr val="13D213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flipH="1" flipV="1">
              <a:off x="4800600" y="1104900"/>
              <a:ext cx="139700" cy="3327400"/>
            </a:xfrm>
            <a:prstGeom prst="line">
              <a:avLst/>
            </a:prstGeom>
            <a:ln w="57150" cmpd="sng">
              <a:solidFill>
                <a:srgbClr val="13D213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flipH="1" flipV="1">
              <a:off x="7899400" y="673100"/>
              <a:ext cx="520700" cy="114300"/>
            </a:xfrm>
            <a:prstGeom prst="line">
              <a:avLst/>
            </a:prstGeom>
            <a:ln w="57150" cmpd="sng">
              <a:solidFill>
                <a:srgbClr val="8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 flipV="1">
              <a:off x="7899400" y="787400"/>
              <a:ext cx="0" cy="415709"/>
            </a:xfrm>
            <a:prstGeom prst="line">
              <a:avLst/>
            </a:prstGeom>
            <a:ln w="57150" cmpd="sng">
              <a:solidFill>
                <a:srgbClr val="8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1" name="Line 11"/>
          <p:cNvSpPr>
            <a:spLocks noChangeShapeType="1"/>
          </p:cNvSpPr>
          <p:nvPr/>
        </p:nvSpPr>
        <p:spPr bwMode="auto">
          <a:xfrm flipV="1">
            <a:off x="3327400" y="2301004"/>
            <a:ext cx="1689100" cy="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  <p:sp>
        <p:nvSpPr>
          <p:cNvPr id="32" name="Line 11"/>
          <p:cNvSpPr>
            <a:spLocks noChangeShapeType="1"/>
          </p:cNvSpPr>
          <p:nvPr/>
        </p:nvSpPr>
        <p:spPr bwMode="auto">
          <a:xfrm>
            <a:off x="3568700" y="3063473"/>
            <a:ext cx="4547656" cy="706352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  <p:sp>
        <p:nvSpPr>
          <p:cNvPr id="33" name="Text Box 4"/>
          <p:cNvSpPr txBox="1">
            <a:spLocks noChangeArrowheads="1"/>
          </p:cNvSpPr>
          <p:nvPr/>
        </p:nvSpPr>
        <p:spPr bwMode="auto">
          <a:xfrm>
            <a:off x="215900" y="4474149"/>
            <a:ext cx="3352800" cy="1938992"/>
          </a:xfrm>
          <a:prstGeom prst="rect">
            <a:avLst/>
          </a:prstGeom>
          <a:solidFill>
            <a:schemeClr val="bg1">
              <a:alpha val="51000"/>
            </a:schemeClr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square">
            <a:spAutoFit/>
          </a:bodyPr>
          <a:lstStyle>
            <a:lvl1pPr marL="115888" indent="-115888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2400" dirty="0" smtClean="0">
                <a:solidFill>
                  <a:srgbClr val="000081"/>
                </a:solidFill>
                <a:latin typeface="Helvetica Neue Black Condensed" charset="0"/>
                <a:cs typeface="+mn-cs"/>
              </a:rPr>
              <a:t> </a:t>
            </a:r>
            <a:r>
              <a:rPr lang="en-US" sz="2400" dirty="0" smtClean="0">
                <a:latin typeface="Helvetica Neue Black Condensed" charset="0"/>
              </a:rPr>
              <a:t>Red doubled and beat against green – differential path length changes show up in beat note</a:t>
            </a:r>
            <a:endParaRPr lang="en-US" sz="2800" dirty="0" smtClean="0"/>
          </a:p>
        </p:txBody>
      </p:sp>
      <p:cxnSp>
        <p:nvCxnSpPr>
          <p:cNvPr id="35" name="Straight Connector 34"/>
          <p:cNvCxnSpPr/>
          <p:nvPr/>
        </p:nvCxnSpPr>
        <p:spPr>
          <a:xfrm flipV="1">
            <a:off x="8115300" y="1355510"/>
            <a:ext cx="0" cy="1177791"/>
          </a:xfrm>
          <a:prstGeom prst="line">
            <a:avLst/>
          </a:prstGeom>
          <a:ln w="57150" cmpd="sng">
            <a:solidFill>
              <a:srgbClr val="8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 flipV="1">
            <a:off x="8116356" y="2581410"/>
            <a:ext cx="0" cy="727140"/>
          </a:xfrm>
          <a:prstGeom prst="line">
            <a:avLst/>
          </a:prstGeom>
          <a:ln w="57150" cmpd="sng">
            <a:solidFill>
              <a:srgbClr val="8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 flipV="1">
            <a:off x="8115300" y="3460950"/>
            <a:ext cx="0" cy="1295787"/>
          </a:xfrm>
          <a:prstGeom prst="line">
            <a:avLst/>
          </a:prstGeom>
          <a:ln w="57150" cmpd="sng">
            <a:solidFill>
              <a:srgbClr val="8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597517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eriscopeDifferent.pn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337" t="7645" r="8411" b="4476"/>
          <a:stretch/>
        </p:blipFill>
        <p:spPr>
          <a:xfrm>
            <a:off x="279399" y="1185564"/>
            <a:ext cx="8620285" cy="5520035"/>
          </a:xfrm>
          <a:prstGeom prst="rect">
            <a:avLst/>
          </a:prstGeom>
        </p:spPr>
      </p:pic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C92DF15-A938-DB4B-8282-885F595A89E4}" type="slidenum">
              <a:rPr lang="en-US"/>
              <a:pPr>
                <a:defRPr/>
              </a:pPr>
              <a:t>25</a:t>
            </a:fld>
            <a:endParaRPr lang="en-US"/>
          </a:p>
        </p:txBody>
      </p:sp>
      <p:sp>
        <p:nvSpPr>
          <p:cNvPr id="865282" name="Rectangle 2"/>
          <p:cNvSpPr>
            <a:spLocks noGrp="1" noChangeArrowheads="1"/>
          </p:cNvSpPr>
          <p:nvPr>
            <p:ph type="title"/>
          </p:nvPr>
        </p:nvSpPr>
        <p:spPr>
          <a:xfrm>
            <a:off x="-69850" y="190500"/>
            <a:ext cx="9131300" cy="533400"/>
          </a:xfrm>
          <a:effectLst>
            <a:outerShdw blurRad="63500" dist="38099" dir="2700000" algn="ctr" rotWithShape="0">
              <a:schemeClr val="bg2">
                <a:alpha val="25000"/>
              </a:schemeClr>
            </a:outerShdw>
          </a:effectLst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sz="2800" b="1" i="1" dirty="0" smtClean="0">
                <a:solidFill>
                  <a:srgbClr val="030460"/>
                </a:solidFill>
                <a:latin typeface="Verdana" charset="0"/>
              </a:rPr>
              <a:t>Differential motion between periscopes </a:t>
            </a:r>
            <a:endParaRPr lang="en-US" sz="2800" b="1" dirty="0" smtClean="0">
              <a:latin typeface="Franklin Gothic Medium" charset="0"/>
            </a:endParaRPr>
          </a:p>
        </p:txBody>
      </p:sp>
      <p:sp>
        <p:nvSpPr>
          <p:cNvPr id="865283" name="Rectangle 3"/>
          <p:cNvSpPr>
            <a:spLocks noChangeArrowheads="1"/>
          </p:cNvSpPr>
          <p:nvPr/>
        </p:nvSpPr>
        <p:spPr bwMode="auto">
          <a:xfrm>
            <a:off x="152400" y="152400"/>
            <a:ext cx="8839200" cy="6553200"/>
          </a:xfrm>
          <a:prstGeom prst="rect">
            <a:avLst/>
          </a:prstGeom>
          <a:noFill/>
          <a:ln w="57150">
            <a:solidFill>
              <a:srgbClr val="810407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  <p:sp>
        <p:nvSpPr>
          <p:cNvPr id="865284" name="Text Box 4"/>
          <p:cNvSpPr txBox="1">
            <a:spLocks noChangeArrowheads="1"/>
          </p:cNvSpPr>
          <p:nvPr/>
        </p:nvSpPr>
        <p:spPr bwMode="auto">
          <a:xfrm>
            <a:off x="2082800" y="723900"/>
            <a:ext cx="46863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115888" indent="-115888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2400" dirty="0" smtClean="0">
                <a:solidFill>
                  <a:srgbClr val="000081"/>
                </a:solidFill>
                <a:latin typeface="Helvetica Neue Black Condensed" charset="0"/>
                <a:cs typeface="+mn-cs"/>
              </a:rPr>
              <a:t> </a:t>
            </a:r>
            <a:r>
              <a:rPr lang="en-US" sz="2400" dirty="0" smtClean="0">
                <a:solidFill>
                  <a:srgbClr val="000081"/>
                </a:solidFill>
                <a:latin typeface="Helvetica Neue Black Condensed" charset="0"/>
              </a:rPr>
              <a:t>Accelerometer on each periscope</a:t>
            </a:r>
            <a:endParaRPr lang="en-US" sz="2800" dirty="0" smtClean="0">
              <a:cs typeface="+mn-cs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406400" y="5132337"/>
            <a:ext cx="3390900" cy="830997"/>
            <a:chOff x="406400" y="5132337"/>
            <a:chExt cx="3390900" cy="830997"/>
          </a:xfrm>
        </p:grpSpPr>
        <p:sp>
          <p:nvSpPr>
            <p:cNvPr id="7" name="Text Box 4"/>
            <p:cNvSpPr txBox="1">
              <a:spLocks noChangeArrowheads="1"/>
            </p:cNvSpPr>
            <p:nvPr/>
          </p:nvSpPr>
          <p:spPr bwMode="auto">
            <a:xfrm>
              <a:off x="406400" y="5132337"/>
              <a:ext cx="2921000" cy="830997"/>
            </a:xfrm>
            <a:prstGeom prst="rect">
              <a:avLst/>
            </a:prstGeom>
            <a:solidFill>
              <a:schemeClr val="bg1">
                <a:alpha val="51000"/>
              </a:schemeClr>
            </a:solidFill>
            <a:ln w="38100">
              <a:solidFill>
                <a:schemeClr val="tx1"/>
              </a:solidFill>
              <a:miter lim="800000"/>
              <a:headEnd/>
              <a:tailEnd/>
            </a:ln>
            <a:effectLst/>
            <a:extLst/>
          </p:spPr>
          <p:txBody>
            <a:bodyPr wrap="square">
              <a:spAutoFit/>
            </a:bodyPr>
            <a:lstStyle>
              <a:lvl1pPr marL="115888" indent="-115888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>
                <a:defRPr/>
              </a:pPr>
              <a:r>
                <a:rPr lang="en-US" sz="2400" dirty="0" smtClean="0">
                  <a:solidFill>
                    <a:srgbClr val="000081"/>
                  </a:solidFill>
                  <a:latin typeface="Helvetica Neue Black Condensed" charset="0"/>
                  <a:cs typeface="+mn-cs"/>
                </a:rPr>
                <a:t> </a:t>
              </a:r>
              <a:r>
                <a:rPr lang="en-US" sz="2400" dirty="0" smtClean="0">
                  <a:ln>
                    <a:solidFill>
                      <a:schemeClr val="tx1"/>
                    </a:solidFill>
                  </a:ln>
                  <a:latin typeface="Helvetica Neue Black Condensed" charset="0"/>
                </a:rPr>
                <a:t>Difference between the two signals</a:t>
              </a:r>
              <a:endParaRPr lang="en-US" sz="2800" dirty="0" smtClean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8" name="Line 11"/>
            <p:cNvSpPr>
              <a:spLocks noChangeShapeType="1"/>
            </p:cNvSpPr>
            <p:nvPr/>
          </p:nvSpPr>
          <p:spPr bwMode="auto">
            <a:xfrm flipV="1">
              <a:off x="3327400" y="5360936"/>
              <a:ext cx="469900" cy="229368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</p:grpSp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850900" y="1690637"/>
            <a:ext cx="1689100" cy="830997"/>
          </a:xfrm>
          <a:prstGeom prst="rect">
            <a:avLst/>
          </a:prstGeom>
          <a:solidFill>
            <a:schemeClr val="bg1">
              <a:alpha val="51000"/>
            </a:schemeClr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square">
            <a:spAutoFit/>
          </a:bodyPr>
          <a:lstStyle>
            <a:lvl1pPr marL="115888" indent="-115888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2400" dirty="0" smtClean="0">
                <a:solidFill>
                  <a:srgbClr val="000081"/>
                </a:solidFill>
                <a:latin typeface="Helvetica Neue Black Condensed" charset="0"/>
                <a:cs typeface="+mn-cs"/>
              </a:rPr>
              <a:t> </a:t>
            </a:r>
            <a:r>
              <a:rPr lang="en-US" sz="2400" dirty="0" smtClean="0">
                <a:ln>
                  <a:solidFill>
                    <a:schemeClr val="tx1"/>
                  </a:solidFill>
                </a:ln>
                <a:latin typeface="Helvetica Neue Black Condensed" charset="0"/>
              </a:rPr>
              <a:t>Table sway resonance</a:t>
            </a:r>
            <a:endParaRPr lang="en-US" sz="2800" dirty="0" smtClean="0">
              <a:ln>
                <a:solidFill>
                  <a:schemeClr val="tx1"/>
                </a:solidFill>
              </a:ln>
            </a:endParaRPr>
          </a:p>
        </p:txBody>
      </p:sp>
      <p:sp>
        <p:nvSpPr>
          <p:cNvPr id="11" name="Line 11"/>
          <p:cNvSpPr>
            <a:spLocks noChangeShapeType="1"/>
          </p:cNvSpPr>
          <p:nvPr/>
        </p:nvSpPr>
        <p:spPr bwMode="auto">
          <a:xfrm>
            <a:off x="2540000" y="2123204"/>
            <a:ext cx="609600" cy="124696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  <p:sp>
        <p:nvSpPr>
          <p:cNvPr id="12" name="Text Box 4"/>
          <p:cNvSpPr txBox="1">
            <a:spLocks noChangeArrowheads="1"/>
          </p:cNvSpPr>
          <p:nvPr/>
        </p:nvSpPr>
        <p:spPr bwMode="auto">
          <a:xfrm>
            <a:off x="5511800" y="1690637"/>
            <a:ext cx="1841500" cy="830997"/>
          </a:xfrm>
          <a:prstGeom prst="rect">
            <a:avLst/>
          </a:prstGeom>
          <a:solidFill>
            <a:schemeClr val="bg1">
              <a:alpha val="51000"/>
            </a:schemeClr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square">
            <a:spAutoFit/>
          </a:bodyPr>
          <a:lstStyle>
            <a:lvl1pPr marL="115888" indent="-115888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2400" dirty="0" smtClean="0">
                <a:solidFill>
                  <a:srgbClr val="000081"/>
                </a:solidFill>
                <a:latin typeface="Helvetica Neue Black Condensed" charset="0"/>
                <a:cs typeface="+mn-cs"/>
              </a:rPr>
              <a:t> </a:t>
            </a:r>
            <a:r>
              <a:rPr lang="en-US" sz="2400" dirty="0" smtClean="0">
                <a:ln>
                  <a:solidFill>
                    <a:schemeClr val="tx1"/>
                  </a:solidFill>
                </a:ln>
                <a:latin typeface="Helvetica Neue Black Condensed" charset="0"/>
              </a:rPr>
              <a:t>Periscope resonances</a:t>
            </a:r>
            <a:endParaRPr lang="en-US" sz="2800" dirty="0" smtClean="0">
              <a:ln>
                <a:solidFill>
                  <a:schemeClr val="tx1"/>
                </a:solidFill>
              </a:ln>
            </a:endParaRPr>
          </a:p>
        </p:txBody>
      </p:sp>
      <p:sp>
        <p:nvSpPr>
          <p:cNvPr id="13" name="Line 11"/>
          <p:cNvSpPr>
            <a:spLocks noChangeShapeType="1"/>
          </p:cNvSpPr>
          <p:nvPr/>
        </p:nvSpPr>
        <p:spPr bwMode="auto">
          <a:xfrm flipH="1">
            <a:off x="5029200" y="1993900"/>
            <a:ext cx="482600" cy="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91857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eriscopeDiffMirrors.pn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335" t="8107" r="8412" b="5896"/>
          <a:stretch/>
        </p:blipFill>
        <p:spPr>
          <a:xfrm>
            <a:off x="190500" y="1299865"/>
            <a:ext cx="8766212" cy="5266035"/>
          </a:xfrm>
          <a:prstGeom prst="rect">
            <a:avLst/>
          </a:prstGeom>
        </p:spPr>
      </p:pic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C92DF15-A938-DB4B-8282-885F595A89E4}" type="slidenum">
              <a:rPr lang="en-US"/>
              <a:pPr>
                <a:defRPr/>
              </a:pPr>
              <a:t>26</a:t>
            </a:fld>
            <a:endParaRPr lang="en-US"/>
          </a:p>
        </p:txBody>
      </p:sp>
      <p:sp>
        <p:nvSpPr>
          <p:cNvPr id="865282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304800"/>
            <a:ext cx="8686800" cy="533400"/>
          </a:xfrm>
          <a:effectLst>
            <a:outerShdw blurRad="63500" dist="38099" dir="2700000" algn="ctr" rotWithShape="0">
              <a:schemeClr val="bg2">
                <a:alpha val="25000"/>
              </a:schemeClr>
            </a:outerShdw>
          </a:effectLst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sz="3400" b="1" i="1" dirty="0" smtClean="0">
                <a:solidFill>
                  <a:srgbClr val="030460"/>
                </a:solidFill>
                <a:latin typeface="Verdana" charset="0"/>
              </a:rPr>
              <a:t>Differential motion same periscope </a:t>
            </a:r>
            <a:endParaRPr lang="en-US" sz="2800" b="1" dirty="0" smtClean="0">
              <a:latin typeface="Franklin Gothic Medium" charset="0"/>
            </a:endParaRPr>
          </a:p>
        </p:txBody>
      </p:sp>
      <p:sp>
        <p:nvSpPr>
          <p:cNvPr id="865283" name="Rectangle 3"/>
          <p:cNvSpPr>
            <a:spLocks noChangeArrowheads="1"/>
          </p:cNvSpPr>
          <p:nvPr/>
        </p:nvSpPr>
        <p:spPr bwMode="auto">
          <a:xfrm>
            <a:off x="152400" y="152400"/>
            <a:ext cx="8839200" cy="6553200"/>
          </a:xfrm>
          <a:prstGeom prst="rect">
            <a:avLst/>
          </a:prstGeom>
          <a:noFill/>
          <a:ln w="57150">
            <a:solidFill>
              <a:srgbClr val="810407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  <p:sp>
        <p:nvSpPr>
          <p:cNvPr id="865284" name="Text Box 4"/>
          <p:cNvSpPr txBox="1">
            <a:spLocks noChangeArrowheads="1"/>
          </p:cNvSpPr>
          <p:nvPr/>
        </p:nvSpPr>
        <p:spPr bwMode="auto">
          <a:xfrm>
            <a:off x="304800" y="787400"/>
            <a:ext cx="87376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115888" indent="-115888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2400" dirty="0" smtClean="0">
                <a:solidFill>
                  <a:srgbClr val="000081"/>
                </a:solidFill>
                <a:latin typeface="Helvetica Neue Black Condensed" charset="0"/>
                <a:cs typeface="+mn-cs"/>
              </a:rPr>
              <a:t> </a:t>
            </a:r>
            <a:r>
              <a:rPr lang="en-US" sz="2400" dirty="0" smtClean="0">
                <a:solidFill>
                  <a:srgbClr val="000081"/>
                </a:solidFill>
                <a:latin typeface="Helvetica Neue Black Condensed" charset="0"/>
              </a:rPr>
              <a:t>accelerometers at different heights - potential location of mirrors</a:t>
            </a:r>
            <a:endParaRPr lang="en-US" sz="2800" dirty="0" smtClean="0">
              <a:cs typeface="+mn-cs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406400" y="5360936"/>
            <a:ext cx="3390900" cy="830997"/>
            <a:chOff x="406400" y="5132337"/>
            <a:chExt cx="3390900" cy="830997"/>
          </a:xfrm>
        </p:grpSpPr>
        <p:sp>
          <p:nvSpPr>
            <p:cNvPr id="8" name="Text Box 4"/>
            <p:cNvSpPr txBox="1">
              <a:spLocks noChangeArrowheads="1"/>
            </p:cNvSpPr>
            <p:nvPr/>
          </p:nvSpPr>
          <p:spPr bwMode="auto">
            <a:xfrm>
              <a:off x="406400" y="5132337"/>
              <a:ext cx="2921000" cy="830997"/>
            </a:xfrm>
            <a:prstGeom prst="rect">
              <a:avLst/>
            </a:prstGeom>
            <a:solidFill>
              <a:schemeClr val="bg1">
                <a:alpha val="51000"/>
              </a:schemeClr>
            </a:solidFill>
            <a:ln w="38100">
              <a:solidFill>
                <a:schemeClr val="tx1"/>
              </a:solidFill>
              <a:miter lim="800000"/>
              <a:headEnd/>
              <a:tailEnd/>
            </a:ln>
            <a:effectLst/>
            <a:extLst/>
          </p:spPr>
          <p:txBody>
            <a:bodyPr wrap="square">
              <a:spAutoFit/>
            </a:bodyPr>
            <a:lstStyle>
              <a:lvl1pPr marL="115888" indent="-115888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>
                <a:defRPr/>
              </a:pPr>
              <a:r>
                <a:rPr lang="en-US" sz="2400" dirty="0" smtClean="0">
                  <a:solidFill>
                    <a:srgbClr val="000081"/>
                  </a:solidFill>
                  <a:latin typeface="Helvetica Neue Black Condensed" charset="0"/>
                  <a:cs typeface="+mn-cs"/>
                </a:rPr>
                <a:t> </a:t>
              </a:r>
              <a:r>
                <a:rPr lang="en-US" sz="2400" dirty="0" smtClean="0">
                  <a:ln>
                    <a:solidFill>
                      <a:schemeClr val="tx1"/>
                    </a:solidFill>
                  </a:ln>
                  <a:latin typeface="Helvetica Neue Black Condensed" charset="0"/>
                </a:rPr>
                <a:t>Difference between the two signals</a:t>
              </a:r>
              <a:endParaRPr lang="en-US" sz="2800" dirty="0" smtClean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9" name="Line 11"/>
            <p:cNvSpPr>
              <a:spLocks noChangeShapeType="1"/>
            </p:cNvSpPr>
            <p:nvPr/>
          </p:nvSpPr>
          <p:spPr bwMode="auto">
            <a:xfrm flipV="1">
              <a:off x="3327400" y="5360936"/>
              <a:ext cx="469900" cy="229368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88525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C92DF15-A938-DB4B-8282-885F595A89E4}" type="slidenum">
              <a:rPr lang="en-US"/>
              <a:pPr>
                <a:defRPr/>
              </a:pPr>
              <a:t>27</a:t>
            </a:fld>
            <a:endParaRPr lang="en-US"/>
          </a:p>
        </p:txBody>
      </p:sp>
      <p:sp>
        <p:nvSpPr>
          <p:cNvPr id="865282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304800"/>
            <a:ext cx="8686800" cy="533400"/>
          </a:xfrm>
          <a:effectLst>
            <a:outerShdw blurRad="63500" dist="38099" dir="2700000" algn="ctr" rotWithShape="0">
              <a:schemeClr val="bg2">
                <a:alpha val="25000"/>
              </a:schemeClr>
            </a:outerShdw>
          </a:effectLst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sz="3400" b="1" i="1" dirty="0" smtClean="0">
                <a:solidFill>
                  <a:srgbClr val="030460"/>
                </a:solidFill>
                <a:latin typeface="Verdana" charset="0"/>
              </a:rPr>
              <a:t>Differential motion same periscope </a:t>
            </a:r>
            <a:endParaRPr lang="en-US" sz="2800" b="1" dirty="0" smtClean="0">
              <a:latin typeface="Franklin Gothic Medium" charset="0"/>
            </a:endParaRPr>
          </a:p>
        </p:txBody>
      </p:sp>
      <p:sp>
        <p:nvSpPr>
          <p:cNvPr id="865283" name="Rectangle 3"/>
          <p:cNvSpPr>
            <a:spLocks noChangeArrowheads="1"/>
          </p:cNvSpPr>
          <p:nvPr/>
        </p:nvSpPr>
        <p:spPr bwMode="auto">
          <a:xfrm>
            <a:off x="152400" y="152400"/>
            <a:ext cx="8839200" cy="6553200"/>
          </a:xfrm>
          <a:prstGeom prst="rect">
            <a:avLst/>
          </a:prstGeom>
          <a:noFill/>
          <a:ln w="57150">
            <a:solidFill>
              <a:srgbClr val="810407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  <p:sp>
        <p:nvSpPr>
          <p:cNvPr id="865284" name="Text Box 4"/>
          <p:cNvSpPr txBox="1">
            <a:spLocks noChangeArrowheads="1"/>
          </p:cNvSpPr>
          <p:nvPr/>
        </p:nvSpPr>
        <p:spPr bwMode="auto">
          <a:xfrm>
            <a:off x="1308100" y="838200"/>
            <a:ext cx="68580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115888" indent="-115888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2400" dirty="0" smtClean="0">
                <a:solidFill>
                  <a:srgbClr val="000081"/>
                </a:solidFill>
                <a:latin typeface="Helvetica Neue Black Condensed" charset="0"/>
                <a:cs typeface="+mn-cs"/>
              </a:rPr>
              <a:t> </a:t>
            </a:r>
            <a:r>
              <a:rPr lang="en-US" sz="2400" dirty="0" smtClean="0">
                <a:solidFill>
                  <a:srgbClr val="000081"/>
                </a:solidFill>
                <a:latin typeface="Helvetica Neue Black Condensed" charset="0"/>
              </a:rPr>
              <a:t>Accelerometers at same height as if on one mirror</a:t>
            </a:r>
            <a:endParaRPr lang="en-US" sz="2800" dirty="0" smtClean="0">
              <a:cs typeface="+mn-cs"/>
            </a:endParaRPr>
          </a:p>
        </p:txBody>
      </p:sp>
      <p:pic>
        <p:nvPicPr>
          <p:cNvPr id="2" name="Picture 1" descr="PeriscopeSameMirrors.pn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722" t="8522" r="8642" b="6350"/>
          <a:stretch/>
        </p:blipFill>
        <p:spPr>
          <a:xfrm>
            <a:off x="304799" y="1299865"/>
            <a:ext cx="8592109" cy="5304136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406400" y="5360936"/>
            <a:ext cx="3390900" cy="830997"/>
            <a:chOff x="406400" y="5132337"/>
            <a:chExt cx="3390900" cy="830997"/>
          </a:xfrm>
        </p:grpSpPr>
        <p:sp>
          <p:nvSpPr>
            <p:cNvPr id="8" name="Text Box 4"/>
            <p:cNvSpPr txBox="1">
              <a:spLocks noChangeArrowheads="1"/>
            </p:cNvSpPr>
            <p:nvPr/>
          </p:nvSpPr>
          <p:spPr bwMode="auto">
            <a:xfrm>
              <a:off x="406400" y="5132337"/>
              <a:ext cx="2921000" cy="830997"/>
            </a:xfrm>
            <a:prstGeom prst="rect">
              <a:avLst/>
            </a:prstGeom>
            <a:solidFill>
              <a:schemeClr val="bg1">
                <a:alpha val="51000"/>
              </a:schemeClr>
            </a:solidFill>
            <a:ln w="38100">
              <a:solidFill>
                <a:schemeClr val="tx1"/>
              </a:solidFill>
              <a:miter lim="800000"/>
              <a:headEnd/>
              <a:tailEnd/>
            </a:ln>
            <a:effectLst/>
            <a:extLst/>
          </p:spPr>
          <p:txBody>
            <a:bodyPr wrap="square">
              <a:spAutoFit/>
            </a:bodyPr>
            <a:lstStyle>
              <a:lvl1pPr marL="115888" indent="-115888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>
                <a:defRPr/>
              </a:pPr>
              <a:r>
                <a:rPr lang="en-US" sz="2400" dirty="0" smtClean="0">
                  <a:solidFill>
                    <a:srgbClr val="000081"/>
                  </a:solidFill>
                  <a:latin typeface="Helvetica Neue Black Condensed" charset="0"/>
                  <a:cs typeface="+mn-cs"/>
                </a:rPr>
                <a:t> </a:t>
              </a:r>
              <a:r>
                <a:rPr lang="en-US" sz="2400" dirty="0" smtClean="0">
                  <a:ln>
                    <a:solidFill>
                      <a:schemeClr val="tx1"/>
                    </a:solidFill>
                  </a:ln>
                  <a:latin typeface="Helvetica Neue Black Condensed" charset="0"/>
                </a:rPr>
                <a:t>Difference between the two signals</a:t>
              </a:r>
              <a:endParaRPr lang="en-US" sz="2800" dirty="0" smtClean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9" name="Line 11"/>
            <p:cNvSpPr>
              <a:spLocks noChangeShapeType="1"/>
            </p:cNvSpPr>
            <p:nvPr/>
          </p:nvSpPr>
          <p:spPr bwMode="auto">
            <a:xfrm flipV="1">
              <a:off x="3327400" y="5360936"/>
              <a:ext cx="469900" cy="229368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</p:grpSp>
      <p:sp>
        <p:nvSpPr>
          <p:cNvPr id="11" name="Text Box 4"/>
          <p:cNvSpPr txBox="1">
            <a:spLocks noChangeArrowheads="1"/>
          </p:cNvSpPr>
          <p:nvPr/>
        </p:nvSpPr>
        <p:spPr bwMode="auto">
          <a:xfrm>
            <a:off x="5765800" y="4154436"/>
            <a:ext cx="2921000" cy="156966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square">
            <a:spAutoFit/>
          </a:bodyPr>
          <a:lstStyle>
            <a:lvl1pPr marL="115888" indent="-115888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2400" dirty="0" smtClean="0">
                <a:solidFill>
                  <a:srgbClr val="FF0000"/>
                </a:solidFill>
                <a:latin typeface="Helvetica Neue Black Condensed" charset="0"/>
              </a:rPr>
              <a:t>We will try to run both beams on one periscope on one top mirror.</a:t>
            </a:r>
            <a:endParaRPr lang="en-US" sz="2800" dirty="0" smtClean="0">
              <a:ln>
                <a:solidFill>
                  <a:schemeClr val="tx1"/>
                </a:solidFill>
              </a:ln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66534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weppagewithproject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4308" y="1359846"/>
            <a:ext cx="5867551" cy="4062151"/>
          </a:xfrm>
          <a:prstGeom prst="rect">
            <a:avLst/>
          </a:prstGeom>
        </p:spPr>
      </p:pic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C92DF15-A938-DB4B-8282-885F595A89E4}" type="slidenum">
              <a:rPr lang="en-US"/>
              <a:pPr>
                <a:defRPr/>
              </a:pPr>
              <a:t>28</a:t>
            </a:fld>
            <a:endParaRPr lang="en-US"/>
          </a:p>
        </p:txBody>
      </p:sp>
      <p:sp>
        <p:nvSpPr>
          <p:cNvPr id="865282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520919"/>
            <a:ext cx="8686800" cy="533400"/>
          </a:xfrm>
          <a:effectLst>
            <a:outerShdw blurRad="63500" dist="38099" dir="2700000" algn="ctr" rotWithShape="0">
              <a:schemeClr val="bg2">
                <a:alpha val="25000"/>
              </a:schemeClr>
            </a:outerShdw>
          </a:effectLst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sz="3400" b="1" i="1" dirty="0" smtClean="0">
                <a:solidFill>
                  <a:srgbClr val="030460"/>
                </a:solidFill>
                <a:latin typeface="Verdana" charset="0"/>
              </a:rPr>
              <a:t>More PEM updates: PEM Projects on web page</a:t>
            </a:r>
            <a:endParaRPr lang="en-US" sz="2800" b="1" dirty="0" smtClean="0">
              <a:latin typeface="Franklin Gothic Medium" charset="0"/>
            </a:endParaRPr>
          </a:p>
        </p:txBody>
      </p:sp>
      <p:sp>
        <p:nvSpPr>
          <p:cNvPr id="865283" name="Rectangle 3"/>
          <p:cNvSpPr>
            <a:spLocks noChangeArrowheads="1"/>
          </p:cNvSpPr>
          <p:nvPr/>
        </p:nvSpPr>
        <p:spPr bwMode="auto">
          <a:xfrm>
            <a:off x="152400" y="152400"/>
            <a:ext cx="8839200" cy="6553200"/>
          </a:xfrm>
          <a:prstGeom prst="rect">
            <a:avLst/>
          </a:prstGeom>
          <a:noFill/>
          <a:ln w="57150">
            <a:solidFill>
              <a:srgbClr val="810407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4089400" y="4802981"/>
            <a:ext cx="952500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115888" indent="-115888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2400" dirty="0" smtClean="0">
                <a:solidFill>
                  <a:srgbClr val="000081"/>
                </a:solidFill>
                <a:latin typeface="Helvetica Neue Black Condensed" charset="0"/>
                <a:cs typeface="+mn-cs"/>
              </a:rPr>
              <a:t> </a:t>
            </a:r>
            <a:r>
              <a:rPr lang="en-US" sz="2400" dirty="0" smtClean="0">
                <a:solidFill>
                  <a:srgbClr val="000081"/>
                </a:solidFill>
                <a:latin typeface="Helvetica Neue Black Condensed" charset="0"/>
                <a:cs typeface="+mn-cs"/>
                <a:hlinkClick r:id="rId4" action="ppaction://hlinkfile"/>
              </a:rPr>
              <a:t>Link</a:t>
            </a:r>
            <a:endParaRPr lang="en-US" sz="2800" dirty="0" smtClean="0">
              <a:cs typeface="+mn-cs"/>
            </a:endParaRPr>
          </a:p>
        </p:txBody>
      </p:sp>
      <p:sp>
        <p:nvSpPr>
          <p:cNvPr id="11" name="Line 11"/>
          <p:cNvSpPr>
            <a:spLocks noChangeShapeType="1"/>
          </p:cNvSpPr>
          <p:nvPr/>
        </p:nvSpPr>
        <p:spPr bwMode="auto">
          <a:xfrm flipH="1">
            <a:off x="3611718" y="4077021"/>
            <a:ext cx="262869" cy="280584"/>
          </a:xfrm>
          <a:prstGeom prst="line">
            <a:avLst/>
          </a:prstGeom>
          <a:noFill/>
          <a:ln w="76200">
            <a:solidFill>
              <a:srgbClr val="FFFF00"/>
            </a:solidFill>
            <a:round/>
            <a:headEnd/>
            <a:tailEnd type="triangle" w="med" len="med"/>
          </a:ln>
          <a:effectLst>
            <a:outerShdw blurRad="63500" sx="130000" sy="130000" algn="ctr" rotWithShape="0">
              <a:prstClr val="black">
                <a:alpha val="54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 b="1">
              <a:ln w="18000">
                <a:solidFill>
                  <a:schemeClr val="tx1"/>
                </a:solidFill>
                <a:prstDash val="solid"/>
                <a:miter lim="800000"/>
              </a:ln>
              <a:noFill/>
              <a:effectLst>
                <a:outerShdw blurRad="50800" dist="38100" dir="10800000" algn="r" rotWithShape="0">
                  <a:prstClr val="black">
                    <a:alpha val="40000"/>
                  </a:prstClr>
                </a:outerShdw>
              </a:effectLst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345188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F9CC73-4975-7147-BCC0-C5061CBC8459}" type="slidenum">
              <a:rPr lang="en-US"/>
              <a:pPr/>
              <a:t>29</a:t>
            </a:fld>
            <a:endParaRPr lang="en-US"/>
          </a:p>
        </p:txBody>
      </p:sp>
      <p:sp>
        <p:nvSpPr>
          <p:cNvPr id="848898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304800"/>
            <a:ext cx="8686800" cy="533400"/>
          </a:xfrm>
          <a:effectLst>
            <a:outerShdw blurRad="63500" dist="38099" dir="2700000" algn="ctr" rotWithShape="0">
              <a:schemeClr val="bg2">
                <a:alpha val="28999"/>
              </a:schemeClr>
            </a:outerShdw>
          </a:effectLst>
        </p:spPr>
        <p:txBody>
          <a:bodyPr>
            <a:normAutofit fontScale="90000"/>
          </a:bodyPr>
          <a:lstStyle/>
          <a:p>
            <a:r>
              <a:rPr lang="en-US" sz="3400" b="1" i="1">
                <a:solidFill>
                  <a:srgbClr val="030460"/>
                </a:solidFill>
                <a:latin typeface="Verdana" charset="0"/>
              </a:rPr>
              <a:t>PEM Hardware Projects</a:t>
            </a:r>
            <a:endParaRPr lang="en-US" sz="2800" b="1">
              <a:latin typeface="Franklin Gothic Medium" charset="0"/>
            </a:endParaRPr>
          </a:p>
        </p:txBody>
      </p:sp>
      <p:sp>
        <p:nvSpPr>
          <p:cNvPr id="848899" name="Rectangle 3"/>
          <p:cNvSpPr>
            <a:spLocks noChangeArrowheads="1"/>
          </p:cNvSpPr>
          <p:nvPr/>
        </p:nvSpPr>
        <p:spPr bwMode="auto">
          <a:xfrm>
            <a:off x="152400" y="152400"/>
            <a:ext cx="8839200" cy="6553200"/>
          </a:xfrm>
          <a:prstGeom prst="rect">
            <a:avLst/>
          </a:prstGeom>
          <a:noFill/>
          <a:ln w="57150">
            <a:solidFill>
              <a:srgbClr val="810407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48900" name="Text Box 4"/>
          <p:cNvSpPr txBox="1">
            <a:spLocks noChangeArrowheads="1"/>
          </p:cNvSpPr>
          <p:nvPr/>
        </p:nvSpPr>
        <p:spPr bwMode="auto">
          <a:xfrm>
            <a:off x="685800" y="914400"/>
            <a:ext cx="8001000" cy="6064250"/>
          </a:xfrm>
          <a:prstGeom prst="rect">
            <a:avLst/>
          </a:prstGeom>
          <a:noFill/>
          <a:ln>
            <a:noFill/>
          </a:ln>
          <a:effectLst>
            <a:outerShdw blurRad="63500" dist="25399" dir="2700000" algn="ctr" rotWithShape="0">
              <a:schemeClr val="bg2">
                <a:alpha val="32001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buFont typeface="Arial" charset="0"/>
              <a:buNone/>
            </a:pPr>
            <a:r>
              <a:rPr lang="en-US" sz="2400">
                <a:solidFill>
                  <a:srgbClr val="640825"/>
                </a:solidFill>
                <a:latin typeface="Helvetica Neue Black Condensed" charset="0"/>
              </a:rPr>
              <a:t>RF</a:t>
            </a:r>
          </a:p>
          <a:p>
            <a:pPr>
              <a:buFont typeface="Arial" charset="0"/>
              <a:buAutoNum type="arabicParenR"/>
            </a:pPr>
            <a:r>
              <a:rPr lang="en-US" sz="2400">
                <a:solidFill>
                  <a:srgbClr val="640825"/>
                </a:solidFill>
                <a:latin typeface="Helvetica Neue Black Condensed" charset="0"/>
              </a:rPr>
              <a:t>Power meters for roof radio monitors. </a:t>
            </a:r>
            <a:r>
              <a:rPr lang="en-US" sz="1600">
                <a:solidFill>
                  <a:srgbClr val="640825"/>
                </a:solidFill>
                <a:latin typeface="Helvetica Neue Black Condensed" charset="0"/>
              </a:rPr>
              <a:t>Monitor RF in modulation frequency bands (e.g. 9MHz 45MHz) etc. A unit would monitor 6 frequencies at once and output 6 analog signals proportional to the power in the band.  </a:t>
            </a:r>
          </a:p>
          <a:p>
            <a:pPr>
              <a:buFont typeface="Arial" charset="0"/>
              <a:buAutoNum type="arabicParenR"/>
            </a:pPr>
            <a:endParaRPr lang="en-US" sz="2400">
              <a:solidFill>
                <a:srgbClr val="640825"/>
              </a:solidFill>
              <a:latin typeface="Helvetica Neue Black Condensed" charset="0"/>
            </a:endParaRPr>
          </a:p>
          <a:p>
            <a:pPr>
              <a:buFont typeface="Arial" charset="0"/>
              <a:buAutoNum type="arabicParenR"/>
            </a:pPr>
            <a:r>
              <a:rPr lang="en-US" sz="2400">
                <a:solidFill>
                  <a:srgbClr val="640825"/>
                </a:solidFill>
                <a:latin typeface="Helvetica Neue Black Condensed" charset="0"/>
              </a:rPr>
              <a:t>RF monitors at the main modulation frequencies for inside the LVEA (Richard @ LHO). </a:t>
            </a:r>
            <a:r>
              <a:rPr lang="en-US" sz="1600">
                <a:solidFill>
                  <a:srgbClr val="640825"/>
                </a:solidFill>
                <a:latin typeface="Helvetica Neue Black Condensed" charset="0"/>
              </a:rPr>
              <a:t>These would use signals from the RF distribution system as the local oscillators. They would be attached to lamda/2 antennas in the LVEA. </a:t>
            </a:r>
          </a:p>
          <a:p>
            <a:pPr>
              <a:buFont typeface="Arial" charset="0"/>
              <a:buAutoNum type="arabicParenR"/>
            </a:pPr>
            <a:endParaRPr lang="en-US" sz="2400">
              <a:solidFill>
                <a:srgbClr val="640825"/>
              </a:solidFill>
              <a:latin typeface="Helvetica Neue Black Condensed" charset="0"/>
            </a:endParaRPr>
          </a:p>
          <a:p>
            <a:pPr>
              <a:buFont typeface="Arial" charset="0"/>
              <a:buAutoNum type="arabicParenR"/>
            </a:pPr>
            <a:r>
              <a:rPr lang="en-US" sz="2400">
                <a:solidFill>
                  <a:srgbClr val="640825"/>
                </a:solidFill>
                <a:latin typeface="Helvetica Neue Black Condensed" charset="0"/>
              </a:rPr>
              <a:t>An RF spectrum monitoring system that sweeps from a few KHz to a couple of GHz (U of O). </a:t>
            </a:r>
            <a:r>
              <a:rPr lang="en-US" sz="1600">
                <a:solidFill>
                  <a:srgbClr val="640825"/>
                </a:solidFill>
                <a:latin typeface="Helvetica Neue Black Condensed" charset="0"/>
              </a:rPr>
              <a:t>It would monitor the RF environment and output spectrograms using a spectrum analyzer and a laptop. The motivation for this is that coupling can occur at frequencies outside our 100kHz bands (e.g. 10 MHz).</a:t>
            </a:r>
          </a:p>
          <a:p>
            <a:pPr>
              <a:buFont typeface="Arial" charset="0"/>
              <a:buAutoNum type="arabicParenR"/>
            </a:pPr>
            <a:endParaRPr lang="en-US" sz="2400">
              <a:solidFill>
                <a:srgbClr val="640825"/>
              </a:solidFill>
              <a:latin typeface="Helvetica Neue Black Condensed" charset="0"/>
            </a:endParaRPr>
          </a:p>
          <a:p>
            <a:pPr>
              <a:buFont typeface="Arial" charset="0"/>
              <a:buAutoNum type="arabicParenR"/>
            </a:pPr>
            <a:r>
              <a:rPr lang="en-US" sz="2400">
                <a:solidFill>
                  <a:srgbClr val="640825"/>
                </a:solidFill>
                <a:latin typeface="Helvetica Neue Black Condensed" charset="0"/>
              </a:rPr>
              <a:t>An audio frequency RF system (1 Hz to 10,000 Hz). </a:t>
            </a:r>
            <a:r>
              <a:rPr lang="en-US" sz="1600">
                <a:solidFill>
                  <a:srgbClr val="640825"/>
                </a:solidFill>
                <a:latin typeface="Helvetica Neue Black Condensed" charset="0"/>
              </a:rPr>
              <a:t>Would use a Marconi antenna and audio amp into the DAQ system.</a:t>
            </a:r>
          </a:p>
          <a:p>
            <a:pPr>
              <a:buFont typeface="Arial" charset="0"/>
              <a:buAutoNum type="arabicParenR"/>
            </a:pPr>
            <a:endParaRPr lang="en-US" sz="2400">
              <a:latin typeface="Helvetica Neue Black Condensed" charset="0"/>
            </a:endParaRPr>
          </a:p>
        </p:txBody>
      </p:sp>
      <p:sp>
        <p:nvSpPr>
          <p:cNvPr id="848905" name="Text Box 9"/>
          <p:cNvSpPr txBox="1">
            <a:spLocks noChangeArrowheads="1"/>
          </p:cNvSpPr>
          <p:nvPr/>
        </p:nvSpPr>
        <p:spPr bwMode="auto">
          <a:xfrm>
            <a:off x="228600" y="4038600"/>
            <a:ext cx="5715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3600" dirty="0">
                <a:solidFill>
                  <a:schemeClr val="bg1">
                    <a:lumMod val="85000"/>
                  </a:schemeClr>
                </a:solidFill>
                <a:sym typeface="Zapf Dingbats" charset="0"/>
              </a:rPr>
              <a:t></a:t>
            </a:r>
            <a:endParaRPr lang="en-US" sz="3600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848906" name="Text Box 10"/>
          <p:cNvSpPr txBox="1">
            <a:spLocks noChangeArrowheads="1"/>
          </p:cNvSpPr>
          <p:nvPr/>
        </p:nvSpPr>
        <p:spPr bwMode="auto">
          <a:xfrm>
            <a:off x="228600" y="2482850"/>
            <a:ext cx="5715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3600" dirty="0">
                <a:solidFill>
                  <a:schemeClr val="bg1">
                    <a:lumMod val="85000"/>
                  </a:schemeClr>
                </a:solidFill>
                <a:sym typeface="Zapf Dingbats" charset="0"/>
              </a:rPr>
              <a:t></a:t>
            </a:r>
            <a:endParaRPr lang="en-US" sz="3600" dirty="0">
              <a:solidFill>
                <a:schemeClr val="bg1">
                  <a:lumMod val="8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12372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26317F9-9A54-3B42-9440-4077C61BD372}" type="slidenum">
              <a:rPr lang="en-US"/>
              <a:pPr>
                <a:defRPr/>
              </a:pPr>
              <a:t>3</a:t>
            </a:fld>
            <a:endParaRPr lang="en-US"/>
          </a:p>
        </p:txBody>
      </p:sp>
      <p:sp>
        <p:nvSpPr>
          <p:cNvPr id="865282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152400"/>
            <a:ext cx="8686800" cy="533400"/>
          </a:xfrm>
          <a:effectLst>
            <a:outerShdw blurRad="63500" dist="38099" dir="2700000" algn="ctr" rotWithShape="0">
              <a:schemeClr val="bg2">
                <a:alpha val="25000"/>
              </a:schemeClr>
            </a:outerShdw>
          </a:effectLst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sz="3400" b="1" i="1" dirty="0" smtClean="0">
                <a:solidFill>
                  <a:srgbClr val="030460"/>
                </a:solidFill>
                <a:latin typeface="Verdana" charset="0"/>
              </a:rPr>
              <a:t>Installing sensors </a:t>
            </a:r>
            <a:endParaRPr lang="en-US" sz="2800" b="1" dirty="0" smtClean="0">
              <a:latin typeface="Franklin Gothic Medium" charset="0"/>
            </a:endParaRPr>
          </a:p>
        </p:txBody>
      </p:sp>
      <p:sp>
        <p:nvSpPr>
          <p:cNvPr id="865283" name="Rectangle 3"/>
          <p:cNvSpPr>
            <a:spLocks noChangeArrowheads="1"/>
          </p:cNvSpPr>
          <p:nvPr/>
        </p:nvSpPr>
        <p:spPr bwMode="auto">
          <a:xfrm>
            <a:off x="152400" y="152400"/>
            <a:ext cx="8839200" cy="6553200"/>
          </a:xfrm>
          <a:prstGeom prst="rect">
            <a:avLst/>
          </a:prstGeom>
          <a:noFill/>
          <a:ln w="57150">
            <a:solidFill>
              <a:srgbClr val="810407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  <p:sp>
        <p:nvSpPr>
          <p:cNvPr id="865284" name="Text Box 4"/>
          <p:cNvSpPr txBox="1">
            <a:spLocks noChangeArrowheads="1"/>
          </p:cNvSpPr>
          <p:nvPr/>
        </p:nvSpPr>
        <p:spPr bwMode="auto">
          <a:xfrm>
            <a:off x="381000" y="6019800"/>
            <a:ext cx="8610600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115888" indent="-115888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2000" dirty="0" smtClean="0">
                <a:solidFill>
                  <a:srgbClr val="000081"/>
                </a:solidFill>
                <a:latin typeface="Helvetica Neue Black Condensed" charset="0"/>
                <a:cs typeface="+mn-cs"/>
              </a:rPr>
              <a:t>Emily epoxies accelerometer on beam tube, </a:t>
            </a:r>
            <a:r>
              <a:rPr lang="en-US" sz="2000" dirty="0" err="1" smtClean="0">
                <a:solidFill>
                  <a:srgbClr val="000081"/>
                </a:solidFill>
                <a:latin typeface="Helvetica Neue Black Condensed" charset="0"/>
                <a:cs typeface="+mn-cs"/>
              </a:rPr>
              <a:t>Vinny</a:t>
            </a:r>
            <a:r>
              <a:rPr lang="en-US" sz="2000" dirty="0" smtClean="0">
                <a:solidFill>
                  <a:srgbClr val="000081"/>
                </a:solidFill>
                <a:latin typeface="Helvetica Neue Black Condensed" charset="0"/>
                <a:cs typeface="+mn-cs"/>
              </a:rPr>
              <a:t> installs microphone on HAM</a:t>
            </a:r>
            <a:endParaRPr lang="en-US" sz="2000" dirty="0" smtClean="0">
              <a:cs typeface="+mn-cs"/>
            </a:endParaRPr>
          </a:p>
        </p:txBody>
      </p:sp>
      <p:pic>
        <p:nvPicPr>
          <p:cNvPr id="87045" name="Picture 1" descr="ZEmilyAccel.jpg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9600" y="762000"/>
            <a:ext cx="4122738" cy="533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7046" name="Picture 2" descr="ZVinnyMic.jpg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53000" y="762000"/>
            <a:ext cx="3657600" cy="5351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776575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7B3C79-814E-2545-9813-CC59283F6D1E}" type="slidenum">
              <a:rPr lang="en-US"/>
              <a:pPr/>
              <a:t>30</a:t>
            </a:fld>
            <a:endParaRPr lang="en-US"/>
          </a:p>
        </p:txBody>
      </p:sp>
      <p:sp>
        <p:nvSpPr>
          <p:cNvPr id="944130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762000"/>
            <a:ext cx="8686800" cy="533400"/>
          </a:xfrm>
          <a:effectLst>
            <a:outerShdw blurRad="63500" dist="38099" dir="2700000" algn="ctr" rotWithShape="0">
              <a:schemeClr val="bg2">
                <a:alpha val="28999"/>
              </a:schemeClr>
            </a:outerShdw>
          </a:effectLst>
        </p:spPr>
        <p:txBody>
          <a:bodyPr>
            <a:normAutofit fontScale="90000"/>
          </a:bodyPr>
          <a:lstStyle/>
          <a:p>
            <a:r>
              <a:rPr lang="en-US" sz="3400" b="1" i="1" dirty="0">
                <a:solidFill>
                  <a:srgbClr val="030460"/>
                </a:solidFill>
                <a:latin typeface="Verdana" charset="0"/>
              </a:rPr>
              <a:t>PEM Hardware Projects</a:t>
            </a:r>
            <a:endParaRPr lang="en-US" sz="2800" b="1" dirty="0">
              <a:latin typeface="Franklin Gothic Medium" charset="0"/>
            </a:endParaRPr>
          </a:p>
        </p:txBody>
      </p:sp>
      <p:sp>
        <p:nvSpPr>
          <p:cNvPr id="944131" name="Rectangle 3"/>
          <p:cNvSpPr>
            <a:spLocks noChangeArrowheads="1"/>
          </p:cNvSpPr>
          <p:nvPr/>
        </p:nvSpPr>
        <p:spPr bwMode="auto">
          <a:xfrm>
            <a:off x="152400" y="152400"/>
            <a:ext cx="8839200" cy="6553200"/>
          </a:xfrm>
          <a:prstGeom prst="rect">
            <a:avLst/>
          </a:prstGeom>
          <a:noFill/>
          <a:ln w="57150">
            <a:solidFill>
              <a:srgbClr val="810407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44132" name="Text Box 4"/>
          <p:cNvSpPr txBox="1">
            <a:spLocks noChangeArrowheads="1"/>
          </p:cNvSpPr>
          <p:nvPr/>
        </p:nvSpPr>
        <p:spPr bwMode="auto">
          <a:xfrm>
            <a:off x="685800" y="1600200"/>
            <a:ext cx="8001000" cy="3867150"/>
          </a:xfrm>
          <a:prstGeom prst="rect">
            <a:avLst/>
          </a:prstGeom>
          <a:noFill/>
          <a:ln>
            <a:noFill/>
          </a:ln>
          <a:effectLst>
            <a:outerShdw blurRad="63500" dist="25399" dir="2700000" algn="ctr" rotWithShape="0">
              <a:schemeClr val="bg2">
                <a:alpha val="3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buFont typeface="Arial" charset="0"/>
              <a:buNone/>
            </a:pPr>
            <a:r>
              <a:rPr lang="en-US" sz="2400" dirty="0">
                <a:solidFill>
                  <a:srgbClr val="640825"/>
                </a:solidFill>
                <a:latin typeface="Helvetica Neue Black Condensed" charset="0"/>
              </a:rPr>
              <a:t>Non-RF</a:t>
            </a:r>
          </a:p>
          <a:p>
            <a:pPr>
              <a:buFont typeface="Arial" charset="0"/>
              <a:buNone/>
            </a:pPr>
            <a:endParaRPr lang="en-US" sz="2400" dirty="0">
              <a:solidFill>
                <a:srgbClr val="640825"/>
              </a:solidFill>
              <a:latin typeface="Helvetica Neue Black Condensed" charset="0"/>
            </a:endParaRPr>
          </a:p>
          <a:p>
            <a:pPr>
              <a:buFont typeface="Arial" charset="0"/>
              <a:buAutoNum type="arabicParenR"/>
            </a:pPr>
            <a:r>
              <a:rPr lang="en-US" sz="2400" dirty="0">
                <a:solidFill>
                  <a:srgbClr val="640825"/>
                </a:solidFill>
                <a:latin typeface="Helvetica Neue Black Condensed" charset="0"/>
              </a:rPr>
              <a:t>6 more coil magnetometers. </a:t>
            </a:r>
            <a:r>
              <a:rPr lang="en-US" sz="1600" dirty="0">
                <a:solidFill>
                  <a:srgbClr val="640825"/>
                </a:solidFill>
                <a:latin typeface="Helvetica Neue Black Condensed" charset="0"/>
              </a:rPr>
              <a:t>One in each building, would reproduce design of vault coil magnetometers. </a:t>
            </a:r>
          </a:p>
          <a:p>
            <a:pPr>
              <a:buFont typeface="Arial" charset="0"/>
              <a:buAutoNum type="arabicParenR"/>
            </a:pPr>
            <a:endParaRPr lang="en-US" sz="2400" dirty="0">
              <a:solidFill>
                <a:srgbClr val="640825"/>
              </a:solidFill>
              <a:latin typeface="Helvetica Neue Black Condensed" charset="0"/>
            </a:endParaRPr>
          </a:p>
          <a:p>
            <a:pPr>
              <a:buFont typeface="Arial" charset="0"/>
              <a:buAutoNum type="arabicParenR"/>
            </a:pPr>
            <a:r>
              <a:rPr lang="en-US" sz="2400" dirty="0" err="1">
                <a:solidFill>
                  <a:srgbClr val="640825"/>
                </a:solidFill>
                <a:latin typeface="Helvetica Neue Black Condensed" charset="0"/>
              </a:rPr>
              <a:t>Eotvos</a:t>
            </a:r>
            <a:r>
              <a:rPr lang="en-US" sz="2400" dirty="0">
                <a:solidFill>
                  <a:srgbClr val="640825"/>
                </a:solidFill>
                <a:latin typeface="Helvetica Neue Black Condensed" charset="0"/>
              </a:rPr>
              <a:t> infrasound microphones.</a:t>
            </a:r>
          </a:p>
          <a:p>
            <a:pPr>
              <a:buFont typeface="Arial" charset="0"/>
              <a:buAutoNum type="arabicParenR"/>
            </a:pPr>
            <a:endParaRPr lang="en-US" sz="2400" dirty="0">
              <a:solidFill>
                <a:srgbClr val="640825"/>
              </a:solidFill>
              <a:latin typeface="Helvetica Neue Black Condensed" charset="0"/>
            </a:endParaRPr>
          </a:p>
          <a:p>
            <a:pPr>
              <a:buFont typeface="Arial" charset="0"/>
              <a:buAutoNum type="arabicParenR"/>
            </a:pPr>
            <a:r>
              <a:rPr lang="en-US" sz="2400" dirty="0">
                <a:solidFill>
                  <a:srgbClr val="640825"/>
                </a:solidFill>
                <a:latin typeface="Helvetica Neue Black Condensed" charset="0"/>
              </a:rPr>
              <a:t>A temporary monitor for electrostatic fields inside the BSCs (U of O). </a:t>
            </a:r>
            <a:r>
              <a:rPr lang="en-US" sz="1600" dirty="0">
                <a:solidFill>
                  <a:srgbClr val="640825"/>
                </a:solidFill>
                <a:latin typeface="Helvetica Neue Black Condensed" charset="0"/>
              </a:rPr>
              <a:t>Would be connected to a dead-end wire that goes into the BSC.</a:t>
            </a:r>
          </a:p>
          <a:p>
            <a:pPr>
              <a:buFont typeface="Arial" charset="0"/>
              <a:buAutoNum type="arabicParenR"/>
            </a:pPr>
            <a:endParaRPr lang="en-US" sz="1600" dirty="0">
              <a:solidFill>
                <a:srgbClr val="640825"/>
              </a:solidFill>
              <a:latin typeface="Helvetica Neue Black Condensed" charset="0"/>
            </a:endParaRPr>
          </a:p>
          <a:p>
            <a:pPr>
              <a:buFont typeface="Arial" charset="0"/>
              <a:buAutoNum type="arabicParenR"/>
            </a:pPr>
            <a:r>
              <a:rPr lang="en-US" sz="2400" dirty="0">
                <a:solidFill>
                  <a:srgbClr val="640825"/>
                </a:solidFill>
                <a:latin typeface="Helvetica Neue Black Condensed" charset="0"/>
              </a:rPr>
              <a:t>Develop mounting system for chamber accelerometers.</a:t>
            </a:r>
            <a:endParaRPr lang="en-US" sz="2400" dirty="0">
              <a:latin typeface="Helvetica Neue Black Condensed" charset="0"/>
            </a:endParaRPr>
          </a:p>
        </p:txBody>
      </p:sp>
      <p:sp>
        <p:nvSpPr>
          <p:cNvPr id="944134" name="Text Box 6"/>
          <p:cNvSpPr txBox="1">
            <a:spLocks noChangeArrowheads="1"/>
          </p:cNvSpPr>
          <p:nvPr/>
        </p:nvSpPr>
        <p:spPr bwMode="auto">
          <a:xfrm>
            <a:off x="190500" y="3276600"/>
            <a:ext cx="5715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3600" dirty="0">
                <a:solidFill>
                  <a:schemeClr val="tx1">
                    <a:lumMod val="50000"/>
                    <a:lumOff val="50000"/>
                  </a:schemeClr>
                </a:solidFill>
                <a:sym typeface="Zapf Dingbats" charset="0"/>
              </a:rPr>
              <a:t></a:t>
            </a:r>
            <a:endParaRPr lang="en-US" sz="36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944135" name="Text Box 7"/>
          <p:cNvSpPr txBox="1">
            <a:spLocks noChangeArrowheads="1"/>
          </p:cNvSpPr>
          <p:nvPr/>
        </p:nvSpPr>
        <p:spPr bwMode="auto">
          <a:xfrm>
            <a:off x="228600" y="4953000"/>
            <a:ext cx="5715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3600">
                <a:sym typeface="Zapf Dingbats" charset="0"/>
              </a:rPr>
              <a:t></a:t>
            </a:r>
            <a:endParaRPr lang="en-US" sz="3600"/>
          </a:p>
        </p:txBody>
      </p:sp>
      <p:sp>
        <p:nvSpPr>
          <p:cNvPr id="944136" name="Text Box 8"/>
          <p:cNvSpPr txBox="1">
            <a:spLocks noChangeArrowheads="1"/>
          </p:cNvSpPr>
          <p:nvPr/>
        </p:nvSpPr>
        <p:spPr bwMode="auto">
          <a:xfrm>
            <a:off x="228600" y="3962400"/>
            <a:ext cx="5715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3600" dirty="0">
                <a:solidFill>
                  <a:schemeClr val="bg1">
                    <a:lumMod val="85000"/>
                  </a:schemeClr>
                </a:solidFill>
                <a:sym typeface="Zapf Dingbats" charset="0"/>
              </a:rPr>
              <a:t></a:t>
            </a:r>
            <a:endParaRPr lang="en-US" sz="3600" dirty="0">
              <a:solidFill>
                <a:schemeClr val="bg1">
                  <a:lumMod val="8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42589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8EE222-C940-1F45-8391-4A2A68C5901F}" type="slidenum">
              <a:rPr lang="en-US"/>
              <a:pPr/>
              <a:t>31</a:t>
            </a:fld>
            <a:endParaRPr lang="en-US"/>
          </a:p>
        </p:txBody>
      </p:sp>
      <p:sp>
        <p:nvSpPr>
          <p:cNvPr id="857090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381000"/>
            <a:ext cx="8686800" cy="533400"/>
          </a:xfrm>
          <a:effectLst>
            <a:outerShdw blurRad="63500" dist="38099" dir="2700000" algn="ctr" rotWithShape="0">
              <a:schemeClr val="bg2">
                <a:alpha val="28999"/>
              </a:schemeClr>
            </a:outerShdw>
          </a:effectLst>
        </p:spPr>
        <p:txBody>
          <a:bodyPr>
            <a:normAutofit fontScale="90000"/>
          </a:bodyPr>
          <a:lstStyle/>
          <a:p>
            <a:r>
              <a:rPr lang="en-US" sz="3400" b="1" i="1">
                <a:solidFill>
                  <a:srgbClr val="030460"/>
                </a:solidFill>
                <a:latin typeface="Verdana" charset="0"/>
              </a:rPr>
              <a:t>PEM Software Projects</a:t>
            </a:r>
            <a:endParaRPr lang="en-US" sz="2800" b="1">
              <a:latin typeface="Franklin Gothic Medium" charset="0"/>
            </a:endParaRPr>
          </a:p>
        </p:txBody>
      </p:sp>
      <p:sp>
        <p:nvSpPr>
          <p:cNvPr id="857091" name="Rectangle 3"/>
          <p:cNvSpPr>
            <a:spLocks noChangeArrowheads="1"/>
          </p:cNvSpPr>
          <p:nvPr/>
        </p:nvSpPr>
        <p:spPr bwMode="auto">
          <a:xfrm>
            <a:off x="152400" y="152400"/>
            <a:ext cx="8839200" cy="6553200"/>
          </a:xfrm>
          <a:prstGeom prst="rect">
            <a:avLst/>
          </a:prstGeom>
          <a:noFill/>
          <a:ln w="57150">
            <a:solidFill>
              <a:srgbClr val="810407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57092" name="Text Box 4"/>
          <p:cNvSpPr txBox="1">
            <a:spLocks noChangeArrowheads="1"/>
          </p:cNvSpPr>
          <p:nvPr/>
        </p:nvSpPr>
        <p:spPr bwMode="auto">
          <a:xfrm>
            <a:off x="685800" y="1447800"/>
            <a:ext cx="8001000" cy="4154983"/>
          </a:xfrm>
          <a:prstGeom prst="rect">
            <a:avLst/>
          </a:prstGeom>
          <a:noFill/>
          <a:ln>
            <a:noFill/>
          </a:ln>
          <a:effectLst>
            <a:outerShdw blurRad="63500" dist="25399" dir="2700000" algn="ctr" rotWithShape="0">
              <a:schemeClr val="bg2">
                <a:alpha val="33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buFont typeface="Arial" charset="0"/>
              <a:buAutoNum type="arabicParenR"/>
            </a:pPr>
            <a:r>
              <a:rPr lang="en-US" sz="2400" dirty="0">
                <a:solidFill>
                  <a:srgbClr val="640825"/>
                </a:solidFill>
                <a:latin typeface="Helvetica Neue Black Condensed" charset="0"/>
              </a:rPr>
              <a:t>Dead channel monitor and more sophisticated band change monitor / coherence monitor (</a:t>
            </a:r>
            <a:r>
              <a:rPr lang="en-US" sz="2400" dirty="0" err="1">
                <a:solidFill>
                  <a:srgbClr val="640825"/>
                </a:solidFill>
                <a:latin typeface="Helvetica Neue Black Condensed" charset="0"/>
              </a:rPr>
              <a:t>Dipongkar</a:t>
            </a:r>
            <a:r>
              <a:rPr lang="en-US" sz="2400" dirty="0">
                <a:solidFill>
                  <a:srgbClr val="640825"/>
                </a:solidFill>
                <a:latin typeface="Helvetica Neue Black Condensed" charset="0"/>
              </a:rPr>
              <a:t> </a:t>
            </a:r>
            <a:r>
              <a:rPr lang="en-US" sz="2400" dirty="0" err="1">
                <a:solidFill>
                  <a:srgbClr val="640825"/>
                </a:solidFill>
                <a:latin typeface="Helvetica Neue Black Condensed" charset="0"/>
              </a:rPr>
              <a:t>Talukder</a:t>
            </a:r>
            <a:r>
              <a:rPr lang="en-US" sz="2400" dirty="0">
                <a:solidFill>
                  <a:srgbClr val="640825"/>
                </a:solidFill>
                <a:latin typeface="Helvetica Neue Black Condensed" charset="0"/>
              </a:rPr>
              <a:t>, U of O)</a:t>
            </a:r>
          </a:p>
          <a:p>
            <a:pPr>
              <a:buFont typeface="Arial" charset="0"/>
              <a:buAutoNum type="arabicParenR"/>
            </a:pPr>
            <a:r>
              <a:rPr lang="en-US" sz="2400" dirty="0" smtClean="0">
                <a:solidFill>
                  <a:srgbClr val="640825"/>
                </a:solidFill>
                <a:latin typeface="Helvetica Neue Black Condensed" charset="0"/>
              </a:rPr>
              <a:t>Modify </a:t>
            </a:r>
            <a:r>
              <a:rPr lang="en-US" sz="2400" dirty="0">
                <a:solidFill>
                  <a:srgbClr val="640825"/>
                </a:solidFill>
                <a:latin typeface="Helvetica Neue Black Condensed" charset="0"/>
              </a:rPr>
              <a:t>DAQ system to produce channels containing the sum in quadrature for all 3-axis sensors. </a:t>
            </a:r>
            <a:r>
              <a:rPr lang="en-US" sz="1600" dirty="0">
                <a:solidFill>
                  <a:srgbClr val="640825"/>
                </a:solidFill>
                <a:latin typeface="Helvetica Neue Black Condensed" charset="0"/>
              </a:rPr>
              <a:t>The quadrature channels would each replace 3 single-axis channels in the RDS.</a:t>
            </a:r>
          </a:p>
          <a:p>
            <a:pPr>
              <a:buFont typeface="Arial" charset="0"/>
              <a:buAutoNum type="arabicParenR"/>
            </a:pPr>
            <a:r>
              <a:rPr lang="en-US" sz="2400" dirty="0" smtClean="0">
                <a:solidFill>
                  <a:srgbClr val="640825"/>
                </a:solidFill>
                <a:latin typeface="Helvetica Neue Black Condensed" charset="0"/>
              </a:rPr>
              <a:t>Channel </a:t>
            </a:r>
            <a:r>
              <a:rPr lang="en-US" sz="2400" dirty="0">
                <a:solidFill>
                  <a:srgbClr val="640825"/>
                </a:solidFill>
                <a:latin typeface="Helvetica Neue Black Condensed" charset="0"/>
              </a:rPr>
              <a:t>location documentation web page. </a:t>
            </a:r>
            <a:r>
              <a:rPr lang="en-US" sz="1600" dirty="0">
                <a:solidFill>
                  <a:srgbClr val="640825"/>
                </a:solidFill>
                <a:latin typeface="Helvetica Neue Black Condensed" charset="0"/>
              </a:rPr>
              <a:t>Enter channel name to light up sensor location on sensor map, also shows photos of sensor in its location. </a:t>
            </a:r>
            <a:endParaRPr lang="en-US" sz="2400" dirty="0">
              <a:solidFill>
                <a:srgbClr val="640825"/>
              </a:solidFill>
              <a:latin typeface="Helvetica Neue Black Condensed" charset="0"/>
            </a:endParaRPr>
          </a:p>
          <a:p>
            <a:pPr>
              <a:buFont typeface="Arial" charset="0"/>
              <a:buAutoNum type="arabicParenR"/>
            </a:pPr>
            <a:r>
              <a:rPr lang="en-US" sz="2400" dirty="0">
                <a:solidFill>
                  <a:srgbClr val="640825"/>
                </a:solidFill>
                <a:latin typeface="Helvetica Neue Black Condensed" charset="0"/>
              </a:rPr>
              <a:t>Channel calibration documentation </a:t>
            </a:r>
          </a:p>
          <a:p>
            <a:pPr>
              <a:buFont typeface="Arial" charset="0"/>
              <a:buAutoNum type="arabicParenR"/>
            </a:pPr>
            <a:r>
              <a:rPr lang="en-US" sz="2400" dirty="0">
                <a:solidFill>
                  <a:srgbClr val="640825"/>
                </a:solidFill>
                <a:latin typeface="Helvetica Neue Black Condensed" charset="0"/>
              </a:rPr>
              <a:t>Direction to source </a:t>
            </a:r>
            <a:r>
              <a:rPr lang="en-US" sz="2400" dirty="0" smtClean="0">
                <a:solidFill>
                  <a:srgbClr val="640825"/>
                </a:solidFill>
                <a:latin typeface="Helvetica Neue Black Condensed" charset="0"/>
              </a:rPr>
              <a:t>finder (V Roma, U of O). </a:t>
            </a:r>
            <a:r>
              <a:rPr lang="en-US" sz="1600" dirty="0">
                <a:solidFill>
                  <a:srgbClr val="640825"/>
                </a:solidFill>
                <a:latin typeface="Helvetica Neue Black Condensed" charset="0"/>
              </a:rPr>
              <a:t>Uses propagation delays to point in source direction.</a:t>
            </a:r>
            <a:r>
              <a:rPr lang="en-US" sz="1600" dirty="0">
                <a:latin typeface="Helvetica Neue Black Condensed" charset="0"/>
              </a:rPr>
              <a:t> </a:t>
            </a:r>
            <a:endParaRPr lang="en-US" sz="1600" dirty="0" smtClean="0">
              <a:latin typeface="Helvetica Neue Black Condensed" charset="0"/>
            </a:endParaRPr>
          </a:p>
          <a:p>
            <a:pPr>
              <a:buFont typeface="Arial" charset="0"/>
              <a:buAutoNum type="arabicParenR"/>
            </a:pPr>
            <a:r>
              <a:rPr lang="en-US" sz="2400" dirty="0" smtClean="0">
                <a:solidFill>
                  <a:srgbClr val="640825"/>
                </a:solidFill>
                <a:latin typeface="Helvetica Neue Black Condensed" charset="0"/>
              </a:rPr>
              <a:t>Serving PEM calibrations to glitch detectors</a:t>
            </a:r>
            <a:endParaRPr lang="en-US" sz="2400" dirty="0">
              <a:solidFill>
                <a:srgbClr val="000081"/>
              </a:solidFill>
              <a:latin typeface="Helvetica Neue Black Condensed" charset="0"/>
            </a:endParaRPr>
          </a:p>
        </p:txBody>
      </p:sp>
      <p:sp>
        <p:nvSpPr>
          <p:cNvPr id="857107" name="Text Box 19"/>
          <p:cNvSpPr txBox="1">
            <a:spLocks noChangeArrowheads="1"/>
          </p:cNvSpPr>
          <p:nvPr/>
        </p:nvSpPr>
        <p:spPr bwMode="auto">
          <a:xfrm>
            <a:off x="228600" y="2448875"/>
            <a:ext cx="5715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3600" dirty="0">
                <a:sym typeface="Zapf Dingbats" charset="0"/>
              </a:rPr>
              <a:t></a:t>
            </a:r>
            <a:endParaRPr lang="en-US" sz="3600" dirty="0"/>
          </a:p>
        </p:txBody>
      </p:sp>
      <p:sp>
        <p:nvSpPr>
          <p:cNvPr id="857108" name="Text Box 20"/>
          <p:cNvSpPr txBox="1">
            <a:spLocks noChangeArrowheads="1"/>
          </p:cNvSpPr>
          <p:nvPr/>
        </p:nvSpPr>
        <p:spPr bwMode="auto">
          <a:xfrm>
            <a:off x="228600" y="1371600"/>
            <a:ext cx="5715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3600" dirty="0">
                <a:solidFill>
                  <a:schemeClr val="tx1">
                    <a:lumMod val="50000"/>
                    <a:lumOff val="50000"/>
                  </a:schemeClr>
                </a:solidFill>
                <a:sym typeface="Zapf Dingbats" charset="0"/>
              </a:rPr>
              <a:t></a:t>
            </a:r>
            <a:endParaRPr lang="en-US" sz="36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857112" name="Text Box 24"/>
          <p:cNvSpPr txBox="1">
            <a:spLocks noChangeArrowheads="1"/>
          </p:cNvSpPr>
          <p:nvPr/>
        </p:nvSpPr>
        <p:spPr bwMode="auto">
          <a:xfrm>
            <a:off x="192020" y="3428570"/>
            <a:ext cx="5715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3600" dirty="0">
                <a:sym typeface="Zapf Dingbats" charset="0"/>
              </a:rPr>
              <a:t></a:t>
            </a:r>
            <a:endParaRPr lang="en-US" sz="3600" dirty="0"/>
          </a:p>
        </p:txBody>
      </p:sp>
      <p:sp>
        <p:nvSpPr>
          <p:cNvPr id="857113" name="Text Box 25"/>
          <p:cNvSpPr txBox="1">
            <a:spLocks noChangeArrowheads="1"/>
          </p:cNvSpPr>
          <p:nvPr/>
        </p:nvSpPr>
        <p:spPr bwMode="auto">
          <a:xfrm>
            <a:off x="228600" y="4075540"/>
            <a:ext cx="5715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3600" dirty="0">
                <a:sym typeface="Zapf Dingbats" charset="0"/>
              </a:rPr>
              <a:t></a:t>
            </a:r>
            <a:endParaRPr lang="en-US" sz="3600" dirty="0"/>
          </a:p>
        </p:txBody>
      </p:sp>
      <p:sp>
        <p:nvSpPr>
          <p:cNvPr id="13" name="Text Box 20"/>
          <p:cNvSpPr txBox="1">
            <a:spLocks noChangeArrowheads="1"/>
          </p:cNvSpPr>
          <p:nvPr/>
        </p:nvSpPr>
        <p:spPr bwMode="auto">
          <a:xfrm>
            <a:off x="228600" y="4446515"/>
            <a:ext cx="5715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3600" dirty="0">
                <a:solidFill>
                  <a:schemeClr val="tx1">
                    <a:lumMod val="50000"/>
                    <a:lumOff val="50000"/>
                  </a:schemeClr>
                </a:solidFill>
                <a:sym typeface="Zapf Dingbats" charset="0"/>
              </a:rPr>
              <a:t></a:t>
            </a:r>
            <a:endParaRPr lang="en-US" sz="36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" name="Oval 2"/>
          <p:cNvSpPr/>
          <p:nvPr/>
        </p:nvSpPr>
        <p:spPr>
          <a:xfrm>
            <a:off x="228600" y="5087864"/>
            <a:ext cx="7124480" cy="593483"/>
          </a:xfrm>
          <a:prstGeom prst="ellipse">
            <a:avLst/>
          </a:prstGeom>
          <a:noFill/>
          <a:ln w="57150" cmpd="sng">
            <a:solidFill>
              <a:srgbClr val="3366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25795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BBCDB9-6E29-6340-B441-DF3009D2A319}" type="slidenum">
              <a:rPr lang="en-US"/>
              <a:pPr/>
              <a:t>32</a:t>
            </a:fld>
            <a:endParaRPr lang="en-US"/>
          </a:p>
        </p:txBody>
      </p:sp>
      <p:sp>
        <p:nvSpPr>
          <p:cNvPr id="850946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457200"/>
            <a:ext cx="8686800" cy="533400"/>
          </a:xfrm>
          <a:effectLst>
            <a:outerShdw blurRad="63500" dist="38099" dir="2700000" algn="ctr" rotWithShape="0">
              <a:schemeClr val="bg2">
                <a:alpha val="28999"/>
              </a:schemeClr>
            </a:outerShdw>
          </a:effectLst>
        </p:spPr>
        <p:txBody>
          <a:bodyPr>
            <a:normAutofit fontScale="90000"/>
          </a:bodyPr>
          <a:lstStyle/>
          <a:p>
            <a:r>
              <a:rPr lang="en-US" sz="3400" b="1" i="1" dirty="0">
                <a:solidFill>
                  <a:srgbClr val="030460"/>
                </a:solidFill>
                <a:latin typeface="Verdana" charset="0"/>
              </a:rPr>
              <a:t>PEM Software Projects </a:t>
            </a:r>
            <a:endParaRPr lang="en-US" sz="2800" b="1" dirty="0">
              <a:latin typeface="Franklin Gothic Medium" charset="0"/>
            </a:endParaRPr>
          </a:p>
        </p:txBody>
      </p:sp>
      <p:sp>
        <p:nvSpPr>
          <p:cNvPr id="850947" name="Rectangle 3"/>
          <p:cNvSpPr>
            <a:spLocks noChangeArrowheads="1"/>
          </p:cNvSpPr>
          <p:nvPr/>
        </p:nvSpPr>
        <p:spPr bwMode="auto">
          <a:xfrm>
            <a:off x="152400" y="152400"/>
            <a:ext cx="8839200" cy="6553200"/>
          </a:xfrm>
          <a:prstGeom prst="rect">
            <a:avLst/>
          </a:prstGeom>
          <a:noFill/>
          <a:ln w="57150">
            <a:solidFill>
              <a:srgbClr val="810407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50948" name="Text Box 4"/>
          <p:cNvSpPr txBox="1">
            <a:spLocks noChangeArrowheads="1"/>
          </p:cNvSpPr>
          <p:nvPr/>
        </p:nvSpPr>
        <p:spPr bwMode="auto">
          <a:xfrm>
            <a:off x="609600" y="1285875"/>
            <a:ext cx="8001000" cy="5386089"/>
          </a:xfrm>
          <a:prstGeom prst="rect">
            <a:avLst/>
          </a:prstGeom>
          <a:noFill/>
          <a:ln>
            <a:noFill/>
          </a:ln>
          <a:effectLst>
            <a:outerShdw blurRad="63500" dist="25399" dir="2700000" algn="ctr" rotWithShape="0">
              <a:schemeClr val="bg2">
                <a:alpha val="33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buFont typeface="Arial" charset="0"/>
              <a:buNone/>
            </a:pPr>
            <a:r>
              <a:rPr lang="en-US" sz="2400" dirty="0">
                <a:solidFill>
                  <a:srgbClr val="640825"/>
                </a:solidFill>
                <a:latin typeface="Helvetica Neue Black Condensed" charset="0"/>
              </a:rPr>
              <a:t>With emphasis on stochastic and CW searches</a:t>
            </a:r>
          </a:p>
          <a:p>
            <a:pPr algn="ctr">
              <a:buFont typeface="Arial" charset="0"/>
              <a:buNone/>
            </a:pPr>
            <a:endParaRPr lang="en-US" sz="2400" dirty="0">
              <a:solidFill>
                <a:srgbClr val="640825"/>
              </a:solidFill>
              <a:latin typeface="Helvetica Neue Black Condensed" charset="0"/>
            </a:endParaRPr>
          </a:p>
          <a:p>
            <a:pPr>
              <a:buFont typeface="Arial" charset="0"/>
              <a:buAutoNum type="arabicParenR" startAt="9"/>
            </a:pPr>
            <a:r>
              <a:rPr lang="en-US" sz="2400" dirty="0">
                <a:solidFill>
                  <a:srgbClr val="640825"/>
                </a:solidFill>
                <a:latin typeface="Helvetica Neue Black Condensed" charset="0"/>
              </a:rPr>
              <a:t>Search for pulsars in selected auxiliary channels with   modified all-sky and/or specific pulsar search code.</a:t>
            </a:r>
          </a:p>
          <a:p>
            <a:pPr>
              <a:buFont typeface="Arial" charset="0"/>
              <a:buAutoNum type="arabicParenR" startAt="9"/>
            </a:pPr>
            <a:r>
              <a:rPr lang="en-US" sz="2400" dirty="0">
                <a:solidFill>
                  <a:srgbClr val="640825"/>
                </a:solidFill>
                <a:latin typeface="Helvetica Neue Black Condensed" charset="0"/>
              </a:rPr>
              <a:t> Modify stochastic code to search for signal between aux channels (Violet Poole, WSU). </a:t>
            </a:r>
            <a:r>
              <a:rPr lang="en-US" sz="1600" dirty="0">
                <a:solidFill>
                  <a:srgbClr val="640825"/>
                </a:solidFill>
                <a:latin typeface="Helvetica Neue Black Condensed" charset="0"/>
              </a:rPr>
              <a:t>Compare empty channels between sites, coil magnetometer channels, and other aux channels.</a:t>
            </a:r>
          </a:p>
          <a:p>
            <a:pPr>
              <a:buFont typeface="Arial" charset="0"/>
              <a:buAutoNum type="arabicParenR" startAt="9"/>
            </a:pPr>
            <a:r>
              <a:rPr lang="en-US" sz="2400" dirty="0">
                <a:solidFill>
                  <a:srgbClr val="640825"/>
                </a:solidFill>
                <a:latin typeface="Helvetica Neue Black Condensed" charset="0"/>
              </a:rPr>
              <a:t> Add significance FOM to Carleton DARM-aux coherence line monitor (Greg </a:t>
            </a:r>
            <a:r>
              <a:rPr lang="en-US" sz="2400" dirty="0" err="1">
                <a:solidFill>
                  <a:srgbClr val="640825"/>
                </a:solidFill>
                <a:latin typeface="Helvetica Neue Black Condensed" charset="0"/>
              </a:rPr>
              <a:t>Mendell</a:t>
            </a:r>
            <a:r>
              <a:rPr lang="en-US" sz="2400" dirty="0">
                <a:solidFill>
                  <a:srgbClr val="640825"/>
                </a:solidFill>
                <a:latin typeface="Helvetica Neue Black Condensed" charset="0"/>
              </a:rPr>
              <a:t>, LHO).</a:t>
            </a:r>
          </a:p>
          <a:p>
            <a:pPr>
              <a:buFont typeface="Arial" charset="0"/>
              <a:buAutoNum type="arabicParenR" startAt="9"/>
            </a:pPr>
            <a:r>
              <a:rPr lang="en-US" sz="2400" dirty="0">
                <a:solidFill>
                  <a:srgbClr val="640825"/>
                </a:solidFill>
                <a:latin typeface="Helvetica Neue Black Condensed" charset="0"/>
              </a:rPr>
              <a:t> Modify coherence code to look between auxiliary channels instead of just DARM-aux (U of O).</a:t>
            </a:r>
          </a:p>
          <a:p>
            <a:pPr>
              <a:buFont typeface="Arial" charset="0"/>
              <a:buAutoNum type="arabicParenR" startAt="9"/>
            </a:pPr>
            <a:r>
              <a:rPr lang="en-US" sz="2400" dirty="0">
                <a:solidFill>
                  <a:srgbClr val="640825"/>
                </a:solidFill>
                <a:latin typeface="Helvetica Neue Black Condensed" charset="0"/>
              </a:rPr>
              <a:t> 1Hz (and other) comb monitor </a:t>
            </a:r>
            <a:r>
              <a:rPr lang="en-US" sz="2400" dirty="0" smtClean="0">
                <a:solidFill>
                  <a:srgbClr val="640825"/>
                </a:solidFill>
                <a:latin typeface="Helvetica Neue Black Condensed" charset="0"/>
              </a:rPr>
              <a:t>(Ryan Magee, </a:t>
            </a:r>
            <a:r>
              <a:rPr lang="en-US" sz="2400" dirty="0">
                <a:solidFill>
                  <a:srgbClr val="640825"/>
                </a:solidFill>
                <a:latin typeface="Helvetica Neue Black Condensed" charset="0"/>
              </a:rPr>
              <a:t>WSU, Greg </a:t>
            </a:r>
            <a:r>
              <a:rPr lang="en-US" sz="2400" dirty="0" err="1">
                <a:solidFill>
                  <a:srgbClr val="640825"/>
                </a:solidFill>
                <a:latin typeface="Helvetica Neue Black Condensed" charset="0"/>
              </a:rPr>
              <a:t>Mendell</a:t>
            </a:r>
            <a:r>
              <a:rPr lang="en-US" sz="2400" dirty="0">
                <a:solidFill>
                  <a:srgbClr val="640825"/>
                </a:solidFill>
                <a:latin typeface="Helvetica Neue Black Condensed" charset="0"/>
              </a:rPr>
              <a:t>, LHO). </a:t>
            </a:r>
            <a:r>
              <a:rPr lang="en-US" sz="1600" dirty="0">
                <a:solidFill>
                  <a:srgbClr val="640825"/>
                </a:solidFill>
                <a:latin typeface="Helvetica Neue Black Condensed" charset="0"/>
              </a:rPr>
              <a:t>Searches for combs in DARM and auxiliary channels and monitors f-dependent amplitude.</a:t>
            </a:r>
            <a:r>
              <a:rPr lang="en-US" sz="1600" dirty="0">
                <a:solidFill>
                  <a:srgbClr val="141370"/>
                </a:solidFill>
                <a:latin typeface="Helvetica Neue Black Condensed" charset="0"/>
              </a:rPr>
              <a:t> </a:t>
            </a:r>
          </a:p>
          <a:p>
            <a:pPr>
              <a:buFont typeface="Arial" charset="0"/>
              <a:buAutoNum type="arabicParenR" startAt="9"/>
            </a:pPr>
            <a:endParaRPr lang="en-US" sz="2400" dirty="0">
              <a:solidFill>
                <a:srgbClr val="000081"/>
              </a:solidFill>
              <a:latin typeface="Helvetica Neue Black Condensed" charset="0"/>
            </a:endParaRPr>
          </a:p>
        </p:txBody>
      </p:sp>
      <p:sp>
        <p:nvSpPr>
          <p:cNvPr id="850949" name="Text Box 5"/>
          <p:cNvSpPr txBox="1">
            <a:spLocks noChangeArrowheads="1"/>
          </p:cNvSpPr>
          <p:nvPr/>
        </p:nvSpPr>
        <p:spPr bwMode="auto">
          <a:xfrm>
            <a:off x="190500" y="3657600"/>
            <a:ext cx="5715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3600" dirty="0">
                <a:solidFill>
                  <a:schemeClr val="tx1">
                    <a:lumMod val="50000"/>
                    <a:lumOff val="50000"/>
                  </a:schemeClr>
                </a:solidFill>
                <a:sym typeface="Zapf Dingbats" charset="0"/>
              </a:rPr>
              <a:t></a:t>
            </a:r>
            <a:endParaRPr lang="en-US" sz="36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850951" name="Text Box 7"/>
          <p:cNvSpPr txBox="1">
            <a:spLocks noChangeArrowheads="1"/>
          </p:cNvSpPr>
          <p:nvPr/>
        </p:nvSpPr>
        <p:spPr bwMode="auto">
          <a:xfrm>
            <a:off x="190500" y="4419600"/>
            <a:ext cx="5715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3600" dirty="0">
                <a:solidFill>
                  <a:schemeClr val="tx1">
                    <a:lumMod val="50000"/>
                    <a:lumOff val="50000"/>
                  </a:schemeClr>
                </a:solidFill>
                <a:sym typeface="Zapf Dingbats" charset="0"/>
              </a:rPr>
              <a:t></a:t>
            </a:r>
            <a:endParaRPr lang="en-US" sz="36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850952" name="Text Box 8"/>
          <p:cNvSpPr txBox="1">
            <a:spLocks noChangeArrowheads="1"/>
          </p:cNvSpPr>
          <p:nvPr/>
        </p:nvSpPr>
        <p:spPr bwMode="auto">
          <a:xfrm>
            <a:off x="190500" y="2667000"/>
            <a:ext cx="5715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3600">
                <a:solidFill>
                  <a:srgbClr val="A9A9A9"/>
                </a:solidFill>
                <a:sym typeface="Zapf Dingbats" charset="0"/>
              </a:rPr>
              <a:t></a:t>
            </a:r>
            <a:endParaRPr lang="en-US" sz="3600"/>
          </a:p>
        </p:txBody>
      </p:sp>
      <p:sp>
        <p:nvSpPr>
          <p:cNvPr id="850955" name="Text Box 11"/>
          <p:cNvSpPr txBox="1">
            <a:spLocks noChangeArrowheads="1"/>
          </p:cNvSpPr>
          <p:nvPr/>
        </p:nvSpPr>
        <p:spPr bwMode="auto">
          <a:xfrm>
            <a:off x="190500" y="5105400"/>
            <a:ext cx="5715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3600" dirty="0">
                <a:solidFill>
                  <a:schemeClr val="tx1">
                    <a:lumMod val="50000"/>
                    <a:lumOff val="50000"/>
                  </a:schemeClr>
                </a:solidFill>
                <a:sym typeface="Zapf Dingbats" charset="0"/>
              </a:rPr>
              <a:t></a:t>
            </a:r>
            <a:endParaRPr lang="en-US" sz="36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29760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ullertonMagtripods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3008489" y="722489"/>
            <a:ext cx="6581422" cy="5384800"/>
          </a:xfrm>
          <a:prstGeom prst="rect">
            <a:avLst/>
          </a:prstGeom>
        </p:spPr>
      </p:pic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C92DF15-A938-DB4B-8282-885F595A89E4}" type="slidenum">
              <a:rPr lang="en-US"/>
              <a:pPr>
                <a:defRPr/>
              </a:pPr>
              <a:t>33</a:t>
            </a:fld>
            <a:endParaRPr lang="en-US"/>
          </a:p>
        </p:txBody>
      </p:sp>
      <p:sp>
        <p:nvSpPr>
          <p:cNvPr id="865282" name="Rectangle 2"/>
          <p:cNvSpPr>
            <a:spLocks noGrp="1" noChangeArrowheads="1"/>
          </p:cNvSpPr>
          <p:nvPr>
            <p:ph type="title"/>
          </p:nvPr>
        </p:nvSpPr>
        <p:spPr>
          <a:xfrm>
            <a:off x="127000" y="1346200"/>
            <a:ext cx="3517900" cy="533400"/>
          </a:xfrm>
          <a:effectLst>
            <a:outerShdw blurRad="63500" dist="38099" dir="2700000" algn="ctr" rotWithShape="0">
              <a:schemeClr val="bg2">
                <a:alpha val="25000"/>
              </a:schemeClr>
            </a:outerShdw>
          </a:effectLst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sz="3400" b="1" i="1" dirty="0" smtClean="0">
                <a:solidFill>
                  <a:srgbClr val="030460"/>
                </a:solidFill>
                <a:latin typeface="Verdana" charset="0"/>
              </a:rPr>
              <a:t>Test of Fullerton magnetometer mount and surveyors tripod</a:t>
            </a:r>
            <a:endParaRPr lang="en-US" sz="2800" b="1" dirty="0" smtClean="0">
              <a:latin typeface="Franklin Gothic Medium" charset="0"/>
            </a:endParaRPr>
          </a:p>
        </p:txBody>
      </p:sp>
      <p:sp>
        <p:nvSpPr>
          <p:cNvPr id="865283" name="Rectangle 3"/>
          <p:cNvSpPr>
            <a:spLocks noChangeArrowheads="1"/>
          </p:cNvSpPr>
          <p:nvPr/>
        </p:nvSpPr>
        <p:spPr bwMode="auto">
          <a:xfrm>
            <a:off x="152400" y="152400"/>
            <a:ext cx="8839200" cy="6553200"/>
          </a:xfrm>
          <a:prstGeom prst="rect">
            <a:avLst/>
          </a:prstGeom>
          <a:noFill/>
          <a:ln w="57150">
            <a:solidFill>
              <a:srgbClr val="810407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  <p:sp>
        <p:nvSpPr>
          <p:cNvPr id="7" name="Line 11"/>
          <p:cNvSpPr>
            <a:spLocks noChangeShapeType="1"/>
          </p:cNvSpPr>
          <p:nvPr/>
        </p:nvSpPr>
        <p:spPr bwMode="auto">
          <a:xfrm flipH="1">
            <a:off x="5575300" y="407880"/>
            <a:ext cx="279400" cy="333160"/>
          </a:xfrm>
          <a:prstGeom prst="line">
            <a:avLst/>
          </a:prstGeom>
          <a:noFill/>
          <a:ln w="76200">
            <a:solidFill>
              <a:srgbClr val="FFFF00"/>
            </a:solidFill>
            <a:round/>
            <a:headEnd/>
            <a:tailEnd type="triangle" w="med" len="med"/>
          </a:ln>
          <a:effectLst>
            <a:outerShdw blurRad="63500" sx="130000" sy="130000" algn="ctr" rotWithShape="0">
              <a:prstClr val="black">
                <a:alpha val="54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 b="1">
              <a:ln w="18000">
                <a:solidFill>
                  <a:schemeClr val="tx1"/>
                </a:solidFill>
                <a:prstDash val="solid"/>
                <a:miter lim="800000"/>
              </a:ln>
              <a:noFill/>
              <a:effectLst>
                <a:outerShdw blurRad="50800" dist="38100" dir="10800000" algn="r" rotWithShape="0">
                  <a:prstClr val="black">
                    <a:alpha val="40000"/>
                  </a:prstClr>
                </a:outerShdw>
              </a:effectLst>
              <a:cs typeface="+mn-cs"/>
            </a:endParaRPr>
          </a:p>
        </p:txBody>
      </p:sp>
      <p:sp>
        <p:nvSpPr>
          <p:cNvPr id="8" name="Line 11"/>
          <p:cNvSpPr>
            <a:spLocks noChangeShapeType="1"/>
          </p:cNvSpPr>
          <p:nvPr/>
        </p:nvSpPr>
        <p:spPr bwMode="auto">
          <a:xfrm>
            <a:off x="7467600" y="1155700"/>
            <a:ext cx="381000" cy="0"/>
          </a:xfrm>
          <a:prstGeom prst="line">
            <a:avLst/>
          </a:prstGeom>
          <a:noFill/>
          <a:ln w="76200">
            <a:solidFill>
              <a:srgbClr val="FFFF00"/>
            </a:solidFill>
            <a:round/>
            <a:headEnd/>
            <a:tailEnd type="triangle" w="med" len="med"/>
          </a:ln>
          <a:effectLst>
            <a:outerShdw blurRad="63500" sx="130000" sy="130000" algn="ctr" rotWithShape="0">
              <a:prstClr val="black">
                <a:alpha val="54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 b="1">
              <a:ln w="18000">
                <a:solidFill>
                  <a:schemeClr val="tx1"/>
                </a:solidFill>
                <a:prstDash val="solid"/>
                <a:miter lim="800000"/>
              </a:ln>
              <a:noFill/>
              <a:effectLst>
                <a:outerShdw blurRad="50800" dist="38100" dir="10800000" algn="r" rotWithShape="0">
                  <a:prstClr val="black">
                    <a:alpha val="40000"/>
                  </a:prstClr>
                </a:outerShdw>
              </a:effectLst>
              <a:cs typeface="+mn-cs"/>
            </a:endParaRPr>
          </a:p>
        </p:txBody>
      </p:sp>
      <p:sp>
        <p:nvSpPr>
          <p:cNvPr id="11" name="Text Box 4"/>
          <p:cNvSpPr txBox="1">
            <a:spLocks noChangeArrowheads="1"/>
          </p:cNvSpPr>
          <p:nvPr/>
        </p:nvSpPr>
        <p:spPr bwMode="auto">
          <a:xfrm>
            <a:off x="5854700" y="279375"/>
            <a:ext cx="1387306" cy="461665"/>
          </a:xfrm>
          <a:prstGeom prst="rect">
            <a:avLst/>
          </a:prstGeom>
          <a:solidFill>
            <a:schemeClr val="bg1">
              <a:alpha val="0"/>
            </a:schemeClr>
          </a:solidFill>
          <a:ln w="38100">
            <a:noFill/>
            <a:miter lim="800000"/>
            <a:headEnd/>
            <a:tailEnd/>
          </a:ln>
          <a:effectLst/>
          <a:extLst/>
        </p:spPr>
        <p:txBody>
          <a:bodyPr wrap="square">
            <a:spAutoFit/>
          </a:bodyPr>
          <a:lstStyle>
            <a:lvl1pPr marL="115888" indent="-115888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2400" dirty="0" smtClean="0">
                <a:solidFill>
                  <a:srgbClr val="000081"/>
                </a:solidFill>
                <a:latin typeface="Helvetica Neue Black Condensed" charset="0"/>
                <a:cs typeface="+mn-cs"/>
              </a:rPr>
              <a:t> </a:t>
            </a:r>
            <a:r>
              <a:rPr lang="en-US" sz="2400" dirty="0" smtClean="0">
                <a:solidFill>
                  <a:srgbClr val="FFFF00"/>
                </a:solidFill>
                <a:latin typeface="Helvetica Neue Black Condensed" charset="0"/>
              </a:rPr>
              <a:t>Fullerton</a:t>
            </a:r>
            <a:endParaRPr lang="en-US" sz="2800" dirty="0" smtClean="0">
              <a:solidFill>
                <a:srgbClr val="FFFF00"/>
              </a:solidFill>
            </a:endParaRPr>
          </a:p>
        </p:txBody>
      </p:sp>
      <p:sp>
        <p:nvSpPr>
          <p:cNvPr id="13" name="Text Box 4"/>
          <p:cNvSpPr txBox="1">
            <a:spLocks noChangeArrowheads="1"/>
          </p:cNvSpPr>
          <p:nvPr/>
        </p:nvSpPr>
        <p:spPr bwMode="auto">
          <a:xfrm>
            <a:off x="6578460" y="903017"/>
            <a:ext cx="969904" cy="461665"/>
          </a:xfrm>
          <a:prstGeom prst="rect">
            <a:avLst/>
          </a:prstGeom>
          <a:solidFill>
            <a:schemeClr val="bg1">
              <a:alpha val="0"/>
            </a:schemeClr>
          </a:solidFill>
          <a:ln w="38100">
            <a:noFill/>
            <a:miter lim="800000"/>
            <a:headEnd/>
            <a:tailEnd/>
          </a:ln>
          <a:effectLst/>
          <a:extLst/>
        </p:spPr>
        <p:txBody>
          <a:bodyPr wrap="square">
            <a:spAutoFit/>
          </a:bodyPr>
          <a:lstStyle>
            <a:lvl1pPr marL="115888" indent="-115888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2400" dirty="0" smtClean="0">
                <a:solidFill>
                  <a:srgbClr val="000081"/>
                </a:solidFill>
                <a:latin typeface="Helvetica Neue Black Condensed" charset="0"/>
                <a:cs typeface="+mn-cs"/>
              </a:rPr>
              <a:t> </a:t>
            </a:r>
            <a:r>
              <a:rPr lang="en-US" sz="2400" dirty="0" err="1" smtClean="0">
                <a:solidFill>
                  <a:srgbClr val="FFFF00"/>
                </a:solidFill>
                <a:latin typeface="Helvetica Neue Black Condensed" charset="0"/>
              </a:rPr>
              <a:t>iLIGO</a:t>
            </a:r>
            <a:endParaRPr lang="en-US" sz="2800" dirty="0" smtClean="0">
              <a:solidFill>
                <a:srgbClr val="FFFF00"/>
              </a:solidFill>
            </a:endParaRPr>
          </a:p>
        </p:txBody>
      </p:sp>
      <p:sp>
        <p:nvSpPr>
          <p:cNvPr id="12" name="Text Box 4"/>
          <p:cNvSpPr txBox="1">
            <a:spLocks noChangeArrowheads="1"/>
          </p:cNvSpPr>
          <p:nvPr/>
        </p:nvSpPr>
        <p:spPr bwMode="auto">
          <a:xfrm>
            <a:off x="401077" y="5742967"/>
            <a:ext cx="2729552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115888" indent="-115888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2400" dirty="0" smtClean="0">
                <a:solidFill>
                  <a:srgbClr val="000081"/>
                </a:solidFill>
                <a:latin typeface="Helvetica Neue Black Condensed" charset="0"/>
                <a:cs typeface="+mn-cs"/>
              </a:rPr>
              <a:t> </a:t>
            </a:r>
            <a:r>
              <a:rPr lang="en-US" sz="2400" dirty="0" smtClean="0">
                <a:solidFill>
                  <a:srgbClr val="000081"/>
                </a:solidFill>
                <a:latin typeface="Helvetica Neue Black Condensed" charset="0"/>
                <a:cs typeface="+mn-cs"/>
              </a:rPr>
              <a:t>Design: Gabe Islas</a:t>
            </a:r>
            <a:endParaRPr lang="en-US" sz="2800" dirty="0" smtClean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10159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C92DF15-A938-DB4B-8282-885F595A89E4}" type="slidenum">
              <a:rPr lang="en-US"/>
              <a:pPr>
                <a:defRPr/>
              </a:pPr>
              <a:t>34</a:t>
            </a:fld>
            <a:endParaRPr lang="en-US"/>
          </a:p>
        </p:txBody>
      </p:sp>
      <p:sp>
        <p:nvSpPr>
          <p:cNvPr id="865282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304800"/>
            <a:ext cx="8686800" cy="533400"/>
          </a:xfrm>
          <a:effectLst>
            <a:outerShdw blurRad="63500" dist="38099" dir="2700000" algn="ctr" rotWithShape="0">
              <a:schemeClr val="bg2">
                <a:alpha val="25000"/>
              </a:schemeClr>
            </a:outerShdw>
          </a:effectLst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sz="3400" b="1" i="1" dirty="0" smtClean="0">
                <a:solidFill>
                  <a:srgbClr val="030460"/>
                </a:solidFill>
                <a:latin typeface="Verdana" charset="0"/>
              </a:rPr>
              <a:t>Tripod resonance gone </a:t>
            </a:r>
            <a:endParaRPr lang="en-US" sz="2800" b="1" dirty="0" smtClean="0">
              <a:latin typeface="Franklin Gothic Medium" charset="0"/>
            </a:endParaRPr>
          </a:p>
        </p:txBody>
      </p:sp>
      <p:sp>
        <p:nvSpPr>
          <p:cNvPr id="865283" name="Rectangle 3"/>
          <p:cNvSpPr>
            <a:spLocks noChangeArrowheads="1"/>
          </p:cNvSpPr>
          <p:nvPr/>
        </p:nvSpPr>
        <p:spPr bwMode="auto">
          <a:xfrm>
            <a:off x="152400" y="152400"/>
            <a:ext cx="8839200" cy="6553200"/>
          </a:xfrm>
          <a:prstGeom prst="rect">
            <a:avLst/>
          </a:prstGeom>
          <a:noFill/>
          <a:ln w="57150">
            <a:solidFill>
              <a:srgbClr val="810407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  <p:sp>
        <p:nvSpPr>
          <p:cNvPr id="865284" name="Text Box 4"/>
          <p:cNvSpPr txBox="1">
            <a:spLocks noChangeArrowheads="1"/>
          </p:cNvSpPr>
          <p:nvPr/>
        </p:nvSpPr>
        <p:spPr bwMode="auto">
          <a:xfrm>
            <a:off x="419100" y="978753"/>
            <a:ext cx="82042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115888" indent="-115888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defRPr/>
            </a:pPr>
            <a:r>
              <a:rPr lang="en-US" sz="2400" dirty="0" smtClean="0">
                <a:solidFill>
                  <a:srgbClr val="000081"/>
                </a:solidFill>
                <a:latin typeface="Helvetica Neue Black Condensed" charset="0"/>
                <a:cs typeface="+mn-cs"/>
              </a:rPr>
              <a:t> Magnetometers read about the same except that </a:t>
            </a:r>
            <a:r>
              <a:rPr lang="en-US" sz="2400" dirty="0" smtClean="0">
                <a:solidFill>
                  <a:srgbClr val="000081"/>
                </a:solidFill>
                <a:latin typeface="Helvetica Neue Black Condensed" charset="0"/>
              </a:rPr>
              <a:t>LHO </a:t>
            </a:r>
            <a:r>
              <a:rPr lang="en-US" sz="2400" dirty="0" err="1" smtClean="0">
                <a:solidFill>
                  <a:srgbClr val="000081"/>
                </a:solidFill>
                <a:latin typeface="Helvetica Neue Black Condensed" charset="0"/>
              </a:rPr>
              <a:t>iLIGO</a:t>
            </a:r>
            <a:r>
              <a:rPr lang="en-US" sz="2400" dirty="0" smtClean="0">
                <a:solidFill>
                  <a:srgbClr val="000081"/>
                </a:solidFill>
                <a:latin typeface="Helvetica Neue Black Condensed" charset="0"/>
              </a:rPr>
              <a:t> one has extra peak (flagpole resonance)</a:t>
            </a:r>
            <a:endParaRPr lang="en-US" sz="2800" dirty="0" smtClean="0">
              <a:cs typeface="+mn-cs"/>
            </a:endParaRPr>
          </a:p>
        </p:txBody>
      </p:sp>
      <p:pic>
        <p:nvPicPr>
          <p:cNvPr id="2" name="Picture 1" descr="FullertonMagmountspectra.pdf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502" t="41139" r="27919" b="11158"/>
          <a:stretch/>
        </p:blipFill>
        <p:spPr>
          <a:xfrm>
            <a:off x="304800" y="1784350"/>
            <a:ext cx="8382000" cy="4572000"/>
          </a:xfrm>
          <a:prstGeom prst="rect">
            <a:avLst/>
          </a:prstGeom>
        </p:spPr>
      </p:pic>
      <p:sp>
        <p:nvSpPr>
          <p:cNvPr id="7" name="Line 11"/>
          <p:cNvSpPr>
            <a:spLocks noChangeShapeType="1"/>
          </p:cNvSpPr>
          <p:nvPr/>
        </p:nvSpPr>
        <p:spPr bwMode="auto">
          <a:xfrm flipH="1">
            <a:off x="6070600" y="3976580"/>
            <a:ext cx="279400" cy="333160"/>
          </a:xfrm>
          <a:prstGeom prst="line">
            <a:avLst/>
          </a:prstGeom>
          <a:noFill/>
          <a:ln w="76200">
            <a:solidFill>
              <a:srgbClr val="FFFF00"/>
            </a:solidFill>
            <a:round/>
            <a:headEnd/>
            <a:tailEnd type="triangle" w="med" len="med"/>
          </a:ln>
          <a:effectLst>
            <a:outerShdw blurRad="63500" sx="130000" sy="130000" algn="ctr" rotWithShape="0">
              <a:prstClr val="black">
                <a:alpha val="54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 b="1">
              <a:ln w="18000">
                <a:solidFill>
                  <a:schemeClr val="tx1"/>
                </a:solidFill>
                <a:prstDash val="solid"/>
                <a:miter lim="800000"/>
              </a:ln>
              <a:noFill/>
              <a:effectLst>
                <a:outerShdw blurRad="50800" dist="38100" dir="10800000" algn="r" rotWithShape="0">
                  <a:prstClr val="black">
                    <a:alpha val="40000"/>
                  </a:prstClr>
                </a:outerShdw>
              </a:effectLst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362108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C92DF15-A938-DB4B-8282-885F595A89E4}" type="slidenum">
              <a:rPr lang="en-US"/>
              <a:pPr>
                <a:defRPr/>
              </a:pPr>
              <a:t>35</a:t>
            </a:fld>
            <a:endParaRPr lang="en-US"/>
          </a:p>
        </p:txBody>
      </p:sp>
      <p:sp>
        <p:nvSpPr>
          <p:cNvPr id="865282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371640"/>
            <a:ext cx="8686800" cy="533400"/>
          </a:xfrm>
          <a:effectLst>
            <a:outerShdw blurRad="63500" dist="38099" dir="2700000" algn="ctr" rotWithShape="0">
              <a:schemeClr val="bg2">
                <a:alpha val="25000"/>
              </a:schemeClr>
            </a:outerShdw>
          </a:effectLst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sz="3400" b="1" i="1" dirty="0" smtClean="0">
                <a:solidFill>
                  <a:srgbClr val="030460"/>
                </a:solidFill>
                <a:latin typeface="Verdana" charset="0"/>
              </a:rPr>
              <a:t>PSL chiller vibration problem solved by removing quick-connects </a:t>
            </a:r>
            <a:endParaRPr lang="en-US" sz="2800" b="1" dirty="0" smtClean="0">
              <a:latin typeface="Franklin Gothic Medium" charset="0"/>
            </a:endParaRPr>
          </a:p>
        </p:txBody>
      </p:sp>
      <p:sp>
        <p:nvSpPr>
          <p:cNvPr id="865283" name="Rectangle 3"/>
          <p:cNvSpPr>
            <a:spLocks noChangeArrowheads="1"/>
          </p:cNvSpPr>
          <p:nvPr/>
        </p:nvSpPr>
        <p:spPr bwMode="auto">
          <a:xfrm>
            <a:off x="152400" y="152400"/>
            <a:ext cx="8839200" cy="6553200"/>
          </a:xfrm>
          <a:prstGeom prst="rect">
            <a:avLst/>
          </a:prstGeom>
          <a:noFill/>
          <a:ln w="57150">
            <a:solidFill>
              <a:srgbClr val="810407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  <p:sp>
        <p:nvSpPr>
          <p:cNvPr id="865284" name="Text Box 4"/>
          <p:cNvSpPr txBox="1">
            <a:spLocks noChangeArrowheads="1"/>
          </p:cNvSpPr>
          <p:nvPr/>
        </p:nvSpPr>
        <p:spPr bwMode="auto">
          <a:xfrm>
            <a:off x="3474814" y="1207287"/>
            <a:ext cx="2489628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115888" indent="-115888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2400" dirty="0" smtClean="0">
                <a:solidFill>
                  <a:srgbClr val="000081"/>
                </a:solidFill>
                <a:latin typeface="Helvetica Neue Black Condensed" charset="0"/>
                <a:cs typeface="+mn-cs"/>
              </a:rPr>
              <a:t> </a:t>
            </a:r>
            <a:r>
              <a:rPr lang="en-US" sz="2400" dirty="0" smtClean="0">
                <a:solidFill>
                  <a:srgbClr val="000081"/>
                </a:solidFill>
                <a:latin typeface="Helvetica Neue Black Condensed" charset="0"/>
              </a:rPr>
              <a:t>PSL table motion</a:t>
            </a:r>
            <a:endParaRPr lang="en-US" sz="2800" dirty="0" smtClean="0">
              <a:cs typeface="+mn-cs"/>
            </a:endParaRPr>
          </a:p>
        </p:txBody>
      </p:sp>
      <p:pic>
        <p:nvPicPr>
          <p:cNvPr id="2" name="Picture 1" descr="Figure2-ImprovementFromFig1Changes.pdf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7185"/>
          <a:stretch/>
        </p:blipFill>
        <p:spPr>
          <a:xfrm>
            <a:off x="424605" y="1570726"/>
            <a:ext cx="8262195" cy="5287273"/>
          </a:xfrm>
          <a:prstGeom prst="rect">
            <a:avLst/>
          </a:prstGeom>
        </p:spPr>
      </p:pic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4289370" y="1816591"/>
            <a:ext cx="1782491" cy="830997"/>
          </a:xfrm>
          <a:prstGeom prst="rect">
            <a:avLst/>
          </a:prstGeom>
          <a:solidFill>
            <a:schemeClr val="bg1">
              <a:alpha val="51000"/>
            </a:schemeClr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square">
            <a:spAutoFit/>
          </a:bodyPr>
          <a:lstStyle>
            <a:lvl1pPr marL="115888" indent="-115888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2400" dirty="0" smtClean="0">
                <a:solidFill>
                  <a:srgbClr val="000081"/>
                </a:solidFill>
                <a:latin typeface="Helvetica Neue Black Condensed" charset="0"/>
                <a:cs typeface="+mn-cs"/>
              </a:rPr>
              <a:t> </a:t>
            </a:r>
            <a:r>
              <a:rPr lang="en-US" sz="2400" dirty="0" smtClean="0">
                <a:solidFill>
                  <a:srgbClr val="FF0000"/>
                </a:solidFill>
                <a:latin typeface="Helvetica Neue Black Condensed" charset="0"/>
              </a:rPr>
              <a:t>Red: quick connects in</a:t>
            </a:r>
            <a:endParaRPr lang="en-US" sz="2800" dirty="0" smtClean="0">
              <a:solidFill>
                <a:srgbClr val="FF0000"/>
              </a:solidFill>
            </a:endParaRPr>
          </a:p>
        </p:txBody>
      </p:sp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1901615" y="3383758"/>
            <a:ext cx="1782491" cy="1938992"/>
          </a:xfrm>
          <a:prstGeom prst="rect">
            <a:avLst/>
          </a:prstGeom>
          <a:solidFill>
            <a:schemeClr val="bg1">
              <a:alpha val="51000"/>
            </a:schemeClr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square">
            <a:spAutoFit/>
          </a:bodyPr>
          <a:lstStyle>
            <a:lvl1pPr marL="115888" indent="-115888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2400" dirty="0" smtClean="0">
                <a:solidFill>
                  <a:srgbClr val="000081"/>
                </a:solidFill>
                <a:latin typeface="Helvetica Neue Black Condensed" charset="0"/>
                <a:cs typeface="+mn-cs"/>
              </a:rPr>
              <a:t> </a:t>
            </a:r>
            <a:r>
              <a:rPr lang="en-US" sz="2400" dirty="0" smtClean="0">
                <a:solidFill>
                  <a:srgbClr val="0000FF"/>
                </a:solidFill>
                <a:latin typeface="Helvetica Neue Black Condensed" charset="0"/>
              </a:rPr>
              <a:t>Blue: quick connects replaced with burred connects</a:t>
            </a:r>
            <a:endParaRPr lang="en-US" sz="2800" dirty="0" smtClean="0">
              <a:solidFill>
                <a:srgbClr val="0000FF"/>
              </a:solidFill>
            </a:endParaRPr>
          </a:p>
        </p:txBody>
      </p:sp>
      <p:sp>
        <p:nvSpPr>
          <p:cNvPr id="11" name="Text Box 4"/>
          <p:cNvSpPr txBox="1">
            <a:spLocks noChangeArrowheads="1"/>
          </p:cNvSpPr>
          <p:nvPr/>
        </p:nvSpPr>
        <p:spPr bwMode="auto">
          <a:xfrm>
            <a:off x="4181951" y="4338231"/>
            <a:ext cx="1782491" cy="830997"/>
          </a:xfrm>
          <a:prstGeom prst="rect">
            <a:avLst/>
          </a:prstGeom>
          <a:solidFill>
            <a:schemeClr val="bg1">
              <a:alpha val="51000"/>
            </a:schemeClr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square">
            <a:spAutoFit/>
          </a:bodyPr>
          <a:lstStyle>
            <a:lvl1pPr marL="115888" indent="-115888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2400" dirty="0" smtClean="0">
                <a:solidFill>
                  <a:srgbClr val="000081"/>
                </a:solidFill>
                <a:latin typeface="Helvetica Neue Black Condensed" charset="0"/>
                <a:cs typeface="+mn-cs"/>
              </a:rPr>
              <a:t> </a:t>
            </a:r>
            <a:r>
              <a:rPr lang="en-US" sz="2400" dirty="0" smtClean="0">
                <a:latin typeface="Helvetica Neue Black Condensed" charset="0"/>
              </a:rPr>
              <a:t>Black: chiller off</a:t>
            </a:r>
            <a:endParaRPr lang="en-US" sz="2800" dirty="0" smtClean="0"/>
          </a:p>
        </p:txBody>
      </p:sp>
    </p:spTree>
    <p:extLst>
      <p:ext uri="{BB962C8B-B14F-4D97-AF65-F5344CB8AC3E}">
        <p14:creationId xmlns:p14="http://schemas.microsoft.com/office/powerpoint/2010/main" val="25876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igure1-ChangesThatReducedNoise.pdf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0755" t="50681" r="5556" b="7313"/>
          <a:stretch/>
        </p:blipFill>
        <p:spPr>
          <a:xfrm>
            <a:off x="4509107" y="2517614"/>
            <a:ext cx="4482493" cy="3330211"/>
          </a:xfrm>
          <a:prstGeom prst="rect">
            <a:avLst/>
          </a:prstGeom>
        </p:spPr>
      </p:pic>
      <p:pic>
        <p:nvPicPr>
          <p:cNvPr id="7" name="Picture 6" descr="Figure1-ChangesThatReducedNoise.pdf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0923" t="7199" r="5552" b="50405"/>
          <a:stretch/>
        </p:blipFill>
        <p:spPr>
          <a:xfrm>
            <a:off x="152400" y="2517614"/>
            <a:ext cx="4424301" cy="3330211"/>
          </a:xfrm>
          <a:prstGeom prst="rect">
            <a:avLst/>
          </a:prstGeom>
        </p:spPr>
      </p:pic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C92DF15-A938-DB4B-8282-885F595A89E4}" type="slidenum">
              <a:rPr lang="en-US"/>
              <a:pPr>
                <a:defRPr/>
              </a:pPr>
              <a:t>36</a:t>
            </a:fld>
            <a:endParaRPr lang="en-US"/>
          </a:p>
        </p:txBody>
      </p:sp>
      <p:sp>
        <p:nvSpPr>
          <p:cNvPr id="865282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304800"/>
            <a:ext cx="8686800" cy="533400"/>
          </a:xfrm>
          <a:effectLst>
            <a:outerShdw blurRad="63500" dist="38099" dir="2700000" algn="ctr" rotWithShape="0">
              <a:schemeClr val="bg2">
                <a:alpha val="25000"/>
              </a:schemeClr>
            </a:outerShdw>
          </a:effectLst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sz="3400" b="1" i="1" dirty="0" smtClean="0">
                <a:solidFill>
                  <a:srgbClr val="030460"/>
                </a:solidFill>
                <a:latin typeface="Verdana" charset="0"/>
              </a:rPr>
              <a:t>PSL vibration problem solved </a:t>
            </a:r>
            <a:endParaRPr lang="en-US" sz="2800" b="1" dirty="0" smtClean="0">
              <a:latin typeface="Franklin Gothic Medium" charset="0"/>
            </a:endParaRPr>
          </a:p>
        </p:txBody>
      </p:sp>
      <p:sp>
        <p:nvSpPr>
          <p:cNvPr id="865283" name="Rectangle 3"/>
          <p:cNvSpPr>
            <a:spLocks noChangeArrowheads="1"/>
          </p:cNvSpPr>
          <p:nvPr/>
        </p:nvSpPr>
        <p:spPr bwMode="auto">
          <a:xfrm>
            <a:off x="152400" y="152400"/>
            <a:ext cx="8839200" cy="6553200"/>
          </a:xfrm>
          <a:prstGeom prst="rect">
            <a:avLst/>
          </a:prstGeom>
          <a:noFill/>
          <a:ln w="57150">
            <a:solidFill>
              <a:srgbClr val="810407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  <p:sp>
        <p:nvSpPr>
          <p:cNvPr id="865284" name="Text Box 4"/>
          <p:cNvSpPr txBox="1">
            <a:spLocks noChangeArrowheads="1"/>
          </p:cNvSpPr>
          <p:nvPr/>
        </p:nvSpPr>
        <p:spPr bwMode="auto">
          <a:xfrm>
            <a:off x="1682296" y="5933056"/>
            <a:ext cx="5971592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115888" indent="-115888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2400" dirty="0" smtClean="0">
                <a:solidFill>
                  <a:srgbClr val="000081"/>
                </a:solidFill>
                <a:latin typeface="Helvetica Neue Black Condensed" charset="0"/>
                <a:cs typeface="+mn-cs"/>
              </a:rPr>
              <a:t> With O. </a:t>
            </a:r>
            <a:r>
              <a:rPr lang="en-US" sz="2400" dirty="0" err="1" smtClean="0">
                <a:solidFill>
                  <a:srgbClr val="000081"/>
                </a:solidFill>
                <a:latin typeface="Helvetica Neue Black Condensed" charset="0"/>
                <a:cs typeface="+mn-cs"/>
              </a:rPr>
              <a:t>Punken</a:t>
            </a:r>
            <a:r>
              <a:rPr lang="en-US" sz="2400" dirty="0" smtClean="0">
                <a:solidFill>
                  <a:srgbClr val="000081"/>
                </a:solidFill>
                <a:latin typeface="Helvetica Neue Black Condensed" charset="0"/>
                <a:cs typeface="+mn-cs"/>
              </a:rPr>
              <a:t>, M. </a:t>
            </a:r>
            <a:r>
              <a:rPr lang="en-US" sz="2400" dirty="0" err="1" smtClean="0">
                <a:solidFill>
                  <a:srgbClr val="000081"/>
                </a:solidFill>
                <a:latin typeface="Helvetica Neue Black Condensed" charset="0"/>
                <a:cs typeface="+mn-cs"/>
              </a:rPr>
              <a:t>Rodruck</a:t>
            </a:r>
            <a:r>
              <a:rPr lang="en-US" sz="2400" dirty="0" smtClean="0">
                <a:solidFill>
                  <a:srgbClr val="000081"/>
                </a:solidFill>
                <a:latin typeface="Helvetica Neue Black Condensed" charset="0"/>
                <a:cs typeface="+mn-cs"/>
              </a:rPr>
              <a:t> and R. Savage</a:t>
            </a:r>
            <a:endParaRPr lang="en-US" sz="2800" dirty="0" smtClean="0">
              <a:cs typeface="+mn-cs"/>
            </a:endParaRPr>
          </a:p>
        </p:txBody>
      </p:sp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1949680" y="2902293"/>
            <a:ext cx="1211981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115888" indent="-115888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2400" dirty="0" smtClean="0">
                <a:solidFill>
                  <a:srgbClr val="000081"/>
                </a:solidFill>
                <a:latin typeface="Helvetica Neue Black Condensed" charset="0"/>
                <a:cs typeface="+mn-cs"/>
              </a:rPr>
              <a:t> Before</a:t>
            </a:r>
            <a:endParaRPr lang="en-US" sz="2800" dirty="0" smtClean="0">
              <a:cs typeface="+mn-cs"/>
            </a:endParaRPr>
          </a:p>
        </p:txBody>
      </p:sp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6883973" y="3085756"/>
            <a:ext cx="1211981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115888" indent="-115888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2400" dirty="0" smtClean="0">
                <a:solidFill>
                  <a:srgbClr val="000081"/>
                </a:solidFill>
                <a:latin typeface="Helvetica Neue Black Condensed" charset="0"/>
                <a:cs typeface="+mn-cs"/>
              </a:rPr>
              <a:t> After</a:t>
            </a:r>
            <a:endParaRPr lang="en-US" sz="2800" dirty="0" smtClean="0">
              <a:cs typeface="+mn-cs"/>
            </a:endParaRPr>
          </a:p>
        </p:txBody>
      </p:sp>
      <p:sp>
        <p:nvSpPr>
          <p:cNvPr id="11" name="Text Box 4"/>
          <p:cNvSpPr txBox="1">
            <a:spLocks noChangeArrowheads="1"/>
          </p:cNvSpPr>
          <p:nvPr/>
        </p:nvSpPr>
        <p:spPr bwMode="auto">
          <a:xfrm>
            <a:off x="353968" y="1095734"/>
            <a:ext cx="8445465" cy="1200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115888" indent="-115888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2400" dirty="0" smtClean="0">
                <a:solidFill>
                  <a:srgbClr val="000081"/>
                </a:solidFill>
                <a:latin typeface="Helvetica Neue Black Condensed" charset="0"/>
                <a:cs typeface="+mn-cs"/>
              </a:rPr>
              <a:t> </a:t>
            </a:r>
            <a:r>
              <a:rPr lang="en-US" sz="2400" dirty="0" smtClean="0">
                <a:solidFill>
                  <a:srgbClr val="000081"/>
                </a:solidFill>
                <a:latin typeface="Helvetica Neue Black Condensed" charset="0"/>
              </a:rPr>
              <a:t>My theory: short term imbalances in the momentum flow on and off the table cause varying forces on the table. Chaotic streams from the quick-connect nozzles cause the imbalance. </a:t>
            </a:r>
            <a:endParaRPr lang="en-US" sz="2800" dirty="0" smtClean="0">
              <a:cs typeface="+mn-cs"/>
            </a:endParaRPr>
          </a:p>
        </p:txBody>
      </p:sp>
      <p:sp>
        <p:nvSpPr>
          <p:cNvPr id="12" name="Text Box 4"/>
          <p:cNvSpPr txBox="1">
            <a:spLocks noChangeArrowheads="1"/>
          </p:cNvSpPr>
          <p:nvPr/>
        </p:nvSpPr>
        <p:spPr bwMode="auto">
          <a:xfrm>
            <a:off x="5542556" y="5024092"/>
            <a:ext cx="3310986" cy="738664"/>
          </a:xfrm>
          <a:prstGeom prst="rect">
            <a:avLst/>
          </a:prstGeom>
          <a:solidFill>
            <a:schemeClr val="bg1">
              <a:alpha val="58000"/>
            </a:schemeClr>
          </a:solidFill>
          <a:ln>
            <a:noFill/>
          </a:ln>
          <a:effectLst/>
          <a:extLst/>
        </p:spPr>
        <p:txBody>
          <a:bodyPr wrap="square">
            <a:spAutoFit/>
          </a:bodyPr>
          <a:lstStyle>
            <a:lvl1pPr marL="115888" indent="-115888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2400" dirty="0" smtClean="0">
                <a:solidFill>
                  <a:srgbClr val="000081"/>
                </a:solidFill>
                <a:latin typeface="Helvetica Neue Black Condensed" charset="0"/>
                <a:cs typeface="+mn-cs"/>
              </a:rPr>
              <a:t> </a:t>
            </a:r>
            <a:r>
              <a:rPr lang="en-US" dirty="0" smtClean="0">
                <a:solidFill>
                  <a:srgbClr val="000081"/>
                </a:solidFill>
                <a:latin typeface="Helvetica Neue Black Condensed" charset="0"/>
              </a:rPr>
              <a:t>Note that we </a:t>
            </a:r>
            <a:r>
              <a:rPr lang="en-US" dirty="0" err="1" smtClean="0">
                <a:solidFill>
                  <a:srgbClr val="000081"/>
                </a:solidFill>
                <a:latin typeface="Helvetica Neue Black Condensed" charset="0"/>
              </a:rPr>
              <a:t>didn</a:t>
            </a:r>
            <a:r>
              <a:rPr lang="fr-FR" dirty="0" smtClean="0">
                <a:solidFill>
                  <a:srgbClr val="000081"/>
                </a:solidFill>
                <a:latin typeface="Helvetica Neue Black Condensed" charset="0"/>
              </a:rPr>
              <a:t>’</a:t>
            </a:r>
            <a:r>
              <a:rPr lang="en-US" dirty="0" smtClean="0">
                <a:solidFill>
                  <a:srgbClr val="000081"/>
                </a:solidFill>
                <a:latin typeface="Helvetica Neue Black Condensed" charset="0"/>
              </a:rPr>
              <a:t>t modify the low-flow quick-connects</a:t>
            </a:r>
            <a:endParaRPr lang="en-US" dirty="0" smtClean="0"/>
          </a:p>
        </p:txBody>
      </p:sp>
      <p:sp>
        <p:nvSpPr>
          <p:cNvPr id="13" name="Line 11"/>
          <p:cNvSpPr>
            <a:spLocks noChangeShapeType="1"/>
          </p:cNvSpPr>
          <p:nvPr/>
        </p:nvSpPr>
        <p:spPr bwMode="auto">
          <a:xfrm flipH="1" flipV="1">
            <a:off x="5760492" y="4661046"/>
            <a:ext cx="601035" cy="474446"/>
          </a:xfrm>
          <a:prstGeom prst="line">
            <a:avLst/>
          </a:prstGeom>
          <a:noFill/>
          <a:ln w="76200">
            <a:solidFill>
              <a:srgbClr val="100478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947654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D13B3B9-9AE3-B143-8DD8-357E349785EB}" type="slidenum">
              <a:rPr lang="en-US"/>
              <a:pPr>
                <a:defRPr/>
              </a:pPr>
              <a:t>37</a:t>
            </a:fld>
            <a:endParaRPr lang="en-US"/>
          </a:p>
        </p:txBody>
      </p:sp>
      <p:pic>
        <p:nvPicPr>
          <p:cNvPr id="17410" name="Picture 7" descr="Figure1-InjectionCoil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0" y="1095375"/>
            <a:ext cx="8886825" cy="566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9395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28600"/>
            <a:ext cx="8991600" cy="533400"/>
          </a:xfrm>
          <a:effectLst>
            <a:outerShdw blurRad="63500" dist="38099" dir="2700000" algn="ctr" rotWithShape="0">
              <a:schemeClr val="bg2">
                <a:alpha val="19000"/>
              </a:schemeClr>
            </a:outerShdw>
          </a:effectLst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sz="3400" b="1" i="1" dirty="0" smtClean="0">
                <a:solidFill>
                  <a:srgbClr val="030460"/>
                </a:solidFill>
                <a:latin typeface="Verdana" charset="0"/>
              </a:rPr>
              <a:t> Excess magnetic coupling in OAT</a:t>
            </a:r>
            <a:endParaRPr lang="en-US" sz="2800" b="1" dirty="0" smtClean="0">
              <a:latin typeface="Franklin Gothic Medium" charset="0"/>
            </a:endParaRPr>
          </a:p>
        </p:txBody>
      </p:sp>
      <p:sp>
        <p:nvSpPr>
          <p:cNvPr id="893955" name="Rectangle 3"/>
          <p:cNvSpPr>
            <a:spLocks noChangeArrowheads="1"/>
          </p:cNvSpPr>
          <p:nvPr/>
        </p:nvSpPr>
        <p:spPr bwMode="auto">
          <a:xfrm>
            <a:off x="152400" y="152400"/>
            <a:ext cx="8839200" cy="6553200"/>
          </a:xfrm>
          <a:prstGeom prst="rect">
            <a:avLst/>
          </a:prstGeom>
          <a:noFill/>
          <a:ln w="57150">
            <a:solidFill>
              <a:srgbClr val="810407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  <p:sp>
        <p:nvSpPr>
          <p:cNvPr id="893958" name="Text Box 6"/>
          <p:cNvSpPr txBox="1">
            <a:spLocks noChangeArrowheads="1"/>
          </p:cNvSpPr>
          <p:nvPr/>
        </p:nvSpPr>
        <p:spPr bwMode="auto">
          <a:xfrm>
            <a:off x="533400" y="762000"/>
            <a:ext cx="8229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115888" indent="-115888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defRPr/>
            </a:pPr>
            <a:r>
              <a:rPr lang="en-US" sz="2400" smtClean="0">
                <a:solidFill>
                  <a:srgbClr val="000081"/>
                </a:solidFill>
                <a:latin typeface="Helvetica Neue Black Condensed" charset="0"/>
                <a:cs typeface="+mn-cs"/>
              </a:rPr>
              <a:t>Injection coils at ITMY in pseudo-Helmholtz configuration </a:t>
            </a:r>
            <a:endParaRPr lang="en-US" sz="2800" smtClean="0">
              <a:solidFill>
                <a:srgbClr val="000080"/>
              </a:solidFill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10701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A8A161A-DBB7-884C-AE30-CE0CD0FFF3DE}" type="slidenum">
              <a:rPr lang="en-US"/>
              <a:pPr>
                <a:defRPr/>
              </a:pPr>
              <a:t>38</a:t>
            </a:fld>
            <a:endParaRPr lang="en-US"/>
          </a:p>
        </p:txBody>
      </p:sp>
      <p:sp>
        <p:nvSpPr>
          <p:cNvPr id="865282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381000"/>
            <a:ext cx="8686800" cy="533400"/>
          </a:xfrm>
          <a:effectLst>
            <a:outerShdw blurRad="63500" dist="38099" dir="2700000" algn="ctr" rotWithShape="0">
              <a:schemeClr val="bg2">
                <a:alpha val="25000"/>
              </a:schemeClr>
            </a:outerShdw>
          </a:effectLst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sz="3400" b="1" i="1" dirty="0" smtClean="0">
                <a:solidFill>
                  <a:srgbClr val="030460"/>
                </a:solidFill>
                <a:latin typeface="Verdana" charset="0"/>
              </a:rPr>
              <a:t>First results </a:t>
            </a:r>
            <a:endParaRPr lang="en-US" sz="2800" b="1" dirty="0" smtClean="0">
              <a:latin typeface="Franklin Gothic Medium" charset="0"/>
            </a:endParaRPr>
          </a:p>
        </p:txBody>
      </p:sp>
      <p:sp>
        <p:nvSpPr>
          <p:cNvPr id="865283" name="Rectangle 3"/>
          <p:cNvSpPr>
            <a:spLocks noChangeArrowheads="1"/>
          </p:cNvSpPr>
          <p:nvPr/>
        </p:nvSpPr>
        <p:spPr bwMode="auto">
          <a:xfrm>
            <a:off x="152400" y="152400"/>
            <a:ext cx="8839200" cy="6553200"/>
          </a:xfrm>
          <a:prstGeom prst="rect">
            <a:avLst/>
          </a:prstGeom>
          <a:noFill/>
          <a:ln w="57150">
            <a:solidFill>
              <a:srgbClr val="810407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  <p:sp>
        <p:nvSpPr>
          <p:cNvPr id="865284" name="Text Box 4"/>
          <p:cNvSpPr txBox="1">
            <a:spLocks noChangeArrowheads="1"/>
          </p:cNvSpPr>
          <p:nvPr/>
        </p:nvSpPr>
        <p:spPr bwMode="auto">
          <a:xfrm>
            <a:off x="4495800" y="1219200"/>
            <a:ext cx="4038600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115888" indent="-115888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2400" smtClean="0">
                <a:solidFill>
                  <a:srgbClr val="000081"/>
                </a:solidFill>
                <a:latin typeface="Helvetica Neue Black Condensed" charset="0"/>
                <a:cs typeface="+mn-cs"/>
              </a:rPr>
              <a:t> Magnetic</a:t>
            </a:r>
            <a:endParaRPr lang="en-US" sz="2800" smtClean="0">
              <a:cs typeface="+mn-cs"/>
            </a:endParaRPr>
          </a:p>
        </p:txBody>
      </p:sp>
      <p:pic>
        <p:nvPicPr>
          <p:cNvPr id="25605" name="Picture 4" descr="ITMresults.pdf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436" t="26666" r="27164" b="13518"/>
          <a:stretch>
            <a:fillRect/>
          </a:stretch>
        </p:blipFill>
        <p:spPr bwMode="auto">
          <a:xfrm>
            <a:off x="304800" y="1066800"/>
            <a:ext cx="8213725" cy="554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 Box 4"/>
          <p:cNvSpPr txBox="1">
            <a:spLocks noChangeArrowheads="1"/>
          </p:cNvSpPr>
          <p:nvPr/>
        </p:nvSpPr>
        <p:spPr bwMode="auto">
          <a:xfrm>
            <a:off x="5715000" y="4267200"/>
            <a:ext cx="2895600" cy="830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115888" indent="-115888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2400" dirty="0" smtClean="0">
                <a:solidFill>
                  <a:srgbClr val="000081"/>
                </a:solidFill>
                <a:latin typeface="Helvetica Neue Black Condensed" charset="0"/>
                <a:cs typeface="+mn-cs"/>
              </a:rPr>
              <a:t>Assumes beam</a:t>
            </a:r>
          </a:p>
          <a:p>
            <a:pPr>
              <a:defRPr/>
            </a:pPr>
            <a:r>
              <a:rPr lang="en-US" sz="2400" dirty="0" smtClean="0">
                <a:solidFill>
                  <a:srgbClr val="000081"/>
                </a:solidFill>
                <a:latin typeface="Helvetica Neue Black Condensed" charset="0"/>
                <a:cs typeface="+mn-cs"/>
              </a:rPr>
              <a:t>centering to 1 mm</a:t>
            </a:r>
            <a:endParaRPr lang="en-US" sz="2800" dirty="0" smtClean="0">
              <a:cs typeface="+mn-cs"/>
            </a:endParaRPr>
          </a:p>
        </p:txBody>
      </p:sp>
      <p:cxnSp>
        <p:nvCxnSpPr>
          <p:cNvPr id="7" name="Straight Arrow Connector 6"/>
          <p:cNvCxnSpPr/>
          <p:nvPr/>
        </p:nvCxnSpPr>
        <p:spPr bwMode="auto">
          <a:xfrm flipV="1">
            <a:off x="6096000" y="4038600"/>
            <a:ext cx="76200" cy="30480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9" name="Straight Connector 8"/>
          <p:cNvCxnSpPr/>
          <p:nvPr/>
        </p:nvCxnSpPr>
        <p:spPr>
          <a:xfrm flipH="1" flipV="1">
            <a:off x="2807542" y="2138862"/>
            <a:ext cx="2907458" cy="1815802"/>
          </a:xfrm>
          <a:prstGeom prst="line">
            <a:avLst/>
          </a:prstGeom>
          <a:ln w="12700" cmpd="sng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675823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C92DF15-A938-DB4B-8282-885F595A89E4}" type="slidenum">
              <a:rPr lang="en-US"/>
              <a:pPr>
                <a:defRPr/>
              </a:pPr>
              <a:t>39</a:t>
            </a:fld>
            <a:endParaRPr lang="en-US"/>
          </a:p>
        </p:txBody>
      </p:sp>
      <p:sp>
        <p:nvSpPr>
          <p:cNvPr id="865282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304800"/>
            <a:ext cx="8686800" cy="533400"/>
          </a:xfrm>
          <a:effectLst>
            <a:outerShdw blurRad="63500" dist="38099" dir="2700000" algn="ctr" rotWithShape="0">
              <a:schemeClr val="bg2">
                <a:alpha val="25000"/>
              </a:schemeClr>
            </a:outerShdw>
          </a:effectLst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sz="3400" b="1" i="1" dirty="0" smtClean="0">
                <a:solidFill>
                  <a:srgbClr val="030460"/>
                </a:solidFill>
                <a:latin typeface="Verdana" charset="0"/>
              </a:rPr>
              <a:t>Repeated at ETMY and LLO ITMX </a:t>
            </a:r>
            <a:endParaRPr lang="en-US" sz="2800" b="1" dirty="0" smtClean="0">
              <a:latin typeface="Franklin Gothic Medium" charset="0"/>
            </a:endParaRPr>
          </a:p>
        </p:txBody>
      </p:sp>
      <p:pic>
        <p:nvPicPr>
          <p:cNvPr id="7" name="Picture 5" descr="IMG_4101small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52400" y="1408380"/>
            <a:ext cx="4569667" cy="5297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 descr="anamaria.JP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4164543" y="1878547"/>
            <a:ext cx="5297221" cy="4356888"/>
          </a:xfrm>
          <a:prstGeom prst="rect">
            <a:avLst/>
          </a:prstGeom>
        </p:spPr>
      </p:pic>
      <p:sp>
        <p:nvSpPr>
          <p:cNvPr id="865283" name="Rectangle 3"/>
          <p:cNvSpPr>
            <a:spLocks noChangeArrowheads="1"/>
          </p:cNvSpPr>
          <p:nvPr/>
        </p:nvSpPr>
        <p:spPr bwMode="auto">
          <a:xfrm>
            <a:off x="152400" y="152400"/>
            <a:ext cx="8839200" cy="6553200"/>
          </a:xfrm>
          <a:prstGeom prst="rect">
            <a:avLst/>
          </a:prstGeom>
          <a:noFill/>
          <a:ln w="57150">
            <a:solidFill>
              <a:srgbClr val="810407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72997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D8ADD72-EFE6-2248-803C-0302CCED5638}" type="slidenum">
              <a:rPr lang="en-US"/>
              <a:pPr>
                <a:defRPr/>
              </a:pPr>
              <a:t>4</a:t>
            </a:fld>
            <a:endParaRPr lang="en-US"/>
          </a:p>
        </p:txBody>
      </p:sp>
      <p:sp>
        <p:nvSpPr>
          <p:cNvPr id="865282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304800"/>
            <a:ext cx="8686800" cy="533400"/>
          </a:xfrm>
          <a:effectLst>
            <a:outerShdw blurRad="63500" dist="38099" dir="2700000" algn="ctr" rotWithShape="0">
              <a:schemeClr val="bg2">
                <a:alpha val="25000"/>
              </a:schemeClr>
            </a:outerShdw>
          </a:effectLst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sz="3400" b="1" i="1" dirty="0" smtClean="0">
                <a:solidFill>
                  <a:srgbClr val="030460"/>
                </a:solidFill>
                <a:latin typeface="Verdana" charset="0"/>
              </a:rPr>
              <a:t>Installing sensors </a:t>
            </a:r>
            <a:endParaRPr lang="en-US" sz="2800" b="1" dirty="0" smtClean="0">
              <a:latin typeface="Franklin Gothic Medium" charset="0"/>
            </a:endParaRPr>
          </a:p>
        </p:txBody>
      </p:sp>
      <p:sp>
        <p:nvSpPr>
          <p:cNvPr id="865283" name="Rectangle 3"/>
          <p:cNvSpPr>
            <a:spLocks noChangeArrowheads="1"/>
          </p:cNvSpPr>
          <p:nvPr/>
        </p:nvSpPr>
        <p:spPr bwMode="auto">
          <a:xfrm>
            <a:off x="152400" y="152400"/>
            <a:ext cx="8839200" cy="6553200"/>
          </a:xfrm>
          <a:prstGeom prst="rect">
            <a:avLst/>
          </a:prstGeom>
          <a:noFill/>
          <a:ln w="57150">
            <a:solidFill>
              <a:srgbClr val="810407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  <p:sp>
        <p:nvSpPr>
          <p:cNvPr id="865284" name="Text Box 4"/>
          <p:cNvSpPr txBox="1">
            <a:spLocks noChangeArrowheads="1"/>
          </p:cNvSpPr>
          <p:nvPr/>
        </p:nvSpPr>
        <p:spPr bwMode="auto">
          <a:xfrm>
            <a:off x="1066800" y="6091238"/>
            <a:ext cx="7467600" cy="461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115888" indent="-115888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2400" dirty="0" smtClean="0">
                <a:solidFill>
                  <a:srgbClr val="000081"/>
                </a:solidFill>
                <a:latin typeface="Helvetica Neue Black Condensed" charset="0"/>
                <a:cs typeface="+mn-cs"/>
              </a:rPr>
              <a:t> Terra and </a:t>
            </a:r>
            <a:r>
              <a:rPr lang="en-US" sz="2400" dirty="0" err="1" smtClean="0">
                <a:solidFill>
                  <a:srgbClr val="000081"/>
                </a:solidFill>
                <a:latin typeface="Helvetica Neue Black Condensed" charset="0"/>
                <a:cs typeface="+mn-cs"/>
              </a:rPr>
              <a:t>Vinny</a:t>
            </a:r>
            <a:r>
              <a:rPr lang="en-US" sz="2400" dirty="0" smtClean="0">
                <a:solidFill>
                  <a:srgbClr val="000081"/>
                </a:solidFill>
                <a:latin typeface="Helvetica Neue Black Condensed" charset="0"/>
                <a:cs typeface="+mn-cs"/>
              </a:rPr>
              <a:t> install accelerometers on PSL table</a:t>
            </a:r>
            <a:endParaRPr lang="en-US" sz="2800" dirty="0" smtClean="0">
              <a:cs typeface="+mn-cs"/>
            </a:endParaRPr>
          </a:p>
        </p:txBody>
      </p:sp>
      <p:pic>
        <p:nvPicPr>
          <p:cNvPr id="89093" name="Picture 1" descr="ZTerraPSL.jpg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8600" y="990600"/>
            <a:ext cx="4760913" cy="495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9094" name="Picture 2" descr="ZVinnyPSL.jpg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57738" y="990600"/>
            <a:ext cx="4157662" cy="495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902244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agInjectionData62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1074576"/>
            <a:ext cx="8229600" cy="5656174"/>
          </a:xfrm>
          <a:prstGeom prst="rect">
            <a:avLst/>
          </a:prstGeom>
        </p:spPr>
      </p:pic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C92DF15-A938-DB4B-8282-885F595A89E4}" type="slidenum">
              <a:rPr lang="en-US"/>
              <a:pPr>
                <a:defRPr/>
              </a:pPr>
              <a:t>40</a:t>
            </a:fld>
            <a:endParaRPr lang="en-US"/>
          </a:p>
        </p:txBody>
      </p:sp>
      <p:sp>
        <p:nvSpPr>
          <p:cNvPr id="865282" name="Rectangle 2"/>
          <p:cNvSpPr>
            <a:spLocks noGrp="1" noChangeArrowheads="1"/>
          </p:cNvSpPr>
          <p:nvPr>
            <p:ph type="title"/>
          </p:nvPr>
        </p:nvSpPr>
        <p:spPr>
          <a:xfrm>
            <a:off x="292227" y="229350"/>
            <a:ext cx="8686800" cy="533400"/>
          </a:xfrm>
          <a:effectLst>
            <a:outerShdw blurRad="63500" dist="38099" dir="2700000" algn="ctr" rotWithShape="0">
              <a:schemeClr val="bg2">
                <a:alpha val="25000"/>
              </a:schemeClr>
            </a:outerShdw>
          </a:effectLst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sz="3400" b="1" i="1" dirty="0" smtClean="0">
                <a:solidFill>
                  <a:srgbClr val="030460"/>
                </a:solidFill>
                <a:latin typeface="Verdana" charset="0"/>
              </a:rPr>
              <a:t>New LLO results with all LHO results </a:t>
            </a:r>
            <a:endParaRPr lang="en-US" sz="2800" b="1" dirty="0" smtClean="0">
              <a:latin typeface="Franklin Gothic Medium" charset="0"/>
            </a:endParaRPr>
          </a:p>
        </p:txBody>
      </p:sp>
      <p:sp>
        <p:nvSpPr>
          <p:cNvPr id="865283" name="Rectangle 3"/>
          <p:cNvSpPr>
            <a:spLocks noChangeArrowheads="1"/>
          </p:cNvSpPr>
          <p:nvPr/>
        </p:nvSpPr>
        <p:spPr bwMode="auto">
          <a:xfrm>
            <a:off x="152400" y="152400"/>
            <a:ext cx="8839200" cy="6553200"/>
          </a:xfrm>
          <a:prstGeom prst="rect">
            <a:avLst/>
          </a:prstGeom>
          <a:noFill/>
          <a:ln w="57150">
            <a:solidFill>
              <a:srgbClr val="810407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1106457" y="762750"/>
            <a:ext cx="720455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115888" indent="-115888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2400" dirty="0" smtClean="0">
                <a:solidFill>
                  <a:srgbClr val="000081"/>
                </a:solidFill>
                <a:latin typeface="Helvetica Neue Black Condensed" charset="0"/>
                <a:cs typeface="+mn-cs"/>
              </a:rPr>
              <a:t> </a:t>
            </a:r>
            <a:r>
              <a:rPr lang="en-US" sz="2400" dirty="0" smtClean="0">
                <a:solidFill>
                  <a:srgbClr val="000081"/>
                </a:solidFill>
                <a:latin typeface="Helvetica Neue Black Condensed" charset="0"/>
              </a:rPr>
              <a:t>Angular results are for coupling with no SUS actuation </a:t>
            </a:r>
            <a:endParaRPr lang="en-US" sz="2800" dirty="0" smtClean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455527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C92DF15-A938-DB4B-8282-885F595A89E4}" type="slidenum">
              <a:rPr lang="en-US"/>
              <a:pPr>
                <a:defRPr/>
              </a:pPr>
              <a:t>41</a:t>
            </a:fld>
            <a:endParaRPr lang="en-US"/>
          </a:p>
        </p:txBody>
      </p:sp>
      <p:sp>
        <p:nvSpPr>
          <p:cNvPr id="865282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438480"/>
            <a:ext cx="8686800" cy="533400"/>
          </a:xfrm>
          <a:effectLst>
            <a:outerShdw blurRad="63500" dist="38099" dir="2700000" algn="ctr" rotWithShape="0">
              <a:schemeClr val="bg2">
                <a:alpha val="25000"/>
              </a:schemeClr>
            </a:outerShdw>
          </a:effectLst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sz="3400" b="1" i="1" dirty="0" smtClean="0">
                <a:solidFill>
                  <a:srgbClr val="030460"/>
                </a:solidFill>
                <a:latin typeface="Verdana" charset="0"/>
              </a:rPr>
              <a:t>This morning’s displacement measurement results from </a:t>
            </a:r>
            <a:r>
              <a:rPr lang="en-US" sz="3400" b="1" i="1" dirty="0" err="1" smtClean="0">
                <a:solidFill>
                  <a:srgbClr val="030460"/>
                </a:solidFill>
                <a:latin typeface="Verdana" charset="0"/>
              </a:rPr>
              <a:t>Anamaria</a:t>
            </a:r>
            <a:r>
              <a:rPr lang="en-US" sz="3400" b="1" i="1" dirty="0" smtClean="0">
                <a:solidFill>
                  <a:srgbClr val="030460"/>
                </a:solidFill>
                <a:latin typeface="Verdana" charset="0"/>
              </a:rPr>
              <a:t>  </a:t>
            </a:r>
            <a:endParaRPr lang="en-US" sz="2800" b="1" dirty="0" smtClean="0">
              <a:latin typeface="Franklin Gothic Medium" charset="0"/>
            </a:endParaRPr>
          </a:p>
        </p:txBody>
      </p:sp>
      <p:sp>
        <p:nvSpPr>
          <p:cNvPr id="865283" name="Rectangle 3"/>
          <p:cNvSpPr>
            <a:spLocks noChangeArrowheads="1"/>
          </p:cNvSpPr>
          <p:nvPr/>
        </p:nvSpPr>
        <p:spPr bwMode="auto">
          <a:xfrm>
            <a:off x="152400" y="152400"/>
            <a:ext cx="8839200" cy="6553200"/>
          </a:xfrm>
          <a:prstGeom prst="rect">
            <a:avLst/>
          </a:prstGeom>
          <a:noFill/>
          <a:ln w="57150">
            <a:solidFill>
              <a:srgbClr val="810407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  <p:sp>
        <p:nvSpPr>
          <p:cNvPr id="865284" name="Text Box 4"/>
          <p:cNvSpPr txBox="1">
            <a:spLocks noChangeArrowheads="1"/>
          </p:cNvSpPr>
          <p:nvPr/>
        </p:nvSpPr>
        <p:spPr bwMode="auto">
          <a:xfrm>
            <a:off x="2172500" y="1236077"/>
            <a:ext cx="551481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115888" indent="-115888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2400" dirty="0" smtClean="0">
                <a:solidFill>
                  <a:srgbClr val="000081"/>
                </a:solidFill>
                <a:latin typeface="Helvetica Neue Black Condensed" charset="0"/>
                <a:cs typeface="+mn-cs"/>
              </a:rPr>
              <a:t> </a:t>
            </a:r>
            <a:r>
              <a:rPr lang="en-US" sz="2400" dirty="0" smtClean="0">
                <a:solidFill>
                  <a:srgbClr val="000081"/>
                </a:solidFill>
                <a:latin typeface="Helvetica Neue Black Condensed" charset="0"/>
              </a:rPr>
              <a:t>This includes coupling to cables etc. </a:t>
            </a:r>
            <a:endParaRPr lang="en-US" sz="2800" dirty="0" smtClean="0">
              <a:cs typeface="+mn-cs"/>
            </a:endParaRPr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1626590" y="5571065"/>
            <a:ext cx="551481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115888" indent="-115888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2400" dirty="0" smtClean="0">
                <a:solidFill>
                  <a:srgbClr val="000081"/>
                </a:solidFill>
                <a:latin typeface="Helvetica Neue Black Condensed" charset="0"/>
                <a:cs typeface="+mn-cs"/>
              </a:rPr>
              <a:t> </a:t>
            </a:r>
            <a:r>
              <a:rPr lang="en-US" sz="2400" dirty="0" smtClean="0">
                <a:solidFill>
                  <a:srgbClr val="000081"/>
                </a:solidFill>
                <a:latin typeface="Helvetica Neue Black Condensed" charset="0"/>
              </a:rPr>
              <a:t>We need to separate out the couplings</a:t>
            </a:r>
            <a:endParaRPr lang="en-US" sz="2800" dirty="0" smtClean="0">
              <a:cs typeface="+mn-cs"/>
            </a:endParaRPr>
          </a:p>
        </p:txBody>
      </p:sp>
      <p:pic>
        <p:nvPicPr>
          <p:cNvPr id="2" name="Picture 1" descr="AnamariasPlot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2026" y="1697742"/>
            <a:ext cx="5778402" cy="4907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09129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BE072B4-62EC-9247-9DD1-01702565A5A7}" type="slidenum">
              <a:rPr lang="en-US"/>
              <a:pPr>
                <a:defRPr/>
              </a:pPr>
              <a:t>42</a:t>
            </a:fld>
            <a:endParaRPr lang="en-US"/>
          </a:p>
        </p:txBody>
      </p:sp>
      <p:sp>
        <p:nvSpPr>
          <p:cNvPr id="865282" name="Rectangle 2"/>
          <p:cNvSpPr>
            <a:spLocks noGrp="1" noChangeArrowheads="1"/>
          </p:cNvSpPr>
          <p:nvPr>
            <p:ph type="title"/>
          </p:nvPr>
        </p:nvSpPr>
        <p:spPr>
          <a:xfrm>
            <a:off x="-533400" y="647700"/>
            <a:ext cx="10134600" cy="533400"/>
          </a:xfrm>
          <a:effectLst>
            <a:outerShdw blurRad="63500" dist="38099" dir="2700000" algn="ctr" rotWithShape="0">
              <a:schemeClr val="bg2">
                <a:alpha val="25000"/>
              </a:schemeClr>
            </a:outerShdw>
          </a:effectLst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sz="3200" b="1" i="1" dirty="0" smtClean="0">
                <a:solidFill>
                  <a:srgbClr val="030460"/>
                </a:solidFill>
                <a:latin typeface="Verdana" charset="0"/>
              </a:rPr>
              <a:t>Summary of magnetic coupling status</a:t>
            </a:r>
            <a:endParaRPr lang="en-US" sz="3200" b="1" dirty="0" smtClean="0">
              <a:latin typeface="Franklin Gothic Medium" charset="0"/>
            </a:endParaRPr>
          </a:p>
        </p:txBody>
      </p:sp>
      <p:sp>
        <p:nvSpPr>
          <p:cNvPr id="865283" name="Rectangle 3"/>
          <p:cNvSpPr>
            <a:spLocks noChangeArrowheads="1"/>
          </p:cNvSpPr>
          <p:nvPr/>
        </p:nvSpPr>
        <p:spPr bwMode="auto">
          <a:xfrm>
            <a:off x="152400" y="152400"/>
            <a:ext cx="8839200" cy="6553200"/>
          </a:xfrm>
          <a:prstGeom prst="rect">
            <a:avLst/>
          </a:prstGeom>
          <a:noFill/>
          <a:ln w="57150">
            <a:solidFill>
              <a:srgbClr val="810407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  <p:sp>
        <p:nvSpPr>
          <p:cNvPr id="865284" name="Text Box 4"/>
          <p:cNvSpPr txBox="1">
            <a:spLocks noChangeArrowheads="1"/>
          </p:cNvSpPr>
          <p:nvPr/>
        </p:nvSpPr>
        <p:spPr bwMode="auto">
          <a:xfrm>
            <a:off x="533400" y="1378759"/>
            <a:ext cx="8001000" cy="47089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115888" indent="-115888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342900" indent="-342900">
              <a:spcAft>
                <a:spcPts val="600"/>
              </a:spcAft>
              <a:buFont typeface="Arial"/>
              <a:buChar char="•"/>
              <a:defRPr/>
            </a:pPr>
            <a:r>
              <a:rPr lang="en-US" sz="2000" dirty="0" smtClean="0">
                <a:solidFill>
                  <a:srgbClr val="000081"/>
                </a:solidFill>
                <a:latin typeface="Helvetica Neue Black Condensed" charset="0"/>
                <a:cs typeface="+mn-cs"/>
              </a:rPr>
              <a:t>The scariest estimate of length noise from magnetic coupling to suspensions </a:t>
            </a:r>
            <a:r>
              <a:rPr lang="en-US" sz="2000" dirty="0" smtClean="0">
                <a:solidFill>
                  <a:srgbClr val="000081"/>
                </a:solidFill>
                <a:latin typeface="Helvetica Neue Black Condensed" charset="0"/>
              </a:rPr>
              <a:t>is </a:t>
            </a:r>
            <a:r>
              <a:rPr lang="en-US" sz="2000" dirty="0" smtClean="0">
                <a:solidFill>
                  <a:srgbClr val="000081"/>
                </a:solidFill>
                <a:latin typeface="Helvetica Neue Black Condensed" charset="0"/>
              </a:rPr>
              <a:t>an</a:t>
            </a:r>
            <a:r>
              <a:rPr lang="en-US" sz="2000" dirty="0" smtClean="0">
                <a:solidFill>
                  <a:srgbClr val="000081"/>
                </a:solidFill>
                <a:latin typeface="Helvetica Neue Black Condensed" charset="0"/>
              </a:rPr>
              <a:t> </a:t>
            </a:r>
            <a:r>
              <a:rPr lang="en-US" sz="2000" dirty="0" smtClean="0">
                <a:solidFill>
                  <a:srgbClr val="000081"/>
                </a:solidFill>
                <a:latin typeface="Helvetica Neue Black Condensed" charset="0"/>
              </a:rPr>
              <a:t>extrapolation from low-f injections made during OAT. The DRMI is more sensitive and </a:t>
            </a:r>
            <a:r>
              <a:rPr lang="en-US" sz="2000" dirty="0" smtClean="0">
                <a:solidFill>
                  <a:srgbClr val="000081"/>
                </a:solidFill>
                <a:latin typeface="Helvetica Neue Black Condensed" charset="0"/>
              </a:rPr>
              <a:t>recent LLO results suggests </a:t>
            </a:r>
            <a:r>
              <a:rPr lang="en-US" sz="2000" dirty="0" smtClean="0">
                <a:solidFill>
                  <a:srgbClr val="000081"/>
                </a:solidFill>
                <a:latin typeface="Helvetica Neue Black Condensed" charset="0"/>
              </a:rPr>
              <a:t>that, in band, coupling is close to the </a:t>
            </a:r>
            <a:r>
              <a:rPr lang="en-US" sz="2000" dirty="0" err="1" smtClean="0">
                <a:solidFill>
                  <a:srgbClr val="000081"/>
                </a:solidFill>
                <a:latin typeface="Helvetica Neue Black Condensed" charset="0"/>
              </a:rPr>
              <a:t>aLIGO</a:t>
            </a:r>
            <a:r>
              <a:rPr lang="en-US" sz="2000" dirty="0" smtClean="0">
                <a:solidFill>
                  <a:srgbClr val="000081"/>
                </a:solidFill>
                <a:latin typeface="Helvetica Neue Black Condensed" charset="0"/>
              </a:rPr>
              <a:t> noise floor. </a:t>
            </a:r>
          </a:p>
          <a:p>
            <a:pPr marL="342900" indent="-342900">
              <a:spcAft>
                <a:spcPts val="600"/>
              </a:spcAft>
              <a:buFont typeface="Arial"/>
              <a:buChar char="•"/>
              <a:defRPr/>
            </a:pPr>
            <a:r>
              <a:rPr lang="en-US" sz="2000" dirty="0" smtClean="0">
                <a:solidFill>
                  <a:srgbClr val="000081"/>
                </a:solidFill>
                <a:latin typeface="Helvetica Neue Black Condensed" charset="0"/>
                <a:cs typeface="+mn-cs"/>
              </a:rPr>
              <a:t>Estimates of angular noise from magnetic coupling </a:t>
            </a:r>
            <a:r>
              <a:rPr lang="en-US" sz="2000" dirty="0" smtClean="0">
                <a:solidFill>
                  <a:srgbClr val="000081"/>
                </a:solidFill>
                <a:latin typeface="Helvetica Neue Black Condensed" charset="0"/>
              </a:rPr>
              <a:t>to suspensions </a:t>
            </a:r>
            <a:r>
              <a:rPr lang="en-US" sz="2000" dirty="0" smtClean="0">
                <a:solidFill>
                  <a:srgbClr val="000081"/>
                </a:solidFill>
                <a:latin typeface="Helvetica Neue Black Condensed" charset="0"/>
                <a:cs typeface="+mn-cs"/>
              </a:rPr>
              <a:t>are </a:t>
            </a:r>
            <a:r>
              <a:rPr lang="en-US" sz="2000" dirty="0" smtClean="0">
                <a:solidFill>
                  <a:srgbClr val="000081"/>
                </a:solidFill>
                <a:latin typeface="Helvetica Neue Black Condensed" charset="0"/>
              </a:rPr>
              <a:t>similar</a:t>
            </a:r>
            <a:r>
              <a:rPr lang="en-US" sz="2000" dirty="0" smtClean="0">
                <a:solidFill>
                  <a:srgbClr val="000081"/>
                </a:solidFill>
                <a:latin typeface="Helvetica Neue Black Condensed" charset="0"/>
                <a:cs typeface="+mn-cs"/>
              </a:rPr>
              <a:t>, </a:t>
            </a:r>
            <a:r>
              <a:rPr lang="en-US" sz="2000" dirty="0" smtClean="0">
                <a:solidFill>
                  <a:srgbClr val="000081"/>
                </a:solidFill>
                <a:latin typeface="Helvetica Neue Black Condensed" charset="0"/>
              </a:rPr>
              <a:t>at about the </a:t>
            </a:r>
            <a:r>
              <a:rPr lang="en-US" sz="2000" dirty="0" err="1" smtClean="0">
                <a:solidFill>
                  <a:srgbClr val="000081"/>
                </a:solidFill>
                <a:latin typeface="Helvetica Neue Black Condensed" charset="0"/>
              </a:rPr>
              <a:t>aLIGO</a:t>
            </a:r>
            <a:r>
              <a:rPr lang="en-US" sz="2000" dirty="0" smtClean="0">
                <a:solidFill>
                  <a:srgbClr val="000081"/>
                </a:solidFill>
                <a:latin typeface="Helvetica Neue Black Condensed" charset="0"/>
              </a:rPr>
              <a:t> noise floor (and </a:t>
            </a:r>
            <a:r>
              <a:rPr lang="en-US" sz="2000" dirty="0" smtClean="0">
                <a:solidFill>
                  <a:srgbClr val="000081"/>
                </a:solidFill>
                <a:latin typeface="Helvetica Neue Black Condensed" charset="0"/>
              </a:rPr>
              <a:t>thus 10x </a:t>
            </a:r>
            <a:r>
              <a:rPr lang="en-US" sz="2000" dirty="0" smtClean="0">
                <a:solidFill>
                  <a:srgbClr val="000081"/>
                </a:solidFill>
                <a:latin typeface="Helvetica Neue Black Condensed" charset="0"/>
              </a:rPr>
              <a:t>spec) except for an anomalous yaw measurement. </a:t>
            </a:r>
          </a:p>
          <a:p>
            <a:pPr marL="342900" indent="-342900">
              <a:spcAft>
                <a:spcPts val="600"/>
              </a:spcAft>
              <a:buFont typeface="Arial"/>
              <a:buChar char="•"/>
              <a:defRPr/>
            </a:pPr>
            <a:r>
              <a:rPr lang="en-US" sz="2000" dirty="0" smtClean="0">
                <a:solidFill>
                  <a:srgbClr val="000081"/>
                </a:solidFill>
                <a:latin typeface="Helvetica Neue Black Condensed" charset="0"/>
                <a:cs typeface="+mn-cs"/>
              </a:rPr>
              <a:t>Estimates of length coupling from measured moments of the suspension parts </a:t>
            </a:r>
            <a:r>
              <a:rPr lang="en-US" sz="2000" dirty="0" smtClean="0">
                <a:solidFill>
                  <a:srgbClr val="000081"/>
                </a:solidFill>
                <a:latin typeface="Helvetica Neue Black Condensed" charset="0"/>
              </a:rPr>
              <a:t>are</a:t>
            </a:r>
            <a:r>
              <a:rPr lang="en-US" sz="2000" dirty="0" smtClean="0">
                <a:solidFill>
                  <a:srgbClr val="000081"/>
                </a:solidFill>
                <a:latin typeface="Helvetica Neue Black Condensed" charset="0"/>
                <a:cs typeface="+mn-cs"/>
              </a:rPr>
              <a:t> also close to the noise floor.</a:t>
            </a:r>
          </a:p>
          <a:p>
            <a:pPr marL="342900" indent="-342900">
              <a:spcAft>
                <a:spcPts val="600"/>
              </a:spcAft>
              <a:buFont typeface="Arial"/>
              <a:buChar char="•"/>
              <a:defRPr/>
            </a:pPr>
            <a:r>
              <a:rPr lang="en-US" sz="2000" dirty="0" smtClean="0">
                <a:solidFill>
                  <a:srgbClr val="000081"/>
                </a:solidFill>
                <a:latin typeface="Helvetica Neue Black Condensed" charset="0"/>
                <a:cs typeface="+mn-cs"/>
              </a:rPr>
              <a:t>The worst estimated coupling is to the UIM steel blade springs, not the 304 steel on the UIM and </a:t>
            </a:r>
            <a:r>
              <a:rPr lang="en-US" sz="2000" dirty="0" err="1" smtClean="0">
                <a:solidFill>
                  <a:srgbClr val="000081"/>
                </a:solidFill>
                <a:latin typeface="Helvetica Neue Black Condensed" charset="0"/>
                <a:cs typeface="+mn-cs"/>
              </a:rPr>
              <a:t>PUMre</a:t>
            </a:r>
            <a:r>
              <a:rPr lang="en-US" sz="2000" dirty="0" smtClean="0">
                <a:solidFill>
                  <a:srgbClr val="000081"/>
                </a:solidFill>
                <a:latin typeface="Helvetica Neue Black Condensed" charset="0"/>
                <a:cs typeface="+mn-cs"/>
              </a:rPr>
              <a:t> (2e-19/</a:t>
            </a:r>
            <a:r>
              <a:rPr lang="en-US" sz="2000" dirty="0" err="1" smtClean="0">
                <a:solidFill>
                  <a:srgbClr val="000081"/>
                </a:solidFill>
                <a:latin typeface="Helvetica Neue Black Condensed" charset="0"/>
                <a:cs typeface="+mn-cs"/>
              </a:rPr>
              <a:t>sqrt</a:t>
            </a:r>
            <a:r>
              <a:rPr lang="en-US" sz="2000" dirty="0" smtClean="0">
                <a:solidFill>
                  <a:srgbClr val="000081"/>
                </a:solidFill>
                <a:latin typeface="Helvetica Neue Black Condensed" charset="0"/>
                <a:cs typeface="+mn-cs"/>
              </a:rPr>
              <a:t>(Hz) @ 10 Hz, about 10 x spec. and right at the </a:t>
            </a:r>
            <a:r>
              <a:rPr lang="en-US" sz="2000" dirty="0" err="1" smtClean="0">
                <a:solidFill>
                  <a:srgbClr val="000081"/>
                </a:solidFill>
                <a:latin typeface="Helvetica Neue Black Condensed" charset="0"/>
                <a:cs typeface="+mn-cs"/>
              </a:rPr>
              <a:t>aLIGO</a:t>
            </a:r>
            <a:r>
              <a:rPr lang="en-US" sz="2000" dirty="0" smtClean="0">
                <a:solidFill>
                  <a:srgbClr val="000081"/>
                </a:solidFill>
                <a:latin typeface="Helvetica Neue Black Condensed" charset="0"/>
                <a:cs typeface="+mn-cs"/>
              </a:rPr>
              <a:t> noise floor at 10 Hz)</a:t>
            </a:r>
          </a:p>
          <a:p>
            <a:pPr marL="342900" indent="-342900">
              <a:spcAft>
                <a:spcPts val="600"/>
              </a:spcAft>
              <a:buFont typeface="Arial"/>
              <a:buChar char="•"/>
              <a:defRPr/>
            </a:pPr>
            <a:r>
              <a:rPr lang="en-US" sz="2000" dirty="0" smtClean="0">
                <a:solidFill>
                  <a:srgbClr val="000081"/>
                </a:solidFill>
                <a:latin typeface="Helvetica Neue Black Condensed" charset="0"/>
                <a:cs typeface="+mn-cs"/>
              </a:rPr>
              <a:t>We need to separate suspension coupling from electronics coupling for length noise measurements.</a:t>
            </a:r>
          </a:p>
        </p:txBody>
      </p:sp>
    </p:spTree>
    <p:extLst>
      <p:ext uri="{BB962C8B-B14F-4D97-AF65-F5344CB8AC3E}">
        <p14:creationId xmlns:p14="http://schemas.microsoft.com/office/powerpoint/2010/main" val="14226172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C8EE837-D577-834A-B847-282258F8F17D}" type="slidenum">
              <a:rPr lang="en-US"/>
              <a:pPr>
                <a:defRPr/>
              </a:pPr>
              <a:t>43</a:t>
            </a:fld>
            <a:endParaRPr lang="en-US"/>
          </a:p>
        </p:txBody>
      </p:sp>
      <p:sp>
        <p:nvSpPr>
          <p:cNvPr id="906242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304800"/>
            <a:ext cx="8686800" cy="533400"/>
          </a:xfrm>
          <a:effectLst>
            <a:outerShdw blurRad="63500" dist="38099" dir="2700000" algn="ctr" rotWithShape="0">
              <a:schemeClr val="bg2">
                <a:alpha val="19000"/>
              </a:schemeClr>
            </a:outerShdw>
          </a:effectLst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sz="3400" b="1" i="1" smtClean="0">
                <a:solidFill>
                  <a:srgbClr val="030460"/>
                </a:solidFill>
                <a:latin typeface="Verdana" charset="0"/>
              </a:rPr>
              <a:t> Checks</a:t>
            </a:r>
            <a:endParaRPr lang="en-US" sz="2800" b="1" smtClean="0">
              <a:latin typeface="Franklin Gothic Medium" charset="0"/>
            </a:endParaRPr>
          </a:p>
        </p:txBody>
      </p:sp>
      <p:sp>
        <p:nvSpPr>
          <p:cNvPr id="906243" name="Rectangle 3"/>
          <p:cNvSpPr>
            <a:spLocks noChangeArrowheads="1"/>
          </p:cNvSpPr>
          <p:nvPr/>
        </p:nvSpPr>
        <p:spPr bwMode="auto">
          <a:xfrm>
            <a:off x="152400" y="152400"/>
            <a:ext cx="8839200" cy="6553200"/>
          </a:xfrm>
          <a:prstGeom prst="rect">
            <a:avLst/>
          </a:prstGeom>
          <a:noFill/>
          <a:ln w="57150">
            <a:solidFill>
              <a:srgbClr val="810407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  <p:sp>
        <p:nvSpPr>
          <p:cNvPr id="906244" name="Text Box 4"/>
          <p:cNvSpPr txBox="1">
            <a:spLocks noChangeArrowheads="1"/>
          </p:cNvSpPr>
          <p:nvPr/>
        </p:nvSpPr>
        <p:spPr bwMode="auto">
          <a:xfrm>
            <a:off x="304800" y="917575"/>
            <a:ext cx="3886200" cy="2677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115888" indent="-115888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2400" dirty="0" smtClean="0">
                <a:solidFill>
                  <a:srgbClr val="000081"/>
                </a:solidFill>
                <a:latin typeface="Helvetica Neue Black Condensed" charset="0"/>
                <a:cs typeface="+mn-cs"/>
              </a:rPr>
              <a:t>1) Coupling to optical lever? </a:t>
            </a:r>
            <a:r>
              <a:rPr lang="en-US" sz="2400" dirty="0" smtClean="0">
                <a:latin typeface="Helvetica Neue Black Condensed" charset="0"/>
                <a:cs typeface="+mn-cs"/>
              </a:rPr>
              <a:t>Much higher fields at optical lever and its electronics produced smaller peak in optical lever channel. Signal went away when laser blocked.</a:t>
            </a:r>
            <a:endParaRPr lang="en-US" sz="2800" dirty="0" smtClean="0">
              <a:cs typeface="+mn-cs"/>
            </a:endParaRPr>
          </a:p>
        </p:txBody>
      </p:sp>
      <p:pic>
        <p:nvPicPr>
          <p:cNvPr id="33797" name="Picture 6" descr="IMG_4094small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43400" y="960438"/>
            <a:ext cx="4511675" cy="3382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06247" name="Text Box 7"/>
          <p:cNvSpPr txBox="1">
            <a:spLocks noChangeArrowheads="1"/>
          </p:cNvSpPr>
          <p:nvPr/>
        </p:nvSpPr>
        <p:spPr bwMode="auto">
          <a:xfrm>
            <a:off x="304800" y="3567325"/>
            <a:ext cx="4038600" cy="1570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115888" indent="-115888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2400" dirty="0" smtClean="0">
                <a:solidFill>
                  <a:srgbClr val="000081"/>
                </a:solidFill>
                <a:latin typeface="Helvetica Neue Black Condensed" charset="0"/>
                <a:cs typeface="+mn-cs"/>
              </a:rPr>
              <a:t>2) Linear coupling? </a:t>
            </a:r>
            <a:r>
              <a:rPr lang="en-US" sz="2400" dirty="0" smtClean="0">
                <a:latin typeface="Helvetica Neue Black Condensed" charset="0"/>
                <a:cs typeface="+mn-cs"/>
              </a:rPr>
              <a:t>Increased field by 2.98 increased motion by 3.00 (would go as B</a:t>
            </a:r>
            <a:r>
              <a:rPr lang="en-US" sz="2400" baseline="30000" dirty="0" smtClean="0">
                <a:latin typeface="Helvetica Neue Black Condensed" charset="0"/>
                <a:cs typeface="+mn-cs"/>
              </a:rPr>
              <a:t>2</a:t>
            </a:r>
            <a:r>
              <a:rPr lang="en-US" sz="2400" dirty="0" smtClean="0">
                <a:latin typeface="Helvetica Neue Black Condensed" charset="0"/>
                <a:cs typeface="+mn-cs"/>
              </a:rPr>
              <a:t> for induced moments). </a:t>
            </a:r>
            <a:endParaRPr lang="en-US" sz="2800" dirty="0" smtClean="0">
              <a:cs typeface="+mn-cs"/>
            </a:endParaRPr>
          </a:p>
        </p:txBody>
      </p:sp>
      <p:pic>
        <p:nvPicPr>
          <p:cNvPr id="33799" name="Picture 8" descr="calibratio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43400" y="4451350"/>
            <a:ext cx="3940175" cy="210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06249" name="Text Box 9"/>
          <p:cNvSpPr txBox="1">
            <a:spLocks noChangeArrowheads="1"/>
          </p:cNvSpPr>
          <p:nvPr/>
        </p:nvSpPr>
        <p:spPr bwMode="auto">
          <a:xfrm>
            <a:off x="304800" y="5348375"/>
            <a:ext cx="411480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115888" indent="-115888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2400" dirty="0" smtClean="0">
                <a:solidFill>
                  <a:srgbClr val="000081"/>
                </a:solidFill>
                <a:latin typeface="Helvetica Neue Black Condensed" charset="0"/>
                <a:cs typeface="+mn-cs"/>
              </a:rPr>
              <a:t>3) Calibration? </a:t>
            </a:r>
            <a:r>
              <a:rPr lang="en-US" sz="2400" dirty="0" smtClean="0">
                <a:latin typeface="Helvetica Neue Black Condensed" charset="0"/>
                <a:cs typeface="+mn-cs"/>
              </a:rPr>
              <a:t>In-situ magnetometer calibration</a:t>
            </a:r>
            <a:endParaRPr lang="en-US" sz="2800" dirty="0" smtClean="0">
              <a:solidFill>
                <a:srgbClr val="000080"/>
              </a:solidFill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50105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49" name="Picture 1" descr="CriticalTF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5800" y="838200"/>
            <a:ext cx="7391400" cy="5773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3421B2-F9FE-8840-A859-C924803A8692}" type="slidenum">
              <a:rPr lang="en-US"/>
              <a:pPr>
                <a:defRPr/>
              </a:pPr>
              <a:t>44</a:t>
            </a:fld>
            <a:endParaRPr lang="en-US"/>
          </a:p>
        </p:txBody>
      </p:sp>
      <p:sp>
        <p:nvSpPr>
          <p:cNvPr id="865282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304800"/>
            <a:ext cx="8686800" cy="533400"/>
          </a:xfrm>
          <a:effectLst>
            <a:outerShdw blurRad="63500" dist="38099" dir="2700000" algn="ctr" rotWithShape="0">
              <a:schemeClr val="bg2">
                <a:alpha val="25000"/>
              </a:schemeClr>
            </a:outerShdw>
          </a:effectLst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sz="3400" b="1" i="1" dirty="0" smtClean="0">
                <a:solidFill>
                  <a:srgbClr val="030460"/>
                </a:solidFill>
                <a:latin typeface="Verdana" charset="0"/>
              </a:rPr>
              <a:t>Critical coupling   </a:t>
            </a:r>
            <a:endParaRPr lang="en-US" sz="2800" b="1" dirty="0" smtClean="0">
              <a:latin typeface="Franklin Gothic Medium" charset="0"/>
            </a:endParaRPr>
          </a:p>
        </p:txBody>
      </p:sp>
      <p:sp>
        <p:nvSpPr>
          <p:cNvPr id="865283" name="Rectangle 3"/>
          <p:cNvSpPr>
            <a:spLocks noChangeArrowheads="1"/>
          </p:cNvSpPr>
          <p:nvPr/>
        </p:nvSpPr>
        <p:spPr bwMode="auto">
          <a:xfrm>
            <a:off x="152400" y="152400"/>
            <a:ext cx="8839200" cy="6553200"/>
          </a:xfrm>
          <a:prstGeom prst="rect">
            <a:avLst/>
          </a:prstGeom>
          <a:noFill/>
          <a:ln w="57150">
            <a:solidFill>
              <a:srgbClr val="810407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  <p:cxnSp>
        <p:nvCxnSpPr>
          <p:cNvPr id="4" name="Straight Connector 3"/>
          <p:cNvCxnSpPr/>
          <p:nvPr/>
        </p:nvCxnSpPr>
        <p:spPr bwMode="auto">
          <a:xfrm>
            <a:off x="1905000" y="3505200"/>
            <a:ext cx="1447800" cy="228600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130B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6" name="Straight Connector 5"/>
          <p:cNvCxnSpPr/>
          <p:nvPr/>
        </p:nvCxnSpPr>
        <p:spPr bwMode="auto">
          <a:xfrm>
            <a:off x="1905000" y="4343400"/>
            <a:ext cx="1371600" cy="144780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0000FF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3" name="Text Box 4"/>
          <p:cNvSpPr txBox="1">
            <a:spLocks noChangeArrowheads="1"/>
          </p:cNvSpPr>
          <p:nvPr/>
        </p:nvSpPr>
        <p:spPr bwMode="auto">
          <a:xfrm>
            <a:off x="2362200" y="3048000"/>
            <a:ext cx="1524000" cy="830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115888" indent="-115888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2400" dirty="0" smtClean="0">
                <a:solidFill>
                  <a:srgbClr val="000081"/>
                </a:solidFill>
                <a:latin typeface="Helvetica Neue Black Condensed" charset="0"/>
                <a:cs typeface="+mn-cs"/>
              </a:rPr>
              <a:t> </a:t>
            </a:r>
            <a:r>
              <a:rPr lang="en-US" sz="2400" dirty="0" smtClean="0">
                <a:solidFill>
                  <a:srgbClr val="FF0000"/>
                </a:solidFill>
                <a:latin typeface="Helvetica Neue Black Condensed" charset="0"/>
                <a:cs typeface="+mn-cs"/>
              </a:rPr>
              <a:t>UIM blade spring</a:t>
            </a:r>
            <a:endParaRPr lang="en-US" sz="2800" dirty="0" smtClean="0">
              <a:solidFill>
                <a:srgbClr val="FF0000"/>
              </a:solidFill>
              <a:cs typeface="+mn-cs"/>
            </a:endParaRPr>
          </a:p>
        </p:txBody>
      </p:sp>
      <p:sp>
        <p:nvSpPr>
          <p:cNvPr id="14" name="Text Box 4"/>
          <p:cNvSpPr txBox="1">
            <a:spLocks noChangeArrowheads="1"/>
          </p:cNvSpPr>
          <p:nvPr/>
        </p:nvSpPr>
        <p:spPr bwMode="auto">
          <a:xfrm>
            <a:off x="3429000" y="4953000"/>
            <a:ext cx="1524000" cy="830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115888" indent="-115888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2400" dirty="0" smtClean="0">
                <a:solidFill>
                  <a:srgbClr val="000081"/>
                </a:solidFill>
                <a:latin typeface="Helvetica Neue Black Condensed" charset="0"/>
                <a:cs typeface="+mn-cs"/>
              </a:rPr>
              <a:t> </a:t>
            </a:r>
            <a:r>
              <a:rPr lang="en-US" sz="2400" dirty="0" smtClean="0">
                <a:solidFill>
                  <a:srgbClr val="0000FF"/>
                </a:solidFill>
                <a:latin typeface="Helvetica Neue Black Condensed" charset="0"/>
                <a:cs typeface="+mn-cs"/>
              </a:rPr>
              <a:t>PUM magnets</a:t>
            </a:r>
            <a:endParaRPr lang="en-US" sz="2800" dirty="0" smtClean="0">
              <a:solidFill>
                <a:srgbClr val="0000FF"/>
              </a:solidFill>
              <a:cs typeface="+mn-cs"/>
            </a:endParaRPr>
          </a:p>
        </p:txBody>
      </p:sp>
      <p:cxnSp>
        <p:nvCxnSpPr>
          <p:cNvPr id="9" name="Straight Arrow Connector 8"/>
          <p:cNvCxnSpPr/>
          <p:nvPr/>
        </p:nvCxnSpPr>
        <p:spPr bwMode="auto">
          <a:xfrm flipH="1">
            <a:off x="2209800" y="3733800"/>
            <a:ext cx="304800" cy="22860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7" name="Straight Arrow Connector 16"/>
          <p:cNvCxnSpPr/>
          <p:nvPr/>
        </p:nvCxnSpPr>
        <p:spPr bwMode="auto">
          <a:xfrm flipH="1" flipV="1">
            <a:off x="2743200" y="5181600"/>
            <a:ext cx="762000" cy="7620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0000FF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20" name="Text Box 4"/>
          <p:cNvSpPr txBox="1">
            <a:spLocks noChangeArrowheads="1"/>
          </p:cNvSpPr>
          <p:nvPr/>
        </p:nvSpPr>
        <p:spPr bwMode="auto">
          <a:xfrm>
            <a:off x="2971800" y="1752600"/>
            <a:ext cx="1524000" cy="830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115888" indent="-115888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2400" dirty="0" smtClean="0">
                <a:solidFill>
                  <a:srgbClr val="000081"/>
                </a:solidFill>
                <a:latin typeface="Helvetica Neue Black Condensed" charset="0"/>
                <a:cs typeface="+mn-cs"/>
              </a:rPr>
              <a:t> </a:t>
            </a:r>
            <a:r>
              <a:rPr lang="en-US" sz="2400" dirty="0" err="1" smtClean="0">
                <a:latin typeface="Helvetica Neue Black Condensed" charset="0"/>
                <a:cs typeface="+mn-cs"/>
              </a:rPr>
              <a:t>iLIGO</a:t>
            </a:r>
            <a:r>
              <a:rPr lang="en-US" sz="2400" dirty="0" smtClean="0">
                <a:latin typeface="Helvetica Neue Black Condensed" charset="0"/>
                <a:cs typeface="+mn-cs"/>
              </a:rPr>
              <a:t> coupling </a:t>
            </a:r>
            <a:endParaRPr lang="en-US" sz="2800" dirty="0" smtClean="0">
              <a:cs typeface="+mn-cs"/>
            </a:endParaRPr>
          </a:p>
        </p:txBody>
      </p:sp>
      <p:cxnSp>
        <p:nvCxnSpPr>
          <p:cNvPr id="21" name="Straight Arrow Connector 20"/>
          <p:cNvCxnSpPr>
            <a:stCxn id="20" idx="2"/>
          </p:cNvCxnSpPr>
          <p:nvPr/>
        </p:nvCxnSpPr>
        <p:spPr bwMode="auto">
          <a:xfrm>
            <a:off x="3733800" y="2582863"/>
            <a:ext cx="838200" cy="160337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38619642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4420591-051C-8548-9F8A-A06C87AD684B}" type="slidenum">
              <a:rPr lang="en-US"/>
              <a:pPr>
                <a:defRPr/>
              </a:pPr>
              <a:t>5</a:t>
            </a:fld>
            <a:endParaRPr lang="en-US"/>
          </a:p>
        </p:txBody>
      </p:sp>
      <p:sp>
        <p:nvSpPr>
          <p:cNvPr id="865282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152400"/>
            <a:ext cx="8686800" cy="533400"/>
          </a:xfrm>
          <a:effectLst>
            <a:outerShdw blurRad="63500" dist="38099" dir="2700000" algn="ctr" rotWithShape="0">
              <a:schemeClr val="bg2">
                <a:alpha val="25000"/>
              </a:schemeClr>
            </a:outerShdw>
          </a:effectLst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sz="3400" b="1" i="1" dirty="0" smtClean="0">
                <a:solidFill>
                  <a:srgbClr val="030460"/>
                </a:solidFill>
                <a:latin typeface="Verdana" charset="0"/>
              </a:rPr>
              <a:t>Pulling cables </a:t>
            </a:r>
            <a:endParaRPr lang="en-US" sz="2800" b="1" dirty="0" smtClean="0">
              <a:latin typeface="Franklin Gothic Medium" charset="0"/>
            </a:endParaRPr>
          </a:p>
        </p:txBody>
      </p:sp>
      <p:sp>
        <p:nvSpPr>
          <p:cNvPr id="865283" name="Rectangle 3"/>
          <p:cNvSpPr>
            <a:spLocks noChangeArrowheads="1"/>
          </p:cNvSpPr>
          <p:nvPr/>
        </p:nvSpPr>
        <p:spPr bwMode="auto">
          <a:xfrm>
            <a:off x="152400" y="152400"/>
            <a:ext cx="8839200" cy="6553200"/>
          </a:xfrm>
          <a:prstGeom prst="rect">
            <a:avLst/>
          </a:prstGeom>
          <a:noFill/>
          <a:ln w="57150">
            <a:solidFill>
              <a:srgbClr val="810407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  <p:sp>
        <p:nvSpPr>
          <p:cNvPr id="865284" name="Text Box 4"/>
          <p:cNvSpPr txBox="1">
            <a:spLocks noChangeArrowheads="1"/>
          </p:cNvSpPr>
          <p:nvPr/>
        </p:nvSpPr>
        <p:spPr bwMode="auto">
          <a:xfrm>
            <a:off x="457200" y="6096000"/>
            <a:ext cx="4038600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115888" indent="-115888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2400" dirty="0" smtClean="0">
                <a:solidFill>
                  <a:srgbClr val="000081"/>
                </a:solidFill>
                <a:latin typeface="Helvetica Neue Black Condensed" charset="0"/>
                <a:cs typeface="+mn-cs"/>
              </a:rPr>
              <a:t> </a:t>
            </a:r>
            <a:r>
              <a:rPr lang="en-US" sz="2000" dirty="0" smtClean="0">
                <a:solidFill>
                  <a:srgbClr val="000081"/>
                </a:solidFill>
                <a:latin typeface="Helvetica Neue Black Condensed" charset="0"/>
                <a:cs typeface="+mn-cs"/>
              </a:rPr>
              <a:t>Terra pulling and guiding in e-bay</a:t>
            </a:r>
            <a:endParaRPr lang="en-US" sz="2000" dirty="0" smtClean="0">
              <a:cs typeface="+mn-cs"/>
            </a:endParaRPr>
          </a:p>
        </p:txBody>
      </p:sp>
      <p:pic>
        <p:nvPicPr>
          <p:cNvPr id="82949" name="Picture 1" descr="TerraFeedingCable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3400" y="685800"/>
            <a:ext cx="3663950" cy="5407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950" name="Picture 2" descr="BrianCableTray.jpg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76800" y="685800"/>
            <a:ext cx="3414713" cy="5407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5257800" y="6096000"/>
            <a:ext cx="2667000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115888" indent="-115888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2400" dirty="0" smtClean="0">
                <a:solidFill>
                  <a:srgbClr val="000081"/>
                </a:solidFill>
                <a:latin typeface="Helvetica Neue Black Condensed" charset="0"/>
                <a:cs typeface="+mn-cs"/>
              </a:rPr>
              <a:t> </a:t>
            </a:r>
            <a:r>
              <a:rPr lang="en-US" sz="2000" dirty="0" smtClean="0">
                <a:solidFill>
                  <a:srgbClr val="000081"/>
                </a:solidFill>
                <a:latin typeface="Helvetica Neue Black Condensed" charset="0"/>
                <a:cs typeface="+mn-cs"/>
              </a:rPr>
              <a:t>Brian guiding in LVEA</a:t>
            </a:r>
            <a:endParaRPr lang="en-US" sz="2000" dirty="0" smtClean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34691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C92DF15-A938-DB4B-8282-885F595A89E4}" type="slidenum">
              <a:rPr lang="en-US"/>
              <a:pPr>
                <a:defRPr/>
              </a:pPr>
              <a:t>6</a:t>
            </a:fld>
            <a:endParaRPr lang="en-US"/>
          </a:p>
        </p:txBody>
      </p:sp>
      <p:sp>
        <p:nvSpPr>
          <p:cNvPr id="865282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201898"/>
            <a:ext cx="8686800" cy="533400"/>
          </a:xfrm>
          <a:effectLst>
            <a:outerShdw blurRad="63500" dist="38099" dir="2700000" algn="ctr" rotWithShape="0">
              <a:schemeClr val="bg2">
                <a:alpha val="25000"/>
              </a:schemeClr>
            </a:outerShdw>
          </a:effectLst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sz="3400" b="1" i="1" dirty="0" smtClean="0">
                <a:solidFill>
                  <a:srgbClr val="030460"/>
                </a:solidFill>
                <a:latin typeface="Verdana" charset="0"/>
              </a:rPr>
              <a:t>Cross-talk studies of new channels</a:t>
            </a:r>
            <a:endParaRPr lang="en-US" sz="2800" b="1" dirty="0" smtClean="0">
              <a:latin typeface="Franklin Gothic Medium" charset="0"/>
            </a:endParaRPr>
          </a:p>
        </p:txBody>
      </p:sp>
      <p:sp>
        <p:nvSpPr>
          <p:cNvPr id="865283" name="Rectangle 3"/>
          <p:cNvSpPr>
            <a:spLocks noChangeArrowheads="1"/>
          </p:cNvSpPr>
          <p:nvPr/>
        </p:nvSpPr>
        <p:spPr bwMode="auto">
          <a:xfrm>
            <a:off x="152400" y="152400"/>
            <a:ext cx="8839200" cy="6553200"/>
          </a:xfrm>
          <a:prstGeom prst="rect">
            <a:avLst/>
          </a:prstGeom>
          <a:noFill/>
          <a:ln w="57150">
            <a:solidFill>
              <a:srgbClr val="810407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382331" y="735298"/>
            <a:ext cx="82042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115888" indent="-115888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defRPr/>
            </a:pPr>
            <a:r>
              <a:rPr lang="en-US" sz="2400" dirty="0" smtClean="0">
                <a:solidFill>
                  <a:srgbClr val="000081"/>
                </a:solidFill>
                <a:latin typeface="Helvetica Neue Black Condensed" charset="0"/>
                <a:cs typeface="+mn-cs"/>
              </a:rPr>
              <a:t> </a:t>
            </a:r>
            <a:r>
              <a:rPr lang="en-US" sz="2400" dirty="0" smtClean="0">
                <a:solidFill>
                  <a:srgbClr val="000081"/>
                </a:solidFill>
                <a:latin typeface="Helvetica Neue Black Condensed" charset="0"/>
              </a:rPr>
              <a:t>Emily </a:t>
            </a:r>
            <a:r>
              <a:rPr lang="en-US" sz="2400" dirty="0" err="1" smtClean="0">
                <a:solidFill>
                  <a:srgbClr val="000081"/>
                </a:solidFill>
                <a:latin typeface="Helvetica Neue Black Condensed" charset="0"/>
              </a:rPr>
              <a:t>Maaske</a:t>
            </a:r>
            <a:r>
              <a:rPr lang="en-US" sz="2400" dirty="0" smtClean="0">
                <a:solidFill>
                  <a:srgbClr val="000081"/>
                </a:solidFill>
                <a:latin typeface="Helvetica Neue Black Condensed" charset="0"/>
              </a:rPr>
              <a:t>, Seattle Pacific</a:t>
            </a:r>
            <a:endParaRPr lang="en-US" sz="2800" dirty="0" smtClean="0">
              <a:cs typeface="+mn-cs"/>
            </a:endParaRPr>
          </a:p>
        </p:txBody>
      </p:sp>
      <p:pic>
        <p:nvPicPr>
          <p:cNvPr id="5" name="Picture 4" descr="CrosstalkBefore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48064" y="4612075"/>
            <a:ext cx="3175194" cy="2031420"/>
          </a:xfrm>
          <a:prstGeom prst="rect">
            <a:avLst/>
          </a:prstGeom>
        </p:spPr>
      </p:pic>
      <p:sp>
        <p:nvSpPr>
          <p:cNvPr id="11" name="Text Box 4"/>
          <p:cNvSpPr txBox="1">
            <a:spLocks noChangeArrowheads="1"/>
          </p:cNvSpPr>
          <p:nvPr/>
        </p:nvSpPr>
        <p:spPr bwMode="auto">
          <a:xfrm>
            <a:off x="4322719" y="4847778"/>
            <a:ext cx="3467931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115888" indent="-115888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2400" dirty="0" smtClean="0">
                <a:solidFill>
                  <a:srgbClr val="000081"/>
                </a:solidFill>
                <a:latin typeface="Helvetica Neue Black Condensed" charset="0"/>
                <a:cs typeface="+mn-cs"/>
              </a:rPr>
              <a:t> </a:t>
            </a:r>
            <a:r>
              <a:rPr lang="en-US" sz="2400" dirty="0" smtClean="0">
                <a:solidFill>
                  <a:srgbClr val="000081"/>
                </a:solidFill>
                <a:latin typeface="Helvetica Neue Black Condensed" charset="0"/>
              </a:rPr>
              <a:t>This </a:t>
            </a:r>
            <a:r>
              <a:rPr lang="en-US" sz="2400" dirty="0" err="1" smtClean="0">
                <a:solidFill>
                  <a:srgbClr val="000081"/>
                </a:solidFill>
                <a:latin typeface="Helvetica Neue Black Condensed" charset="0"/>
              </a:rPr>
              <a:t>Endevco</a:t>
            </a:r>
            <a:r>
              <a:rPr lang="en-US" sz="2400" dirty="0" smtClean="0">
                <a:solidFill>
                  <a:srgbClr val="000081"/>
                </a:solidFill>
                <a:latin typeface="Helvetica Neue Black Condensed" charset="0"/>
              </a:rPr>
              <a:t> multi-accelerometer signal conditioner was so bad we replaced it</a:t>
            </a:r>
            <a:endParaRPr lang="en-US" sz="2800" dirty="0" smtClean="0">
              <a:cs typeface="+mn-cs"/>
            </a:endParaRPr>
          </a:p>
        </p:txBody>
      </p:sp>
      <p:pic>
        <p:nvPicPr>
          <p:cNvPr id="6" name="Picture 5" descr="crosstalkendev.tif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92628" y="2880924"/>
            <a:ext cx="6328105" cy="1747826"/>
          </a:xfrm>
          <a:prstGeom prst="rect">
            <a:avLst/>
          </a:prstGeom>
        </p:spPr>
      </p:pic>
      <p:pic>
        <p:nvPicPr>
          <p:cNvPr id="8" name="Picture 7" descr="crosstalkaa2.tif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92628" y="1196963"/>
            <a:ext cx="6328105" cy="1714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05551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C92DF15-A938-DB4B-8282-885F595A89E4}" type="slidenum">
              <a:rPr lang="en-US"/>
              <a:pPr>
                <a:defRPr/>
              </a:pPr>
              <a:t>7</a:t>
            </a:fld>
            <a:endParaRPr lang="en-US"/>
          </a:p>
        </p:txBody>
      </p:sp>
      <p:sp>
        <p:nvSpPr>
          <p:cNvPr id="865282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304800"/>
            <a:ext cx="8686800" cy="533400"/>
          </a:xfrm>
          <a:effectLst>
            <a:outerShdw blurRad="63500" dist="38099" dir="2700000" algn="ctr" rotWithShape="0">
              <a:schemeClr val="bg2">
                <a:alpha val="25000"/>
              </a:schemeClr>
            </a:outerShdw>
          </a:effectLst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sz="3400" b="1" i="1" dirty="0" smtClean="0">
                <a:solidFill>
                  <a:srgbClr val="030460"/>
                </a:solidFill>
                <a:latin typeface="Verdana" charset="0"/>
              </a:rPr>
              <a:t>Monitoring all the new PEM channels</a:t>
            </a:r>
            <a:endParaRPr lang="en-US" sz="2800" b="1" dirty="0" smtClean="0">
              <a:latin typeface="Franklin Gothic Medium" charset="0"/>
            </a:endParaRPr>
          </a:p>
        </p:txBody>
      </p:sp>
      <p:sp>
        <p:nvSpPr>
          <p:cNvPr id="865283" name="Rectangle 3"/>
          <p:cNvSpPr>
            <a:spLocks noChangeArrowheads="1"/>
          </p:cNvSpPr>
          <p:nvPr/>
        </p:nvSpPr>
        <p:spPr bwMode="auto">
          <a:xfrm>
            <a:off x="152400" y="152400"/>
            <a:ext cx="8839200" cy="6553200"/>
          </a:xfrm>
          <a:prstGeom prst="rect">
            <a:avLst/>
          </a:prstGeom>
          <a:noFill/>
          <a:ln w="57150">
            <a:solidFill>
              <a:srgbClr val="810407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  <p:pic>
        <p:nvPicPr>
          <p:cNvPr id="2" name="Picture 1" descr="LIGOCAM.tiff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6151"/>
          <a:stretch/>
        </p:blipFill>
        <p:spPr>
          <a:xfrm>
            <a:off x="525149" y="1395679"/>
            <a:ext cx="8251079" cy="4960671"/>
          </a:xfrm>
          <a:prstGeom prst="rect">
            <a:avLst/>
          </a:prstGeom>
        </p:spPr>
      </p:pic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419100" y="778257"/>
            <a:ext cx="82042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115888" indent="-115888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defRPr/>
            </a:pPr>
            <a:r>
              <a:rPr lang="en-US" sz="2400" dirty="0" smtClean="0">
                <a:solidFill>
                  <a:srgbClr val="000081"/>
                </a:solidFill>
                <a:latin typeface="Helvetica Neue Black Condensed" charset="0"/>
                <a:cs typeface="+mn-cs"/>
              </a:rPr>
              <a:t> </a:t>
            </a:r>
            <a:r>
              <a:rPr lang="en-US" sz="2400" dirty="0" smtClean="0">
                <a:solidFill>
                  <a:srgbClr val="000081"/>
                </a:solidFill>
                <a:latin typeface="Helvetica Neue Black Condensed" charset="0"/>
              </a:rPr>
              <a:t>Development of LIGOCAM (</a:t>
            </a:r>
            <a:r>
              <a:rPr lang="en-US" sz="2400" dirty="0" err="1" smtClean="0">
                <a:solidFill>
                  <a:srgbClr val="000081"/>
                </a:solidFill>
                <a:latin typeface="Helvetica Neue Black Condensed" charset="0"/>
              </a:rPr>
              <a:t>Dipongkar</a:t>
            </a:r>
            <a:r>
              <a:rPr lang="en-US" sz="2400" dirty="0" smtClean="0">
                <a:solidFill>
                  <a:srgbClr val="000081"/>
                </a:solidFill>
                <a:latin typeface="Helvetica Neue Black Condensed" charset="0"/>
              </a:rPr>
              <a:t> </a:t>
            </a:r>
            <a:r>
              <a:rPr lang="en-US" sz="2400" dirty="0" err="1" smtClean="0">
                <a:solidFill>
                  <a:srgbClr val="000081"/>
                </a:solidFill>
                <a:latin typeface="Helvetica Neue Black Condensed" charset="0"/>
              </a:rPr>
              <a:t>Talukder</a:t>
            </a:r>
            <a:r>
              <a:rPr lang="en-US" sz="2400" dirty="0">
                <a:solidFill>
                  <a:srgbClr val="000081"/>
                </a:solidFill>
                <a:latin typeface="Helvetica Neue Black Condensed" charset="0"/>
              </a:rPr>
              <a:t>,</a:t>
            </a:r>
            <a:r>
              <a:rPr lang="en-US" sz="2400" dirty="0" smtClean="0">
                <a:solidFill>
                  <a:srgbClr val="000081"/>
                </a:solidFill>
                <a:latin typeface="Helvetica Neue Black Condensed" charset="0"/>
              </a:rPr>
              <a:t> U of O)</a:t>
            </a:r>
            <a:endParaRPr lang="en-US" sz="2800" dirty="0" smtClean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668908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C92DF15-A938-DB4B-8282-885F595A89E4}" type="slidenum">
              <a:rPr lang="en-US"/>
              <a:pPr>
                <a:defRPr/>
              </a:pPr>
              <a:t>8</a:t>
            </a:fld>
            <a:endParaRPr lang="en-US"/>
          </a:p>
        </p:txBody>
      </p:sp>
      <p:sp>
        <p:nvSpPr>
          <p:cNvPr id="865282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431800"/>
            <a:ext cx="8686800" cy="533400"/>
          </a:xfrm>
          <a:effectLst>
            <a:outerShdw blurRad="63500" dist="38099" dir="2700000" algn="ctr" rotWithShape="0">
              <a:schemeClr val="bg2">
                <a:alpha val="25000"/>
              </a:schemeClr>
            </a:outerShdw>
          </a:effectLst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sz="3400" b="1" i="1" dirty="0" smtClean="0">
                <a:solidFill>
                  <a:srgbClr val="030460"/>
                </a:solidFill>
                <a:latin typeface="Verdana" charset="0"/>
              </a:rPr>
              <a:t>Populating PEM web page </a:t>
            </a:r>
            <a:endParaRPr lang="en-US" sz="2800" b="1" dirty="0" smtClean="0">
              <a:latin typeface="Franklin Gothic Medium" charset="0"/>
            </a:endParaRPr>
          </a:p>
        </p:txBody>
      </p:sp>
      <p:sp>
        <p:nvSpPr>
          <p:cNvPr id="865283" name="Rectangle 3"/>
          <p:cNvSpPr>
            <a:spLocks noChangeArrowheads="1"/>
          </p:cNvSpPr>
          <p:nvPr/>
        </p:nvSpPr>
        <p:spPr bwMode="auto">
          <a:xfrm>
            <a:off x="152400" y="152400"/>
            <a:ext cx="8839200" cy="6553200"/>
          </a:xfrm>
          <a:prstGeom prst="rect">
            <a:avLst/>
          </a:prstGeom>
          <a:noFill/>
          <a:ln w="57150">
            <a:solidFill>
              <a:srgbClr val="810407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  <p:pic>
        <p:nvPicPr>
          <p:cNvPr id="2" name="Picture 1" descr="webpagefirst.tiff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40492"/>
          <a:stretch/>
        </p:blipFill>
        <p:spPr>
          <a:xfrm>
            <a:off x="1092073" y="1424781"/>
            <a:ext cx="6400800" cy="3378200"/>
          </a:xfrm>
          <a:prstGeom prst="rect">
            <a:avLst/>
          </a:prstGeom>
        </p:spPr>
      </p:pic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4089400" y="4802981"/>
            <a:ext cx="952500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115888" indent="-115888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2400" dirty="0" smtClean="0">
                <a:solidFill>
                  <a:srgbClr val="000081"/>
                </a:solidFill>
                <a:latin typeface="Helvetica Neue Black Condensed" charset="0"/>
                <a:cs typeface="+mn-cs"/>
              </a:rPr>
              <a:t> </a:t>
            </a:r>
            <a:r>
              <a:rPr lang="en-US" sz="2400" dirty="0" smtClean="0">
                <a:solidFill>
                  <a:srgbClr val="000081"/>
                </a:solidFill>
                <a:latin typeface="Helvetica Neue Black Condensed" charset="0"/>
                <a:cs typeface="+mn-cs"/>
                <a:hlinkClick r:id="rId4" action="ppaction://hlinkfile"/>
              </a:rPr>
              <a:t>Link</a:t>
            </a:r>
            <a:endParaRPr lang="en-US" sz="2800" dirty="0" smtClean="0">
              <a:cs typeface="+mn-cs"/>
            </a:endParaRPr>
          </a:p>
        </p:txBody>
      </p:sp>
      <p:sp>
        <p:nvSpPr>
          <p:cNvPr id="11" name="Line 11"/>
          <p:cNvSpPr>
            <a:spLocks noChangeShapeType="1"/>
          </p:cNvSpPr>
          <p:nvPr/>
        </p:nvSpPr>
        <p:spPr bwMode="auto">
          <a:xfrm flipH="1">
            <a:off x="3547130" y="2896192"/>
            <a:ext cx="262869" cy="280584"/>
          </a:xfrm>
          <a:prstGeom prst="line">
            <a:avLst/>
          </a:prstGeom>
          <a:noFill/>
          <a:ln w="76200">
            <a:solidFill>
              <a:srgbClr val="FFFF00"/>
            </a:solidFill>
            <a:round/>
            <a:headEnd/>
            <a:tailEnd type="triangle" w="med" len="med"/>
          </a:ln>
          <a:effectLst>
            <a:outerShdw blurRad="63500" sx="130000" sy="130000" algn="ctr" rotWithShape="0">
              <a:prstClr val="black">
                <a:alpha val="54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 b="1">
              <a:ln w="18000">
                <a:solidFill>
                  <a:schemeClr val="tx1"/>
                </a:solidFill>
                <a:prstDash val="solid"/>
                <a:miter lim="800000"/>
              </a:ln>
              <a:noFill/>
              <a:effectLst>
                <a:outerShdw blurRad="50800" dist="38100" dir="10800000" algn="r" rotWithShape="0">
                  <a:prstClr val="black">
                    <a:alpha val="40000"/>
                  </a:prstClr>
                </a:outerShdw>
              </a:effectLst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3777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C92DF15-A938-DB4B-8282-885F595A89E4}" type="slidenum">
              <a:rPr lang="en-US"/>
              <a:pPr>
                <a:defRPr/>
              </a:pPr>
              <a:t>9</a:t>
            </a:fld>
            <a:endParaRPr lang="en-US"/>
          </a:p>
        </p:txBody>
      </p:sp>
      <p:sp>
        <p:nvSpPr>
          <p:cNvPr id="865282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304800"/>
            <a:ext cx="8686800" cy="533400"/>
          </a:xfrm>
          <a:effectLst>
            <a:outerShdw blurRad="63500" dist="38099" dir="2700000" algn="ctr" rotWithShape="0">
              <a:schemeClr val="bg2">
                <a:alpha val="25000"/>
              </a:schemeClr>
            </a:outerShdw>
          </a:effectLst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sz="3400" b="1" i="1" dirty="0" smtClean="0">
                <a:solidFill>
                  <a:srgbClr val="030460"/>
                </a:solidFill>
                <a:latin typeface="Verdana" charset="0"/>
              </a:rPr>
              <a:t> </a:t>
            </a:r>
            <a:endParaRPr lang="en-US" sz="2800" b="1" dirty="0" smtClean="0">
              <a:latin typeface="Franklin Gothic Medium" charset="0"/>
            </a:endParaRPr>
          </a:p>
        </p:txBody>
      </p:sp>
      <p:sp>
        <p:nvSpPr>
          <p:cNvPr id="865283" name="Rectangle 3"/>
          <p:cNvSpPr>
            <a:spLocks noChangeArrowheads="1"/>
          </p:cNvSpPr>
          <p:nvPr/>
        </p:nvSpPr>
        <p:spPr bwMode="auto">
          <a:xfrm>
            <a:off x="152400" y="152400"/>
            <a:ext cx="8839200" cy="6553200"/>
          </a:xfrm>
          <a:prstGeom prst="rect">
            <a:avLst/>
          </a:prstGeom>
          <a:noFill/>
          <a:ln w="57150">
            <a:solidFill>
              <a:srgbClr val="810407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  <p:sp>
        <p:nvSpPr>
          <p:cNvPr id="865284" name="Text Box 4"/>
          <p:cNvSpPr txBox="1">
            <a:spLocks noChangeArrowheads="1"/>
          </p:cNvSpPr>
          <p:nvPr/>
        </p:nvSpPr>
        <p:spPr bwMode="auto">
          <a:xfrm>
            <a:off x="4508373" y="1219200"/>
            <a:ext cx="4038600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115888" indent="-115888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2400" dirty="0" smtClean="0">
                <a:solidFill>
                  <a:srgbClr val="000081"/>
                </a:solidFill>
                <a:latin typeface="Helvetica Neue Black Condensed" charset="0"/>
                <a:cs typeface="+mn-cs"/>
              </a:rPr>
              <a:t> Magnetic</a:t>
            </a:r>
            <a:endParaRPr lang="en-US" sz="2800" dirty="0" smtClean="0">
              <a:cs typeface="+mn-cs"/>
            </a:endParaRPr>
          </a:p>
        </p:txBody>
      </p:sp>
      <p:pic>
        <p:nvPicPr>
          <p:cNvPr id="2" name="Picture 1" descr="webpage2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0500" y="1030940"/>
            <a:ext cx="8686800" cy="5109883"/>
          </a:xfrm>
          <a:prstGeom prst="rect">
            <a:avLst/>
          </a:prstGeom>
        </p:spPr>
      </p:pic>
      <p:sp>
        <p:nvSpPr>
          <p:cNvPr id="8" name="Line 11"/>
          <p:cNvSpPr>
            <a:spLocks noChangeShapeType="1"/>
          </p:cNvSpPr>
          <p:nvPr/>
        </p:nvSpPr>
        <p:spPr bwMode="auto">
          <a:xfrm flipH="1">
            <a:off x="765830" y="1308692"/>
            <a:ext cx="262869" cy="280584"/>
          </a:xfrm>
          <a:prstGeom prst="line">
            <a:avLst/>
          </a:prstGeom>
          <a:noFill/>
          <a:ln w="76200">
            <a:solidFill>
              <a:srgbClr val="FFFF00"/>
            </a:solidFill>
            <a:round/>
            <a:headEnd/>
            <a:tailEnd type="triangle" w="med" len="med"/>
          </a:ln>
          <a:effectLst>
            <a:outerShdw blurRad="63500" sx="130000" sy="130000" algn="ctr" rotWithShape="0">
              <a:prstClr val="black">
                <a:alpha val="54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 b="1">
              <a:ln w="18000">
                <a:solidFill>
                  <a:schemeClr val="tx1"/>
                </a:solidFill>
                <a:prstDash val="solid"/>
                <a:miter lim="800000"/>
              </a:ln>
              <a:noFill/>
              <a:effectLst>
                <a:outerShdw blurRad="50800" dist="38100" dir="10800000" algn="r" rotWithShape="0">
                  <a:prstClr val="black">
                    <a:alpha val="40000"/>
                  </a:prstClr>
                </a:outerShdw>
              </a:effectLst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92038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5935</TotalTime>
  <Words>1524</Words>
  <Application>Microsoft Macintosh PowerPoint</Application>
  <PresentationFormat>On-screen Show (4:3)</PresentationFormat>
  <Paragraphs>261</Paragraphs>
  <Slides>44</Slides>
  <Notes>44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size="45" baseType="lpstr">
      <vt:lpstr>Office Theme</vt:lpstr>
      <vt:lpstr>PEM update, September 2013 </vt:lpstr>
      <vt:lpstr>2013 Summer PEM Crew </vt:lpstr>
      <vt:lpstr>Installing sensors </vt:lpstr>
      <vt:lpstr>Installing sensors </vt:lpstr>
      <vt:lpstr>Pulling cables </vt:lpstr>
      <vt:lpstr>Cross-talk studies of new channels</vt:lpstr>
      <vt:lpstr>Monitoring all the new PEM channels</vt:lpstr>
      <vt:lpstr>Populating PEM web page </vt:lpstr>
      <vt:lpstr> </vt:lpstr>
      <vt:lpstr>PowerPoint Presentation</vt:lpstr>
      <vt:lpstr>PowerPoint Presentation</vt:lpstr>
      <vt:lpstr>PowerPoint Presentation</vt:lpstr>
      <vt:lpstr>Calibration </vt:lpstr>
      <vt:lpstr>Grid location  </vt:lpstr>
      <vt:lpstr>Trilateration of sensor location </vt:lpstr>
      <vt:lpstr>Picture </vt:lpstr>
      <vt:lpstr>Calibrated spectrum </vt:lpstr>
      <vt:lpstr>Early investigations with the new PEM system  </vt:lpstr>
      <vt:lpstr>Test to see if grouting will help </vt:lpstr>
      <vt:lpstr>Peak moves up  </vt:lpstr>
      <vt:lpstr>Excess noise in HIFO-Y ALS test </vt:lpstr>
      <vt:lpstr>Low-f coherence with seismic and OSEMs </vt:lpstr>
      <vt:lpstr>Accelerometer coherence at higher f </vt:lpstr>
      <vt:lpstr>ISCT1 ALS periscopes </vt:lpstr>
      <vt:lpstr>Differential motion between periscopes </vt:lpstr>
      <vt:lpstr>Differential motion same periscope </vt:lpstr>
      <vt:lpstr>Differential motion same periscope </vt:lpstr>
      <vt:lpstr>More PEM updates: PEM Projects on web page</vt:lpstr>
      <vt:lpstr>PEM Hardware Projects</vt:lpstr>
      <vt:lpstr>PEM Hardware Projects</vt:lpstr>
      <vt:lpstr>PEM Software Projects</vt:lpstr>
      <vt:lpstr>PEM Software Projects </vt:lpstr>
      <vt:lpstr>Test of Fullerton magnetometer mount and surveyors tripod</vt:lpstr>
      <vt:lpstr>Tripod resonance gone </vt:lpstr>
      <vt:lpstr>PSL chiller vibration problem solved by removing quick-connects </vt:lpstr>
      <vt:lpstr>PSL vibration problem solved </vt:lpstr>
      <vt:lpstr> Excess magnetic coupling in OAT</vt:lpstr>
      <vt:lpstr>First results </vt:lpstr>
      <vt:lpstr>Repeated at ETMY and LLO ITMX </vt:lpstr>
      <vt:lpstr>New LLO results with all LHO results </vt:lpstr>
      <vt:lpstr>This morning’s displacement measurement results from Anamaria  </vt:lpstr>
      <vt:lpstr>Summary of magnetic coupling status</vt:lpstr>
      <vt:lpstr> Checks</vt:lpstr>
      <vt:lpstr>Critical coupling   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robert schofield</dc:creator>
  <cp:lastModifiedBy>robert schofield</cp:lastModifiedBy>
  <cp:revision>91</cp:revision>
  <cp:lastPrinted>2013-09-24T09:05:39Z</cp:lastPrinted>
  <dcterms:created xsi:type="dcterms:W3CDTF">2013-09-19T18:54:12Z</dcterms:created>
  <dcterms:modified xsi:type="dcterms:W3CDTF">2013-09-24T10:21:35Z</dcterms:modified>
</cp:coreProperties>
</file>