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sldIdLst>
    <p:sldId id="278" r:id="rId2"/>
    <p:sldId id="266" r:id="rId3"/>
    <p:sldId id="264" r:id="rId4"/>
    <p:sldId id="265" r:id="rId5"/>
    <p:sldId id="267" r:id="rId6"/>
    <p:sldId id="268" r:id="rId7"/>
    <p:sldId id="270" r:id="rId8"/>
    <p:sldId id="256" r:id="rId9"/>
    <p:sldId id="258" r:id="rId10"/>
    <p:sldId id="276" r:id="rId11"/>
    <p:sldId id="275" r:id="rId12"/>
    <p:sldId id="259" r:id="rId13"/>
    <p:sldId id="277" r:id="rId14"/>
    <p:sldId id="262" r:id="rId15"/>
    <p:sldId id="263" r:id="rId16"/>
    <p:sldId id="274" r:id="rId17"/>
  </p:sldIdLst>
  <p:sldSz cx="10080625" cy="7559675"/>
  <p:notesSz cx="7315200" cy="96012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380" y="-66"/>
      </p:cViewPr>
      <p:guideLst>
        <p:guide orient="horz" pos="2141"/>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90" d="100"/>
        <a:sy n="90" d="100"/>
      </p:scale>
      <p:origin x="0" y="0"/>
    </p:cViewPr>
  </p:sorterViewPr>
  <p:notesViewPr>
    <p:cSldViewPr showGuides="1">
      <p:cViewPr varScale="1">
        <p:scale>
          <a:sx n="59" d="100"/>
          <a:sy n="59" d="100"/>
        </p:scale>
        <p:origin x="-1752" y="-72"/>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1258888" y="728663"/>
            <a:ext cx="4795837" cy="359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32118" y="4559662"/>
            <a:ext cx="5850965" cy="4318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51" name="Rectangle 3"/>
          <p:cNvSpPr>
            <a:spLocks noGrp="1" noChangeArrowheads="1"/>
          </p:cNvSpPr>
          <p:nvPr>
            <p:ph type="hdr"/>
          </p:nvPr>
        </p:nvSpPr>
        <p:spPr bwMode="auto">
          <a:xfrm>
            <a:off x="0" y="0"/>
            <a:ext cx="3173506" cy="478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86764" algn="l"/>
                <a:tab pos="1373528" algn="l"/>
                <a:tab pos="2060292" algn="l"/>
                <a:tab pos="2747056" algn="l"/>
              </a:tabLst>
              <a:defRPr sz="1300" smtClean="0">
                <a:solidFill>
                  <a:srgbClr val="000000"/>
                </a:solidFill>
                <a:latin typeface="Times New Roman" pitchFamily="16" charset="0"/>
                <a:cs typeface="Arial Unicode MS" charset="0"/>
              </a:defRPr>
            </a:lvl1pPr>
          </a:lstStyle>
          <a:p>
            <a:pPr>
              <a:defRPr/>
            </a:pPr>
            <a:endParaRPr lang="en-US" altLang="en-US"/>
          </a:p>
        </p:txBody>
      </p:sp>
      <p:sp>
        <p:nvSpPr>
          <p:cNvPr id="2052" name="Rectangle 4"/>
          <p:cNvSpPr>
            <a:spLocks noGrp="1" noChangeArrowheads="1"/>
          </p:cNvSpPr>
          <p:nvPr>
            <p:ph type="dt"/>
          </p:nvPr>
        </p:nvSpPr>
        <p:spPr bwMode="auto">
          <a:xfrm>
            <a:off x="4140200" y="0"/>
            <a:ext cx="3173506" cy="478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86764" algn="l"/>
                <a:tab pos="1373528" algn="l"/>
                <a:tab pos="2060292" algn="l"/>
                <a:tab pos="2747056" algn="l"/>
              </a:tabLst>
              <a:defRPr sz="1300" smtClean="0">
                <a:solidFill>
                  <a:srgbClr val="000000"/>
                </a:solidFill>
                <a:latin typeface="Times New Roman" pitchFamily="16" charset="0"/>
                <a:cs typeface="Arial Unicode MS" charset="0"/>
              </a:defRPr>
            </a:lvl1pPr>
          </a:lstStyle>
          <a:p>
            <a:pPr>
              <a:defRPr/>
            </a:pPr>
            <a:endParaRPr lang="en-US" altLang="en-US"/>
          </a:p>
        </p:txBody>
      </p:sp>
      <p:sp>
        <p:nvSpPr>
          <p:cNvPr id="2053" name="Rectangle 5"/>
          <p:cNvSpPr>
            <a:spLocks noGrp="1" noChangeArrowheads="1"/>
          </p:cNvSpPr>
          <p:nvPr>
            <p:ph type="ftr"/>
          </p:nvPr>
        </p:nvSpPr>
        <p:spPr bwMode="auto">
          <a:xfrm>
            <a:off x="0" y="9120837"/>
            <a:ext cx="3173506" cy="478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86764" algn="l"/>
                <a:tab pos="1373528" algn="l"/>
                <a:tab pos="2060292" algn="l"/>
                <a:tab pos="2747056" algn="l"/>
              </a:tabLst>
              <a:defRPr sz="1300" smtClean="0">
                <a:solidFill>
                  <a:srgbClr val="000000"/>
                </a:solidFill>
                <a:latin typeface="Times New Roman" pitchFamily="16" charset="0"/>
                <a:cs typeface="Arial Unicode MS" charset="0"/>
              </a:defRPr>
            </a:lvl1pPr>
          </a:lstStyle>
          <a:p>
            <a:pPr>
              <a:defRPr/>
            </a:pPr>
            <a:endParaRPr lang="en-US" altLang="en-US"/>
          </a:p>
        </p:txBody>
      </p:sp>
      <p:sp>
        <p:nvSpPr>
          <p:cNvPr id="2054" name="Rectangle 6"/>
          <p:cNvSpPr>
            <a:spLocks noGrp="1" noChangeArrowheads="1"/>
          </p:cNvSpPr>
          <p:nvPr>
            <p:ph type="sldNum"/>
          </p:nvPr>
        </p:nvSpPr>
        <p:spPr bwMode="auto">
          <a:xfrm>
            <a:off x="4140200" y="9120837"/>
            <a:ext cx="3173506" cy="478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86764" algn="l"/>
                <a:tab pos="1373528" algn="l"/>
                <a:tab pos="2060292" algn="l"/>
                <a:tab pos="2747056" algn="l"/>
              </a:tabLst>
              <a:defRPr sz="1300" smtClean="0">
                <a:solidFill>
                  <a:srgbClr val="000000"/>
                </a:solidFill>
                <a:latin typeface="Times New Roman" pitchFamily="16" charset="0"/>
                <a:cs typeface="Arial Unicode MS" charset="0"/>
              </a:defRPr>
            </a:lvl1pPr>
          </a:lstStyle>
          <a:p>
            <a:pPr>
              <a:defRPr/>
            </a:pPr>
            <a:fld id="{6248FA59-6EF6-431C-8175-4BD6D7C86EDF}" type="slidenum">
              <a:rPr lang="en-US" altLang="en-US"/>
              <a:pPr>
                <a:defRPr/>
              </a:pPr>
              <a:t>‹#›</a:t>
            </a:fld>
            <a:endParaRPr lang="en-US" altLang="en-US"/>
          </a:p>
        </p:txBody>
      </p:sp>
    </p:spTree>
    <p:extLst>
      <p:ext uri="{BB962C8B-B14F-4D97-AF65-F5344CB8AC3E}">
        <p14:creationId xmlns:p14="http://schemas.microsoft.com/office/powerpoint/2010/main" val="5145549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764" algn="l"/>
                <a:tab pos="1373528" algn="l"/>
                <a:tab pos="2060292" algn="l"/>
                <a:tab pos="2747056" algn="l"/>
              </a:tabLst>
              <a:defRPr>
                <a:solidFill>
                  <a:schemeClr val="tx1"/>
                </a:solidFill>
                <a:latin typeface="Arial" charset="0"/>
                <a:ea typeface="Microsoft YaHei" charset="-122"/>
              </a:defRPr>
            </a:lvl1pPr>
            <a:lvl2pPr eaLnBrk="0">
              <a:tabLst>
                <a:tab pos="686764" algn="l"/>
                <a:tab pos="1373528" algn="l"/>
                <a:tab pos="2060292" algn="l"/>
                <a:tab pos="2747056" algn="l"/>
              </a:tabLst>
              <a:defRPr>
                <a:solidFill>
                  <a:schemeClr val="tx1"/>
                </a:solidFill>
                <a:latin typeface="Arial" charset="0"/>
                <a:ea typeface="Microsoft YaHei" charset="-122"/>
              </a:defRPr>
            </a:lvl2pPr>
            <a:lvl3pPr eaLnBrk="0">
              <a:tabLst>
                <a:tab pos="686764" algn="l"/>
                <a:tab pos="1373528" algn="l"/>
                <a:tab pos="2060292" algn="l"/>
                <a:tab pos="2747056" algn="l"/>
              </a:tabLst>
              <a:defRPr>
                <a:solidFill>
                  <a:schemeClr val="tx1"/>
                </a:solidFill>
                <a:latin typeface="Arial" charset="0"/>
                <a:ea typeface="Microsoft YaHei" charset="-122"/>
              </a:defRPr>
            </a:lvl3pPr>
            <a:lvl4pPr eaLnBrk="0">
              <a:tabLst>
                <a:tab pos="686764" algn="l"/>
                <a:tab pos="1373528" algn="l"/>
                <a:tab pos="2060292" algn="l"/>
                <a:tab pos="2747056" algn="l"/>
              </a:tabLst>
              <a:defRPr>
                <a:solidFill>
                  <a:schemeClr val="tx1"/>
                </a:solidFill>
                <a:latin typeface="Arial" charset="0"/>
                <a:ea typeface="Microsoft YaHei" charset="-122"/>
              </a:defRPr>
            </a:lvl4pPr>
            <a:lvl5pPr eaLnBrk="0">
              <a:tabLst>
                <a:tab pos="686764" algn="l"/>
                <a:tab pos="1373528" algn="l"/>
                <a:tab pos="2060292" algn="l"/>
                <a:tab pos="2747056" algn="l"/>
              </a:tabLst>
              <a:defRPr>
                <a:solidFill>
                  <a:schemeClr val="tx1"/>
                </a:solidFill>
                <a:latin typeface="Arial" charset="0"/>
                <a:ea typeface="Microsoft YaHei" charset="-122"/>
              </a:defRPr>
            </a:lvl5pPr>
            <a:lvl6pPr marL="2385601"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6pPr>
            <a:lvl7pPr marL="2819347"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7pPr>
            <a:lvl8pPr marL="3253092"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8pPr>
            <a:lvl9pPr marL="3686838"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9pPr>
          </a:lstStyle>
          <a:p>
            <a:pPr eaLnBrk="1"/>
            <a:fld id="{57142B1B-DF08-4EF2-BB62-F53135A95C5D}" type="slidenum">
              <a:rPr lang="en-US" altLang="en-US">
                <a:solidFill>
                  <a:srgbClr val="000000"/>
                </a:solidFill>
                <a:latin typeface="Times New Roman" pitchFamily="16" charset="0"/>
              </a:rPr>
              <a:pPr eaLnBrk="1"/>
              <a:t>8</a:t>
            </a:fld>
            <a:endParaRPr lang="en-US" altLang="en-US">
              <a:solidFill>
                <a:srgbClr val="000000"/>
              </a:solidFill>
              <a:latin typeface="Times New Roman" pitchFamily="16" charset="0"/>
            </a:endParaRPr>
          </a:p>
        </p:txBody>
      </p:sp>
      <p:sp>
        <p:nvSpPr>
          <p:cNvPr id="10243"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txBox="1">
            <a:spLocks noGrp="1" noChangeArrowheads="1"/>
          </p:cNvSpPr>
          <p:nvPr>
            <p:ph type="body" idx="1"/>
          </p:nvPr>
        </p:nvSpPr>
        <p:spPr>
          <a:xfrm>
            <a:off x="732118" y="4559662"/>
            <a:ext cx="5852459" cy="43202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764" algn="l"/>
                <a:tab pos="1373528" algn="l"/>
                <a:tab pos="2060292" algn="l"/>
                <a:tab pos="2747056" algn="l"/>
              </a:tabLst>
              <a:defRPr>
                <a:solidFill>
                  <a:schemeClr val="tx1"/>
                </a:solidFill>
                <a:latin typeface="Arial" charset="0"/>
                <a:ea typeface="Microsoft YaHei" charset="-122"/>
              </a:defRPr>
            </a:lvl1pPr>
            <a:lvl2pPr eaLnBrk="0">
              <a:tabLst>
                <a:tab pos="686764" algn="l"/>
                <a:tab pos="1373528" algn="l"/>
                <a:tab pos="2060292" algn="l"/>
                <a:tab pos="2747056" algn="l"/>
              </a:tabLst>
              <a:defRPr>
                <a:solidFill>
                  <a:schemeClr val="tx1"/>
                </a:solidFill>
                <a:latin typeface="Arial" charset="0"/>
                <a:ea typeface="Microsoft YaHei" charset="-122"/>
              </a:defRPr>
            </a:lvl2pPr>
            <a:lvl3pPr eaLnBrk="0">
              <a:tabLst>
                <a:tab pos="686764" algn="l"/>
                <a:tab pos="1373528" algn="l"/>
                <a:tab pos="2060292" algn="l"/>
                <a:tab pos="2747056" algn="l"/>
              </a:tabLst>
              <a:defRPr>
                <a:solidFill>
                  <a:schemeClr val="tx1"/>
                </a:solidFill>
                <a:latin typeface="Arial" charset="0"/>
                <a:ea typeface="Microsoft YaHei" charset="-122"/>
              </a:defRPr>
            </a:lvl3pPr>
            <a:lvl4pPr eaLnBrk="0">
              <a:tabLst>
                <a:tab pos="686764" algn="l"/>
                <a:tab pos="1373528" algn="l"/>
                <a:tab pos="2060292" algn="l"/>
                <a:tab pos="2747056" algn="l"/>
              </a:tabLst>
              <a:defRPr>
                <a:solidFill>
                  <a:schemeClr val="tx1"/>
                </a:solidFill>
                <a:latin typeface="Arial" charset="0"/>
                <a:ea typeface="Microsoft YaHei" charset="-122"/>
              </a:defRPr>
            </a:lvl4pPr>
            <a:lvl5pPr eaLnBrk="0">
              <a:tabLst>
                <a:tab pos="686764" algn="l"/>
                <a:tab pos="1373528" algn="l"/>
                <a:tab pos="2060292" algn="l"/>
                <a:tab pos="2747056" algn="l"/>
              </a:tabLst>
              <a:defRPr>
                <a:solidFill>
                  <a:schemeClr val="tx1"/>
                </a:solidFill>
                <a:latin typeface="Arial" charset="0"/>
                <a:ea typeface="Microsoft YaHei" charset="-122"/>
              </a:defRPr>
            </a:lvl5pPr>
            <a:lvl6pPr marL="2385601"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6pPr>
            <a:lvl7pPr marL="2819347"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7pPr>
            <a:lvl8pPr marL="3253092"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8pPr>
            <a:lvl9pPr marL="3686838"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9pPr>
          </a:lstStyle>
          <a:p>
            <a:pPr eaLnBrk="1"/>
            <a:fld id="{F75654F8-FDE1-490C-AABB-4685679929DD}" type="slidenum">
              <a:rPr lang="en-US" altLang="en-US">
                <a:solidFill>
                  <a:srgbClr val="000000"/>
                </a:solidFill>
                <a:latin typeface="Times New Roman" pitchFamily="16" charset="0"/>
              </a:rPr>
              <a:pPr eaLnBrk="1"/>
              <a:t>9</a:t>
            </a:fld>
            <a:endParaRPr lang="en-US" altLang="en-US">
              <a:solidFill>
                <a:srgbClr val="000000"/>
              </a:solidFill>
              <a:latin typeface="Times New Roman" pitchFamily="16" charset="0"/>
            </a:endParaRPr>
          </a:p>
        </p:txBody>
      </p:sp>
      <p:sp>
        <p:nvSpPr>
          <p:cNvPr id="12291"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txBox="1">
            <a:spLocks noGrp="1" noChangeArrowheads="1"/>
          </p:cNvSpPr>
          <p:nvPr>
            <p:ph type="body" idx="1"/>
          </p:nvPr>
        </p:nvSpPr>
        <p:spPr>
          <a:xfrm>
            <a:off x="732118" y="4559662"/>
            <a:ext cx="5852459" cy="43202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764" algn="l"/>
                <a:tab pos="1373528" algn="l"/>
                <a:tab pos="2060292" algn="l"/>
                <a:tab pos="2747056" algn="l"/>
              </a:tabLst>
              <a:defRPr>
                <a:solidFill>
                  <a:schemeClr val="tx1"/>
                </a:solidFill>
                <a:latin typeface="Arial" charset="0"/>
                <a:ea typeface="Microsoft YaHei" charset="-122"/>
              </a:defRPr>
            </a:lvl1pPr>
            <a:lvl2pPr eaLnBrk="0">
              <a:tabLst>
                <a:tab pos="686764" algn="l"/>
                <a:tab pos="1373528" algn="l"/>
                <a:tab pos="2060292" algn="l"/>
                <a:tab pos="2747056" algn="l"/>
              </a:tabLst>
              <a:defRPr>
                <a:solidFill>
                  <a:schemeClr val="tx1"/>
                </a:solidFill>
                <a:latin typeface="Arial" charset="0"/>
                <a:ea typeface="Microsoft YaHei" charset="-122"/>
              </a:defRPr>
            </a:lvl2pPr>
            <a:lvl3pPr eaLnBrk="0">
              <a:tabLst>
                <a:tab pos="686764" algn="l"/>
                <a:tab pos="1373528" algn="l"/>
                <a:tab pos="2060292" algn="l"/>
                <a:tab pos="2747056" algn="l"/>
              </a:tabLst>
              <a:defRPr>
                <a:solidFill>
                  <a:schemeClr val="tx1"/>
                </a:solidFill>
                <a:latin typeface="Arial" charset="0"/>
                <a:ea typeface="Microsoft YaHei" charset="-122"/>
              </a:defRPr>
            </a:lvl3pPr>
            <a:lvl4pPr eaLnBrk="0">
              <a:tabLst>
                <a:tab pos="686764" algn="l"/>
                <a:tab pos="1373528" algn="l"/>
                <a:tab pos="2060292" algn="l"/>
                <a:tab pos="2747056" algn="l"/>
              </a:tabLst>
              <a:defRPr>
                <a:solidFill>
                  <a:schemeClr val="tx1"/>
                </a:solidFill>
                <a:latin typeface="Arial" charset="0"/>
                <a:ea typeface="Microsoft YaHei" charset="-122"/>
              </a:defRPr>
            </a:lvl4pPr>
            <a:lvl5pPr eaLnBrk="0">
              <a:tabLst>
                <a:tab pos="686764" algn="l"/>
                <a:tab pos="1373528" algn="l"/>
                <a:tab pos="2060292" algn="l"/>
                <a:tab pos="2747056" algn="l"/>
              </a:tabLst>
              <a:defRPr>
                <a:solidFill>
                  <a:schemeClr val="tx1"/>
                </a:solidFill>
                <a:latin typeface="Arial" charset="0"/>
                <a:ea typeface="Microsoft YaHei" charset="-122"/>
              </a:defRPr>
            </a:lvl5pPr>
            <a:lvl6pPr marL="2385601"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6pPr>
            <a:lvl7pPr marL="2819347"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7pPr>
            <a:lvl8pPr marL="3253092"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8pPr>
            <a:lvl9pPr marL="3686838"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9pPr>
          </a:lstStyle>
          <a:p>
            <a:pPr eaLnBrk="1"/>
            <a:fld id="{47B7E857-FD8F-4B72-8C5A-A191D8BC2AF8}" type="slidenum">
              <a:rPr lang="en-US" altLang="en-US">
                <a:solidFill>
                  <a:srgbClr val="000000"/>
                </a:solidFill>
                <a:latin typeface="Times New Roman" pitchFamily="16" charset="0"/>
              </a:rPr>
              <a:pPr eaLnBrk="1"/>
              <a:t>12</a:t>
            </a:fld>
            <a:endParaRPr lang="en-US" altLang="en-US">
              <a:solidFill>
                <a:srgbClr val="000000"/>
              </a:solidFill>
              <a:latin typeface="Times New Roman" pitchFamily="16" charset="0"/>
            </a:endParaRPr>
          </a:p>
        </p:txBody>
      </p:sp>
      <p:sp>
        <p:nvSpPr>
          <p:cNvPr id="13315"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txBox="1">
            <a:spLocks noGrp="1" noChangeArrowheads="1"/>
          </p:cNvSpPr>
          <p:nvPr>
            <p:ph type="body" idx="1"/>
          </p:nvPr>
        </p:nvSpPr>
        <p:spPr>
          <a:xfrm>
            <a:off x="732118" y="4559662"/>
            <a:ext cx="5852459" cy="43202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764" algn="l"/>
                <a:tab pos="1373528" algn="l"/>
                <a:tab pos="2060292" algn="l"/>
                <a:tab pos="2747056" algn="l"/>
              </a:tabLst>
              <a:defRPr>
                <a:solidFill>
                  <a:schemeClr val="tx1"/>
                </a:solidFill>
                <a:latin typeface="Arial" charset="0"/>
                <a:ea typeface="Microsoft YaHei" charset="-122"/>
              </a:defRPr>
            </a:lvl1pPr>
            <a:lvl2pPr eaLnBrk="0">
              <a:tabLst>
                <a:tab pos="686764" algn="l"/>
                <a:tab pos="1373528" algn="l"/>
                <a:tab pos="2060292" algn="l"/>
                <a:tab pos="2747056" algn="l"/>
              </a:tabLst>
              <a:defRPr>
                <a:solidFill>
                  <a:schemeClr val="tx1"/>
                </a:solidFill>
                <a:latin typeface="Arial" charset="0"/>
                <a:ea typeface="Microsoft YaHei" charset="-122"/>
              </a:defRPr>
            </a:lvl2pPr>
            <a:lvl3pPr eaLnBrk="0">
              <a:tabLst>
                <a:tab pos="686764" algn="l"/>
                <a:tab pos="1373528" algn="l"/>
                <a:tab pos="2060292" algn="l"/>
                <a:tab pos="2747056" algn="l"/>
              </a:tabLst>
              <a:defRPr>
                <a:solidFill>
                  <a:schemeClr val="tx1"/>
                </a:solidFill>
                <a:latin typeface="Arial" charset="0"/>
                <a:ea typeface="Microsoft YaHei" charset="-122"/>
              </a:defRPr>
            </a:lvl3pPr>
            <a:lvl4pPr eaLnBrk="0">
              <a:tabLst>
                <a:tab pos="686764" algn="l"/>
                <a:tab pos="1373528" algn="l"/>
                <a:tab pos="2060292" algn="l"/>
                <a:tab pos="2747056" algn="l"/>
              </a:tabLst>
              <a:defRPr>
                <a:solidFill>
                  <a:schemeClr val="tx1"/>
                </a:solidFill>
                <a:latin typeface="Arial" charset="0"/>
                <a:ea typeface="Microsoft YaHei" charset="-122"/>
              </a:defRPr>
            </a:lvl4pPr>
            <a:lvl5pPr eaLnBrk="0">
              <a:tabLst>
                <a:tab pos="686764" algn="l"/>
                <a:tab pos="1373528" algn="l"/>
                <a:tab pos="2060292" algn="l"/>
                <a:tab pos="2747056" algn="l"/>
              </a:tabLst>
              <a:defRPr>
                <a:solidFill>
                  <a:schemeClr val="tx1"/>
                </a:solidFill>
                <a:latin typeface="Arial" charset="0"/>
                <a:ea typeface="Microsoft YaHei" charset="-122"/>
              </a:defRPr>
            </a:lvl5pPr>
            <a:lvl6pPr marL="2385601"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6pPr>
            <a:lvl7pPr marL="2819347"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7pPr>
            <a:lvl8pPr marL="3253092"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8pPr>
            <a:lvl9pPr marL="3686838"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9pPr>
          </a:lstStyle>
          <a:p>
            <a:pPr eaLnBrk="1"/>
            <a:fld id="{E9D0AFC6-1D76-4CD4-9D97-FF0839EA0D19}" type="slidenum">
              <a:rPr lang="en-US" altLang="en-US">
                <a:solidFill>
                  <a:srgbClr val="000000"/>
                </a:solidFill>
                <a:latin typeface="Times New Roman" pitchFamily="16" charset="0"/>
              </a:rPr>
              <a:pPr eaLnBrk="1"/>
              <a:t>14</a:t>
            </a:fld>
            <a:endParaRPr lang="en-US" altLang="en-US">
              <a:solidFill>
                <a:srgbClr val="000000"/>
              </a:solidFill>
              <a:latin typeface="Times New Roman" pitchFamily="16" charset="0"/>
            </a:endParaRPr>
          </a:p>
        </p:txBody>
      </p:sp>
      <p:sp>
        <p:nvSpPr>
          <p:cNvPr id="16387"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txBox="1">
            <a:spLocks noGrp="1" noChangeArrowheads="1"/>
          </p:cNvSpPr>
          <p:nvPr>
            <p:ph type="body" idx="1"/>
          </p:nvPr>
        </p:nvSpPr>
        <p:spPr>
          <a:xfrm>
            <a:off x="732118" y="4559662"/>
            <a:ext cx="5852459" cy="43202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686764" algn="l"/>
                <a:tab pos="1373528" algn="l"/>
                <a:tab pos="2060292" algn="l"/>
                <a:tab pos="2747056" algn="l"/>
              </a:tabLst>
              <a:defRPr>
                <a:solidFill>
                  <a:schemeClr val="tx1"/>
                </a:solidFill>
                <a:latin typeface="Arial" charset="0"/>
                <a:ea typeface="Microsoft YaHei" charset="-122"/>
              </a:defRPr>
            </a:lvl1pPr>
            <a:lvl2pPr eaLnBrk="0">
              <a:tabLst>
                <a:tab pos="686764" algn="l"/>
                <a:tab pos="1373528" algn="l"/>
                <a:tab pos="2060292" algn="l"/>
                <a:tab pos="2747056" algn="l"/>
              </a:tabLst>
              <a:defRPr>
                <a:solidFill>
                  <a:schemeClr val="tx1"/>
                </a:solidFill>
                <a:latin typeface="Arial" charset="0"/>
                <a:ea typeface="Microsoft YaHei" charset="-122"/>
              </a:defRPr>
            </a:lvl2pPr>
            <a:lvl3pPr eaLnBrk="0">
              <a:tabLst>
                <a:tab pos="686764" algn="l"/>
                <a:tab pos="1373528" algn="l"/>
                <a:tab pos="2060292" algn="l"/>
                <a:tab pos="2747056" algn="l"/>
              </a:tabLst>
              <a:defRPr>
                <a:solidFill>
                  <a:schemeClr val="tx1"/>
                </a:solidFill>
                <a:latin typeface="Arial" charset="0"/>
                <a:ea typeface="Microsoft YaHei" charset="-122"/>
              </a:defRPr>
            </a:lvl3pPr>
            <a:lvl4pPr eaLnBrk="0">
              <a:tabLst>
                <a:tab pos="686764" algn="l"/>
                <a:tab pos="1373528" algn="l"/>
                <a:tab pos="2060292" algn="l"/>
                <a:tab pos="2747056" algn="l"/>
              </a:tabLst>
              <a:defRPr>
                <a:solidFill>
                  <a:schemeClr val="tx1"/>
                </a:solidFill>
                <a:latin typeface="Arial" charset="0"/>
                <a:ea typeface="Microsoft YaHei" charset="-122"/>
              </a:defRPr>
            </a:lvl4pPr>
            <a:lvl5pPr eaLnBrk="0">
              <a:tabLst>
                <a:tab pos="686764" algn="l"/>
                <a:tab pos="1373528" algn="l"/>
                <a:tab pos="2060292" algn="l"/>
                <a:tab pos="2747056" algn="l"/>
              </a:tabLst>
              <a:defRPr>
                <a:solidFill>
                  <a:schemeClr val="tx1"/>
                </a:solidFill>
                <a:latin typeface="Arial" charset="0"/>
                <a:ea typeface="Microsoft YaHei" charset="-122"/>
              </a:defRPr>
            </a:lvl5pPr>
            <a:lvl6pPr marL="2385601"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6pPr>
            <a:lvl7pPr marL="2819347"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7pPr>
            <a:lvl8pPr marL="3253092"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8pPr>
            <a:lvl9pPr marL="3686838" indent="-216873" defTabSz="433746" eaLnBrk="0" fontAlgn="base" hangingPunct="0">
              <a:lnSpc>
                <a:spcPct val="93000"/>
              </a:lnSpc>
              <a:spcBef>
                <a:spcPct val="0"/>
              </a:spcBef>
              <a:spcAft>
                <a:spcPct val="0"/>
              </a:spcAft>
              <a:buClr>
                <a:srgbClr val="000000"/>
              </a:buClr>
              <a:buSzPct val="100000"/>
              <a:buFont typeface="Times New Roman" pitchFamily="16" charset="0"/>
              <a:tabLst>
                <a:tab pos="686764" algn="l"/>
                <a:tab pos="1373528" algn="l"/>
                <a:tab pos="2060292" algn="l"/>
                <a:tab pos="2747056" algn="l"/>
              </a:tabLst>
              <a:defRPr>
                <a:solidFill>
                  <a:schemeClr val="tx1"/>
                </a:solidFill>
                <a:latin typeface="Arial" charset="0"/>
                <a:ea typeface="Microsoft YaHei" charset="-122"/>
              </a:defRPr>
            </a:lvl9pPr>
          </a:lstStyle>
          <a:p>
            <a:pPr eaLnBrk="1"/>
            <a:fld id="{19C7AA70-5E2E-4E89-9FB8-C9EE9CFD6858}" type="slidenum">
              <a:rPr lang="en-US" altLang="en-US">
                <a:solidFill>
                  <a:srgbClr val="000000"/>
                </a:solidFill>
                <a:latin typeface="Times New Roman" pitchFamily="16" charset="0"/>
              </a:rPr>
              <a:pPr eaLnBrk="1"/>
              <a:t>15</a:t>
            </a:fld>
            <a:endParaRPr lang="en-US" altLang="en-US">
              <a:solidFill>
                <a:srgbClr val="000000"/>
              </a:solidFill>
              <a:latin typeface="Times New Roman" pitchFamily="16" charset="0"/>
            </a:endParaRPr>
          </a:p>
        </p:txBody>
      </p:sp>
      <p:sp>
        <p:nvSpPr>
          <p:cNvPr id="17411"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32118" y="4559662"/>
            <a:ext cx="5852459" cy="43202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9EAEA0CE-B3BD-4D48-A82D-EE753AF44D35}" type="slidenum">
              <a:rPr lang="en-US" altLang="en-US"/>
              <a:pPr>
                <a:defRPr/>
              </a:pPr>
              <a:t>‹#›</a:t>
            </a:fld>
            <a:endParaRPr lang="en-US" altLang="en-US"/>
          </a:p>
        </p:txBody>
      </p:sp>
    </p:spTree>
    <p:extLst>
      <p:ext uri="{BB962C8B-B14F-4D97-AF65-F5344CB8AC3E}">
        <p14:creationId xmlns:p14="http://schemas.microsoft.com/office/powerpoint/2010/main" val="274804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6D37EF6-D30C-41AB-AF6F-1389AA18E747}" type="slidenum">
              <a:rPr lang="en-US" altLang="en-US"/>
              <a:pPr>
                <a:defRPr/>
              </a:pPr>
              <a:t>‹#›</a:t>
            </a:fld>
            <a:endParaRPr lang="en-US" altLang="en-US"/>
          </a:p>
        </p:txBody>
      </p:sp>
    </p:spTree>
    <p:extLst>
      <p:ext uri="{BB962C8B-B14F-4D97-AF65-F5344CB8AC3E}">
        <p14:creationId xmlns:p14="http://schemas.microsoft.com/office/powerpoint/2010/main" val="162721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BB87C28-3D4D-4402-B82E-CA6A08C7421F}" type="slidenum">
              <a:rPr lang="en-US" altLang="en-US"/>
              <a:pPr>
                <a:defRPr/>
              </a:pPr>
              <a:t>‹#›</a:t>
            </a:fld>
            <a:endParaRPr lang="en-US" altLang="en-US"/>
          </a:p>
        </p:txBody>
      </p:sp>
    </p:spTree>
    <p:extLst>
      <p:ext uri="{BB962C8B-B14F-4D97-AF65-F5344CB8AC3E}">
        <p14:creationId xmlns:p14="http://schemas.microsoft.com/office/powerpoint/2010/main" val="189107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256337C9-E0B6-4925-BB71-CB97ADB0094F}" type="slidenum">
              <a:rPr lang="en-US" altLang="en-US"/>
              <a:pPr>
                <a:defRPr/>
              </a:pPr>
              <a:t>‹#›</a:t>
            </a:fld>
            <a:endParaRPr lang="en-US" altLang="en-US"/>
          </a:p>
        </p:txBody>
      </p:sp>
    </p:spTree>
    <p:extLst>
      <p:ext uri="{BB962C8B-B14F-4D97-AF65-F5344CB8AC3E}">
        <p14:creationId xmlns:p14="http://schemas.microsoft.com/office/powerpoint/2010/main" val="90751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F1394020-8EDB-459B-98AB-C27FF9DB7C47}" type="slidenum">
              <a:rPr lang="en-US" altLang="en-US"/>
              <a:pPr>
                <a:defRPr/>
              </a:pPr>
              <a:t>‹#›</a:t>
            </a:fld>
            <a:endParaRPr lang="en-US" altLang="en-US"/>
          </a:p>
        </p:txBody>
      </p:sp>
    </p:spTree>
    <p:extLst>
      <p:ext uri="{BB962C8B-B14F-4D97-AF65-F5344CB8AC3E}">
        <p14:creationId xmlns:p14="http://schemas.microsoft.com/office/powerpoint/2010/main" val="60708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6F25443F-B606-4DA7-BF9F-59CB7D397B18}" type="slidenum">
              <a:rPr lang="en-US" altLang="en-US"/>
              <a:pPr>
                <a:defRPr/>
              </a:pPr>
              <a:t>‹#›</a:t>
            </a:fld>
            <a:endParaRPr lang="en-US" altLang="en-US"/>
          </a:p>
        </p:txBody>
      </p:sp>
    </p:spTree>
    <p:extLst>
      <p:ext uri="{BB962C8B-B14F-4D97-AF65-F5344CB8AC3E}">
        <p14:creationId xmlns:p14="http://schemas.microsoft.com/office/powerpoint/2010/main" val="407193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549A6CE2-6DE2-4F41-818C-0525463C0E1B}" type="slidenum">
              <a:rPr lang="en-US" altLang="en-US"/>
              <a:pPr>
                <a:defRPr/>
              </a:pPr>
              <a:t>‹#›</a:t>
            </a:fld>
            <a:endParaRPr lang="en-US" altLang="en-US"/>
          </a:p>
        </p:txBody>
      </p:sp>
    </p:spTree>
    <p:extLst>
      <p:ext uri="{BB962C8B-B14F-4D97-AF65-F5344CB8AC3E}">
        <p14:creationId xmlns:p14="http://schemas.microsoft.com/office/powerpoint/2010/main" val="57390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F7C1096E-92BA-415E-BCF3-00816FF52A92}" type="slidenum">
              <a:rPr lang="en-US" altLang="en-US"/>
              <a:pPr>
                <a:defRPr/>
              </a:pPr>
              <a:t>‹#›</a:t>
            </a:fld>
            <a:endParaRPr lang="en-US" altLang="en-US"/>
          </a:p>
        </p:txBody>
      </p:sp>
    </p:spTree>
    <p:extLst>
      <p:ext uri="{BB962C8B-B14F-4D97-AF65-F5344CB8AC3E}">
        <p14:creationId xmlns:p14="http://schemas.microsoft.com/office/powerpoint/2010/main" val="3552261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978262A0-3AC9-4BC9-9CC7-D4E80AAAB3C2}" type="slidenum">
              <a:rPr lang="en-US" altLang="en-US"/>
              <a:pPr>
                <a:defRPr/>
              </a:pPr>
              <a:t>‹#›</a:t>
            </a:fld>
            <a:endParaRPr lang="en-US" altLang="en-US"/>
          </a:p>
        </p:txBody>
      </p:sp>
    </p:spTree>
    <p:extLst>
      <p:ext uri="{BB962C8B-B14F-4D97-AF65-F5344CB8AC3E}">
        <p14:creationId xmlns:p14="http://schemas.microsoft.com/office/powerpoint/2010/main" val="328015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80EF801A-1281-4F0E-9471-6213C58B856F}" type="slidenum">
              <a:rPr lang="en-US" altLang="en-US"/>
              <a:pPr>
                <a:defRPr/>
              </a:pPr>
              <a:t>‹#›</a:t>
            </a:fld>
            <a:endParaRPr lang="en-US" altLang="en-US"/>
          </a:p>
        </p:txBody>
      </p:sp>
    </p:spTree>
    <p:extLst>
      <p:ext uri="{BB962C8B-B14F-4D97-AF65-F5344CB8AC3E}">
        <p14:creationId xmlns:p14="http://schemas.microsoft.com/office/powerpoint/2010/main" val="275396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C6FA0CF7-9A4C-4AD9-AF86-BA1B41CEE995}" type="slidenum">
              <a:rPr lang="en-US" altLang="en-US"/>
              <a:pPr>
                <a:defRPr/>
              </a:pPr>
              <a:t>‹#›</a:t>
            </a:fld>
            <a:endParaRPr lang="en-US" altLang="en-US"/>
          </a:p>
        </p:txBody>
      </p:sp>
    </p:spTree>
    <p:extLst>
      <p:ext uri="{BB962C8B-B14F-4D97-AF65-F5344CB8AC3E}">
        <p14:creationId xmlns:p14="http://schemas.microsoft.com/office/powerpoint/2010/main" val="7896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FDF26E6B-F3EA-4E0D-AD4A-CCECE93DBF1E}" type="slidenum">
              <a:rPr lang="en-US" altLang="en-US"/>
              <a:pPr>
                <a:defRPr/>
              </a:pPr>
              <a:t>‹#›</a:t>
            </a:fld>
            <a:endParaRPr lang="en-US" altLang="en-US"/>
          </a:p>
        </p:txBody>
      </p:sp>
    </p:spTree>
    <p:extLst>
      <p:ext uri="{BB962C8B-B14F-4D97-AF65-F5344CB8AC3E}">
        <p14:creationId xmlns:p14="http://schemas.microsoft.com/office/powerpoint/2010/main" val="46229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smtClean="0">
                <a:solidFill>
                  <a:srgbClr val="000000"/>
                </a:solidFill>
                <a:latin typeface="Times New Roman" pitchFamily="16" charset="0"/>
                <a:cs typeface="Arial Unicode MS" charset="0"/>
              </a:defRPr>
            </a:lvl1pPr>
          </a:lstStyle>
          <a:p>
            <a:pPr>
              <a:defRPr/>
            </a:pPr>
            <a:endParaRPr lang="en-US"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smtClean="0">
                <a:solidFill>
                  <a:srgbClr val="000000"/>
                </a:solidFill>
                <a:latin typeface="Times New Roman" pitchFamily="16" charset="0"/>
                <a:cs typeface="Arial Unicode MS" charset="0"/>
              </a:defRPr>
            </a:lvl1pPr>
          </a:lstStyle>
          <a:p>
            <a:pPr>
              <a:defRPr/>
            </a:pPr>
            <a:endParaRPr lang="en-US"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smtClean="0">
                <a:solidFill>
                  <a:srgbClr val="000000"/>
                </a:solidFill>
                <a:latin typeface="Times New Roman" pitchFamily="16" charset="0"/>
                <a:cs typeface="Arial Unicode MS" charset="0"/>
              </a:defRPr>
            </a:lvl1pPr>
          </a:lstStyle>
          <a:p>
            <a:pPr>
              <a:defRPr/>
            </a:pPr>
            <a:fld id="{17999F3F-AA69-4637-8230-747B0BE40F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dcc.ligo.org/LIGO-G1200005/public" TargetMode="External"/><Relationship Id="rId3" Type="http://schemas.openxmlformats.org/officeDocument/2006/relationships/image" Target="../media/image3.png"/><Relationship Id="rId7" Type="http://schemas.openxmlformats.org/officeDocument/2006/relationships/hyperlink" Target="https://dcc.ligo.org/LIGO-D1102294/public"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cc.ligo.org/LIGO-D1100683/public" TargetMode="External"/><Relationship Id="rId11" Type="http://schemas.openxmlformats.org/officeDocument/2006/relationships/hyperlink" Target="https://dcc.ligo.org/LIGO-F1200003/public" TargetMode="External"/><Relationship Id="rId5" Type="http://schemas.openxmlformats.org/officeDocument/2006/relationships/hyperlink" Target="https://dcc.ligo.org/LIGO-E1200224/public" TargetMode="External"/><Relationship Id="rId10" Type="http://schemas.openxmlformats.org/officeDocument/2006/relationships/hyperlink" Target="https://dcc.ligo.org/LIGO-E1200225/public" TargetMode="External"/><Relationship Id="rId4" Type="http://schemas.openxmlformats.org/officeDocument/2006/relationships/image" Target="../media/image4.png"/><Relationship Id="rId9" Type="http://schemas.openxmlformats.org/officeDocument/2006/relationships/hyperlink" Target="https://dcc.ligo.org/LIGO-G1100098/publ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 y="122237"/>
            <a:ext cx="9742491" cy="728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4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1093788"/>
            <a:ext cx="70866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218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1098550"/>
            <a:ext cx="81819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914400" y="6357938"/>
            <a:ext cx="7723188"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eaLnBrk="1"/>
            <a:r>
              <a:rPr lang="en-US" altLang="en-US" sz="1200">
                <a:solidFill>
                  <a:srgbClr val="000000"/>
                </a:solidFill>
              </a:rPr>
              <a:t>http://infosys.beckhoff.com/english.php?content=../content/1033/tcadscomlib/html/tcadscomlib_intro.htm&amp;id=</a:t>
            </a:r>
          </a:p>
        </p:txBody>
      </p:sp>
      <p:sp>
        <p:nvSpPr>
          <p:cNvPr id="5123" name="Text Box 2"/>
          <p:cNvSpPr txBox="1">
            <a:spLocks noChangeArrowheads="1"/>
          </p:cNvSpPr>
          <p:nvPr/>
        </p:nvSpPr>
        <p:spPr bwMode="auto">
          <a:xfrm>
            <a:off x="549275" y="639763"/>
            <a:ext cx="8909050" cy="417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12"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Microsoft YaHei" charset="-122"/>
              </a:defRPr>
            </a:lvl9pPr>
          </a:lstStyle>
          <a:p>
            <a:pPr eaLnBrk="1"/>
            <a:r>
              <a:rPr lang="en-US" altLang="en-US" sz="1600" dirty="0">
                <a:solidFill>
                  <a:srgbClr val="000000"/>
                </a:solidFill>
              </a:rPr>
              <a:t>TS6000 | </a:t>
            </a:r>
            <a:r>
              <a:rPr lang="en-US" altLang="en-US" sz="1600" dirty="0" err="1">
                <a:solidFill>
                  <a:srgbClr val="000000"/>
                </a:solidFill>
              </a:rPr>
              <a:t>TwinCAT</a:t>
            </a:r>
            <a:r>
              <a:rPr lang="en-US" altLang="en-US" sz="1600" dirty="0">
                <a:solidFill>
                  <a:srgbClr val="000000"/>
                </a:solidFill>
              </a:rPr>
              <a:t> ADS Communication Library</a:t>
            </a:r>
          </a:p>
          <a:p>
            <a:pPr eaLnBrk="1"/>
            <a:r>
              <a:rPr lang="en-US" altLang="en-US" sz="1600" dirty="0">
                <a:solidFill>
                  <a:srgbClr val="000000"/>
                </a:solidFill>
              </a:rPr>
              <a:t>Overview</a:t>
            </a:r>
          </a:p>
          <a:p>
            <a:pPr eaLnBrk="1"/>
            <a:endParaRPr lang="en-US" altLang="en-US" sz="1600" dirty="0">
              <a:solidFill>
                <a:srgbClr val="000000"/>
              </a:solidFill>
            </a:endParaRPr>
          </a:p>
          <a:p>
            <a:pPr eaLnBrk="1"/>
            <a:r>
              <a:rPr lang="en-US" altLang="en-US" sz="1600" dirty="0">
                <a:solidFill>
                  <a:srgbClr val="000000"/>
                </a:solidFill>
              </a:rPr>
              <a:t>"</a:t>
            </a:r>
            <a:r>
              <a:rPr lang="en-US" altLang="en-US" sz="1600" dirty="0" err="1">
                <a:solidFill>
                  <a:srgbClr val="000000"/>
                </a:solidFill>
              </a:rPr>
              <a:t>TwinCAT</a:t>
            </a:r>
            <a:r>
              <a:rPr lang="en-US" altLang="en-US" sz="1600" dirty="0">
                <a:solidFill>
                  <a:srgbClr val="000000"/>
                </a:solidFill>
              </a:rPr>
              <a:t> ADS Communication Library" is a collection of all ADS components and is delivered with default </a:t>
            </a:r>
            <a:r>
              <a:rPr lang="en-US" altLang="en-US" sz="1600" dirty="0" err="1">
                <a:solidFill>
                  <a:srgbClr val="000000"/>
                </a:solidFill>
              </a:rPr>
              <a:t>TwinCAT</a:t>
            </a:r>
            <a:r>
              <a:rPr lang="en-US" altLang="en-US" sz="1600" dirty="0">
                <a:solidFill>
                  <a:srgbClr val="000000"/>
                </a:solidFill>
              </a:rPr>
              <a:t> installation. It enables to develop own application (e.g. visualization, scientific automation), which can communicate with </a:t>
            </a:r>
            <a:r>
              <a:rPr lang="en-US" altLang="en-US" sz="1600" dirty="0" err="1">
                <a:solidFill>
                  <a:srgbClr val="000000"/>
                </a:solidFill>
              </a:rPr>
              <a:t>TwinCAT</a:t>
            </a:r>
            <a:r>
              <a:rPr lang="en-US" altLang="en-US" sz="1600" dirty="0">
                <a:solidFill>
                  <a:srgbClr val="000000"/>
                </a:solidFill>
              </a:rPr>
              <a:t> devices (e.g. PLC, NC or IO-devices). Alternatively we provide the free of charge TC1000 | TC3 ADS Setup with all libraries and the ADS router, if you only need the ADS </a:t>
            </a:r>
            <a:r>
              <a:rPr lang="en-US" altLang="en-US" sz="1600" dirty="0" err="1">
                <a:solidFill>
                  <a:srgbClr val="000000"/>
                </a:solidFill>
              </a:rPr>
              <a:t>functionalties</a:t>
            </a:r>
            <a:r>
              <a:rPr lang="en-US" altLang="en-US" sz="1600" dirty="0">
                <a:solidFill>
                  <a:srgbClr val="000000"/>
                </a:solidFill>
              </a:rPr>
              <a:t>.</a:t>
            </a:r>
          </a:p>
          <a:p>
            <a:pPr eaLnBrk="1"/>
            <a:endParaRPr lang="en-US" altLang="en-US" sz="1600" dirty="0">
              <a:solidFill>
                <a:srgbClr val="000000"/>
              </a:solidFill>
            </a:endParaRPr>
          </a:p>
          <a:p>
            <a:pPr eaLnBrk="1"/>
            <a:r>
              <a:rPr lang="en-US" altLang="en-US" sz="1600" dirty="0">
                <a:solidFill>
                  <a:srgbClr val="000000"/>
                </a:solidFill>
              </a:rPr>
              <a:t>Components of "</a:t>
            </a:r>
            <a:r>
              <a:rPr lang="en-US" altLang="en-US" sz="1600" dirty="0" err="1">
                <a:solidFill>
                  <a:srgbClr val="000000"/>
                </a:solidFill>
              </a:rPr>
              <a:t>TwinCAT</a:t>
            </a:r>
            <a:r>
              <a:rPr lang="en-US" altLang="en-US" sz="1600" dirty="0">
                <a:solidFill>
                  <a:srgbClr val="000000"/>
                </a:solidFill>
              </a:rPr>
              <a:t> ADS Communication Library"</a:t>
            </a:r>
          </a:p>
          <a:p>
            <a:pPr eaLnBrk="1"/>
            <a:endParaRPr lang="en-US" altLang="en-US" sz="1600" dirty="0">
              <a:solidFill>
                <a:srgbClr val="000000"/>
              </a:solidFill>
            </a:endParaRPr>
          </a:p>
          <a:p>
            <a:pPr eaLnBrk="1"/>
            <a:r>
              <a:rPr lang="en-US" altLang="en-US" sz="1600" dirty="0">
                <a:solidFill>
                  <a:srgbClr val="000000"/>
                </a:solidFill>
              </a:rPr>
              <a:t>After installation these components will be available in folder "..\</a:t>
            </a:r>
            <a:r>
              <a:rPr lang="en-US" altLang="en-US" sz="1600" dirty="0" err="1">
                <a:solidFill>
                  <a:srgbClr val="000000"/>
                </a:solidFill>
              </a:rPr>
              <a:t>TwinCAT</a:t>
            </a:r>
            <a:r>
              <a:rPr lang="en-US" altLang="en-US" sz="1600" dirty="0">
                <a:solidFill>
                  <a:srgbClr val="000000"/>
                </a:solidFill>
              </a:rPr>
              <a:t>\</a:t>
            </a:r>
            <a:r>
              <a:rPr lang="en-US" altLang="en-US" sz="1600" dirty="0" err="1">
                <a:solidFill>
                  <a:srgbClr val="000000"/>
                </a:solidFill>
              </a:rPr>
              <a:t>AdsApi</a:t>
            </a:r>
            <a:r>
              <a:rPr lang="en-US" altLang="en-US" sz="1600" dirty="0">
                <a:solidFill>
                  <a:srgbClr val="000000"/>
                </a:solidFill>
              </a:rPr>
              <a:t>".</a:t>
            </a:r>
          </a:p>
          <a:p>
            <a:pPr eaLnBrk="1"/>
            <a:endParaRPr lang="en-US" altLang="en-US" sz="1600" dirty="0">
              <a:solidFill>
                <a:srgbClr val="000000"/>
              </a:solidFill>
            </a:endParaRPr>
          </a:p>
          <a:p>
            <a:pPr eaLnBrk="1"/>
            <a:r>
              <a:rPr lang="en-US" altLang="en-US" sz="1600" dirty="0">
                <a:solidFill>
                  <a:srgbClr val="000000"/>
                </a:solidFill>
              </a:rPr>
              <a:t> </a:t>
            </a:r>
          </a:p>
          <a:p>
            <a:pPr eaLnBrk="1"/>
            <a:endParaRPr lang="en-US" altLang="en-US" sz="1600" dirty="0">
              <a:solidFill>
                <a:srgbClr val="000000"/>
              </a:solidFill>
            </a:endParaRPr>
          </a:p>
          <a:p>
            <a:pPr eaLnBrk="1"/>
            <a:r>
              <a:rPr lang="en-US" altLang="en-US" sz="1600" dirty="0">
                <a:solidFill>
                  <a:srgbClr val="000000"/>
                </a:solidFill>
              </a:rPr>
              <a:t>The ADS libraries are provided for following operating systems and technologies:</a:t>
            </a:r>
          </a:p>
          <a:p>
            <a:pPr eaLnBrk="1"/>
            <a:endParaRPr lang="en-US" altLang="en-US" sz="1600" dirty="0">
              <a:solidFill>
                <a:srgbClr val="000000"/>
              </a:solidFill>
            </a:endParaRPr>
          </a:p>
          <a:p>
            <a:pPr eaLnBrk="1"/>
            <a:r>
              <a:rPr lang="en-US" altLang="en-US" sz="1600" dirty="0">
                <a:solidFill>
                  <a:srgbClr val="000000"/>
                </a:solidFill>
              </a:rPr>
              <a:t>Windows (32-Bit/64-Bit)</a:t>
            </a:r>
          </a:p>
        </p:txBody>
      </p:sp>
      <p:sp>
        <p:nvSpPr>
          <p:cNvPr id="5124" name="Text Box 3"/>
          <p:cNvSpPr txBox="1">
            <a:spLocks noChangeArrowheads="1"/>
          </p:cNvSpPr>
          <p:nvPr/>
        </p:nvSpPr>
        <p:spPr bwMode="auto">
          <a:xfrm>
            <a:off x="549275" y="5124450"/>
            <a:ext cx="7954963"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9112"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Microsoft YaHei" charset="-122"/>
              </a:defRPr>
            </a:lvl9pPr>
          </a:lstStyle>
          <a:p>
            <a:pPr eaLnBrk="1"/>
            <a:r>
              <a:rPr lang="en-US" altLang="en-US" sz="1600">
                <a:solidFill>
                  <a:srgbClr val="000000"/>
                </a:solidFill>
              </a:rPr>
              <a:t>TcAdsDll 	C/C++ 	Windows XP, Vista, 7, 8 	ADS components (DLL / Header / Library) to create C/C++ applications 	..\TwinCAT\AdsApi\TcAdsDll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2" y="579437"/>
            <a:ext cx="9144000" cy="3673954"/>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IEC-1131 - The First Universal Process Control Language</a:t>
            </a:r>
          </a:p>
          <a:p>
            <a:pPr>
              <a:lnSpc>
                <a:spcPct val="150000"/>
              </a:lnSpc>
            </a:pPr>
            <a:r>
              <a:rPr lang="en-US" sz="1600" dirty="0">
                <a:latin typeface="Arial" panose="020B0604020202020204" pitchFamily="34" charset="0"/>
                <a:cs typeface="Arial" panose="020B0604020202020204" pitchFamily="34" charset="0"/>
              </a:rPr>
              <a:t>INTRODUCTION</a:t>
            </a:r>
          </a:p>
          <a:p>
            <a:pPr>
              <a:lnSpc>
                <a:spcPct val="150000"/>
              </a:lnSpc>
            </a:pPr>
            <a:r>
              <a:rPr lang="en-US" sz="1600" dirty="0">
                <a:latin typeface="Arial" panose="020B0604020202020204" pitchFamily="34" charset="0"/>
                <a:cs typeface="Arial" panose="020B0604020202020204" pitchFamily="34" charset="0"/>
              </a:rPr>
              <a:t>IEC-1131 is the first international standard for process control software. By using IEC-1131, a programmer can develop a control algorithm </a:t>
            </a:r>
            <a:r>
              <a:rPr lang="en-US" sz="1600" dirty="0" smtClean="0">
                <a:latin typeface="Arial" panose="020B0604020202020204" pitchFamily="34" charset="0"/>
                <a:cs typeface="Arial" panose="020B0604020202020204" pitchFamily="34" charset="0"/>
              </a:rPr>
              <a:t>for a </a:t>
            </a:r>
            <a:r>
              <a:rPr lang="en-US" sz="1600" dirty="0">
                <a:latin typeface="Arial" panose="020B0604020202020204" pitchFamily="34" charset="0"/>
                <a:cs typeface="Arial" panose="020B0604020202020204" pitchFamily="34" charset="0"/>
              </a:rPr>
              <a:t>particular brand of controller, and import that same program to another brand with minimum modifications, primarily to process input/output</a:t>
            </a:r>
          </a:p>
          <a:p>
            <a:pPr>
              <a:lnSpc>
                <a:spcPct val="150000"/>
              </a:lnSpc>
            </a:pPr>
            <a:r>
              <a:rPr lang="en-US" sz="1600" dirty="0">
                <a:latin typeface="Arial" panose="020B0604020202020204" pitchFamily="34" charset="0"/>
                <a:cs typeface="Arial" panose="020B0604020202020204" pitchFamily="34" charset="0"/>
              </a:rPr>
              <a:t>subsystems.</a:t>
            </a:r>
          </a:p>
          <a:p>
            <a:pPr>
              <a:lnSpc>
                <a:spcPct val="150000"/>
              </a:lnSpc>
            </a:pPr>
            <a:r>
              <a:rPr lang="en-US" sz="1600" dirty="0">
                <a:latin typeface="Arial" panose="020B0604020202020204" pitchFamily="34" charset="0"/>
                <a:cs typeface="Arial" panose="020B0604020202020204" pitchFamily="34" charset="0"/>
              </a:rPr>
              <a:t>DESCRIPTION OF THE FUNDAMENTAL CONCEPTS OF IEC-1131</a:t>
            </a:r>
          </a:p>
          <a:p>
            <a:pPr>
              <a:lnSpc>
                <a:spcPct val="150000"/>
              </a:lnSpc>
            </a:pPr>
            <a:r>
              <a:rPr lang="en-US" sz="1600" dirty="0">
                <a:latin typeface="Arial" panose="020B0604020202020204" pitchFamily="34" charset="0"/>
                <a:cs typeface="Arial" panose="020B0604020202020204" pitchFamily="34" charset="0"/>
              </a:rPr>
              <a:t>The basic principle of IEC-1131 is that a programmer can develop a control algorithm (referred to as a "Project") using any combination of </a:t>
            </a:r>
            <a:r>
              <a:rPr lang="en-US" sz="1600" dirty="0" smtClean="0">
                <a:latin typeface="Arial" panose="020B0604020202020204" pitchFamily="34" charset="0"/>
                <a:cs typeface="Arial" panose="020B0604020202020204" pitchFamily="34" charset="0"/>
              </a:rPr>
              <a:t>five control </a:t>
            </a:r>
            <a:r>
              <a:rPr lang="en-US" sz="1600" dirty="0">
                <a:latin typeface="Arial" panose="020B0604020202020204" pitchFamily="34" charset="0"/>
                <a:cs typeface="Arial" panose="020B0604020202020204" pitchFamily="34" charset="0"/>
              </a:rPr>
              <a:t>languages; Instruction List, Structured Text, Ladder Diagram, Function Block Diagram, and Sequential Function Chart.</a:t>
            </a:r>
          </a:p>
        </p:txBody>
      </p:sp>
      <p:sp>
        <p:nvSpPr>
          <p:cNvPr id="5" name="Rectangle 4"/>
          <p:cNvSpPr/>
          <p:nvPr/>
        </p:nvSpPr>
        <p:spPr>
          <a:xfrm>
            <a:off x="468312" y="4541837"/>
            <a:ext cx="9144000" cy="1569660"/>
          </a:xfrm>
          <a:prstGeom prst="rect">
            <a:avLst/>
          </a:prstGeom>
        </p:spPr>
        <p:txBody>
          <a:bodyPr wrap="square">
            <a:spAutoFit/>
          </a:bodyPr>
          <a:lstStyle/>
          <a:p>
            <a:pPr>
              <a:lnSpc>
                <a:spcPct val="150000"/>
              </a:lnSpc>
            </a:pPr>
            <a:r>
              <a:rPr lang="en-US" sz="1600" b="1" dirty="0" err="1">
                <a:latin typeface="Arial" panose="020B0604020202020204" pitchFamily="34" charset="0"/>
                <a:cs typeface="Arial" panose="020B0604020202020204" pitchFamily="34" charset="0"/>
              </a:rPr>
              <a:t>EtherCAT</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Ethernet for Control Automation Technology - is an open high performance Ethernet-based fieldbus </a:t>
            </a:r>
            <a:r>
              <a:rPr lang="en-US" sz="1600" dirty="0" smtClean="0">
                <a:latin typeface="Arial" panose="020B0604020202020204" pitchFamily="34" charset="0"/>
                <a:cs typeface="Arial" panose="020B0604020202020204" pitchFamily="34" charset="0"/>
              </a:rPr>
              <a:t>system. The </a:t>
            </a:r>
            <a:r>
              <a:rPr lang="en-US" sz="1600" dirty="0">
                <a:latin typeface="Arial" panose="020B0604020202020204" pitchFamily="34" charset="0"/>
                <a:cs typeface="Arial" panose="020B0604020202020204" pitchFamily="34" charset="0"/>
              </a:rPr>
              <a:t>development goal of </a:t>
            </a:r>
            <a:r>
              <a:rPr lang="en-US" sz="1600" dirty="0" err="1">
                <a:latin typeface="Arial" panose="020B0604020202020204" pitchFamily="34" charset="0"/>
                <a:cs typeface="Arial" panose="020B0604020202020204" pitchFamily="34" charset="0"/>
              </a:rPr>
              <a:t>EtherCAT</a:t>
            </a:r>
            <a:r>
              <a:rPr lang="en-US" sz="1600" dirty="0">
                <a:latin typeface="Arial" panose="020B0604020202020204" pitchFamily="34" charset="0"/>
                <a:cs typeface="Arial" panose="020B0604020202020204" pitchFamily="34" charset="0"/>
              </a:rPr>
              <a:t> was to apply Ethernet to automation applications which require short data update </a:t>
            </a:r>
            <a:r>
              <a:rPr lang="en-US" sz="1600" dirty="0" smtClean="0">
                <a:latin typeface="Arial" panose="020B0604020202020204" pitchFamily="34" charset="0"/>
                <a:cs typeface="Arial" panose="020B0604020202020204" pitchFamily="34" charset="0"/>
              </a:rPr>
              <a:t>times (also </a:t>
            </a:r>
            <a:r>
              <a:rPr lang="en-US" sz="1600" dirty="0">
                <a:latin typeface="Arial" panose="020B0604020202020204" pitchFamily="34" charset="0"/>
                <a:cs typeface="Arial" panose="020B0604020202020204" pitchFamily="34" charset="0"/>
              </a:rPr>
              <a:t>called cycle times) with low communication jitter (for synchronization purposes) and low hardware costs.</a:t>
            </a:r>
          </a:p>
        </p:txBody>
      </p:sp>
    </p:spTree>
    <p:extLst>
      <p:ext uri="{BB962C8B-B14F-4D97-AF65-F5344CB8AC3E}">
        <p14:creationId xmlns:p14="http://schemas.microsoft.com/office/powerpoint/2010/main" val="289984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077912" y="198437"/>
            <a:ext cx="4175125"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tabLst>
                <a:tab pos="723900" algn="l"/>
                <a:tab pos="1447800" algn="l"/>
                <a:tab pos="2171700" algn="l"/>
                <a:tab pos="2895600" algn="l"/>
                <a:tab pos="36195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rgbClr val="000000"/>
                </a:solidFill>
                <a:latin typeface="Arial" charset="0"/>
                <a:ea typeface="Microsoft YaHei" charset="-122"/>
              </a:defRPr>
            </a:lvl9pPr>
          </a:lstStyle>
          <a:p>
            <a:pPr marL="549275" indent="-547688">
              <a:lnSpc>
                <a:spcPct val="100000"/>
              </a:lnSpc>
              <a:spcBef>
                <a:spcPts val="2113"/>
              </a:spcBef>
              <a:spcAft>
                <a:spcPts val="1063"/>
              </a:spcAft>
              <a:defRPr/>
            </a:pPr>
            <a:r>
              <a:rPr lang="en-US" altLang="en-US" b="1" dirty="0" smtClean="0">
                <a:cs typeface="Mangal" charset="0"/>
              </a:rPr>
              <a:t>Test system</a:t>
            </a:r>
          </a:p>
          <a:p>
            <a:pPr>
              <a:lnSpc>
                <a:spcPct val="100000"/>
              </a:lnSpc>
              <a:defRPr/>
            </a:pPr>
            <a:r>
              <a:rPr lang="en-US" altLang="en-US" sz="1600" dirty="0" smtClean="0"/>
              <a:t>Hardware: </a:t>
            </a:r>
          </a:p>
          <a:p>
            <a:pPr marL="449263" indent="-177800">
              <a:lnSpc>
                <a:spcPct val="100000"/>
              </a:lnSpc>
              <a:defRPr/>
            </a:pPr>
            <a:r>
              <a:rPr lang="en-US" altLang="en-US" sz="1600" dirty="0" smtClean="0"/>
              <a:t>Processor: Intel Xeon CPU X5650 </a:t>
            </a:r>
          </a:p>
          <a:p>
            <a:pPr marL="449263" indent="-177800">
              <a:lnSpc>
                <a:spcPct val="100000"/>
              </a:lnSpc>
              <a:defRPr/>
            </a:pPr>
            <a:r>
              <a:rPr lang="en-US" altLang="en-US" sz="1600" dirty="0" smtClean="0"/>
              <a:t>Cores: 6 HT </a:t>
            </a:r>
          </a:p>
          <a:p>
            <a:pPr marL="449263" indent="-177800">
              <a:lnSpc>
                <a:spcPct val="100000"/>
              </a:lnSpc>
              <a:defRPr/>
            </a:pPr>
            <a:r>
              <a:rPr lang="en-US" altLang="en-US" sz="1600" dirty="0" smtClean="0"/>
              <a:t>Threads: 12 </a:t>
            </a:r>
          </a:p>
          <a:p>
            <a:pPr marL="449263" indent="-177800">
              <a:lnSpc>
                <a:spcPct val="100000"/>
              </a:lnSpc>
              <a:defRPr/>
            </a:pPr>
            <a:r>
              <a:rPr lang="en-US" altLang="en-US" sz="1600" dirty="0" smtClean="0"/>
              <a:t>Speed: 2.67GHz </a:t>
            </a:r>
          </a:p>
          <a:p>
            <a:pPr marL="449263" indent="-177800">
              <a:lnSpc>
                <a:spcPct val="100000"/>
              </a:lnSpc>
              <a:defRPr/>
            </a:pPr>
            <a:r>
              <a:rPr lang="en-US" altLang="en-US" sz="1600" dirty="0" err="1" smtClean="0"/>
              <a:t>Mmeory</a:t>
            </a:r>
            <a:r>
              <a:rPr lang="en-US" altLang="en-US" sz="1600" dirty="0" smtClean="0"/>
              <a:t>: 12 GB; 2.99GB usable </a:t>
            </a:r>
          </a:p>
          <a:p>
            <a:pPr marL="449263" indent="-177800">
              <a:lnSpc>
                <a:spcPct val="100000"/>
              </a:lnSpc>
              <a:defRPr/>
            </a:pPr>
            <a:endParaRPr lang="en-US" altLang="en-US" sz="1600" dirty="0" smtClean="0"/>
          </a:p>
          <a:p>
            <a:pPr>
              <a:lnSpc>
                <a:spcPct val="100000"/>
              </a:lnSpc>
              <a:defRPr/>
            </a:pPr>
            <a:r>
              <a:rPr lang="en-US" altLang="en-US" sz="1600" dirty="0" smtClean="0"/>
              <a:t>Software: </a:t>
            </a:r>
          </a:p>
          <a:p>
            <a:pPr marL="449263" indent="-177800">
              <a:lnSpc>
                <a:spcPct val="100000"/>
              </a:lnSpc>
              <a:defRPr/>
            </a:pPr>
            <a:r>
              <a:rPr lang="en-US" altLang="en-US" sz="1600" dirty="0" smtClean="0"/>
              <a:t>OS: Windows 7 </a:t>
            </a:r>
          </a:p>
          <a:p>
            <a:pPr marL="449263" indent="-177800">
              <a:lnSpc>
                <a:spcPct val="100000"/>
              </a:lnSpc>
              <a:defRPr/>
            </a:pPr>
            <a:r>
              <a:rPr lang="en-US" altLang="en-US" sz="1600" dirty="0" smtClean="0"/>
              <a:t>Version: 32-bit operating system </a:t>
            </a:r>
          </a:p>
          <a:p>
            <a:pPr marL="449263" indent="-177800">
              <a:lnSpc>
                <a:spcPct val="100000"/>
              </a:lnSpc>
              <a:defRPr/>
            </a:pPr>
            <a:r>
              <a:rPr lang="en-US" altLang="en-US" sz="1600" dirty="0" err="1" smtClean="0"/>
              <a:t>TwinCAT</a:t>
            </a:r>
            <a:r>
              <a:rPr lang="en-US" altLang="en-US" sz="1600" dirty="0" smtClean="0"/>
              <a:t>: 2.11 </a:t>
            </a:r>
          </a:p>
        </p:txBody>
      </p:sp>
      <p:sp>
        <p:nvSpPr>
          <p:cNvPr id="5" name="Rectangle 4"/>
          <p:cNvSpPr/>
          <p:nvPr/>
        </p:nvSpPr>
        <p:spPr>
          <a:xfrm>
            <a:off x="1306512" y="3779837"/>
            <a:ext cx="7010400" cy="3416320"/>
          </a:xfrm>
          <a:prstGeom prst="rect">
            <a:avLst/>
          </a:prstGeom>
        </p:spPr>
        <p:txBody>
          <a:bodyPr wrap="square">
            <a:spAutoFit/>
          </a:bodyPr>
          <a:lstStyle/>
          <a:p>
            <a:pPr>
              <a:lnSpc>
                <a:spcPct val="150000"/>
              </a:lnSpc>
            </a:pPr>
            <a:r>
              <a:rPr lang="en-US" sz="1600" b="1" dirty="0"/>
              <a:t>Speed tests</a:t>
            </a:r>
          </a:p>
          <a:p>
            <a:pPr lvl="0">
              <a:lnSpc>
                <a:spcPct val="150000"/>
              </a:lnSpc>
            </a:pPr>
            <a:r>
              <a:rPr lang="en-US" sz="1600" dirty="0" err="1"/>
              <a:t>TwinCAT</a:t>
            </a:r>
            <a:r>
              <a:rPr lang="en-US" sz="1600" i="1" dirty="0"/>
              <a:t> (test performed on 6/21/2013)</a:t>
            </a:r>
            <a:r>
              <a:rPr lang="en-US" sz="1600" dirty="0"/>
              <a:t/>
            </a:r>
            <a:br>
              <a:rPr lang="en-US" sz="1600" dirty="0"/>
            </a:br>
            <a:r>
              <a:rPr lang="en-US" sz="1600" dirty="0"/>
              <a:t>This test was performed to see how much data we can read from </a:t>
            </a:r>
            <a:r>
              <a:rPr lang="en-US" sz="1600" dirty="0" err="1"/>
              <a:t>TwinCAT</a:t>
            </a:r>
            <a:r>
              <a:rPr lang="en-US" sz="1600" dirty="0"/>
              <a:t> in </a:t>
            </a:r>
            <a:r>
              <a:rPr lang="en-US" sz="1600" dirty="0" smtClean="0"/>
              <a:t>a single </a:t>
            </a:r>
            <a:r>
              <a:rPr lang="en-US" sz="1600" dirty="0"/>
              <a:t>request before overloading the system. </a:t>
            </a:r>
          </a:p>
          <a:p>
            <a:pPr lvl="1">
              <a:lnSpc>
                <a:spcPct val="150000"/>
              </a:lnSpc>
            </a:pPr>
            <a:r>
              <a:rPr lang="en-US" sz="1600" dirty="0"/>
              <a:t>1 channel </a:t>
            </a:r>
          </a:p>
          <a:p>
            <a:pPr lvl="2">
              <a:lnSpc>
                <a:spcPct val="150000"/>
              </a:lnSpc>
            </a:pPr>
            <a:r>
              <a:rPr lang="en-US" sz="1600" b="1" dirty="0"/>
              <a:t>1.076ms</a:t>
            </a:r>
            <a:r>
              <a:rPr lang="en-US" sz="1600" dirty="0"/>
              <a:t> to read data </a:t>
            </a:r>
          </a:p>
          <a:p>
            <a:pPr lvl="2">
              <a:lnSpc>
                <a:spcPct val="150000"/>
              </a:lnSpc>
            </a:pPr>
            <a:r>
              <a:rPr lang="en-US" sz="1600" dirty="0" err="1"/>
              <a:t>TwinCAT</a:t>
            </a:r>
            <a:r>
              <a:rPr lang="en-US" sz="1600" dirty="0"/>
              <a:t> System Real Time Usage: was not monitored </a:t>
            </a:r>
          </a:p>
          <a:p>
            <a:pPr lvl="1">
              <a:lnSpc>
                <a:spcPct val="150000"/>
              </a:lnSpc>
            </a:pPr>
            <a:r>
              <a:rPr lang="en-US" sz="1600" dirty="0"/>
              <a:t>1000 channels (~10kB) </a:t>
            </a:r>
          </a:p>
          <a:p>
            <a:pPr lvl="2">
              <a:lnSpc>
                <a:spcPct val="150000"/>
              </a:lnSpc>
            </a:pPr>
            <a:r>
              <a:rPr lang="en-US" sz="1600" b="1" dirty="0"/>
              <a:t>1.084ms</a:t>
            </a:r>
            <a:r>
              <a:rPr lang="en-US" sz="1600" dirty="0"/>
              <a:t> to read data out in one request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112" y="350837"/>
            <a:ext cx="7467600" cy="7063985"/>
          </a:xfrm>
          <a:prstGeom prst="rect">
            <a:avLst/>
          </a:prstGeom>
        </p:spPr>
        <p:txBody>
          <a:bodyPr wrap="square">
            <a:spAutoFit/>
          </a:bodyPr>
          <a:lstStyle/>
          <a:p>
            <a:pPr>
              <a:lnSpc>
                <a:spcPct val="150000"/>
              </a:lnSpc>
            </a:pPr>
            <a:r>
              <a:rPr lang="en-US" sz="1600" b="1" dirty="0"/>
              <a:t>Speed </a:t>
            </a:r>
            <a:r>
              <a:rPr lang="en-US" sz="1600" b="1" dirty="0" smtClean="0"/>
              <a:t>tests continued</a:t>
            </a:r>
            <a:endParaRPr lang="en-US" sz="1600" b="1" dirty="0"/>
          </a:p>
          <a:p>
            <a:pPr lvl="0">
              <a:lnSpc>
                <a:spcPct val="150000"/>
              </a:lnSpc>
            </a:pPr>
            <a:r>
              <a:rPr lang="en-US" sz="1600" b="1" dirty="0" err="1"/>
              <a:t>TwinCAT</a:t>
            </a:r>
            <a:r>
              <a:rPr lang="en-US" sz="1600" i="1" dirty="0"/>
              <a:t> (test performed on 6/21/2013)</a:t>
            </a:r>
            <a:r>
              <a:rPr lang="en-US" sz="1600" dirty="0"/>
              <a:t/>
            </a:r>
            <a:br>
              <a:rPr lang="en-US" sz="1600" dirty="0"/>
            </a:br>
            <a:r>
              <a:rPr lang="en-US" sz="1600" dirty="0"/>
              <a:t>This test was performed to see how much data we can read from </a:t>
            </a:r>
            <a:r>
              <a:rPr lang="en-US" sz="1600" dirty="0" err="1"/>
              <a:t>TwinCAT</a:t>
            </a:r>
            <a:r>
              <a:rPr lang="en-US" sz="1600" dirty="0"/>
              <a:t> in </a:t>
            </a:r>
            <a:r>
              <a:rPr lang="en-US" sz="1600" b="1" dirty="0"/>
              <a:t>one request </a:t>
            </a:r>
            <a:r>
              <a:rPr lang="en-US" sz="1600" dirty="0"/>
              <a:t>before overloading the system. </a:t>
            </a:r>
          </a:p>
          <a:p>
            <a:pPr lvl="1">
              <a:lnSpc>
                <a:spcPct val="150000"/>
              </a:lnSpc>
            </a:pPr>
            <a:r>
              <a:rPr lang="en-US" sz="1600" dirty="0"/>
              <a:t>1 channel </a:t>
            </a:r>
          </a:p>
          <a:p>
            <a:pPr lvl="2">
              <a:lnSpc>
                <a:spcPct val="150000"/>
              </a:lnSpc>
            </a:pPr>
            <a:r>
              <a:rPr lang="en-US" sz="1600" dirty="0"/>
              <a:t>1.076ms to read data </a:t>
            </a:r>
          </a:p>
          <a:p>
            <a:pPr lvl="2">
              <a:lnSpc>
                <a:spcPct val="150000"/>
              </a:lnSpc>
            </a:pPr>
            <a:r>
              <a:rPr lang="en-US" sz="1600" dirty="0" err="1"/>
              <a:t>TwinCAT</a:t>
            </a:r>
            <a:r>
              <a:rPr lang="en-US" sz="1600" dirty="0"/>
              <a:t> System Real Time Usage: was not monitored </a:t>
            </a:r>
          </a:p>
          <a:p>
            <a:pPr lvl="1">
              <a:lnSpc>
                <a:spcPct val="150000"/>
              </a:lnSpc>
            </a:pPr>
            <a:r>
              <a:rPr lang="en-US" sz="1600" dirty="0"/>
              <a:t>1000 channels (~10kB) </a:t>
            </a:r>
          </a:p>
          <a:p>
            <a:pPr lvl="2">
              <a:lnSpc>
                <a:spcPct val="150000"/>
              </a:lnSpc>
            </a:pPr>
            <a:r>
              <a:rPr lang="en-US" sz="1600" dirty="0"/>
              <a:t>1.084ms to read data out in one request </a:t>
            </a:r>
          </a:p>
          <a:p>
            <a:pPr lvl="2">
              <a:lnSpc>
                <a:spcPct val="150000"/>
              </a:lnSpc>
            </a:pPr>
            <a:r>
              <a:rPr lang="en-US" sz="1600" dirty="0" err="1"/>
              <a:t>TwinCAT</a:t>
            </a:r>
            <a:r>
              <a:rPr lang="en-US" sz="1600" dirty="0"/>
              <a:t> System Real Time Usage: no noticeable change </a:t>
            </a:r>
          </a:p>
          <a:p>
            <a:pPr lvl="1">
              <a:lnSpc>
                <a:spcPct val="150000"/>
              </a:lnSpc>
            </a:pPr>
            <a:r>
              <a:rPr lang="en-US" sz="1600" dirty="0"/>
              <a:t>3,200 channels (~30kB) </a:t>
            </a:r>
          </a:p>
          <a:p>
            <a:pPr lvl="2">
              <a:lnSpc>
                <a:spcPct val="150000"/>
              </a:lnSpc>
            </a:pPr>
            <a:r>
              <a:rPr lang="en-US" sz="1600" dirty="0"/>
              <a:t>1.087ms to read data out in one request </a:t>
            </a:r>
          </a:p>
          <a:p>
            <a:pPr lvl="2">
              <a:lnSpc>
                <a:spcPct val="150000"/>
              </a:lnSpc>
            </a:pPr>
            <a:r>
              <a:rPr lang="en-US" sz="1600" dirty="0" err="1"/>
              <a:t>TwinCAT</a:t>
            </a:r>
            <a:r>
              <a:rPr lang="en-US" sz="1600" dirty="0"/>
              <a:t> System Real Time Usage: +1-2% </a:t>
            </a:r>
          </a:p>
          <a:p>
            <a:pPr lvl="1">
              <a:lnSpc>
                <a:spcPct val="150000"/>
              </a:lnSpc>
            </a:pPr>
            <a:r>
              <a:rPr lang="en-US" sz="1600" dirty="0"/>
              <a:t>7,500 channels (~70kB) </a:t>
            </a:r>
          </a:p>
          <a:p>
            <a:pPr lvl="2">
              <a:lnSpc>
                <a:spcPct val="150000"/>
              </a:lnSpc>
            </a:pPr>
            <a:r>
              <a:rPr lang="en-US" sz="1600" dirty="0"/>
              <a:t>1.099ms to read data out in one request </a:t>
            </a:r>
          </a:p>
          <a:p>
            <a:pPr lvl="2">
              <a:lnSpc>
                <a:spcPct val="150000"/>
              </a:lnSpc>
            </a:pPr>
            <a:r>
              <a:rPr lang="en-US" sz="1600" dirty="0" err="1"/>
              <a:t>TwinCAT</a:t>
            </a:r>
            <a:r>
              <a:rPr lang="en-US" sz="1600" dirty="0"/>
              <a:t> System Real Time Usage: +3-4% </a:t>
            </a:r>
          </a:p>
          <a:p>
            <a:pPr lvl="1">
              <a:lnSpc>
                <a:spcPct val="150000"/>
              </a:lnSpc>
            </a:pPr>
            <a:r>
              <a:rPr lang="en-US" sz="1600" dirty="0"/>
              <a:t>15,000 channels (~150kB) </a:t>
            </a:r>
          </a:p>
          <a:p>
            <a:pPr lvl="2">
              <a:lnSpc>
                <a:spcPct val="150000"/>
              </a:lnSpc>
            </a:pPr>
            <a:r>
              <a:rPr lang="en-US" sz="1600" dirty="0"/>
              <a:t>1.121ms to read data out in one request </a:t>
            </a:r>
          </a:p>
          <a:p>
            <a:pPr lvl="2">
              <a:lnSpc>
                <a:spcPct val="150000"/>
              </a:lnSpc>
            </a:pPr>
            <a:r>
              <a:rPr lang="en-US" sz="1600" dirty="0" err="1"/>
              <a:t>TwinCAT</a:t>
            </a:r>
            <a:r>
              <a:rPr lang="en-US" sz="1600" dirty="0"/>
              <a:t> System Real Time Usage: +4-5%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5112" y="503237"/>
            <a:ext cx="7620000" cy="4847994"/>
          </a:xfrm>
          <a:prstGeom prst="rect">
            <a:avLst/>
          </a:prstGeom>
        </p:spPr>
        <p:txBody>
          <a:bodyPr wrap="square">
            <a:spAutoFit/>
          </a:bodyPr>
          <a:lstStyle/>
          <a:p>
            <a:pPr lvl="0">
              <a:lnSpc>
                <a:spcPct val="150000"/>
              </a:lnSpc>
            </a:pPr>
            <a:r>
              <a:rPr lang="en-US" sz="1600" b="1" dirty="0" smtClean="0"/>
              <a:t>Speed Tests continued</a:t>
            </a:r>
          </a:p>
          <a:p>
            <a:pPr lvl="0">
              <a:lnSpc>
                <a:spcPct val="150000"/>
              </a:lnSpc>
            </a:pPr>
            <a:r>
              <a:rPr lang="en-US" sz="1600" b="1" dirty="0" err="1" smtClean="0"/>
              <a:t>TwinCAT</a:t>
            </a:r>
            <a:r>
              <a:rPr lang="en-US" sz="1600" dirty="0" smtClean="0"/>
              <a:t> </a:t>
            </a:r>
            <a:r>
              <a:rPr lang="en-US" sz="1600" i="1" dirty="0"/>
              <a:t>(test performed on 6/20/2013)</a:t>
            </a:r>
            <a:r>
              <a:rPr lang="en-US" sz="1600" dirty="0"/>
              <a:t/>
            </a:r>
            <a:br>
              <a:rPr lang="en-US" sz="1600" dirty="0"/>
            </a:br>
            <a:r>
              <a:rPr lang="en-US" sz="1600" dirty="0"/>
              <a:t>This test was performed to see how generating </a:t>
            </a:r>
            <a:r>
              <a:rPr lang="en-US" sz="1600" b="1" dirty="0"/>
              <a:t>individual requests for each channel</a:t>
            </a:r>
            <a:r>
              <a:rPr lang="en-US" sz="1600" dirty="0"/>
              <a:t> can overload the </a:t>
            </a:r>
            <a:r>
              <a:rPr lang="en-US" sz="1600" dirty="0" err="1"/>
              <a:t>TwinCAT</a:t>
            </a:r>
            <a:r>
              <a:rPr lang="en-US" sz="1600" dirty="0"/>
              <a:t> system. In this example we specified the memory location for each channel, instead of requesting one large memory region as above. This method proved to be too taxing on the </a:t>
            </a:r>
            <a:r>
              <a:rPr lang="en-US" sz="1600" dirty="0" err="1"/>
              <a:t>TwinCAT</a:t>
            </a:r>
            <a:r>
              <a:rPr lang="en-US" sz="1600" dirty="0"/>
              <a:t> system, so we do not </a:t>
            </a:r>
            <a:r>
              <a:rPr lang="en-US" sz="1600" dirty="0" smtClean="0"/>
              <a:t>recommend using this mode. </a:t>
            </a:r>
            <a:r>
              <a:rPr lang="en-US" sz="1600" dirty="0"/>
              <a:t>Compare to the above performance figures. </a:t>
            </a:r>
          </a:p>
          <a:p>
            <a:pPr lvl="1">
              <a:lnSpc>
                <a:spcPct val="150000"/>
              </a:lnSpc>
            </a:pPr>
            <a:r>
              <a:rPr lang="en-US" sz="1600" dirty="0"/>
              <a:t>1000 channels </a:t>
            </a:r>
          </a:p>
          <a:p>
            <a:pPr lvl="2">
              <a:lnSpc>
                <a:spcPct val="150000"/>
              </a:lnSpc>
            </a:pPr>
            <a:r>
              <a:rPr lang="en-US" sz="1600" b="1" dirty="0"/>
              <a:t>1.306ms</a:t>
            </a:r>
            <a:r>
              <a:rPr lang="en-US" sz="1600" dirty="0"/>
              <a:t> to get data for all channels </a:t>
            </a:r>
          </a:p>
          <a:p>
            <a:pPr lvl="2">
              <a:lnSpc>
                <a:spcPct val="150000"/>
              </a:lnSpc>
            </a:pPr>
            <a:r>
              <a:rPr lang="en-US" sz="1600" dirty="0" err="1"/>
              <a:t>TwinCAT</a:t>
            </a:r>
            <a:r>
              <a:rPr lang="en-US" sz="1600" dirty="0"/>
              <a:t> System Real Time Usage: +20% </a:t>
            </a:r>
          </a:p>
          <a:p>
            <a:pPr lvl="1">
              <a:lnSpc>
                <a:spcPct val="150000"/>
              </a:lnSpc>
            </a:pPr>
            <a:r>
              <a:rPr lang="en-US" sz="1600" dirty="0"/>
              <a:t>4000 channels </a:t>
            </a:r>
          </a:p>
          <a:p>
            <a:pPr lvl="2">
              <a:lnSpc>
                <a:spcPct val="150000"/>
              </a:lnSpc>
            </a:pPr>
            <a:r>
              <a:rPr lang="en-US" sz="1600" b="1" dirty="0"/>
              <a:t>1.483ms</a:t>
            </a:r>
            <a:r>
              <a:rPr lang="en-US" sz="1600" dirty="0"/>
              <a:t> to get data for all channels </a:t>
            </a:r>
          </a:p>
          <a:p>
            <a:pPr lvl="2">
              <a:lnSpc>
                <a:spcPct val="150000"/>
              </a:lnSpc>
            </a:pPr>
            <a:r>
              <a:rPr lang="en-US" sz="1600" dirty="0" err="1"/>
              <a:t>TwinCAT</a:t>
            </a:r>
            <a:r>
              <a:rPr lang="en-US" sz="1600" dirty="0"/>
              <a:t> System Real Time Usage: +60-80% </a:t>
            </a:r>
          </a:p>
        </p:txBody>
      </p:sp>
      <p:sp>
        <p:nvSpPr>
          <p:cNvPr id="6" name="Rectangle 5"/>
          <p:cNvSpPr/>
          <p:nvPr/>
        </p:nvSpPr>
        <p:spPr>
          <a:xfrm>
            <a:off x="1535112" y="5662557"/>
            <a:ext cx="5038725" cy="1569660"/>
          </a:xfrm>
          <a:prstGeom prst="rect">
            <a:avLst/>
          </a:prstGeom>
        </p:spPr>
        <p:txBody>
          <a:bodyPr>
            <a:spAutoFit/>
          </a:bodyPr>
          <a:lstStyle/>
          <a:p>
            <a:pPr lvl="0">
              <a:lnSpc>
                <a:spcPct val="150000"/>
              </a:lnSpc>
            </a:pPr>
            <a:r>
              <a:rPr lang="en-US" sz="1600" b="1" dirty="0" smtClean="0"/>
              <a:t>EPICS</a:t>
            </a:r>
            <a:r>
              <a:rPr lang="en-US" sz="1600" dirty="0" smtClean="0"/>
              <a:t> record transfer</a:t>
            </a:r>
            <a:r>
              <a:rPr lang="en-US" sz="1600" i="1" dirty="0" smtClean="0"/>
              <a:t> </a:t>
            </a:r>
            <a:r>
              <a:rPr lang="en-US" sz="1600" i="1" dirty="0"/>
              <a:t>(test performed on 7/30/2013)</a:t>
            </a:r>
            <a:endParaRPr lang="en-US" sz="1600" dirty="0"/>
          </a:p>
          <a:p>
            <a:pPr lvl="1">
              <a:lnSpc>
                <a:spcPct val="150000"/>
              </a:lnSpc>
            </a:pPr>
            <a:r>
              <a:rPr lang="en-US" sz="1600" dirty="0"/>
              <a:t>It takes ~1.33s to process 1,000,000 records </a:t>
            </a:r>
          </a:p>
          <a:p>
            <a:pPr lvl="1">
              <a:lnSpc>
                <a:spcPct val="150000"/>
              </a:lnSpc>
            </a:pPr>
            <a:r>
              <a:rPr lang="en-US" sz="1600" dirty="0"/>
              <a:t>Thus in a 10ms cycle it can process ~7500 </a:t>
            </a:r>
            <a:r>
              <a:rPr lang="en-US" sz="1600" dirty="0" smtClean="0"/>
              <a:t>records</a:t>
            </a:r>
            <a:endParaRPr lang="en-US" sz="1600" dirty="0"/>
          </a:p>
        </p:txBody>
      </p:sp>
    </p:spTree>
    <p:extLst>
      <p:ext uri="{BB962C8B-B14F-4D97-AF65-F5344CB8AC3E}">
        <p14:creationId xmlns:p14="http://schemas.microsoft.com/office/powerpoint/2010/main" val="25490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865" y="198437"/>
            <a:ext cx="4028871" cy="338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81" y="4160837"/>
            <a:ext cx="3686174" cy="275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12" y="4146440"/>
            <a:ext cx="3300412" cy="2585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2457" y="1306432"/>
            <a:ext cx="6120202" cy="2611036"/>
          </a:xfrm>
          <a:prstGeom prst="rect">
            <a:avLst/>
          </a:prstGeom>
          <a:noFill/>
        </p:spPr>
        <p:txBody>
          <a:bodyPr wrap="none" rtlCol="0">
            <a:spAutoFit/>
          </a:bodyPr>
          <a:lstStyle/>
          <a:p>
            <a:r>
              <a:rPr lang="en-US" sz="1600" dirty="0"/>
              <a:t>Experience &amp; Status of the LIGO Slow Controls </a:t>
            </a:r>
            <a:r>
              <a:rPr lang="en-US" sz="1600" dirty="0" smtClean="0"/>
              <a:t>System(s)</a:t>
            </a:r>
          </a:p>
          <a:p>
            <a:r>
              <a:rPr lang="en-US" sz="1600" dirty="0" smtClean="0">
                <a:hlinkClick r:id="rId5"/>
              </a:rPr>
              <a:t>E1200224</a:t>
            </a:r>
            <a:r>
              <a:rPr lang="en-US" sz="1600" dirty="0"/>
              <a:t>, </a:t>
            </a:r>
            <a:r>
              <a:rPr lang="en-US" sz="1600" dirty="0" err="1"/>
              <a:t>aLIGO</a:t>
            </a:r>
            <a:r>
              <a:rPr lang="en-US" sz="1600" dirty="0"/>
              <a:t>, Slow Controls</a:t>
            </a:r>
            <a:br>
              <a:rPr lang="en-US" sz="1600" dirty="0"/>
            </a:br>
            <a:r>
              <a:rPr lang="en-US" sz="1600" dirty="0"/>
              <a:t>A few specific links that may prove generally useful:</a:t>
            </a:r>
            <a:br>
              <a:rPr lang="en-US" sz="1600" dirty="0"/>
            </a:br>
            <a:r>
              <a:rPr lang="en-US" sz="1600" dirty="0">
                <a:hlinkClick r:id="rId6"/>
              </a:rPr>
              <a:t>D1100683</a:t>
            </a:r>
            <a:r>
              <a:rPr lang="en-US" sz="1600" dirty="0"/>
              <a:t>, Block Diagram</a:t>
            </a:r>
            <a:br>
              <a:rPr lang="en-US" sz="1600" dirty="0"/>
            </a:br>
            <a:r>
              <a:rPr lang="en-US" sz="1600" dirty="0">
                <a:hlinkClick r:id="rId7"/>
              </a:rPr>
              <a:t>D1102294</a:t>
            </a:r>
            <a:r>
              <a:rPr lang="en-US" sz="1600" dirty="0"/>
              <a:t>, Network Diagram</a:t>
            </a:r>
            <a:br>
              <a:rPr lang="en-US" sz="1600" dirty="0"/>
            </a:br>
            <a:r>
              <a:rPr lang="en-US" sz="1600" dirty="0">
                <a:hlinkClick r:id="rId8"/>
              </a:rPr>
              <a:t>G1200005</a:t>
            </a:r>
            <a:r>
              <a:rPr lang="en-US" sz="1600" dirty="0"/>
              <a:t>, </a:t>
            </a:r>
            <a:r>
              <a:rPr lang="en-US" sz="1600" dirty="0" err="1"/>
              <a:t>EtherCAT</a:t>
            </a:r>
            <a:r>
              <a:rPr lang="en-US" sz="1600" dirty="0"/>
              <a:t> for advanced LIGO</a:t>
            </a:r>
            <a:br>
              <a:rPr lang="en-US" sz="1600" dirty="0"/>
            </a:br>
            <a:r>
              <a:rPr lang="en-US" sz="1600" dirty="0">
                <a:hlinkClick r:id="rId9"/>
              </a:rPr>
              <a:t>G1100098</a:t>
            </a:r>
            <a:r>
              <a:rPr lang="en-US" sz="1600" dirty="0"/>
              <a:t>, </a:t>
            </a:r>
            <a:r>
              <a:rPr lang="en-US" sz="1600" dirty="0" err="1"/>
              <a:t>EtherCAT</a:t>
            </a:r>
            <a:r>
              <a:rPr lang="en-US" sz="1600" dirty="0"/>
              <a:t> (</a:t>
            </a:r>
            <a:r>
              <a:rPr lang="en-US" sz="1600" dirty="0" err="1"/>
              <a:t>Beckhoff</a:t>
            </a:r>
            <a:r>
              <a:rPr lang="en-US" sz="1600" dirty="0"/>
              <a:t>) for advanced LIGO</a:t>
            </a:r>
            <a:br>
              <a:rPr lang="en-US" sz="1600" dirty="0"/>
            </a:br>
            <a:r>
              <a:rPr lang="en-US" sz="1600" dirty="0">
                <a:hlinkClick r:id="rId10"/>
              </a:rPr>
              <a:t>E1200225</a:t>
            </a:r>
            <a:r>
              <a:rPr lang="en-US" sz="1600" dirty="0"/>
              <a:t>, Coding Standard for </a:t>
            </a:r>
            <a:r>
              <a:rPr lang="en-US" sz="1600" dirty="0" err="1"/>
              <a:t>TwinCAT</a:t>
            </a:r>
            <a:r>
              <a:rPr lang="en-US" sz="1600" dirty="0"/>
              <a:t> Slow Controls Software</a:t>
            </a:r>
            <a:br>
              <a:rPr lang="en-US" sz="1600" dirty="0"/>
            </a:br>
            <a:r>
              <a:rPr lang="en-US" sz="1600" dirty="0">
                <a:hlinkClick r:id="rId11"/>
              </a:rPr>
              <a:t>F1200003</a:t>
            </a:r>
            <a:r>
              <a:rPr lang="en-US" sz="1600" dirty="0"/>
              <a:t>, Template for </a:t>
            </a:r>
            <a:r>
              <a:rPr lang="en-US" sz="1600" dirty="0" err="1"/>
              <a:t>TwinCAT</a:t>
            </a:r>
            <a:r>
              <a:rPr lang="en-US" sz="1600" dirty="0"/>
              <a:t> Library </a:t>
            </a:r>
            <a:r>
              <a:rPr lang="en-US" sz="1600" dirty="0" smtClean="0"/>
              <a:t>Documentation</a:t>
            </a:r>
          </a:p>
          <a:p>
            <a:endParaRPr lang="en-US" sz="1600" dirty="0"/>
          </a:p>
          <a:p>
            <a:r>
              <a:rPr lang="en-US" sz="1600" dirty="0" smtClean="0"/>
              <a:t>Working Documentation is in the </a:t>
            </a:r>
            <a:r>
              <a:rPr lang="en-US" sz="1600" dirty="0" err="1" smtClean="0"/>
              <a:t>aLIGO</a:t>
            </a:r>
            <a:r>
              <a:rPr lang="en-US" sz="1600" dirty="0" smtClean="0"/>
              <a:t> WIKI</a:t>
            </a:r>
            <a:endParaRPr lang="en-US" sz="1600" dirty="0"/>
          </a:p>
        </p:txBody>
      </p:sp>
    </p:spTree>
    <p:extLst>
      <p:ext uri="{BB962C8B-B14F-4D97-AF65-F5344CB8AC3E}">
        <p14:creationId xmlns:p14="http://schemas.microsoft.com/office/powerpoint/2010/main" val="412990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6229" y="167993"/>
            <a:ext cx="2604161" cy="675471"/>
          </a:xfrm>
        </p:spPr>
        <p:txBody>
          <a:bodyPr>
            <a:normAutofit/>
          </a:bodyPr>
          <a:lstStyle/>
          <a:p>
            <a:r>
              <a:rPr lang="en-US" dirty="0" err="1" smtClean="0">
                <a:solidFill>
                  <a:srgbClr val="FF0000"/>
                </a:solidFill>
              </a:rPr>
              <a:t>TwinSafe</a:t>
            </a:r>
            <a:endParaRPr lang="en-US" dirty="0">
              <a:solidFill>
                <a:srgbClr val="FF0000"/>
              </a:solidFill>
            </a:endParaRPr>
          </a:p>
        </p:txBody>
      </p:sp>
      <p:sp>
        <p:nvSpPr>
          <p:cNvPr id="3" name="Subtitle 2"/>
          <p:cNvSpPr>
            <a:spLocks noGrp="1"/>
          </p:cNvSpPr>
          <p:nvPr>
            <p:ph type="subTitle" idx="1"/>
          </p:nvPr>
        </p:nvSpPr>
        <p:spPr>
          <a:xfrm>
            <a:off x="1428088" y="5375769"/>
            <a:ext cx="7056438" cy="1595931"/>
          </a:xfrm>
        </p:spPr>
        <p:txBody>
          <a:bodyPr>
            <a:normAutofit/>
          </a:bodyPr>
          <a:lstStyle/>
          <a:p>
            <a:r>
              <a:rPr lang="en-US" dirty="0" smtClean="0"/>
              <a:t>Allows Safety interlock to be used without having to install separate chassis though you can </a:t>
            </a:r>
            <a:endParaRPr lang="en-US" dirty="0"/>
          </a:p>
        </p:txBody>
      </p:sp>
      <p:pic>
        <p:nvPicPr>
          <p:cNvPr id="1026" name="Picture 2" descr="http://www.beckhoffautomation.com/images/ethercat/twinsafe_terminals.jpg"/>
          <p:cNvPicPr>
            <a:picLocks noChangeAspect="1" noChangeArrowheads="1"/>
          </p:cNvPicPr>
          <p:nvPr/>
        </p:nvPicPr>
        <p:blipFill>
          <a:blip r:embed="rId2" cstate="print"/>
          <a:srcRect/>
          <a:stretch>
            <a:fillRect/>
          </a:stretch>
        </p:blipFill>
        <p:spPr bwMode="auto">
          <a:xfrm>
            <a:off x="588037" y="1763925"/>
            <a:ext cx="4740618" cy="2435895"/>
          </a:xfrm>
          <a:prstGeom prst="rect">
            <a:avLst/>
          </a:prstGeom>
          <a:noFill/>
        </p:spPr>
      </p:pic>
      <p:pic>
        <p:nvPicPr>
          <p:cNvPr id="1028" name="Picture 4" descr="http://www.beckhoffautomation.com/images/EtherCAT/EL1904__web.jpg"/>
          <p:cNvPicPr>
            <a:picLocks noChangeAspect="1" noChangeArrowheads="1"/>
          </p:cNvPicPr>
          <p:nvPr/>
        </p:nvPicPr>
        <p:blipFill>
          <a:blip r:embed="rId3" cstate="print"/>
          <a:srcRect/>
          <a:stretch>
            <a:fillRect/>
          </a:stretch>
        </p:blipFill>
        <p:spPr bwMode="auto">
          <a:xfrm>
            <a:off x="5174835" y="1343943"/>
            <a:ext cx="4905790" cy="3023871"/>
          </a:xfrm>
          <a:prstGeom prst="rect">
            <a:avLst/>
          </a:prstGeom>
          <a:noFill/>
        </p:spPr>
      </p:pic>
    </p:spTree>
    <p:extLst>
      <p:ext uri="{BB962C8B-B14F-4D97-AF65-F5344CB8AC3E}">
        <p14:creationId xmlns:p14="http://schemas.microsoft.com/office/powerpoint/2010/main" val="387332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EASY Setup with Pre-Existing Function Blocks</a:t>
            </a:r>
            <a:endParaRPr lang="en-US" dirty="0"/>
          </a:p>
        </p:txBody>
      </p:sp>
      <p:pic>
        <p:nvPicPr>
          <p:cNvPr id="13320" name="Picture 8" descr="http://www.beckhoffautomation.com/images/twinsafe/twinsafe_config_screen_3.jpg"/>
          <p:cNvPicPr>
            <a:picLocks noChangeAspect="1" noChangeArrowheads="1"/>
          </p:cNvPicPr>
          <p:nvPr/>
        </p:nvPicPr>
        <p:blipFill>
          <a:blip r:embed="rId2" cstate="print"/>
          <a:srcRect/>
          <a:stretch>
            <a:fillRect/>
          </a:stretch>
        </p:blipFill>
        <p:spPr bwMode="auto">
          <a:xfrm>
            <a:off x="4859766" y="2484437"/>
            <a:ext cx="4569579" cy="3433353"/>
          </a:xfrm>
          <a:prstGeom prst="rect">
            <a:avLst/>
          </a:prstGeom>
          <a:noFill/>
        </p:spPr>
      </p:pic>
      <p:sp>
        <p:nvSpPr>
          <p:cNvPr id="8" name="TextBox 7"/>
          <p:cNvSpPr txBox="1"/>
          <p:nvPr/>
        </p:nvSpPr>
        <p:spPr>
          <a:xfrm>
            <a:off x="468312" y="2484437"/>
            <a:ext cx="3528219" cy="3966298"/>
          </a:xfrm>
          <a:prstGeom prst="rect">
            <a:avLst/>
          </a:prstGeom>
          <a:noFill/>
        </p:spPr>
        <p:txBody>
          <a:bodyPr wrap="square" lIns="100794" tIns="50397" rIns="100794" bIns="50397" rtlCol="0">
            <a:spAutoFit/>
          </a:bodyPr>
          <a:lstStyle/>
          <a:p>
            <a:r>
              <a:rPr lang="en-US" dirty="0" smtClean="0"/>
              <a:t>Select Function block like</a:t>
            </a:r>
          </a:p>
          <a:p>
            <a:r>
              <a:rPr lang="en-US" dirty="0" smtClean="0"/>
              <a:t>E-Stop</a:t>
            </a:r>
          </a:p>
          <a:p>
            <a:r>
              <a:rPr lang="en-US" dirty="0" smtClean="0"/>
              <a:t>Allows you to select what inputs you are monitoring  from any of the Safety input cards either in the corner station or end station.  Allows the you to change the state of any of the safety outputs either in the corner or end station.  Monitors the network connections to safety inputs and disables outputs if lost.  Very flexible and allows variables to communicate with MEDM screens.</a:t>
            </a:r>
          </a:p>
        </p:txBody>
      </p:sp>
    </p:spTree>
    <p:extLst>
      <p:ext uri="{BB962C8B-B14F-4D97-AF65-F5344CB8AC3E}">
        <p14:creationId xmlns:p14="http://schemas.microsoft.com/office/powerpoint/2010/main" val="145533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226" y="808037"/>
            <a:ext cx="3400424" cy="248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309" y="4237037"/>
            <a:ext cx="3235586" cy="241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312" y="4084637"/>
            <a:ext cx="4067174" cy="239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46" y="969963"/>
            <a:ext cx="18383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46751" y="328253"/>
            <a:ext cx="3467616" cy="349968"/>
          </a:xfrm>
          <a:prstGeom prst="rect">
            <a:avLst/>
          </a:prstGeom>
          <a:noFill/>
        </p:spPr>
        <p:txBody>
          <a:bodyPr wrap="none" rtlCol="0">
            <a:spAutoFit/>
          </a:bodyPr>
          <a:lstStyle/>
          <a:p>
            <a:r>
              <a:rPr lang="en-US" dirty="0" smtClean="0"/>
              <a:t>DIN Rail and Packaging System</a:t>
            </a:r>
            <a:endParaRPr lang="en-US" dirty="0"/>
          </a:p>
        </p:txBody>
      </p:sp>
    </p:spTree>
    <p:extLst>
      <p:ext uri="{BB962C8B-B14F-4D97-AF65-F5344CB8AC3E}">
        <p14:creationId xmlns:p14="http://schemas.microsoft.com/office/powerpoint/2010/main" val="327585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58728046"/>
              </p:ext>
            </p:extLst>
          </p:nvPr>
        </p:nvGraphicFramePr>
        <p:xfrm>
          <a:off x="4887912" y="960437"/>
          <a:ext cx="4082797" cy="5712954"/>
        </p:xfrm>
        <a:graphic>
          <a:graphicData uri="http://schemas.openxmlformats.org/drawingml/2006/table">
            <a:tbl>
              <a:tblPr/>
              <a:tblGrid>
                <a:gridCol w="444500"/>
                <a:gridCol w="1925617"/>
                <a:gridCol w="628903"/>
                <a:gridCol w="1083777"/>
              </a:tblGrid>
              <a:tr h="75575">
                <a:tc>
                  <a:txBody>
                    <a:bodyPr/>
                    <a:lstStyle/>
                    <a:p>
                      <a:pPr algn="l"/>
                      <a:r>
                        <a:rPr lang="en-US" sz="900" dirty="0">
                          <a:effectLst/>
                          <a:latin typeface="Arial" panose="020B0604020202020204" pitchFamily="34" charset="0"/>
                          <a:cs typeface="Arial" panose="020B0604020202020204" pitchFamily="34" charset="0"/>
                        </a:rPr>
                        <a:t>Index</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Name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Flags</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Value</a:t>
                      </a:r>
                    </a:p>
                  </a:txBody>
                  <a:tcPr marL="0" marR="0" marT="0" marB="0" anchor="ctr">
                    <a:lnL>
                      <a:noFill/>
                    </a:lnL>
                    <a:lnR>
                      <a:noFill/>
                    </a:lnR>
                    <a:lnT>
                      <a:noFill/>
                    </a:lnT>
                    <a:lnB>
                      <a:noFill/>
                    </a:lnB>
                  </a:tcPr>
                </a:tc>
              </a:tr>
              <a:tr h="75575">
                <a:tc>
                  <a:txBody>
                    <a:bodyPr/>
                    <a:lstStyle/>
                    <a:p>
                      <a:pPr algn="l"/>
                      <a:r>
                        <a:rPr lang="en-US" sz="900">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 </a:t>
                      </a:r>
                    </a:p>
                  </a:txBody>
                  <a:tcPr marL="0" marR="0" marT="0" marB="0" anchor="ctr">
                    <a:lnL>
                      <a:noFill/>
                    </a:lnL>
                    <a:lnR>
                      <a:noFill/>
                    </a:lnR>
                    <a:lnT>
                      <a:noFill/>
                    </a:lnT>
                    <a:lnB>
                      <a:noFill/>
                    </a:lnB>
                  </a:tcPr>
                </a:tc>
              </a:tr>
              <a:tr h="75575">
                <a:tc>
                  <a:txBody>
                    <a:bodyPr/>
                    <a:lstStyle/>
                    <a:p>
                      <a:pPr algn="l"/>
                      <a:r>
                        <a:rPr lang="en-US" sz="900">
                          <a:effectLst/>
                          <a:latin typeface="Arial" panose="020B0604020202020204" pitchFamily="34" charset="0"/>
                          <a:cs typeface="Arial" panose="020B0604020202020204" pitchFamily="34" charset="0"/>
                        </a:rPr>
                        <a:t>8000:0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ENC Settings Ch.1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&gt; 15 &lt;</a:t>
                      </a:r>
                    </a:p>
                  </a:txBody>
                  <a:tcPr marL="0" marR="0" marT="0" marB="0" anchor="ctr">
                    <a:lnL>
                      <a:noFill/>
                    </a:lnL>
                    <a:lnR>
                      <a:noFill/>
                    </a:lnR>
                    <a:lnT>
                      <a:noFill/>
                    </a:lnT>
                    <a:lnB>
                      <a:noFill/>
                    </a:lnB>
                  </a:tcPr>
                </a:tc>
              </a:tr>
              <a:tr h="151149">
                <a:tc>
                  <a:txBody>
                    <a:bodyPr/>
                    <a:lstStyle/>
                    <a:p>
                      <a:pPr algn="l"/>
                      <a:r>
                        <a:rPr lang="en-US" sz="900" dirty="0">
                          <a:effectLst/>
                          <a:latin typeface="Arial" panose="020B0604020202020204" pitchFamily="34" charset="0"/>
                          <a:cs typeface="Arial" panose="020B0604020202020204" pitchFamily="34" charset="0"/>
                        </a:rPr>
                        <a:t>8000:08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Disable filter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dirty="0">
                          <a:effectLst/>
                          <a:latin typeface="Arial" panose="020B0604020202020204" pitchFamily="34" charset="0"/>
                          <a:cs typeface="Arial" panose="020B0604020202020204" pitchFamily="34" charset="0"/>
                        </a:rPr>
                        <a:t>8000:0A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Enable micro increments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dirty="0">
                          <a:effectLst/>
                          <a:latin typeface="Arial" panose="020B0604020202020204" pitchFamily="34" charset="0"/>
                          <a:cs typeface="Arial" panose="020B0604020202020204" pitchFamily="34" charset="0"/>
                        </a:rPr>
                        <a:t>8000:0E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Reversion of rotation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75575">
                <a:tc>
                  <a:txBody>
                    <a:bodyPr/>
                    <a:lstStyle/>
                    <a:p>
                      <a:pPr algn="l"/>
                      <a:r>
                        <a:rPr lang="en-US" sz="900" dirty="0">
                          <a:effectLst/>
                          <a:latin typeface="Arial" panose="020B0604020202020204" pitchFamily="34" charset="0"/>
                          <a:cs typeface="Arial" panose="020B0604020202020204" pitchFamily="34" charset="0"/>
                        </a:rPr>
                        <a:t>8010:0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ENC Settings Ch.2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&gt; 15 &lt;</a:t>
                      </a:r>
                    </a:p>
                  </a:txBody>
                  <a:tcPr marL="0" marR="0" marT="0" marB="0" anchor="ctr">
                    <a:lnL>
                      <a:noFill/>
                    </a:lnL>
                    <a:lnR>
                      <a:noFill/>
                    </a:lnR>
                    <a:lnT>
                      <a:noFill/>
                    </a:lnT>
                    <a:lnB>
                      <a:noFill/>
                    </a:lnB>
                  </a:tcPr>
                </a:tc>
              </a:tr>
              <a:tr h="151149">
                <a:tc>
                  <a:txBody>
                    <a:bodyPr/>
                    <a:lstStyle/>
                    <a:p>
                      <a:pPr algn="l"/>
                      <a:r>
                        <a:rPr lang="en-US" sz="900" dirty="0">
                          <a:effectLst/>
                          <a:latin typeface="Arial" panose="020B0604020202020204" pitchFamily="34" charset="0"/>
                          <a:cs typeface="Arial" panose="020B0604020202020204" pitchFamily="34" charset="0"/>
                        </a:rPr>
                        <a:t>8020:0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DCM Motor Settings Ch.1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&gt; 15 &lt;</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8020:01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Maximal current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0x0096 (150)</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8020:02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Nominal current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0x0096 (150)</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8020:03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Nominal voltage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0x5DC0 (24000)</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226724">
                <a:tc>
                  <a:txBody>
                    <a:bodyPr/>
                    <a:lstStyle/>
                    <a:p>
                      <a:pPr algn="l"/>
                      <a:r>
                        <a:rPr lang="en-US" sz="900" dirty="0">
                          <a:effectLst/>
                          <a:latin typeface="Arial" panose="020B0604020202020204" pitchFamily="34" charset="0"/>
                          <a:cs typeface="Arial" panose="020B0604020202020204" pitchFamily="34" charset="0"/>
                        </a:rPr>
                        <a:t>8020:04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Motor coil resistance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0x1982 (6530)</a:t>
                      </a:r>
                      <a:br>
                        <a:rPr lang="en-US" sz="900" b="1">
                          <a:effectLst/>
                          <a:latin typeface="Arial" panose="020B0604020202020204" pitchFamily="34" charset="0"/>
                          <a:cs typeface="Arial" panose="020B0604020202020204" pitchFamily="34" charset="0"/>
                        </a:rPr>
                      </a:b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8020:05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Reduced current (positive)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8020:06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Reduced current (negative)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8020:07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Encoder increments (4-fold)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0x7D00 (32000</a:t>
                      </a:r>
                      <a:r>
                        <a:rPr lang="en-US" sz="900">
                          <a:effectLst/>
                          <a:latin typeface="Arial" panose="020B0604020202020204" pitchFamily="34" charset="0"/>
                          <a:cs typeface="Arial" panose="020B0604020202020204" pitchFamily="34" charset="0"/>
                        </a:rPr>
                        <a:t>)</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8020:08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Maximal motor velocity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0x0E10 (3600)</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8020:0C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Time for switch-off at overload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0x00C8 (200)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8020:0D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Time for current lowering at overload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0x07D0 (2000)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8020:0E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Torque auto-reduction threshold (positive)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8020:0F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Torque auto-reduction threshold (negative)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DCM Controller Settings Ch.1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&gt; 18 &lt;</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Kp factor (curr.)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0x00C8 (200)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8021:02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Ki factor (curr.)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0x0002 (2)</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8021:03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Inner window (curr.)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8021:05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Outer window (curr.)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0x00 (0)</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8021:06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Filter cut off frequency (curr.)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0x0064 (100)</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8021:11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Voltage adjustment enable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8021:12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Current adjustment enable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75575">
                <a:tc>
                  <a:txBody>
                    <a:bodyPr/>
                    <a:lstStyle/>
                    <a:p>
                      <a:pPr algn="l"/>
                      <a:r>
                        <a:rPr lang="en-US" sz="900">
                          <a:effectLst/>
                          <a:latin typeface="Arial" panose="020B0604020202020204" pitchFamily="34" charset="0"/>
                          <a:cs typeface="Arial" panose="020B0604020202020204" pitchFamily="34" charset="0"/>
                        </a:rPr>
                        <a:t>8022:0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DCM Features Ch.1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&gt; 62 &lt;</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8022:01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Operation mode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b="1">
                          <a:effectLst/>
                          <a:latin typeface="Arial" panose="020B0604020202020204" pitchFamily="34" charset="0"/>
                          <a:cs typeface="Arial" panose="020B0604020202020204" pitchFamily="34" charset="0"/>
                        </a:rPr>
                        <a:t>Position controller (3)</a:t>
                      </a:r>
                      <a:endParaRPr lang="en-US" sz="900">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8022:09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Invert motor polarity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8022:0A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Torque error enable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8022:0B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Torque auto reduce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FALSE</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8022:11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Select info data 1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Motor coil voltage (1)</a:t>
                      </a:r>
                    </a:p>
                  </a:txBody>
                  <a:tcPr marL="0" marR="0" marT="0" marB="0" anchor="ctr">
                    <a:lnL>
                      <a:noFill/>
                    </a:lnL>
                    <a:lnR>
                      <a:noFill/>
                    </a:lnR>
                    <a:lnT>
                      <a:noFill/>
                    </a:lnT>
                    <a:lnB>
                      <a:noFill/>
                    </a:lnB>
                  </a:tcPr>
                </a:tc>
              </a:tr>
              <a:tr h="151149">
                <a:tc>
                  <a:txBody>
                    <a:bodyPr/>
                    <a:lstStyle/>
                    <a:p>
                      <a:pPr algn="l"/>
                      <a:r>
                        <a:rPr lang="en-US" sz="900">
                          <a:effectLst/>
                          <a:latin typeface="Arial" panose="020B0604020202020204" pitchFamily="34" charset="0"/>
                          <a:cs typeface="Arial" panose="020B0604020202020204" pitchFamily="34" charset="0"/>
                        </a:rPr>
                        <a:t>8022:19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Select info data 2 </a:t>
                      </a:r>
                    </a:p>
                  </a:txBody>
                  <a:tcPr marL="0" marR="0" marT="0" marB="0" anchor="ctr">
                    <a:lnL>
                      <a:noFill/>
                    </a:lnL>
                    <a:lnR>
                      <a:noFill/>
                    </a:lnR>
                    <a:lnT>
                      <a:noFill/>
                    </a:lnT>
                    <a:lnB>
                      <a:noFill/>
                    </a:lnB>
                  </a:tcPr>
                </a:tc>
                <a:tc>
                  <a:txBody>
                    <a:bodyPr/>
                    <a:lstStyle/>
                    <a:p>
                      <a:pPr algn="l"/>
                      <a:r>
                        <a:rPr lang="en-US" sz="900">
                          <a:effectLst/>
                          <a:latin typeface="Arial" panose="020B0604020202020204" pitchFamily="34" charset="0"/>
                          <a:cs typeface="Arial" panose="020B0604020202020204" pitchFamily="34" charset="0"/>
                        </a:rPr>
                        <a:t>RW </a:t>
                      </a:r>
                    </a:p>
                  </a:txBody>
                  <a:tcPr marL="0" marR="0" marT="0" marB="0" anchor="ctr">
                    <a:lnL>
                      <a:noFill/>
                    </a:lnL>
                    <a:lnR>
                      <a:noFill/>
                    </a:lnR>
                    <a:lnT>
                      <a:noFill/>
                    </a:lnT>
                    <a:lnB>
                      <a:noFill/>
                    </a:lnB>
                  </a:tcPr>
                </a:tc>
                <a:tc>
                  <a:txBody>
                    <a:bodyPr/>
                    <a:lstStyle/>
                    <a:p>
                      <a:pPr algn="l"/>
                      <a:r>
                        <a:rPr lang="en-US" sz="900" dirty="0">
                          <a:effectLst/>
                          <a:latin typeface="Arial" panose="020B0604020202020204" pitchFamily="34" charset="0"/>
                          <a:cs typeface="Arial" panose="020B0604020202020204" pitchFamily="34" charset="0"/>
                        </a:rPr>
                        <a:t>Motor coil current (2)</a:t>
                      </a:r>
                    </a:p>
                  </a:txBody>
                  <a:tcPr marL="0" marR="0" marT="0" marB="0" anchor="ctr">
                    <a:lnL>
                      <a:noFill/>
                    </a:lnL>
                    <a:lnR>
                      <a:noFill/>
                    </a:lnR>
                    <a:lnT>
                      <a:noFill/>
                    </a:lnT>
                    <a:lnB>
                      <a:noFill/>
                    </a:lnB>
                  </a:tcPr>
                </a:tc>
              </a:tr>
            </a:tbl>
          </a:graphicData>
        </a:graphic>
      </p:graphicFrame>
      <p:sp>
        <p:nvSpPr>
          <p:cNvPr id="6" name="TextBox 5"/>
          <p:cNvSpPr txBox="1"/>
          <p:nvPr/>
        </p:nvSpPr>
        <p:spPr>
          <a:xfrm>
            <a:off x="315912" y="283085"/>
            <a:ext cx="2732543" cy="349968"/>
          </a:xfrm>
          <a:prstGeom prst="rect">
            <a:avLst/>
          </a:prstGeom>
          <a:noFill/>
        </p:spPr>
        <p:txBody>
          <a:bodyPr wrap="none" rtlCol="0">
            <a:spAutoFit/>
          </a:bodyPr>
          <a:lstStyle/>
          <a:p>
            <a:r>
              <a:rPr lang="en-US" dirty="0" smtClean="0"/>
              <a:t>EL7342 Parameter Table</a:t>
            </a:r>
            <a:endParaRPr lang="en-US" dirty="0"/>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 y="1550988"/>
            <a:ext cx="42957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7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 y="40783"/>
            <a:ext cx="552450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269" y="3244850"/>
            <a:ext cx="555307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46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3438" y="2416629"/>
            <a:ext cx="5548312" cy="4025900"/>
            <a:chOff x="2103438" y="2011363"/>
            <a:chExt cx="5548312" cy="4025900"/>
          </a:xfrm>
        </p:grpSpPr>
        <p:sp>
          <p:nvSpPr>
            <p:cNvPr id="2050" name="Oval 1"/>
            <p:cNvSpPr>
              <a:spLocks noChangeArrowheads="1"/>
            </p:cNvSpPr>
            <p:nvPr/>
          </p:nvSpPr>
          <p:spPr bwMode="auto">
            <a:xfrm>
              <a:off x="2103438" y="4114800"/>
              <a:ext cx="731837" cy="731838"/>
            </a:xfrm>
            <a:prstGeom prst="ellipse">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EPICS</a:t>
              </a:r>
            </a:p>
          </p:txBody>
        </p:sp>
        <p:sp>
          <p:nvSpPr>
            <p:cNvPr id="2051" name="Oval 2"/>
            <p:cNvSpPr>
              <a:spLocks noChangeArrowheads="1"/>
            </p:cNvSpPr>
            <p:nvPr/>
          </p:nvSpPr>
          <p:spPr bwMode="auto">
            <a:xfrm>
              <a:off x="4479925" y="4206875"/>
              <a:ext cx="549275" cy="549275"/>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p>
              <a:pPr algn="ctr"/>
              <a:r>
                <a:rPr lang="en-US" altLang="en-US" sz="1200">
                  <a:solidFill>
                    <a:srgbClr val="000000"/>
                  </a:solidFill>
                </a:rPr>
                <a:t>ADS   </a:t>
              </a:r>
            </a:p>
          </p:txBody>
        </p:sp>
        <p:sp>
          <p:nvSpPr>
            <p:cNvPr id="2052" name="Oval 3"/>
            <p:cNvSpPr>
              <a:spLocks noChangeArrowheads="1"/>
            </p:cNvSpPr>
            <p:nvPr/>
          </p:nvSpPr>
          <p:spPr bwMode="auto">
            <a:xfrm>
              <a:off x="5029200" y="3749675"/>
              <a:ext cx="549275" cy="549275"/>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p>
              <a:pPr algn="ctr"/>
              <a:r>
                <a:rPr lang="en-US" altLang="en-US" sz="1200">
                  <a:solidFill>
                    <a:srgbClr val="000000"/>
                  </a:solidFill>
                </a:rPr>
                <a:t>OPC</a:t>
              </a:r>
            </a:p>
            <a:p>
              <a:pPr algn="ctr"/>
              <a:endParaRPr lang="en-US" altLang="en-US" sz="1200">
                <a:solidFill>
                  <a:srgbClr val="000000"/>
                </a:solidFill>
              </a:endParaRPr>
            </a:p>
          </p:txBody>
        </p:sp>
        <p:sp>
          <p:nvSpPr>
            <p:cNvPr id="2053" name="Oval 4"/>
            <p:cNvSpPr>
              <a:spLocks noChangeArrowheads="1"/>
            </p:cNvSpPr>
            <p:nvPr/>
          </p:nvSpPr>
          <p:spPr bwMode="auto">
            <a:xfrm>
              <a:off x="4937125" y="4114800"/>
              <a:ext cx="731838" cy="731838"/>
            </a:xfrm>
            <a:prstGeom prst="ellipse">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TwinCAT</a:t>
              </a:r>
            </a:p>
          </p:txBody>
        </p:sp>
        <p:sp>
          <p:nvSpPr>
            <p:cNvPr id="2054" name="Line 5"/>
            <p:cNvSpPr>
              <a:spLocks noChangeShapeType="1"/>
            </p:cNvSpPr>
            <p:nvPr/>
          </p:nvSpPr>
          <p:spPr bwMode="auto">
            <a:xfrm>
              <a:off x="2835275" y="4479925"/>
              <a:ext cx="1646238" cy="1588"/>
            </a:xfrm>
            <a:prstGeom prst="line">
              <a:avLst/>
            </a:prstGeom>
            <a:noFill/>
            <a:ln w="18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Text Box 6"/>
            <p:cNvSpPr txBox="1">
              <a:spLocks noChangeArrowheads="1"/>
            </p:cNvSpPr>
            <p:nvPr/>
          </p:nvSpPr>
          <p:spPr bwMode="auto">
            <a:xfrm>
              <a:off x="3281363" y="4356100"/>
              <a:ext cx="758825" cy="279400"/>
            </a:xfrm>
            <a:prstGeom prst="rect">
              <a:avLst/>
            </a:prstGeom>
            <a:solidFill>
              <a:srgbClr val="FFFFFF"/>
            </a:solidFill>
            <a:ln w="18360" cap="rnd">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00" tIns="64584" rIns="99000" bIns="54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200">
                  <a:solidFill>
                    <a:srgbClr val="000000"/>
                  </a:solidFill>
                </a:rPr>
                <a:t>TC_IOC</a:t>
              </a:r>
            </a:p>
          </p:txBody>
        </p:sp>
        <p:sp>
          <p:nvSpPr>
            <p:cNvPr id="2056" name="AutoShape 7"/>
            <p:cNvSpPr>
              <a:spLocks noChangeArrowheads="1"/>
            </p:cNvSpPr>
            <p:nvPr/>
          </p:nvSpPr>
          <p:spPr bwMode="auto">
            <a:xfrm>
              <a:off x="6126163" y="4114800"/>
              <a:ext cx="1096962" cy="731838"/>
            </a:xfrm>
            <a:prstGeom prst="roundRect">
              <a:avLst>
                <a:gd name="adj" fmla="val 213"/>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Beckhoff</a:t>
              </a:r>
            </a:p>
          </p:txBody>
        </p:sp>
        <p:sp>
          <p:nvSpPr>
            <p:cNvPr id="2057" name="Line 8"/>
            <p:cNvSpPr>
              <a:spLocks noChangeShapeType="1"/>
            </p:cNvSpPr>
            <p:nvPr/>
          </p:nvSpPr>
          <p:spPr bwMode="auto">
            <a:xfrm>
              <a:off x="5668963" y="4479925"/>
              <a:ext cx="457200" cy="1588"/>
            </a:xfrm>
            <a:prstGeom prst="line">
              <a:avLst/>
            </a:prstGeom>
            <a:noFill/>
            <a:ln w="18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8" name="Oval 9"/>
            <p:cNvSpPr>
              <a:spLocks noChangeArrowheads="1"/>
            </p:cNvSpPr>
            <p:nvPr/>
          </p:nvSpPr>
          <p:spPr bwMode="auto">
            <a:xfrm>
              <a:off x="2103438" y="2286000"/>
              <a:ext cx="731837" cy="731838"/>
            </a:xfrm>
            <a:prstGeom prst="ellipse">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EPICS</a:t>
              </a:r>
            </a:p>
          </p:txBody>
        </p:sp>
        <p:sp>
          <p:nvSpPr>
            <p:cNvPr id="2059" name="Oval 10"/>
            <p:cNvSpPr>
              <a:spLocks noChangeArrowheads="1"/>
            </p:cNvSpPr>
            <p:nvPr/>
          </p:nvSpPr>
          <p:spPr bwMode="auto">
            <a:xfrm>
              <a:off x="4479925" y="2378075"/>
              <a:ext cx="549275" cy="549275"/>
            </a:xfrm>
            <a:prstGeom prst="ellipse">
              <a:avLst/>
            </a:prstGeom>
            <a:solidFill>
              <a:srgbClr val="33CC66"/>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p>
              <a:pPr algn="ctr"/>
              <a:r>
                <a:rPr lang="en-US" altLang="en-US" sz="1200">
                  <a:solidFill>
                    <a:srgbClr val="000000"/>
                  </a:solidFill>
                </a:rPr>
                <a:t>OPC   </a:t>
              </a:r>
            </a:p>
          </p:txBody>
        </p:sp>
        <p:sp>
          <p:nvSpPr>
            <p:cNvPr id="2060" name="Oval 11"/>
            <p:cNvSpPr>
              <a:spLocks noChangeArrowheads="1"/>
            </p:cNvSpPr>
            <p:nvPr/>
          </p:nvSpPr>
          <p:spPr bwMode="auto">
            <a:xfrm>
              <a:off x="4937125" y="2286000"/>
              <a:ext cx="731838" cy="731838"/>
            </a:xfrm>
            <a:prstGeom prst="ellipse">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TwinCAT</a:t>
              </a:r>
            </a:p>
          </p:txBody>
        </p:sp>
        <p:sp>
          <p:nvSpPr>
            <p:cNvPr id="2061" name="Line 12"/>
            <p:cNvSpPr>
              <a:spLocks noChangeShapeType="1"/>
            </p:cNvSpPr>
            <p:nvPr/>
          </p:nvSpPr>
          <p:spPr bwMode="auto">
            <a:xfrm>
              <a:off x="2835275" y="2651125"/>
              <a:ext cx="1646238" cy="1588"/>
            </a:xfrm>
            <a:prstGeom prst="line">
              <a:avLst/>
            </a:prstGeom>
            <a:noFill/>
            <a:ln w="18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2" name="Text Box 13"/>
            <p:cNvSpPr txBox="1">
              <a:spLocks noChangeArrowheads="1"/>
            </p:cNvSpPr>
            <p:nvPr/>
          </p:nvSpPr>
          <p:spPr bwMode="auto">
            <a:xfrm>
              <a:off x="3159125" y="2527300"/>
              <a:ext cx="1065213" cy="279400"/>
            </a:xfrm>
            <a:prstGeom prst="rect">
              <a:avLst/>
            </a:prstGeom>
            <a:solidFill>
              <a:srgbClr val="FFFFFF"/>
            </a:solidFill>
            <a:ln w="18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00" tIns="64584" rIns="99000" bIns="54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200">
                  <a:solidFill>
                    <a:srgbClr val="000000"/>
                  </a:solidFill>
                </a:rPr>
                <a:t>BESSY_IOC</a:t>
              </a:r>
            </a:p>
          </p:txBody>
        </p:sp>
        <p:sp>
          <p:nvSpPr>
            <p:cNvPr id="2063" name="AutoShape 14"/>
            <p:cNvSpPr>
              <a:spLocks noChangeArrowheads="1"/>
            </p:cNvSpPr>
            <p:nvPr/>
          </p:nvSpPr>
          <p:spPr bwMode="auto">
            <a:xfrm>
              <a:off x="6126163" y="2286000"/>
              <a:ext cx="1096962" cy="731838"/>
            </a:xfrm>
            <a:prstGeom prst="roundRect">
              <a:avLst>
                <a:gd name="adj" fmla="val 213"/>
              </a:avLst>
            </a:prstGeom>
            <a:solidFill>
              <a:srgbClr val="CFE7F5"/>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nchor="ctr"/>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algn="ctr" eaLnBrk="1"/>
              <a:r>
                <a:rPr lang="en-US" altLang="en-US" sz="1200">
                  <a:solidFill>
                    <a:srgbClr val="000000"/>
                  </a:solidFill>
                </a:rPr>
                <a:t>Beckhoff</a:t>
              </a:r>
            </a:p>
          </p:txBody>
        </p:sp>
        <p:sp>
          <p:nvSpPr>
            <p:cNvPr id="2064" name="Line 15"/>
            <p:cNvSpPr>
              <a:spLocks noChangeShapeType="1"/>
            </p:cNvSpPr>
            <p:nvPr/>
          </p:nvSpPr>
          <p:spPr bwMode="auto">
            <a:xfrm>
              <a:off x="5668963" y="2651125"/>
              <a:ext cx="457200" cy="1588"/>
            </a:xfrm>
            <a:prstGeom prst="line">
              <a:avLst/>
            </a:prstGeom>
            <a:noFill/>
            <a:ln w="18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5" name="Line 16"/>
            <p:cNvSpPr>
              <a:spLocks noChangeShapeType="1"/>
            </p:cNvSpPr>
            <p:nvPr/>
          </p:nvSpPr>
          <p:spPr bwMode="auto">
            <a:xfrm>
              <a:off x="4160838" y="3154363"/>
              <a:ext cx="1096962" cy="1587"/>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6" name="Text Box 17"/>
            <p:cNvSpPr txBox="1">
              <a:spLocks noChangeArrowheads="1"/>
            </p:cNvSpPr>
            <p:nvPr/>
          </p:nvSpPr>
          <p:spPr bwMode="auto">
            <a:xfrm>
              <a:off x="4351338" y="3017838"/>
              <a:ext cx="723900" cy="238125"/>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4702" rIns="90000" bIns="45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100">
                  <a:solidFill>
                    <a:srgbClr val="000000"/>
                  </a:solidFill>
                </a:rPr>
                <a:t>database</a:t>
              </a:r>
            </a:p>
          </p:txBody>
        </p:sp>
        <p:sp>
          <p:nvSpPr>
            <p:cNvPr id="2067" name="Text Box 18"/>
            <p:cNvSpPr txBox="1">
              <a:spLocks noChangeArrowheads="1"/>
            </p:cNvSpPr>
            <p:nvPr/>
          </p:nvSpPr>
          <p:spPr bwMode="auto">
            <a:xfrm>
              <a:off x="2835275" y="2011363"/>
              <a:ext cx="9350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200">
                  <a:solidFill>
                    <a:srgbClr val="000000"/>
                  </a:solidFill>
                </a:rPr>
                <a:t>Old Design</a:t>
              </a:r>
            </a:p>
          </p:txBody>
        </p:sp>
        <p:sp>
          <p:nvSpPr>
            <p:cNvPr id="2068" name="Line 19"/>
            <p:cNvSpPr>
              <a:spLocks noChangeShapeType="1"/>
            </p:cNvSpPr>
            <p:nvPr/>
          </p:nvSpPr>
          <p:spPr bwMode="auto">
            <a:xfrm>
              <a:off x="5668963" y="2651125"/>
              <a:ext cx="457200" cy="1588"/>
            </a:xfrm>
            <a:prstGeom prst="line">
              <a:avLst/>
            </a:prstGeom>
            <a:noFill/>
            <a:ln w="1836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9" name="Text Box 20"/>
            <p:cNvSpPr txBox="1">
              <a:spLocks noChangeArrowheads="1"/>
            </p:cNvSpPr>
            <p:nvPr/>
          </p:nvSpPr>
          <p:spPr bwMode="auto">
            <a:xfrm>
              <a:off x="2813050" y="3840163"/>
              <a:ext cx="10001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200">
                  <a:solidFill>
                    <a:srgbClr val="000000"/>
                  </a:solidFill>
                </a:rPr>
                <a:t>New Design</a:t>
              </a:r>
            </a:p>
          </p:txBody>
        </p:sp>
        <p:sp>
          <p:nvSpPr>
            <p:cNvPr id="2070" name="Text Box 21"/>
            <p:cNvSpPr txBox="1">
              <a:spLocks noChangeArrowheads="1"/>
            </p:cNvSpPr>
            <p:nvPr/>
          </p:nvSpPr>
          <p:spPr bwMode="auto">
            <a:xfrm>
              <a:off x="2605088" y="5291138"/>
              <a:ext cx="16922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eaLnBrk="0">
                <a:tabLst>
                  <a:tab pos="723900" algn="l"/>
                  <a:tab pos="1447800" algn="l"/>
                </a:tabLst>
                <a:defRPr>
                  <a:solidFill>
                    <a:schemeClr val="tx1"/>
                  </a:solidFill>
                  <a:latin typeface="Arial" charset="0"/>
                  <a:ea typeface="Microsoft YaHei" charset="-122"/>
                </a:defRPr>
              </a:lvl1pPr>
              <a:lvl2pPr eaLnBrk="0">
                <a:tabLst>
                  <a:tab pos="723900" algn="l"/>
                  <a:tab pos="1447800" algn="l"/>
                </a:tabLst>
                <a:defRPr>
                  <a:solidFill>
                    <a:schemeClr val="tx1"/>
                  </a:solidFill>
                  <a:latin typeface="Arial" charset="0"/>
                  <a:ea typeface="Microsoft YaHei" charset="-122"/>
                </a:defRPr>
              </a:lvl2pPr>
              <a:lvl3pPr eaLnBrk="0">
                <a:tabLst>
                  <a:tab pos="723900" algn="l"/>
                  <a:tab pos="1447800" algn="l"/>
                </a:tabLst>
                <a:defRPr>
                  <a:solidFill>
                    <a:schemeClr val="tx1"/>
                  </a:solidFill>
                  <a:latin typeface="Arial" charset="0"/>
                  <a:ea typeface="Microsoft YaHei" charset="-122"/>
                </a:defRPr>
              </a:lvl3pPr>
              <a:lvl4pPr eaLnBrk="0">
                <a:tabLst>
                  <a:tab pos="723900" algn="l"/>
                  <a:tab pos="1447800" algn="l"/>
                </a:tabLst>
                <a:defRPr>
                  <a:solidFill>
                    <a:schemeClr val="tx1"/>
                  </a:solidFill>
                  <a:latin typeface="Arial" charset="0"/>
                  <a:ea typeface="Microsoft YaHei" charset="-122"/>
                </a:defRPr>
              </a:lvl4pPr>
              <a:lvl5pPr eaLnBrk="0">
                <a:tabLst>
                  <a:tab pos="723900" algn="l"/>
                  <a:tab pos="14478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9pPr>
            </a:lstStyle>
            <a:p>
              <a:pPr eaLnBrk="1"/>
              <a:r>
                <a:rPr lang="en-US" altLang="en-US" sz="1200">
                  <a:solidFill>
                    <a:srgbClr val="000000"/>
                  </a:solidFill>
                </a:rPr>
                <a:t>read (e.g., 44 records)</a:t>
              </a:r>
            </a:p>
          </p:txBody>
        </p:sp>
        <p:sp>
          <p:nvSpPr>
            <p:cNvPr id="2071" name="Text Box 22"/>
            <p:cNvSpPr txBox="1">
              <a:spLocks noChangeArrowheads="1"/>
            </p:cNvSpPr>
            <p:nvPr/>
          </p:nvSpPr>
          <p:spPr bwMode="auto">
            <a:xfrm>
              <a:off x="2651125" y="5761038"/>
              <a:ext cx="154463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eaLnBrk="0">
                <a:tabLst>
                  <a:tab pos="723900" algn="l"/>
                  <a:tab pos="1447800" algn="l"/>
                </a:tabLst>
                <a:defRPr>
                  <a:solidFill>
                    <a:schemeClr val="tx1"/>
                  </a:solidFill>
                  <a:latin typeface="Arial" charset="0"/>
                  <a:ea typeface="Microsoft YaHei" charset="-122"/>
                </a:defRPr>
              </a:lvl1pPr>
              <a:lvl2pPr eaLnBrk="0">
                <a:tabLst>
                  <a:tab pos="723900" algn="l"/>
                  <a:tab pos="1447800" algn="l"/>
                </a:tabLst>
                <a:defRPr>
                  <a:solidFill>
                    <a:schemeClr val="tx1"/>
                  </a:solidFill>
                  <a:latin typeface="Arial" charset="0"/>
                  <a:ea typeface="Microsoft YaHei" charset="-122"/>
                </a:defRPr>
              </a:lvl2pPr>
              <a:lvl3pPr eaLnBrk="0">
                <a:tabLst>
                  <a:tab pos="723900" algn="l"/>
                  <a:tab pos="1447800" algn="l"/>
                </a:tabLst>
                <a:defRPr>
                  <a:solidFill>
                    <a:schemeClr val="tx1"/>
                  </a:solidFill>
                  <a:latin typeface="Arial" charset="0"/>
                  <a:ea typeface="Microsoft YaHei" charset="-122"/>
                </a:defRPr>
              </a:lvl3pPr>
              <a:lvl4pPr eaLnBrk="0">
                <a:tabLst>
                  <a:tab pos="723900" algn="l"/>
                  <a:tab pos="1447800" algn="l"/>
                </a:tabLst>
                <a:defRPr>
                  <a:solidFill>
                    <a:schemeClr val="tx1"/>
                  </a:solidFill>
                  <a:latin typeface="Arial" charset="0"/>
                  <a:ea typeface="Microsoft YaHei" charset="-122"/>
                </a:defRPr>
              </a:lvl4pPr>
              <a:lvl5pPr eaLnBrk="0">
                <a:tabLst>
                  <a:tab pos="723900" algn="l"/>
                  <a:tab pos="14478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chemeClr val="tx1"/>
                  </a:solidFill>
                  <a:latin typeface="Arial" charset="0"/>
                  <a:ea typeface="Microsoft YaHei" charset="-122"/>
                </a:defRPr>
              </a:lvl9pPr>
            </a:lstStyle>
            <a:p>
              <a:pPr eaLnBrk="1"/>
              <a:r>
                <a:rPr lang="en-US" altLang="en-US" sz="1200">
                  <a:solidFill>
                    <a:srgbClr val="000000"/>
                  </a:solidFill>
                </a:rPr>
                <a:t>write (e.g., 1 record)</a:t>
              </a:r>
            </a:p>
          </p:txBody>
        </p:sp>
        <p:sp>
          <p:nvSpPr>
            <p:cNvPr id="2072" name="Text Box 23"/>
            <p:cNvSpPr txBox="1">
              <a:spLocks noChangeArrowheads="1"/>
            </p:cNvSpPr>
            <p:nvPr/>
          </p:nvSpPr>
          <p:spPr bwMode="auto">
            <a:xfrm>
              <a:off x="5121275" y="5486400"/>
              <a:ext cx="25304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584" rIns="90000" bIns="45000"/>
            <a:lstStyle>
              <a:lvl1pPr eaLnBrk="0">
                <a:tabLst>
                  <a:tab pos="723900" algn="l"/>
                  <a:tab pos="1447800" algn="l"/>
                  <a:tab pos="2171700" algn="l"/>
                </a:tabLst>
                <a:defRPr>
                  <a:solidFill>
                    <a:schemeClr val="tx1"/>
                  </a:solidFill>
                  <a:latin typeface="Arial" charset="0"/>
                  <a:ea typeface="Microsoft YaHei" charset="-122"/>
                </a:defRPr>
              </a:lvl1pPr>
              <a:lvl2pPr eaLnBrk="0">
                <a:tabLst>
                  <a:tab pos="723900" algn="l"/>
                  <a:tab pos="1447800" algn="l"/>
                  <a:tab pos="2171700" algn="l"/>
                </a:tabLst>
                <a:defRPr>
                  <a:solidFill>
                    <a:schemeClr val="tx1"/>
                  </a:solidFill>
                  <a:latin typeface="Arial" charset="0"/>
                  <a:ea typeface="Microsoft YaHei" charset="-122"/>
                </a:defRPr>
              </a:lvl2pPr>
              <a:lvl3pPr eaLnBrk="0">
                <a:tabLst>
                  <a:tab pos="723900" algn="l"/>
                  <a:tab pos="1447800" algn="l"/>
                  <a:tab pos="2171700" algn="l"/>
                </a:tabLst>
                <a:defRPr>
                  <a:solidFill>
                    <a:schemeClr val="tx1"/>
                  </a:solidFill>
                  <a:latin typeface="Arial" charset="0"/>
                  <a:ea typeface="Microsoft YaHei" charset="-122"/>
                </a:defRPr>
              </a:lvl3pPr>
              <a:lvl4pPr eaLnBrk="0">
                <a:tabLst>
                  <a:tab pos="723900" algn="l"/>
                  <a:tab pos="1447800" algn="l"/>
                  <a:tab pos="2171700" algn="l"/>
                </a:tabLst>
                <a:defRPr>
                  <a:solidFill>
                    <a:schemeClr val="tx1"/>
                  </a:solidFill>
                  <a:latin typeface="Arial" charset="0"/>
                  <a:ea typeface="Microsoft YaHei" charset="-122"/>
                </a:defRPr>
              </a:lvl4pPr>
              <a:lvl5pPr eaLnBrk="0">
                <a:tabLst>
                  <a:tab pos="723900" algn="l"/>
                  <a:tab pos="1447800" algn="l"/>
                  <a:tab pos="21717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chemeClr val="tx1"/>
                  </a:solidFill>
                  <a:latin typeface="Arial" charset="0"/>
                  <a:ea typeface="Microsoft YaHei" charset="-122"/>
                </a:defRPr>
              </a:lvl9pPr>
            </a:lstStyle>
            <a:p>
              <a:pPr eaLnBrk="1"/>
              <a:r>
                <a:rPr lang="en-US" altLang="en-US" sz="1200">
                  <a:solidFill>
                    <a:srgbClr val="000000"/>
                  </a:solidFill>
                </a:rPr>
                <a:t>1000 records at a time in 1.1 msec</a:t>
              </a:r>
            </a:p>
          </p:txBody>
        </p:sp>
        <p:sp>
          <p:nvSpPr>
            <p:cNvPr id="2073" name="AutoShape 24"/>
            <p:cNvSpPr>
              <a:spLocks/>
            </p:cNvSpPr>
            <p:nvPr/>
          </p:nvSpPr>
          <p:spPr bwMode="auto">
            <a:xfrm>
              <a:off x="4846638" y="5211763"/>
              <a:ext cx="182562" cy="822325"/>
            </a:xfrm>
            <a:prstGeom prst="rightBrace">
              <a:avLst>
                <a:gd name="adj1" fmla="val 37536"/>
                <a:gd name="adj2" fmla="val 50000"/>
              </a:avLst>
            </a:prstGeom>
            <a:noFill/>
            <a:ln w="18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074" name="Line 25"/>
            <p:cNvSpPr>
              <a:spLocks noChangeShapeType="1"/>
            </p:cNvSpPr>
            <p:nvPr/>
          </p:nvSpPr>
          <p:spPr bwMode="auto">
            <a:xfrm flipH="1">
              <a:off x="2468563" y="5291138"/>
              <a:ext cx="1739900" cy="1587"/>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5" name="Line 26"/>
            <p:cNvSpPr>
              <a:spLocks noChangeShapeType="1"/>
            </p:cNvSpPr>
            <p:nvPr/>
          </p:nvSpPr>
          <p:spPr bwMode="auto">
            <a:xfrm flipH="1">
              <a:off x="2741613" y="6035675"/>
              <a:ext cx="1739900" cy="1588"/>
            </a:xfrm>
            <a:prstGeom prst="line">
              <a:avLst/>
            </a:prstGeom>
            <a:noFill/>
            <a:ln w="1836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 name="TextBox 2"/>
          <p:cNvSpPr txBox="1"/>
          <p:nvPr/>
        </p:nvSpPr>
        <p:spPr>
          <a:xfrm>
            <a:off x="2103438" y="777005"/>
            <a:ext cx="5081456" cy="1338828"/>
          </a:xfrm>
          <a:prstGeom prst="rect">
            <a:avLst/>
          </a:prstGeom>
          <a:noFill/>
        </p:spPr>
        <p:txBody>
          <a:bodyPr wrap="none" rtlCol="0">
            <a:spAutoFit/>
          </a:bodyPr>
          <a:lstStyle/>
          <a:p>
            <a:pPr>
              <a:lnSpc>
                <a:spcPct val="150000"/>
              </a:lnSpc>
            </a:pPr>
            <a:r>
              <a:rPr lang="en-US" dirty="0" smtClean="0"/>
              <a:t>Hardware Bus (fieldbus)  =  </a:t>
            </a:r>
            <a:r>
              <a:rPr lang="en-US" dirty="0" err="1" smtClean="0"/>
              <a:t>EtherCAT</a:t>
            </a:r>
            <a:endParaRPr lang="en-US" dirty="0" smtClean="0"/>
          </a:p>
          <a:p>
            <a:pPr>
              <a:lnSpc>
                <a:spcPct val="150000"/>
              </a:lnSpc>
            </a:pPr>
            <a:r>
              <a:rPr lang="en-US" dirty="0" smtClean="0"/>
              <a:t>Communications &amp; Control Software = </a:t>
            </a:r>
            <a:r>
              <a:rPr lang="en-US" dirty="0" err="1" smtClean="0"/>
              <a:t>TwinCAT</a:t>
            </a:r>
            <a:endParaRPr lang="en-US" dirty="0" smtClean="0"/>
          </a:p>
          <a:p>
            <a:pPr>
              <a:lnSpc>
                <a:spcPct val="150000"/>
              </a:lnSpc>
            </a:pPr>
            <a:r>
              <a:rPr lang="en-US" dirty="0" smtClean="0"/>
              <a:t>Export Modules: OPC, ADS</a:t>
            </a:r>
            <a:endParaRPr lang="en-US" dirty="0"/>
          </a:p>
        </p:txBody>
      </p:sp>
      <p:sp>
        <p:nvSpPr>
          <p:cNvPr id="4" name="TextBox 3"/>
          <p:cNvSpPr txBox="1"/>
          <p:nvPr/>
        </p:nvSpPr>
        <p:spPr>
          <a:xfrm>
            <a:off x="1765270" y="6862734"/>
            <a:ext cx="5613460" cy="607602"/>
          </a:xfrm>
          <a:prstGeom prst="rect">
            <a:avLst/>
          </a:prstGeom>
          <a:noFill/>
        </p:spPr>
        <p:txBody>
          <a:bodyPr wrap="none" rtlCol="0">
            <a:spAutoFit/>
          </a:bodyPr>
          <a:lstStyle/>
          <a:p>
            <a:r>
              <a:rPr lang="en-US" dirty="0" smtClean="0"/>
              <a:t>T1300690-v1, </a:t>
            </a:r>
            <a:r>
              <a:rPr lang="en-US" b="1" dirty="0" err="1"/>
              <a:t>TwinCAT</a:t>
            </a:r>
            <a:r>
              <a:rPr lang="en-US" b="1" dirty="0"/>
              <a:t> EPICS IOC Documentation</a:t>
            </a:r>
            <a:endParaRPr lang="en-US" dirty="0"/>
          </a:p>
          <a:p>
            <a:endParaRPr lang="en-US" dirty="0"/>
          </a:p>
        </p:txBody>
      </p:sp>
      <p:sp>
        <p:nvSpPr>
          <p:cNvPr id="5" name="TextBox 4"/>
          <p:cNvSpPr txBox="1"/>
          <p:nvPr/>
        </p:nvSpPr>
        <p:spPr>
          <a:xfrm>
            <a:off x="2655595" y="253421"/>
            <a:ext cx="4019049" cy="349968"/>
          </a:xfrm>
          <a:prstGeom prst="rect">
            <a:avLst/>
          </a:prstGeom>
          <a:noFill/>
        </p:spPr>
        <p:txBody>
          <a:bodyPr wrap="none" rtlCol="0">
            <a:spAutoFit/>
          </a:bodyPr>
          <a:lstStyle/>
          <a:p>
            <a:r>
              <a:rPr lang="en-US" b="1" dirty="0" smtClean="0"/>
              <a:t>EPICS to </a:t>
            </a:r>
            <a:r>
              <a:rPr lang="en-US" b="1" dirty="0" err="1" smtClean="0"/>
              <a:t>Beckhoff</a:t>
            </a:r>
            <a:r>
              <a:rPr lang="en-US" b="1" dirty="0" smtClean="0"/>
              <a:t> Communication</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463675"/>
            <a:ext cx="6491287" cy="4789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Text Box 2"/>
          <p:cNvSpPr txBox="1">
            <a:spLocks noChangeArrowheads="1"/>
          </p:cNvSpPr>
          <p:nvPr/>
        </p:nvSpPr>
        <p:spPr bwMode="auto">
          <a:xfrm>
            <a:off x="1828800" y="639763"/>
            <a:ext cx="40227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eaLnBrk="0">
              <a:tabLst>
                <a:tab pos="723900" algn="l"/>
                <a:tab pos="1447800" algn="l"/>
                <a:tab pos="2171700" algn="l"/>
                <a:tab pos="2895600" algn="l"/>
                <a:tab pos="3619500" algn="l"/>
              </a:tabLst>
              <a:defRPr>
                <a:solidFill>
                  <a:schemeClr val="tx1"/>
                </a:solidFill>
                <a:latin typeface="Arial" charset="0"/>
                <a:ea typeface="Microsoft YaHei" charset="-122"/>
              </a:defRPr>
            </a:lvl1pPr>
            <a:lvl2pPr eaLnBrk="0">
              <a:tabLst>
                <a:tab pos="723900" algn="l"/>
                <a:tab pos="1447800" algn="l"/>
                <a:tab pos="2171700" algn="l"/>
                <a:tab pos="2895600" algn="l"/>
                <a:tab pos="3619500" algn="l"/>
              </a:tabLst>
              <a:defRPr>
                <a:solidFill>
                  <a:schemeClr val="tx1"/>
                </a:solidFill>
                <a:latin typeface="Arial" charset="0"/>
                <a:ea typeface="Microsoft YaHei" charset="-122"/>
              </a:defRPr>
            </a:lvl2pPr>
            <a:lvl3pPr eaLnBrk="0">
              <a:tabLst>
                <a:tab pos="723900" algn="l"/>
                <a:tab pos="1447800" algn="l"/>
                <a:tab pos="2171700" algn="l"/>
                <a:tab pos="2895600" algn="l"/>
                <a:tab pos="3619500" algn="l"/>
              </a:tabLst>
              <a:defRPr>
                <a:solidFill>
                  <a:schemeClr val="tx1"/>
                </a:solidFill>
                <a:latin typeface="Arial" charset="0"/>
                <a:ea typeface="Microsoft YaHei" charset="-122"/>
              </a:defRPr>
            </a:lvl3pPr>
            <a:lvl4pPr eaLnBrk="0">
              <a:tabLst>
                <a:tab pos="723900" algn="l"/>
                <a:tab pos="1447800" algn="l"/>
                <a:tab pos="2171700" algn="l"/>
                <a:tab pos="2895600" algn="l"/>
                <a:tab pos="3619500" algn="l"/>
              </a:tabLst>
              <a:defRPr>
                <a:solidFill>
                  <a:schemeClr val="tx1"/>
                </a:solidFill>
                <a:latin typeface="Arial" charset="0"/>
                <a:ea typeface="Microsoft YaHei" charset="-122"/>
              </a:defRPr>
            </a:lvl4pPr>
            <a:lvl5pPr eaLnBrk="0">
              <a:tabLst>
                <a:tab pos="723900" algn="l"/>
                <a:tab pos="1447800" algn="l"/>
                <a:tab pos="2171700" algn="l"/>
                <a:tab pos="2895600" algn="l"/>
                <a:tab pos="36195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a:solidFill>
                  <a:schemeClr val="tx1"/>
                </a:solidFill>
                <a:latin typeface="Arial" charset="0"/>
                <a:ea typeface="Microsoft YaHei" charset="-122"/>
              </a:defRPr>
            </a:lvl9pPr>
          </a:lstStyle>
          <a:p>
            <a:pPr eaLnBrk="1"/>
            <a:r>
              <a:rPr lang="en-US" altLang="en-US">
                <a:solidFill>
                  <a:srgbClr val="000000"/>
                </a:solidFill>
              </a:rPr>
              <a:t>EPICS IOC Software Components</a:t>
            </a:r>
          </a:p>
        </p:txBody>
      </p:sp>
      <p:sp>
        <p:nvSpPr>
          <p:cNvPr id="4100" name="Text Box 3"/>
          <p:cNvSpPr txBox="1">
            <a:spLocks noChangeArrowheads="1"/>
          </p:cNvSpPr>
          <p:nvPr/>
        </p:nvSpPr>
        <p:spPr bwMode="auto">
          <a:xfrm>
            <a:off x="3657600" y="5791200"/>
            <a:ext cx="1189038" cy="334963"/>
          </a:xfrm>
          <a:prstGeom prst="rect">
            <a:avLst/>
          </a:prstGeom>
          <a:solidFill>
            <a:srgbClr val="FFFFFF"/>
          </a:solidFill>
          <a:ln w="18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000" tIns="68112" rIns="99000" bIns="54000"/>
          <a:lstStyle>
            <a:lvl1pPr eaLnBrk="0">
              <a:tabLst>
                <a:tab pos="723900" algn="l"/>
              </a:tabLst>
              <a:defRPr>
                <a:solidFill>
                  <a:schemeClr val="tx1"/>
                </a:solidFill>
                <a:latin typeface="Arial" charset="0"/>
                <a:ea typeface="Microsoft YaHei" charset="-122"/>
              </a:defRPr>
            </a:lvl1pPr>
            <a:lvl2pPr eaLnBrk="0">
              <a:tabLst>
                <a:tab pos="723900" algn="l"/>
              </a:tabLst>
              <a:defRPr>
                <a:solidFill>
                  <a:schemeClr val="tx1"/>
                </a:solidFill>
                <a:latin typeface="Arial" charset="0"/>
                <a:ea typeface="Microsoft YaHei" charset="-122"/>
              </a:defRPr>
            </a:lvl2pPr>
            <a:lvl3pPr eaLnBrk="0">
              <a:tabLst>
                <a:tab pos="723900" algn="l"/>
              </a:tabLst>
              <a:defRPr>
                <a:solidFill>
                  <a:schemeClr val="tx1"/>
                </a:solidFill>
                <a:latin typeface="Arial" charset="0"/>
                <a:ea typeface="Microsoft YaHei" charset="-122"/>
              </a:defRPr>
            </a:lvl3pPr>
            <a:lvl4pPr eaLnBrk="0">
              <a:tabLst>
                <a:tab pos="723900" algn="l"/>
              </a:tabLst>
              <a:defRPr>
                <a:solidFill>
                  <a:schemeClr val="tx1"/>
                </a:solidFill>
                <a:latin typeface="Arial" charset="0"/>
                <a:ea typeface="Microsoft YaHei" charset="-122"/>
              </a:defRPr>
            </a:lvl4pPr>
            <a:lvl5pPr eaLnBrk="0">
              <a:tabLst>
                <a:tab pos="7239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Lst>
              <a:defRPr>
                <a:solidFill>
                  <a:schemeClr val="tx1"/>
                </a:solidFill>
                <a:latin typeface="Arial" charset="0"/>
                <a:ea typeface="Microsoft YaHei" charset="-122"/>
              </a:defRPr>
            </a:lvl9pPr>
          </a:lstStyle>
          <a:p>
            <a:pPr eaLnBrk="1"/>
            <a:r>
              <a:rPr lang="en-US" altLang="en-US" sz="1600">
                <a:solidFill>
                  <a:srgbClr val="000000"/>
                </a:solidFill>
              </a:rPr>
              <a:t>rt front-end</a:t>
            </a:r>
          </a:p>
        </p:txBody>
      </p:sp>
      <p:sp>
        <p:nvSpPr>
          <p:cNvPr id="4101" name="Text Box 4"/>
          <p:cNvSpPr txBox="1">
            <a:spLocks noChangeArrowheads="1"/>
          </p:cNvSpPr>
          <p:nvPr/>
        </p:nvSpPr>
        <p:spPr bwMode="auto">
          <a:xfrm>
            <a:off x="2835275" y="6407150"/>
            <a:ext cx="3170238" cy="54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9112" rIns="90000" bIns="45000"/>
          <a:lstStyle>
            <a:lvl1pPr eaLnBrk="0">
              <a:tabLst>
                <a:tab pos="723900" algn="l"/>
                <a:tab pos="1447800" algn="l"/>
                <a:tab pos="2171700" algn="l"/>
                <a:tab pos="2895600" algn="l"/>
              </a:tabLst>
              <a:defRPr>
                <a:solidFill>
                  <a:schemeClr val="tx1"/>
                </a:solidFill>
                <a:latin typeface="Arial" charset="0"/>
                <a:ea typeface="Microsoft YaHei" charset="-122"/>
              </a:defRPr>
            </a:lvl1pPr>
            <a:lvl2pPr eaLnBrk="0">
              <a:tabLst>
                <a:tab pos="723900" algn="l"/>
                <a:tab pos="1447800" algn="l"/>
                <a:tab pos="2171700" algn="l"/>
                <a:tab pos="2895600" algn="l"/>
              </a:tabLst>
              <a:defRPr>
                <a:solidFill>
                  <a:schemeClr val="tx1"/>
                </a:solidFill>
                <a:latin typeface="Arial" charset="0"/>
                <a:ea typeface="Microsoft YaHei" charset="-122"/>
              </a:defRPr>
            </a:lvl2pPr>
            <a:lvl3pPr eaLnBrk="0">
              <a:tabLst>
                <a:tab pos="723900" algn="l"/>
                <a:tab pos="1447800" algn="l"/>
                <a:tab pos="2171700" algn="l"/>
                <a:tab pos="2895600" algn="l"/>
              </a:tabLst>
              <a:defRPr>
                <a:solidFill>
                  <a:schemeClr val="tx1"/>
                </a:solidFill>
                <a:latin typeface="Arial" charset="0"/>
                <a:ea typeface="Microsoft YaHei" charset="-122"/>
              </a:defRPr>
            </a:lvl3pPr>
            <a:lvl4pPr eaLnBrk="0">
              <a:tabLst>
                <a:tab pos="723900" algn="l"/>
                <a:tab pos="1447800" algn="l"/>
                <a:tab pos="2171700" algn="l"/>
                <a:tab pos="2895600" algn="l"/>
              </a:tabLst>
              <a:defRPr>
                <a:solidFill>
                  <a:schemeClr val="tx1"/>
                </a:solidFill>
                <a:latin typeface="Arial" charset="0"/>
                <a:ea typeface="Microsoft YaHei" charset="-122"/>
              </a:defRPr>
            </a:lvl4pPr>
            <a:lvl5pPr eaLnBrk="0">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tx1"/>
                </a:solidFill>
                <a:latin typeface="Arial" charset="0"/>
                <a:ea typeface="Microsoft YaHei" charset="-122"/>
              </a:defRPr>
            </a:lvl9pPr>
          </a:lstStyle>
          <a:p>
            <a:pPr eaLnBrk="1"/>
            <a:r>
              <a:rPr lang="en-US" altLang="en-US" sz="1600" i="1">
                <a:solidFill>
                  <a:srgbClr val="000000"/>
                </a:solidFill>
              </a:rPr>
              <a:t>we use the real time linux system</a:t>
            </a:r>
          </a:p>
          <a:p>
            <a:pPr eaLnBrk="1"/>
            <a:r>
              <a:rPr lang="en-US" altLang="en-US" sz="1600" i="1">
                <a:solidFill>
                  <a:srgbClr val="000000"/>
                </a:solidFill>
              </a:rPr>
              <a:t>created by Alex Ivanov</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908</Words>
  <Application>Microsoft Office PowerPoint</Application>
  <PresentationFormat>Custom</PresentationFormat>
  <Paragraphs>253</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TwinSafe</vt:lpstr>
      <vt:lpstr>EASY Setup with Pre-Existing Function Blocks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S</dc:creator>
  <cp:lastModifiedBy>sandberg</cp:lastModifiedBy>
  <cp:revision>50</cp:revision>
  <cp:lastPrinted>2013-10-23T15:49:48Z</cp:lastPrinted>
  <dcterms:created xsi:type="dcterms:W3CDTF">2013-10-08T22:10:53Z</dcterms:created>
  <dcterms:modified xsi:type="dcterms:W3CDTF">2013-10-23T17:35:25Z</dcterms:modified>
</cp:coreProperties>
</file>