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Microsoft_Equation1.bin" ContentType="application/vnd.openxmlformats-officedocument.oleObject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Microsoft_Equation2.bin" ContentType="application/vnd.openxmlformats-officedocument.oleObject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embeddings/Microsoft_Equation5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Microsoft_Equation6.bin" ContentType="application/vnd.openxmlformats-officedocument.oleObject"/>
  <Override PartName="/ppt/notesSlides/notesSlide3.xml" ContentType="application/vnd.openxmlformats-officedocument.presentationml.notesSlide+xml"/>
  <Override PartName="/ppt/embeddings/Microsoft_Equation7.bin" ContentType="application/vnd.openxmlformats-officedocument.oleObject"/>
  <Override PartName="/ppt/embeddings/oleObject5.bin" ContentType="application/vnd.openxmlformats-officedocument.oleObject"/>
  <Override PartName="/ppt/embeddings/Microsoft_Equation8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4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Microsoft_Equation9.bin" ContentType="application/vnd.openxmlformats-officedocument.oleObject"/>
  <Override PartName="/ppt/embeddings/Microsoft_Equation10.bin" ContentType="application/vnd.openxmlformats-officedocument.oleObject"/>
  <Override PartName="/ppt/embeddings/Microsoft_Equation11.bin" ContentType="application/vnd.openxmlformats-officedocument.oleObject"/>
  <Override PartName="/ppt/embeddings/Microsoft_Equation12.bin" ContentType="application/vnd.openxmlformats-officedocument.oleObject"/>
  <Override PartName="/ppt/embeddings/Microsoft_Equation13.bin" ContentType="application/vnd.openxmlformats-officedocument.oleObject"/>
  <Override PartName="/ppt/embeddings/Microsoft_Equation14.bin" ContentType="application/vnd.openxmlformats-officedocument.oleObject"/>
  <Override PartName="/ppt/embeddings/Microsoft_Equation15.bin" ContentType="application/vnd.openxmlformats-officedocument.oleObject"/>
  <Override PartName="/ppt/embeddings/Microsoft_Equation16.bin" ContentType="application/vnd.openxmlformats-officedocument.oleObject"/>
  <Override PartName="/ppt/notesSlides/notesSlide5.xml" ContentType="application/vnd.openxmlformats-officedocument.presentationml.notesSlide+xml"/>
  <Override PartName="/ppt/embeddings/Microsoft_Equation17.bin" ContentType="application/vnd.openxmlformats-officedocument.oleObject"/>
  <Override PartName="/ppt/embeddings/Microsoft_Equation18.bin" ContentType="application/vnd.openxmlformats-officedocument.oleObject"/>
  <Override PartName="/ppt/embeddings/Microsoft_Equation19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Microsoft_Equation20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Microsoft_Equation2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73" r:id="rId4"/>
    <p:sldId id="258" r:id="rId5"/>
    <p:sldId id="259" r:id="rId6"/>
    <p:sldId id="260" r:id="rId7"/>
    <p:sldId id="272" r:id="rId8"/>
    <p:sldId id="264" r:id="rId9"/>
    <p:sldId id="262" r:id="rId10"/>
    <p:sldId id="266" r:id="rId11"/>
    <p:sldId id="265" r:id="rId12"/>
    <p:sldId id="261" r:id="rId13"/>
    <p:sldId id="263" r:id="rId14"/>
    <p:sldId id="274" r:id="rId15"/>
    <p:sldId id="267" r:id="rId16"/>
    <p:sldId id="268" r:id="rId17"/>
    <p:sldId id="269" r:id="rId18"/>
    <p:sldId id="270" r:id="rId19"/>
    <p:sldId id="275" r:id="rId20"/>
    <p:sldId id="271" r:id="rId21"/>
    <p:sldId id="280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3" d="100"/>
          <a:sy n="103" d="100"/>
        </p:scale>
        <p:origin x="-1040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emf"/><Relationship Id="rId8" Type="http://schemas.openxmlformats.org/officeDocument/2006/relationships/image" Target="../media/image12.emf"/><Relationship Id="rId9" Type="http://schemas.openxmlformats.org/officeDocument/2006/relationships/image" Target="../media/image13.emf"/><Relationship Id="rId10" Type="http://schemas.openxmlformats.org/officeDocument/2006/relationships/image" Target="../media/image14.emf"/><Relationship Id="rId1" Type="http://schemas.openxmlformats.org/officeDocument/2006/relationships/image" Target="../media/image5.emf"/><Relationship Id="rId2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emf"/><Relationship Id="rId9" Type="http://schemas.openxmlformats.org/officeDocument/2006/relationships/image" Target="../media/image35.emf"/><Relationship Id="rId10" Type="http://schemas.openxmlformats.org/officeDocument/2006/relationships/image" Target="../media/image36.emf"/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Relationship Id="rId2" Type="http://schemas.openxmlformats.org/officeDocument/2006/relationships/image" Target="../media/image29.emf"/><Relationship Id="rId3" Type="http://schemas.openxmlformats.org/officeDocument/2006/relationships/image" Target="../media/image5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E1C67-3A0D-A045-94FC-9FD6996484C5}" type="datetimeFigureOut">
              <a:rPr lang="en-US" smtClean="0"/>
              <a:t>4/3/14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EF975-5476-4442-A967-DD41DA16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79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636EB-3F9F-2944-8AD6-BFC65205ACEB}" type="datetimeFigureOut">
              <a:rPr lang="en-US" smtClean="0"/>
              <a:t>4/3/14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1738E-0BAD-F048-9341-1CE2C4F96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468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Clean up make pretty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1738E-0BAD-F048-9341-1CE2C4F964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78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1738E-0BAD-F048-9341-1CE2C4F964A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6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H2 OAT Jun-Sep 2012</a:t>
            </a:r>
          </a:p>
          <a:p>
            <a:r>
              <a:rPr lang="en-US" dirty="0" smtClean="0"/>
              <a:t>H1 PSL Spring 2012</a:t>
            </a:r>
          </a:p>
          <a:p>
            <a:r>
              <a:rPr lang="en-US" dirty="0" smtClean="0"/>
              <a:t>H1 IMC Jan-Apr 2013</a:t>
            </a:r>
          </a:p>
          <a:p>
            <a:r>
              <a:rPr lang="en-US" dirty="0" smtClean="0"/>
              <a:t>H1 HIFOY Apr-Oct 2013</a:t>
            </a:r>
          </a:p>
          <a:p>
            <a:r>
              <a:rPr lang="en-US" dirty="0" smtClean="0"/>
              <a:t>H1 HIFOX Jan 2014 – now</a:t>
            </a:r>
          </a:p>
          <a:p>
            <a:r>
              <a:rPr lang="en-US" dirty="0" smtClean="0"/>
              <a:t>H1 HIFOXY Early Summer 2014</a:t>
            </a:r>
          </a:p>
          <a:p>
            <a:r>
              <a:rPr lang="en-US" dirty="0" smtClean="0"/>
              <a:t>H1 DRMI  Fall 2014</a:t>
            </a:r>
          </a:p>
          <a:p>
            <a:r>
              <a:rPr lang="en-US" dirty="0" smtClean="0"/>
              <a:t>H1 Full IFO Winter 2014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L1 PSL Summer 2011</a:t>
            </a:r>
          </a:p>
          <a:p>
            <a:r>
              <a:rPr lang="en-US" dirty="0" smtClean="0"/>
              <a:t>L1 IMC Jul-Oct 2012 </a:t>
            </a:r>
          </a:p>
          <a:p>
            <a:r>
              <a:rPr lang="en-US" dirty="0" smtClean="0"/>
              <a:t>L1 PRMI May-Jul 2013</a:t>
            </a:r>
          </a:p>
          <a:p>
            <a:r>
              <a:rPr lang="en-US" dirty="0" smtClean="0"/>
              <a:t>L1 DRMI Jul-Dec 2013</a:t>
            </a:r>
          </a:p>
          <a:p>
            <a:r>
              <a:rPr lang="en-US" dirty="0" smtClean="0"/>
              <a:t>L1 HIFOX Feb 2014 – now</a:t>
            </a:r>
          </a:p>
          <a:p>
            <a:r>
              <a:rPr lang="en-US" dirty="0" smtClean="0"/>
              <a:t>L1 HIFOY Early Summer 2014</a:t>
            </a:r>
          </a:p>
          <a:p>
            <a:r>
              <a:rPr lang="en-US" dirty="0" smtClean="0"/>
              <a:t>L1 HIFOXY Fall 2014</a:t>
            </a:r>
          </a:p>
          <a:p>
            <a:r>
              <a:rPr lang="en-US" dirty="0" smtClean="0"/>
              <a:t>L1 Full IFO Winter 2014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1738E-0BAD-F048-9341-1CE2C4F964A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264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Den for Source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Get rid of all the noise sources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Simplify Simplify Simplify – Get rid / simplify of IFO diagram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1738E-0BAD-F048-9341-1CE2C4F964A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78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Simplify Simplify Simplify – Get rid / simplify of IFO diagram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1738E-0BAD-F048-9341-1CE2C4F964A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77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</a:t>
            </a:r>
            <a:r>
              <a:rPr lang="en-US" baseline="0" dirty="0" smtClean="0"/>
              <a:t> sure to call out what the lines in the range vs. number of events plot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Try just left plot, talk through it twice as slowly.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1738E-0BAD-F048-9341-1CE2C4F964A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59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Get rid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of extra numbers on variables</a:t>
            </a:r>
          </a:p>
          <a:p>
            <a:pPr eaLnBrk="1" hangingPunct="1"/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Remove complete sentences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Astrophysical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rate, R = [1 100 1000 4000]</a:t>
            </a: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                          [low realistic optimistic maximum]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Number of galaxies, Ng = 4pi/3 D^3 (0.0116)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Detection Rate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Ndot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= R * Ng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F655E9-6FAF-2B4E-8C48-816B8099A8CC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10^-18 is smaller than nuclear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scale</a:t>
            </a:r>
          </a:p>
          <a:p>
            <a:pPr eaLnBrk="1" hangingPunct="1"/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1 cm 0.2cm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7C9CABD-B3E4-7D4C-9BA6-9003316347E3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Say the names of</a:t>
            </a:r>
            <a:r>
              <a:rPr lang="en-US" baseline="0" dirty="0" smtClean="0"/>
              <a:t> the people in the picture</a:t>
            </a:r>
          </a:p>
          <a:p>
            <a:r>
              <a:rPr lang="en-US" baseline="0" dirty="0" smtClean="0"/>
              <a:t>Make CAKE bigger!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Forward </a:t>
            </a:r>
            <a:r>
              <a:rPr lang="en-US" dirty="0" smtClean="0"/>
              <a:t>: 1 [m] 1 [</a:t>
            </a:r>
            <a:r>
              <a:rPr lang="en-US" dirty="0" err="1" smtClean="0"/>
              <a:t>mW</a:t>
            </a:r>
            <a:r>
              <a:rPr lang="en-US" dirty="0" smtClean="0"/>
              <a:t>]</a:t>
            </a:r>
          </a:p>
          <a:p>
            <a:r>
              <a:rPr lang="en-US" dirty="0" err="1" smtClean="0"/>
              <a:t>Garching</a:t>
            </a:r>
            <a:r>
              <a:rPr lang="en-US" dirty="0" smtClean="0"/>
              <a:t> : 30 [m] 0.5 [W]</a:t>
            </a:r>
          </a:p>
          <a:p>
            <a:r>
              <a:rPr lang="en-US" dirty="0" smtClean="0"/>
              <a:t>S5</a:t>
            </a:r>
            <a:r>
              <a:rPr lang="en-US" baseline="0" dirty="0" smtClean="0"/>
              <a:t>         </a:t>
            </a:r>
            <a:r>
              <a:rPr lang="en-US" dirty="0" smtClean="0"/>
              <a:t>: 4 [km] 250 [W]</a:t>
            </a:r>
          </a:p>
          <a:p>
            <a:r>
              <a:rPr lang="en-US" dirty="0" smtClean="0"/>
              <a:t>aLIGO   :</a:t>
            </a:r>
            <a:r>
              <a:rPr lang="en-US" baseline="0" dirty="0" smtClean="0"/>
              <a:t> 4 [km] 5 [kW]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1738E-0BAD-F048-9341-1CE2C4F964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79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Get rid of numbers on variable</a:t>
            </a: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Get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rid of timelines </a:t>
            </a:r>
          </a:p>
          <a:p>
            <a:pPr eaLnBrk="1" hangingPunct="1"/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Date ONE Best data taken on the two observatories</a:t>
            </a: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Date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TWO Advanced LIGO</a:t>
            </a:r>
          </a:p>
          <a:p>
            <a:pPr eaLnBrk="1" hangingPunct="1"/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Go slow on rate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Astrophysical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rate, R = [1 100 1000 4000]</a:t>
            </a: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                          [low realistic optimistic maximum]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Number of galaxies, Ng = 4pi/3 D^3 (0.0116)</a:t>
            </a:r>
          </a:p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Detection Rate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Ndot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= R * Ng </a:t>
            </a: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NS - NS =  [0.4    40    400    1000]</a:t>
            </a:r>
          </a:p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BH - BH =  [0.2   10  300     --  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33A1D54-DF94-B044-8439-DC5EEE75212E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“The detector is</a:t>
            </a:r>
            <a:r>
              <a:rPr lang="en-US" baseline="0" dirty="0" smtClean="0"/>
              <a:t> actually significantly more complicated that what I’ve shown”</a:t>
            </a:r>
            <a:endParaRPr lang="en-US" dirty="0" smtClean="0"/>
          </a:p>
          <a:p>
            <a:r>
              <a:rPr lang="en-US" dirty="0" smtClean="0"/>
              <a:t>Take out compensation</a:t>
            </a:r>
            <a:r>
              <a:rPr lang="en-US" baseline="0" dirty="0" smtClean="0"/>
              <a:t> 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1738E-0BAD-F048-9341-1CE2C4F964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18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Take out </a:t>
            </a:r>
            <a:r>
              <a:rPr lang="en-US" dirty="0" err="1" smtClean="0"/>
              <a:t>premode</a:t>
            </a:r>
            <a:r>
              <a:rPr lang="en-US" dirty="0" smtClean="0"/>
              <a:t> cleaner</a:t>
            </a:r>
          </a:p>
          <a:p>
            <a:r>
              <a:rPr lang="en-US" dirty="0" smtClean="0"/>
              <a:t>Take out the NPRO</a:t>
            </a:r>
            <a:r>
              <a:rPr lang="en-US" baseline="0" dirty="0" smtClean="0"/>
              <a:t> pictures</a:t>
            </a:r>
          </a:p>
          <a:p>
            <a:r>
              <a:rPr lang="en-US" dirty="0" smtClean="0"/>
              <a:t>3 </a:t>
            </a:r>
            <a:r>
              <a:rPr lang="en-US" dirty="0" err="1" smtClean="0"/>
              <a:t>Tera</a:t>
            </a:r>
            <a:r>
              <a:rPr lang="en-US" dirty="0" smtClean="0"/>
              <a:t> Hz</a:t>
            </a:r>
            <a:r>
              <a:rPr lang="en-US" baseline="0" dirty="0" smtClean="0"/>
              <a:t> stabilized to 0.1</a:t>
            </a:r>
          </a:p>
          <a:p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Get rid of iLIGO stuff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1738E-0BAD-F048-9341-1CE2C4F964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76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Brownian</a:t>
            </a:r>
            <a:r>
              <a:rPr lang="en-US" baseline="0" dirty="0" smtClean="0"/>
              <a:t> Noise not Thermal Noise</a:t>
            </a:r>
            <a:endParaRPr lang="en-US" dirty="0" smtClean="0"/>
          </a:p>
          <a:p>
            <a:r>
              <a:rPr lang="en-US" dirty="0" smtClean="0"/>
              <a:t>Biggest, highest quality fused silica</a:t>
            </a:r>
          </a:p>
          <a:p>
            <a:r>
              <a:rPr lang="en-US" dirty="0" smtClean="0"/>
              <a:t>Photon</a:t>
            </a:r>
            <a:r>
              <a:rPr lang="en-US" baseline="0" dirty="0" smtClean="0"/>
              <a:t> Radiation </a:t>
            </a:r>
          </a:p>
          <a:p>
            <a:endParaRPr lang="en-US" baseline="0" dirty="0" smtClean="0"/>
          </a:p>
          <a:p>
            <a:r>
              <a:rPr lang="en-US" baseline="0" dirty="0" smtClean="0"/>
              <a:t>Get rid of iLIGO stuff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1738E-0BAD-F048-9341-1CE2C4F964A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67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Make a</a:t>
            </a:r>
            <a:r>
              <a:rPr lang="en-US" baseline="0" dirty="0" smtClean="0"/>
              <a:t> lot less complicated. Try simple IFO and pictures.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1738E-0BAD-F048-9341-1CE2C4F964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45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00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64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3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809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6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0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3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51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6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5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gif"/><Relationship Id="rId1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0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23359" y="64998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9E104-B2F2-A54F-A89E-41FA7E70D5E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lsclogo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206" y="12958"/>
            <a:ext cx="1409712" cy="599128"/>
          </a:xfrm>
          <a:prstGeom prst="rect">
            <a:avLst/>
          </a:prstGeom>
        </p:spPr>
      </p:pic>
      <p:pic>
        <p:nvPicPr>
          <p:cNvPr id="7" name="Picture 6" descr="LIGO_logo.gif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2328" cy="79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4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oleObject" Target="../embeddings/Microsoft_Equation20.bin"/><Relationship Id="rId7" Type="http://schemas.openxmlformats.org/officeDocument/2006/relationships/image" Target="../media/image63.emf"/><Relationship Id="rId8" Type="http://schemas.openxmlformats.org/officeDocument/2006/relationships/image" Target="../media/image67.jp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2.gif"/><Relationship Id="rId5" Type="http://schemas.openxmlformats.org/officeDocument/2006/relationships/image" Target="../media/image1.gif"/><Relationship Id="rId6" Type="http://schemas.openxmlformats.org/officeDocument/2006/relationships/image" Target="../media/image69.jpg"/><Relationship Id="rId7" Type="http://schemas.openxmlformats.org/officeDocument/2006/relationships/image" Target="../media/image70.JPG"/><Relationship Id="rId8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1.emf"/><Relationship Id="rId12" Type="http://schemas.openxmlformats.org/officeDocument/2006/relationships/image" Target="../media/image82.emf"/><Relationship Id="rId13" Type="http://schemas.openxmlformats.org/officeDocument/2006/relationships/image" Target="../media/image83.emf"/><Relationship Id="rId14" Type="http://schemas.openxmlformats.org/officeDocument/2006/relationships/image" Target="../media/image84.emf"/><Relationship Id="rId15" Type="http://schemas.openxmlformats.org/officeDocument/2006/relationships/image" Target="../media/image85.emf"/><Relationship Id="rId16" Type="http://schemas.openxmlformats.org/officeDocument/2006/relationships/image" Target="../media/image86.emf"/><Relationship Id="rId17" Type="http://schemas.openxmlformats.org/officeDocument/2006/relationships/image" Target="../media/image87.emf"/><Relationship Id="rId18" Type="http://schemas.openxmlformats.org/officeDocument/2006/relationships/image" Target="../media/image8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6" Type="http://schemas.openxmlformats.org/officeDocument/2006/relationships/image" Target="../media/image76.emf"/><Relationship Id="rId7" Type="http://schemas.openxmlformats.org/officeDocument/2006/relationships/image" Target="../media/image77.emf"/><Relationship Id="rId8" Type="http://schemas.openxmlformats.org/officeDocument/2006/relationships/image" Target="../media/image78.emf"/><Relationship Id="rId9" Type="http://schemas.openxmlformats.org/officeDocument/2006/relationships/image" Target="../media/image79.emf"/><Relationship Id="rId10" Type="http://schemas.openxmlformats.org/officeDocument/2006/relationships/image" Target="../media/image8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1.gif"/><Relationship Id="rId5" Type="http://schemas.openxmlformats.org/officeDocument/2006/relationships/image" Target="../media/image9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1.gif"/><Relationship Id="rId5" Type="http://schemas.openxmlformats.org/officeDocument/2006/relationships/image" Target="../media/image9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17.jpeg"/><Relationship Id="rId5" Type="http://schemas.openxmlformats.org/officeDocument/2006/relationships/oleObject" Target="../embeddings/Microsoft_Equation21.bin"/><Relationship Id="rId6" Type="http://schemas.openxmlformats.org/officeDocument/2006/relationships/image" Target="../media/image9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6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3.jpeg"/><Relationship Id="rId5" Type="http://schemas.openxmlformats.org/officeDocument/2006/relationships/image" Target="../media/image99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Relationship Id="rId3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20" Type="http://schemas.openxmlformats.org/officeDocument/2006/relationships/image" Target="../media/image10.emf"/><Relationship Id="rId21" Type="http://schemas.openxmlformats.org/officeDocument/2006/relationships/image" Target="../media/image18.jpeg"/><Relationship Id="rId22" Type="http://schemas.openxmlformats.org/officeDocument/2006/relationships/oleObject" Target="../embeddings/Microsoft_Equation5.bin"/><Relationship Id="rId23" Type="http://schemas.openxmlformats.org/officeDocument/2006/relationships/image" Target="../media/image11.emf"/><Relationship Id="rId24" Type="http://schemas.openxmlformats.org/officeDocument/2006/relationships/oleObject" Target="../embeddings/oleObject3.bin"/><Relationship Id="rId25" Type="http://schemas.openxmlformats.org/officeDocument/2006/relationships/image" Target="../media/image12.emf"/><Relationship Id="rId26" Type="http://schemas.openxmlformats.org/officeDocument/2006/relationships/image" Target="../media/image19.jpeg"/><Relationship Id="rId27" Type="http://schemas.openxmlformats.org/officeDocument/2006/relationships/oleObject" Target="../embeddings/oleObject4.bin"/><Relationship Id="rId28" Type="http://schemas.openxmlformats.org/officeDocument/2006/relationships/image" Target="../media/image13.emf"/><Relationship Id="rId29" Type="http://schemas.openxmlformats.org/officeDocument/2006/relationships/oleObject" Target="../embeddings/Microsoft_Equation6.bin"/><Relationship Id="rId30" Type="http://schemas.openxmlformats.org/officeDocument/2006/relationships/image" Target="../media/image14.emf"/><Relationship Id="rId10" Type="http://schemas.openxmlformats.org/officeDocument/2006/relationships/oleObject" Target="../embeddings/oleObject1.bin"/><Relationship Id="rId11" Type="http://schemas.openxmlformats.org/officeDocument/2006/relationships/image" Target="../media/image6.emf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7.emf"/><Relationship Id="rId14" Type="http://schemas.openxmlformats.org/officeDocument/2006/relationships/image" Target="../media/image17.jpeg"/><Relationship Id="rId15" Type="http://schemas.openxmlformats.org/officeDocument/2006/relationships/oleObject" Target="../embeddings/Microsoft_Equation2.bin"/><Relationship Id="rId16" Type="http://schemas.openxmlformats.org/officeDocument/2006/relationships/image" Target="../media/image8.emf"/><Relationship Id="rId17" Type="http://schemas.openxmlformats.org/officeDocument/2006/relationships/oleObject" Target="../embeddings/Microsoft_Equation3.bin"/><Relationship Id="rId18" Type="http://schemas.openxmlformats.org/officeDocument/2006/relationships/image" Target="../media/image9.emf"/><Relationship Id="rId19" Type="http://schemas.openxmlformats.org/officeDocument/2006/relationships/oleObject" Target="../embeddings/Microsoft_Equation4.bin"/><Relationship Id="rId1" Type="http://schemas.openxmlformats.org/officeDocument/2006/relationships/vmlDrawing" Target="../drawings/vmlDrawing1.vml"/><Relationship Id="rId2" Type="http://schemas.microsoft.com/office/2007/relationships/media" Target="file://localhost/Users/kissel/Documents/MyLIGO/GeneralExam/GravitationalWave_CrossPolarization.gif" TargetMode="External"/><Relationship Id="rId3" Type="http://schemas.openxmlformats.org/officeDocument/2006/relationships/video" Target="file://localhost/Users/kissel/Documents/MyLIGO/GeneralExam/GravitationalWave_CrossPolarization.gif" TargetMode="Externa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15.png"/><Relationship Id="rId7" Type="http://schemas.openxmlformats.org/officeDocument/2006/relationships/oleObject" Target="../embeddings/Microsoft_Equation1.bin"/><Relationship Id="rId8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jpeg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21.emf"/><Relationship Id="rId14" Type="http://schemas.openxmlformats.org/officeDocument/2006/relationships/oleObject" Target="../embeddings/Microsoft_Equation8.bin"/><Relationship Id="rId15" Type="http://schemas.openxmlformats.org/officeDocument/2006/relationships/image" Target="../media/image22.emf"/><Relationship Id="rId16" Type="http://schemas.openxmlformats.org/officeDocument/2006/relationships/oleObject" Target="../embeddings/oleObject6.bin"/><Relationship Id="rId17" Type="http://schemas.openxmlformats.org/officeDocument/2006/relationships/image" Target="../media/image23.emf"/><Relationship Id="rId18" Type="http://schemas.openxmlformats.org/officeDocument/2006/relationships/oleObject" Target="../embeddings/oleObject7.bin"/><Relationship Id="rId19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microsoft.com/office/2007/relationships/media" Target="file://localhost/Users/kissel/Documents/MyLIGO/GeneralExam/GravitationalWave_CrossPolarization.gif" TargetMode="External"/><Relationship Id="rId3" Type="http://schemas.openxmlformats.org/officeDocument/2006/relationships/video" Target="file://localhost/Users/kissel/Documents/MyLIGO/GeneralExam/GravitationalWave_CrossPolarization.gif" TargetMode="Externa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8" Type="http://schemas.openxmlformats.org/officeDocument/2006/relationships/image" Target="../media/image15.png"/><Relationship Id="rId9" Type="http://schemas.openxmlformats.org/officeDocument/2006/relationships/oleObject" Target="../embeddings/Microsoft_Equation7.bin"/><Relationship Id="rId10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49.jpg"/><Relationship Id="rId21" Type="http://schemas.openxmlformats.org/officeDocument/2006/relationships/image" Target="../media/image50.jpg"/><Relationship Id="rId22" Type="http://schemas.openxmlformats.org/officeDocument/2006/relationships/oleObject" Target="../embeddings/Microsoft_Equation9.bin"/><Relationship Id="rId23" Type="http://schemas.openxmlformats.org/officeDocument/2006/relationships/image" Target="../media/image29.emf"/><Relationship Id="rId24" Type="http://schemas.openxmlformats.org/officeDocument/2006/relationships/oleObject" Target="../embeddings/Microsoft_Equation10.bin"/><Relationship Id="rId25" Type="http://schemas.openxmlformats.org/officeDocument/2006/relationships/image" Target="../media/image30.emf"/><Relationship Id="rId26" Type="http://schemas.openxmlformats.org/officeDocument/2006/relationships/oleObject" Target="../embeddings/Microsoft_Equation11.bin"/><Relationship Id="rId27" Type="http://schemas.openxmlformats.org/officeDocument/2006/relationships/image" Target="../media/image31.emf"/><Relationship Id="rId28" Type="http://schemas.openxmlformats.org/officeDocument/2006/relationships/oleObject" Target="../embeddings/Microsoft_Equation12.bin"/><Relationship Id="rId29" Type="http://schemas.openxmlformats.org/officeDocument/2006/relationships/image" Target="../media/image3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30" Type="http://schemas.openxmlformats.org/officeDocument/2006/relationships/oleObject" Target="../embeddings/Microsoft_Equation13.bin"/><Relationship Id="rId31" Type="http://schemas.openxmlformats.org/officeDocument/2006/relationships/image" Target="../media/image33.emf"/><Relationship Id="rId32" Type="http://schemas.openxmlformats.org/officeDocument/2006/relationships/oleObject" Target="../embeddings/Microsoft_Equation14.bin"/><Relationship Id="rId9" Type="http://schemas.openxmlformats.org/officeDocument/2006/relationships/oleObject" Target="../embeddings/oleObject8.bin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8" Type="http://schemas.openxmlformats.org/officeDocument/2006/relationships/image" Target="../media/image41.emf"/><Relationship Id="rId33" Type="http://schemas.openxmlformats.org/officeDocument/2006/relationships/image" Target="../media/image34.emf"/><Relationship Id="rId34" Type="http://schemas.openxmlformats.org/officeDocument/2006/relationships/oleObject" Target="../embeddings/Microsoft_Equation15.bin"/><Relationship Id="rId35" Type="http://schemas.openxmlformats.org/officeDocument/2006/relationships/image" Target="../media/image35.emf"/><Relationship Id="rId36" Type="http://schemas.openxmlformats.org/officeDocument/2006/relationships/oleObject" Target="../embeddings/Microsoft_Equation16.bin"/><Relationship Id="rId10" Type="http://schemas.openxmlformats.org/officeDocument/2006/relationships/image" Target="../media/image27.emf"/><Relationship Id="rId11" Type="http://schemas.openxmlformats.org/officeDocument/2006/relationships/oleObject" Target="../embeddings/oleObject9.bin"/><Relationship Id="rId12" Type="http://schemas.openxmlformats.org/officeDocument/2006/relationships/image" Target="../media/image28.emf"/><Relationship Id="rId13" Type="http://schemas.openxmlformats.org/officeDocument/2006/relationships/image" Target="../media/image42.jpg"/><Relationship Id="rId14" Type="http://schemas.openxmlformats.org/officeDocument/2006/relationships/image" Target="../media/image43.jpg"/><Relationship Id="rId15" Type="http://schemas.openxmlformats.org/officeDocument/2006/relationships/image" Target="../media/image44.jpg"/><Relationship Id="rId16" Type="http://schemas.openxmlformats.org/officeDocument/2006/relationships/image" Target="../media/image45.gif"/><Relationship Id="rId17" Type="http://schemas.openxmlformats.org/officeDocument/2006/relationships/image" Target="../media/image46.gif"/><Relationship Id="rId18" Type="http://schemas.openxmlformats.org/officeDocument/2006/relationships/image" Target="../media/image47.jpg"/><Relationship Id="rId19" Type="http://schemas.openxmlformats.org/officeDocument/2006/relationships/image" Target="../media/image48.jpg"/><Relationship Id="rId37" Type="http://schemas.openxmlformats.org/officeDocument/2006/relationships/image" Target="../media/image36.emf"/><Relationship Id="rId38" Type="http://schemas.openxmlformats.org/officeDocument/2006/relationships/image" Target="../media/image3.jpeg"/><Relationship Id="rId39" Type="http://schemas.openxmlformats.org/officeDocument/2006/relationships/image" Target="../media/image4.jpeg"/><Relationship Id="rId40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19.bin"/><Relationship Id="rId12" Type="http://schemas.openxmlformats.org/officeDocument/2006/relationships/image" Target="../media/image5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54.emf"/><Relationship Id="rId5" Type="http://schemas.openxmlformats.org/officeDocument/2006/relationships/image" Target="../media/image46.gif"/><Relationship Id="rId6" Type="http://schemas.openxmlformats.org/officeDocument/2006/relationships/image" Target="../media/image47.jpg"/><Relationship Id="rId7" Type="http://schemas.openxmlformats.org/officeDocument/2006/relationships/oleObject" Target="../embeddings/Microsoft_Equation17.bin"/><Relationship Id="rId8" Type="http://schemas.openxmlformats.org/officeDocument/2006/relationships/image" Target="../media/image52.emf"/><Relationship Id="rId9" Type="http://schemas.openxmlformats.org/officeDocument/2006/relationships/oleObject" Target="../embeddings/Microsoft_Equation18.bin"/><Relationship Id="rId10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1.gif"/><Relationship Id="rId5" Type="http://schemas.openxmlformats.org/officeDocument/2006/relationships/image" Target="../media/image2.gif"/><Relationship Id="rId6" Type="http://schemas.openxmlformats.org/officeDocument/2006/relationships/image" Target="../media/image56.jpg"/><Relationship Id="rId7" Type="http://schemas.openxmlformats.org/officeDocument/2006/relationships/hyperlink" Target="https://dcc.ligo.org/LIGO-T010075/public" TargetMode="External"/><Relationship Id="rId8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604" y="520145"/>
            <a:ext cx="7772400" cy="1470025"/>
          </a:xfrm>
        </p:spPr>
        <p:txBody>
          <a:bodyPr/>
          <a:lstStyle/>
          <a:p>
            <a:r>
              <a:rPr lang="en-US" dirty="0" smtClean="0"/>
              <a:t>The Status of Advanced LIGO:</a:t>
            </a:r>
            <a:br>
              <a:rPr lang="en-US" dirty="0" smtClean="0"/>
            </a:br>
            <a:r>
              <a:rPr lang="en-US" dirty="0" smtClean="0"/>
              <a:t>Light at the end of the </a:t>
            </a:r>
            <a:r>
              <a:rPr lang="en-US" dirty="0" smtClean="0"/>
              <a:t>Tunnels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3559" y="4942098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sz="4600" dirty="0" smtClean="0"/>
              <a:t>Jeffrey S. </a:t>
            </a:r>
            <a:r>
              <a:rPr lang="en-US" sz="4600" dirty="0" smtClean="0"/>
              <a:t>Kissel, </a:t>
            </a:r>
          </a:p>
          <a:p>
            <a:r>
              <a:rPr lang="en-US" sz="4600" dirty="0" smtClean="0"/>
              <a:t>for the LIGO Scientific Collaboration</a:t>
            </a:r>
          </a:p>
          <a:p>
            <a:r>
              <a:rPr lang="en-US" dirty="0" smtClean="0"/>
              <a:t>April APS Meeting, Savannah, GA</a:t>
            </a:r>
          </a:p>
          <a:p>
            <a:r>
              <a:rPr lang="en-US" dirty="0" smtClean="0"/>
              <a:t>April 6</a:t>
            </a:r>
            <a:r>
              <a:rPr lang="en-US" baseline="30000" dirty="0" smtClean="0"/>
              <a:t>th</a:t>
            </a:r>
            <a:r>
              <a:rPr lang="en-US" dirty="0" smtClean="0"/>
              <a:t> 2014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1</a:t>
            </a:fld>
            <a:endParaRPr lang="en-US"/>
          </a:p>
        </p:txBody>
      </p: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118217" y="2044708"/>
            <a:ext cx="3601184" cy="2865609"/>
            <a:chOff x="0" y="0"/>
            <a:chExt cx="4191000" cy="3124200"/>
          </a:xfrm>
        </p:grpSpPr>
        <p:pic>
          <p:nvPicPr>
            <p:cNvPr id="8" name="Picture 24" descr="lho_aerial_mo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91000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428"/>
            <p:cNvSpPr>
              <a:spLocks noChangeArrowheads="1"/>
            </p:cNvSpPr>
            <p:nvPr/>
          </p:nvSpPr>
          <p:spPr bwMode="auto">
            <a:xfrm>
              <a:off x="199571" y="0"/>
              <a:ext cx="2208832" cy="436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2000" dirty="0" smtClean="0">
                  <a:solidFill>
                    <a:srgbClr val="FF0000"/>
                  </a:solidFill>
                  <a:latin typeface="Helvetica" charset="0"/>
                </a:rPr>
                <a:t>Hanford, WA</a:t>
              </a:r>
              <a:r>
                <a:rPr lang="en-US" sz="2000" dirty="0" smtClean="0">
                  <a:latin typeface="Helvetica" charset="0"/>
                </a:rPr>
                <a:t> </a:t>
              </a:r>
              <a:endParaRPr lang="en-US" sz="2000" dirty="0">
                <a:latin typeface="Helvetica" charset="0"/>
              </a:endParaRPr>
            </a:p>
          </p:txBody>
        </p:sp>
        <p:grpSp>
          <p:nvGrpSpPr>
            <p:cNvPr id="10" name="Group 49"/>
            <p:cNvGrpSpPr>
              <a:grpSpLocks/>
            </p:cNvGrpSpPr>
            <p:nvPr/>
          </p:nvGrpSpPr>
          <p:grpSpPr bwMode="auto">
            <a:xfrm>
              <a:off x="1066800" y="685800"/>
              <a:ext cx="3124200" cy="1066800"/>
              <a:chOff x="1066800" y="685801"/>
              <a:chExt cx="3124200" cy="1066800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rot="16200000" flipV="1">
                <a:off x="914961" y="837554"/>
                <a:ext cx="1066800" cy="763293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1830006" y="1562101"/>
                <a:ext cx="2360994" cy="19050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35"/>
          <p:cNvGrpSpPr>
            <a:grpSpLocks/>
          </p:cNvGrpSpPr>
          <p:nvPr/>
        </p:nvGrpSpPr>
        <p:grpSpPr bwMode="auto">
          <a:xfrm>
            <a:off x="5193554" y="2035581"/>
            <a:ext cx="3787439" cy="2829374"/>
            <a:chOff x="4952289" y="3700496"/>
            <a:chExt cx="4191711" cy="3149566"/>
          </a:xfrm>
        </p:grpSpPr>
        <p:pic>
          <p:nvPicPr>
            <p:cNvPr id="14" name="Picture 23" descr="llo_aeria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733800"/>
              <a:ext cx="4114800" cy="311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Straight Connector 14"/>
            <p:cNvCxnSpPr/>
            <p:nvPr/>
          </p:nvCxnSpPr>
          <p:spPr>
            <a:xfrm rot="16200000" flipH="1">
              <a:off x="5906102" y="5059466"/>
              <a:ext cx="2666243" cy="305246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29201" y="6542792"/>
              <a:ext cx="2362645" cy="2419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443"/>
            <p:cNvSpPr>
              <a:spLocks noChangeArrowheads="1"/>
            </p:cNvSpPr>
            <p:nvPr/>
          </p:nvSpPr>
          <p:spPr bwMode="auto">
            <a:xfrm>
              <a:off x="4952289" y="3700496"/>
              <a:ext cx="2130651" cy="445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2000" dirty="0" smtClean="0">
                  <a:solidFill>
                    <a:srgbClr val="00FF00"/>
                  </a:solidFill>
                  <a:latin typeface="Helvetica" charset="0"/>
                </a:rPr>
                <a:t>Livingston, LA</a:t>
              </a:r>
              <a:endParaRPr lang="en-US" sz="2000" dirty="0">
                <a:solidFill>
                  <a:srgbClr val="00FF00"/>
                </a:solidFill>
                <a:latin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547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SLSchemati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31" y="4088679"/>
            <a:ext cx="5566176" cy="269682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17" descr="amplifier-f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50" y="3856298"/>
            <a:ext cx="2439754" cy="182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373" y="2959279"/>
            <a:ext cx="1874766" cy="274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94191" y="5623212"/>
            <a:ext cx="50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957644" y="5630024"/>
            <a:ext cx="624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35W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127872" y="5645308"/>
            <a:ext cx="741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180W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512385" y="5888273"/>
            <a:ext cx="245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165W to Interferometer</a:t>
            </a:r>
            <a:endParaRPr lang="en-US" dirty="0"/>
          </a:p>
        </p:txBody>
      </p:sp>
      <p:pic>
        <p:nvPicPr>
          <p:cNvPr id="17" name="Picture 16" descr="aLIGOPSL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9" y="830399"/>
            <a:ext cx="4224491" cy="2816327"/>
          </a:xfrm>
          <a:prstGeom prst="rect">
            <a:avLst/>
          </a:prstGeom>
        </p:spPr>
      </p:pic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1981200" y="0"/>
            <a:ext cx="533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Calibri" charset="0"/>
              </a:rPr>
              <a:t>The Advanced LIGO Detectors</a:t>
            </a:r>
          </a:p>
          <a:p>
            <a:pPr algn="ctr" eaLnBrk="1" hangingPunct="1"/>
            <a:r>
              <a:rPr lang="en-US" sz="2000" dirty="0" smtClean="0">
                <a:latin typeface="Calibri" charset="0"/>
              </a:rPr>
              <a:t>High-power Pre-Stabilized Laser</a:t>
            </a:r>
            <a:endParaRPr lang="en-US" sz="2000" dirty="0">
              <a:latin typeface="Calibri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95719" y="6349069"/>
            <a:ext cx="33482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Willke</a:t>
            </a:r>
            <a:r>
              <a:rPr lang="en-US" sz="1400" dirty="0" smtClean="0"/>
              <a:t>, B., et al. </a:t>
            </a:r>
            <a:r>
              <a:rPr lang="en-US" sz="1400" i="1" dirty="0" smtClean="0"/>
              <a:t>CQG</a:t>
            </a:r>
            <a:r>
              <a:rPr lang="en-US" sz="1400" dirty="0" smtClean="0"/>
              <a:t> 25.11 (2008): 114040.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4533733" y="767950"/>
            <a:ext cx="46102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Multi-stage, </a:t>
            </a:r>
            <a:r>
              <a:rPr lang="en-US" dirty="0" smtClean="0"/>
              <a:t>low-noise </a:t>
            </a:r>
            <a:r>
              <a:rPr lang="en-US" dirty="0" err="1" smtClean="0"/>
              <a:t>Nd:YaG</a:t>
            </a:r>
            <a:r>
              <a:rPr lang="en-US" dirty="0" smtClean="0"/>
              <a:t>, </a:t>
            </a:r>
            <a:r>
              <a:rPr lang="en-US" dirty="0" smtClean="0">
                <a:latin typeface="Symbol"/>
              </a:rPr>
              <a:t>l</a:t>
            </a:r>
            <a:r>
              <a:rPr lang="en-US" dirty="0" smtClean="0"/>
              <a:t>=1[um] </a:t>
            </a:r>
            <a:r>
              <a:rPr lang="en-US" dirty="0" smtClean="0"/>
              <a:t>laser</a:t>
            </a:r>
          </a:p>
          <a:p>
            <a:endParaRPr lang="en-US" dirty="0"/>
          </a:p>
          <a:p>
            <a:r>
              <a:rPr lang="en-US" dirty="0" smtClean="0"/>
              <a:t>Power increased by </a:t>
            </a:r>
            <a:r>
              <a:rPr lang="en-US" dirty="0" smtClean="0"/>
              <a:t>a factor of </a:t>
            </a:r>
            <a:r>
              <a:rPr lang="en-US" dirty="0" smtClean="0"/>
              <a:t>5</a:t>
            </a:r>
          </a:p>
          <a:p>
            <a:endParaRPr lang="en-US" dirty="0" smtClean="0"/>
          </a:p>
          <a:p>
            <a:r>
              <a:rPr lang="en-US" dirty="0" smtClean="0"/>
              <a:t>Power and frequency</a:t>
            </a:r>
            <a:r>
              <a:rPr lang="en-US" dirty="0" smtClean="0"/>
              <a:t> noise are better </a:t>
            </a:r>
            <a:endParaRPr lang="en-US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620659"/>
              </p:ext>
            </p:extLst>
          </p:nvPr>
        </p:nvGraphicFramePr>
        <p:xfrm>
          <a:off x="5959232" y="2760723"/>
          <a:ext cx="3301288" cy="1889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1078"/>
                <a:gridCol w="1500210"/>
              </a:tblGrid>
              <a:tr h="30691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Max Power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180</a:t>
                      </a:r>
                      <a:r>
                        <a:rPr lang="en-US" sz="1800" b="1" baseline="0" dirty="0" smtClean="0"/>
                        <a:t> </a:t>
                      </a:r>
                      <a:r>
                        <a:rPr lang="en-US" sz="1800" b="1" baseline="0" dirty="0" smtClean="0"/>
                        <a:t>W</a:t>
                      </a:r>
                    </a:p>
                    <a:p>
                      <a:endParaRPr lang="en-US" sz="1800" b="1" dirty="0"/>
                    </a:p>
                  </a:txBody>
                  <a:tcPr/>
                </a:tc>
              </a:tr>
              <a:tr h="306913"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Power Noise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10</a:t>
                      </a:r>
                      <a:r>
                        <a:rPr lang="en-US" sz="1800" b="1" baseline="30000" dirty="0" smtClean="0"/>
                        <a:t>-7</a:t>
                      </a:r>
                      <a:r>
                        <a:rPr lang="en-US" sz="1800" b="1" baseline="0" dirty="0" smtClean="0"/>
                        <a:t> W/Hz</a:t>
                      </a:r>
                      <a:r>
                        <a:rPr lang="en-US" sz="1800" b="1" baseline="30000" dirty="0" smtClean="0"/>
                        <a:t>-1/</a:t>
                      </a:r>
                      <a:r>
                        <a:rPr lang="en-US" sz="1800" b="1" baseline="30000" dirty="0" smtClean="0"/>
                        <a:t>2</a:t>
                      </a:r>
                    </a:p>
                  </a:txBody>
                  <a:tcPr/>
                </a:tc>
              </a:tr>
              <a:tr h="30691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Frequency</a:t>
                      </a:r>
                      <a:r>
                        <a:rPr lang="en-US" sz="1800" baseline="0" dirty="0" smtClean="0"/>
                        <a:t> Noise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0.1 Hz/Hz</a:t>
                      </a:r>
                      <a:r>
                        <a:rPr lang="en-US" sz="1800" b="1" baseline="30000" dirty="0" smtClean="0"/>
                        <a:t>-1/</a:t>
                      </a:r>
                      <a:r>
                        <a:rPr lang="en-US" sz="1800" b="1" baseline="30000" dirty="0" smtClean="0"/>
                        <a:t>2</a:t>
                      </a:r>
                    </a:p>
                    <a:p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617159" y="4504314"/>
            <a:ext cx="1426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(*Noise </a:t>
            </a:r>
            <a:r>
              <a:rPr lang="en-US" sz="1400" dirty="0" smtClean="0"/>
              <a:t>at 10 </a:t>
            </a:r>
            <a:r>
              <a:rPr lang="en-US" sz="1400" dirty="0" smtClean="0"/>
              <a:t>Hz)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282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LIGOTestM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073" y="3796680"/>
            <a:ext cx="5251191" cy="2731992"/>
          </a:xfrm>
          <a:prstGeom prst="rect">
            <a:avLst/>
          </a:prstGeom>
        </p:spPr>
      </p:pic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1981200" y="0"/>
            <a:ext cx="533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Calibri" charset="0"/>
              </a:rPr>
              <a:t>The </a:t>
            </a:r>
            <a:r>
              <a:rPr lang="en-US" sz="2000" b="1" dirty="0" smtClean="0">
                <a:latin typeface="Calibri" charset="0"/>
              </a:rPr>
              <a:t>Advanced </a:t>
            </a:r>
            <a:r>
              <a:rPr lang="en-US" sz="2000" b="1" dirty="0" smtClean="0">
                <a:latin typeface="Calibri" charset="0"/>
              </a:rPr>
              <a:t>LIGO Detectors</a:t>
            </a:r>
          </a:p>
          <a:p>
            <a:pPr algn="ctr" eaLnBrk="1" hangingPunct="1"/>
            <a:r>
              <a:rPr lang="en-US" sz="2000" dirty="0" smtClean="0">
                <a:latin typeface="Calibri" charset="0"/>
              </a:rPr>
              <a:t>The Test Masses</a:t>
            </a:r>
            <a:endParaRPr lang="en-US" sz="2000" dirty="0">
              <a:latin typeface="Calibri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039288"/>
              </p:ext>
            </p:extLst>
          </p:nvPr>
        </p:nvGraphicFramePr>
        <p:xfrm>
          <a:off x="304562" y="4541127"/>
          <a:ext cx="3097856" cy="1584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7940"/>
                <a:gridCol w="1309916"/>
              </a:tblGrid>
              <a:tr h="30691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34 cm</a:t>
                      </a:r>
                      <a:endParaRPr lang="en-US" sz="2000" b="1" dirty="0"/>
                    </a:p>
                  </a:txBody>
                  <a:tcPr/>
                </a:tc>
              </a:tr>
              <a:tr h="30691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Thickness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20 cm</a:t>
                      </a:r>
                      <a:endParaRPr lang="en-US" sz="2000" b="1" dirty="0"/>
                    </a:p>
                  </a:txBody>
                  <a:tcPr/>
                </a:tc>
              </a:tr>
              <a:tr h="30691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Mass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40 kg</a:t>
                      </a:r>
                      <a:endParaRPr lang="en-US" sz="2000" b="1" dirty="0"/>
                    </a:p>
                  </a:txBody>
                  <a:tcPr/>
                </a:tc>
              </a:tr>
              <a:tr h="306913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1/e </a:t>
                      </a:r>
                      <a:r>
                        <a:rPr lang="en-US" sz="2000" dirty="0" smtClean="0"/>
                        <a:t>Beam </a:t>
                      </a:r>
                      <a:r>
                        <a:rPr lang="en-US" sz="2000" dirty="0" smtClean="0"/>
                        <a:t>Size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6.2 cm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829592"/>
            <a:ext cx="49404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Heavy </a:t>
            </a:r>
            <a:r>
              <a:rPr lang="en-US" dirty="0"/>
              <a:t>Mirrors </a:t>
            </a:r>
            <a:r>
              <a:rPr lang="en-US" dirty="0">
                <a:sym typeface="Wingdings"/>
              </a:rPr>
              <a:t> Insensitive to photon pressure from high power 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Brownian</a:t>
            </a:r>
            <a:r>
              <a:rPr lang="en-US" dirty="0" smtClean="0"/>
              <a:t> </a:t>
            </a:r>
            <a:r>
              <a:rPr lang="en-US" dirty="0" smtClean="0"/>
              <a:t>noise of test masses dominate strain sensitivity in the most sensitive region (~100 [Hz])</a:t>
            </a:r>
          </a:p>
          <a:p>
            <a:endParaRPr lang="en-US" dirty="0" smtClean="0"/>
          </a:p>
          <a:p>
            <a:r>
              <a:rPr lang="en-US" dirty="0" smtClean="0"/>
              <a:t>Better Mirrors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Lower Mechanical Loss 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ym typeface="Wingdings"/>
              </a:rPr>
              <a:t>Biggest possible fused silica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dirty="0" smtClean="0"/>
              <a:t>Bigger Mirrors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Increase Spot </a:t>
            </a:r>
            <a:r>
              <a:rPr lang="en-US" dirty="0" smtClean="0"/>
              <a:t>Size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Average over more surface area</a:t>
            </a:r>
          </a:p>
        </p:txBody>
      </p:sp>
      <p:pic>
        <p:nvPicPr>
          <p:cNvPr id="13" name="Picture 12" descr="L1ETM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434" y="648483"/>
            <a:ext cx="4119586" cy="30896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867496" y="6217268"/>
            <a:ext cx="3406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Harry, G. M., </a:t>
            </a:r>
            <a:r>
              <a:rPr lang="en-US" sz="1400" i="1" dirty="0" smtClean="0">
                <a:solidFill>
                  <a:schemeClr val="bg1"/>
                </a:solidFill>
              </a:rPr>
              <a:t>et </a:t>
            </a:r>
            <a:r>
              <a:rPr lang="en-US" sz="1400" i="1" dirty="0" smtClean="0">
                <a:solidFill>
                  <a:schemeClr val="bg1"/>
                </a:solidFill>
              </a:rPr>
              <a:t>al.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i="1" dirty="0" smtClean="0">
                <a:solidFill>
                  <a:schemeClr val="bg1"/>
                </a:solidFill>
              </a:rPr>
              <a:t>CQG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27.8 (2010): 084006.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097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ei2SusDemo_XS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565" y="2654320"/>
            <a:ext cx="5531415" cy="420367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200124" y="841790"/>
            <a:ext cx="4045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Ground Motion at 10 [Hz] </a:t>
            </a:r>
            <a:r>
              <a:rPr lang="en-US" dirty="0" smtClean="0"/>
              <a:t>~ </a:t>
            </a:r>
            <a:r>
              <a:rPr lang="en-US" dirty="0" smtClean="0"/>
              <a:t>10</a:t>
            </a:r>
            <a:r>
              <a:rPr lang="en-US" baseline="30000" dirty="0" smtClean="0"/>
              <a:t>-9 </a:t>
            </a:r>
            <a:r>
              <a:rPr lang="en-US" dirty="0" smtClean="0"/>
              <a:t>[m/</a:t>
            </a:r>
            <a:r>
              <a:rPr lang="en-US" dirty="0" err="1" smtClean="0"/>
              <a:t>rtHz</a:t>
            </a:r>
            <a:r>
              <a:rPr lang="en-US" dirty="0" smtClean="0"/>
              <a:t>]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Need </a:t>
            </a:r>
            <a:r>
              <a:rPr lang="en-US" b="1" dirty="0" smtClean="0"/>
              <a:t>10 orders of magnitude</a:t>
            </a:r>
            <a:r>
              <a:rPr lang="en-US" dirty="0" smtClean="0"/>
              <a:t>!</a:t>
            </a:r>
          </a:p>
          <a:p>
            <a:endParaRPr lang="en-US" dirty="0" smtClean="0"/>
          </a:p>
          <a:p>
            <a:r>
              <a:rPr lang="en-US" dirty="0" smtClean="0"/>
              <a:t>Test masses are suspended from </a:t>
            </a:r>
            <a:r>
              <a:rPr lang="en-US" b="1" dirty="0" smtClean="0"/>
              <a:t>7 stages </a:t>
            </a:r>
            <a:r>
              <a:rPr lang="en-US" dirty="0" smtClean="0"/>
              <a:t>of active and passive vibration isolation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12</a:t>
            </a:fld>
            <a:endParaRPr lang="en-US"/>
          </a:p>
        </p:txBody>
      </p:sp>
      <p:pic>
        <p:nvPicPr>
          <p:cNvPr id="11" name="Picture 10" descr="BSC-ISI_PublicityPhot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786" y="633838"/>
            <a:ext cx="2714023" cy="2063289"/>
          </a:xfrm>
          <a:prstGeom prst="rect">
            <a:avLst/>
          </a:prstGeom>
        </p:spPr>
      </p:pic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1153386" y="0"/>
            <a:ext cx="3484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Calibri" charset="0"/>
              </a:rPr>
              <a:t>The Advanced LIGO Detectors</a:t>
            </a:r>
          </a:p>
          <a:p>
            <a:pPr algn="ctr" eaLnBrk="1" hangingPunct="1"/>
            <a:r>
              <a:rPr lang="en-US" sz="2000" dirty="0" smtClean="0">
                <a:latin typeface="Calibri" charset="0"/>
              </a:rPr>
              <a:t>Seismic Isolation</a:t>
            </a:r>
            <a:endParaRPr lang="en-US" sz="2000" dirty="0">
              <a:latin typeface="Calibri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12241" y="2895232"/>
            <a:ext cx="25978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Matichard</a:t>
            </a:r>
            <a:r>
              <a:rPr lang="en-US" sz="1200" dirty="0" smtClean="0"/>
              <a:t>, F., et al. </a:t>
            </a:r>
            <a:r>
              <a:rPr lang="en-US" sz="1200" i="1" dirty="0" smtClean="0"/>
              <a:t>Proc. ASPE </a:t>
            </a:r>
            <a:r>
              <a:rPr lang="en-US" sz="1200" dirty="0" smtClean="0"/>
              <a:t>(</a:t>
            </a:r>
            <a:r>
              <a:rPr lang="en-US" sz="1200" dirty="0" smtClean="0"/>
              <a:t>2010</a:t>
            </a:r>
            <a:r>
              <a:rPr lang="en-US" sz="1200" dirty="0"/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421341" y="3138283"/>
            <a:ext cx="30653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Aston, S. M., et al</a:t>
            </a:r>
            <a:r>
              <a:rPr lang="en-US" sz="1200" i="1" dirty="0" smtClean="0"/>
              <a:t>. CQG</a:t>
            </a:r>
            <a:r>
              <a:rPr lang="en-US" sz="1200" dirty="0" smtClean="0"/>
              <a:t> 29.23 (2012): 235004.</a:t>
            </a:r>
            <a:endParaRPr lang="en-US" sz="1200" dirty="0"/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2" t="16492" r="33087" b="5609"/>
          <a:stretch>
            <a:fillRect/>
          </a:stretch>
        </p:blipFill>
        <p:spPr bwMode="auto">
          <a:xfrm>
            <a:off x="1654601" y="3654567"/>
            <a:ext cx="1860818" cy="320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ight Arrow 21"/>
          <p:cNvSpPr/>
          <p:nvPr/>
        </p:nvSpPr>
        <p:spPr bwMode="auto">
          <a:xfrm rot="10083172">
            <a:off x="8200705" y="3197761"/>
            <a:ext cx="614363" cy="268287"/>
          </a:xfrm>
          <a:prstGeom prst="rightArrow">
            <a:avLst/>
          </a:prstGeom>
          <a:solidFill>
            <a:schemeClr val="bg1">
              <a:alpha val="48000"/>
            </a:schemeClr>
          </a:solidFill>
          <a:ln w="12700" cap="flat" cmpd="sng" algn="ctr">
            <a:solidFill>
              <a:srgbClr val="12FF00"/>
            </a:solidFill>
            <a:prstDash val="solid"/>
            <a:round/>
            <a:headEnd type="none" w="sm" len="sm"/>
            <a:tailEnd type="triangle" w="sm" len="sm"/>
          </a:ln>
          <a:effectLst>
            <a:outerShdw blurRad="53975" dir="2700000" sx="89000" sy="89000" algn="tl" rotWithShape="0">
              <a:schemeClr val="bg1">
                <a:alpha val="43000"/>
              </a:schemeClr>
            </a:outerShdw>
          </a:effectLst>
        </p:spPr>
        <p:txBody>
          <a:bodyPr lIns="0" tIns="0" rIns="0" bIns="0"/>
          <a:lstStyle/>
          <a:p>
            <a:pPr eaLnBrk="0" hangingPunct="0">
              <a:defRPr/>
            </a:pPr>
            <a:endParaRPr lang="en-US">
              <a:latin typeface="Arial" pitchFamily="34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8779923" y="2997905"/>
            <a:ext cx="352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008000"/>
                </a:solidFill>
              </a:rPr>
              <a:t>2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737219" y="4405725"/>
            <a:ext cx="244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5756420" y="4839157"/>
            <a:ext cx="274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5</a:t>
            </a:r>
          </a:p>
        </p:txBody>
      </p:sp>
      <p:sp>
        <p:nvSpPr>
          <p:cNvPr id="27" name="TextBox 28"/>
          <p:cNvSpPr txBox="1">
            <a:spLocks noChangeArrowheads="1"/>
          </p:cNvSpPr>
          <p:nvPr/>
        </p:nvSpPr>
        <p:spPr bwMode="auto">
          <a:xfrm>
            <a:off x="5768940" y="5284446"/>
            <a:ext cx="2363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6</a:t>
            </a:r>
          </a:p>
        </p:txBody>
      </p: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5754500" y="5936702"/>
            <a:ext cx="2367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7</a:t>
            </a:r>
          </a:p>
        </p:txBody>
      </p:sp>
      <p:sp>
        <p:nvSpPr>
          <p:cNvPr id="29" name="TextBox 31"/>
          <p:cNvSpPr txBox="1">
            <a:spLocks noChangeArrowheads="1"/>
          </p:cNvSpPr>
          <p:nvPr/>
        </p:nvSpPr>
        <p:spPr bwMode="auto">
          <a:xfrm>
            <a:off x="5219468" y="4991695"/>
            <a:ext cx="2883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3366FF"/>
                </a:solidFill>
              </a:rPr>
              <a:t>1</a:t>
            </a:r>
          </a:p>
        </p:txBody>
      </p:sp>
      <p:sp>
        <p:nvSpPr>
          <p:cNvPr id="30" name="Right Arrow 29"/>
          <p:cNvSpPr/>
          <p:nvPr/>
        </p:nvSpPr>
        <p:spPr bwMode="auto">
          <a:xfrm rot="370088" flipH="1">
            <a:off x="4802206" y="5060607"/>
            <a:ext cx="439738" cy="334962"/>
          </a:xfrm>
          <a:prstGeom prst="rightArrow">
            <a:avLst/>
          </a:prstGeom>
          <a:solidFill>
            <a:schemeClr val="bg1">
              <a:alpha val="48000"/>
            </a:schemeClr>
          </a:solidFill>
          <a:ln w="12700" cap="flat" cmpd="sng" algn="ctr">
            <a:solidFill>
              <a:srgbClr val="3366FF"/>
            </a:solidFill>
            <a:prstDash val="solid"/>
            <a:round/>
            <a:headEnd type="none" w="sm" len="sm"/>
            <a:tailEnd type="triangle" w="sm" len="sm"/>
          </a:ln>
          <a:effectLst>
            <a:outerShdw blurRad="53975" dir="2700000" sx="89000" sy="89000" algn="tl" rotWithShape="0">
              <a:schemeClr val="bg1">
                <a:alpha val="43000"/>
              </a:schemeClr>
            </a:outerShdw>
          </a:effectLst>
        </p:spPr>
        <p:txBody>
          <a:bodyPr lIns="0" tIns="0" rIns="0" bIns="0"/>
          <a:lstStyle/>
          <a:p>
            <a:pPr eaLnBrk="0" hangingPunct="0">
              <a:defRPr/>
            </a:pPr>
            <a:endParaRPr lang="en-US">
              <a:latin typeface="Arial" pitchFamily="34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421841" y="3264987"/>
            <a:ext cx="352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Right Arrow 38"/>
          <p:cNvSpPr/>
          <p:nvPr/>
        </p:nvSpPr>
        <p:spPr bwMode="auto">
          <a:xfrm rot="933744">
            <a:off x="4786056" y="3615242"/>
            <a:ext cx="1008874" cy="241269"/>
          </a:xfrm>
          <a:prstGeom prst="rightArrow">
            <a:avLst/>
          </a:prstGeom>
          <a:solidFill>
            <a:schemeClr val="bg1">
              <a:alpha val="48000"/>
            </a:schemeClr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triangle" w="sm" len="sm"/>
          </a:ln>
          <a:effectLst>
            <a:outerShdw blurRad="53975" dir="2700000" sx="89000" sy="89000" algn="tl" rotWithShape="0">
              <a:schemeClr val="bg1">
                <a:alpha val="43000"/>
              </a:schemeClr>
            </a:outerShdw>
          </a:effectLst>
        </p:spPr>
        <p:txBody>
          <a:bodyPr lIns="0" tIns="0" rIns="0" bIns="0"/>
          <a:lstStyle/>
          <a:p>
            <a:pPr eaLnBrk="0" hangingPunct="0">
              <a:defRPr/>
            </a:pPr>
            <a:endParaRPr lang="en-US">
              <a:latin typeface="Arial" pitchFamily="34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5640707" y="6409415"/>
            <a:ext cx="664481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86307" y="4146031"/>
            <a:ext cx="16312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Last two stages are monolithic</a:t>
            </a:r>
          </a:p>
          <a:p>
            <a:r>
              <a:rPr lang="en-US" sz="1600" dirty="0"/>
              <a:t>to improve </a:t>
            </a:r>
            <a:r>
              <a:rPr lang="en-US" sz="1600" dirty="0" smtClean="0"/>
              <a:t>Brownian </a:t>
            </a:r>
            <a:r>
              <a:rPr lang="en-US" sz="1600" dirty="0"/>
              <a:t>noise</a:t>
            </a:r>
            <a:endParaRPr lang="en-US" sz="1600" dirty="0"/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246118"/>
              </p:ext>
            </p:extLst>
          </p:nvPr>
        </p:nvGraphicFramePr>
        <p:xfrm>
          <a:off x="2906271" y="1254097"/>
          <a:ext cx="2668535" cy="353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7" name="Equation" r:id="rId6" imgW="1536700" imgH="203200" progId="Equation.3">
                  <p:embed/>
                </p:oleObj>
              </mc:Choice>
              <mc:Fallback>
                <p:oleObj name="Equation" r:id="rId6" imgW="1536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6271" y="1254097"/>
                        <a:ext cx="2668535" cy="3537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DSCN015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212"/>
            <a:ext cx="2216216" cy="2954954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 bwMode="auto">
          <a:xfrm rot="10083172">
            <a:off x="8166670" y="1567576"/>
            <a:ext cx="614363" cy="268287"/>
          </a:xfrm>
          <a:prstGeom prst="rightArrow">
            <a:avLst/>
          </a:prstGeom>
          <a:solidFill>
            <a:schemeClr val="bg1">
              <a:alpha val="48000"/>
            </a:schemeClr>
          </a:solidFill>
          <a:ln w="12700" cap="flat" cmpd="sng" algn="ctr">
            <a:solidFill>
              <a:srgbClr val="12FF00"/>
            </a:solidFill>
            <a:prstDash val="solid"/>
            <a:round/>
            <a:headEnd type="none" w="sm" len="sm"/>
            <a:tailEnd type="triangle" w="sm" len="sm"/>
          </a:ln>
          <a:effectLst>
            <a:outerShdw blurRad="53975" dir="2700000" sx="89000" sy="89000" algn="tl" rotWithShape="0">
              <a:schemeClr val="bg1">
                <a:alpha val="43000"/>
              </a:schemeClr>
            </a:outerShdw>
          </a:effectLst>
        </p:spPr>
        <p:txBody>
          <a:bodyPr lIns="0" tIns="0" rIns="0" bIns="0"/>
          <a:lstStyle/>
          <a:p>
            <a:pPr eaLnBrk="0" hangingPunct="0">
              <a:defRPr/>
            </a:pPr>
            <a:endParaRPr lang="en-US">
              <a:latin typeface="Arial" pitchFamily="34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33" name="Right Arrow 32"/>
          <p:cNvSpPr/>
          <p:nvPr/>
        </p:nvSpPr>
        <p:spPr bwMode="auto">
          <a:xfrm rot="933744">
            <a:off x="6239031" y="790649"/>
            <a:ext cx="735289" cy="257490"/>
          </a:xfrm>
          <a:prstGeom prst="rightArrow">
            <a:avLst/>
          </a:prstGeom>
          <a:solidFill>
            <a:schemeClr val="bg1">
              <a:alpha val="48000"/>
            </a:schemeClr>
          </a:solidFill>
          <a:ln w="127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triangle" w="sm" len="sm"/>
          </a:ln>
          <a:effectLst>
            <a:outerShdw blurRad="53975" dir="2700000" sx="89000" sy="89000" algn="tl" rotWithShape="0">
              <a:schemeClr val="bg1">
                <a:alpha val="43000"/>
              </a:schemeClr>
            </a:outerShdw>
          </a:effectLst>
        </p:spPr>
        <p:txBody>
          <a:bodyPr lIns="0" tIns="0" rIns="0" bIns="0"/>
          <a:lstStyle/>
          <a:p>
            <a:pPr eaLnBrk="0" hangingPunct="0">
              <a:defRPr/>
            </a:pPr>
            <a:endParaRPr lang="en-US">
              <a:latin typeface="Arial" pitchFamily="34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308" y="5769967"/>
            <a:ext cx="1331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Cumming, A. V., et al. </a:t>
            </a:r>
            <a:r>
              <a:rPr lang="en-US" sz="1200" i="1" dirty="0" smtClean="0"/>
              <a:t>CQG </a:t>
            </a:r>
            <a:r>
              <a:rPr lang="en-US" sz="1200" dirty="0" smtClean="0"/>
              <a:t>29.3 </a:t>
            </a:r>
            <a:r>
              <a:rPr lang="en-US" sz="1200" dirty="0"/>
              <a:t>(2012): 035003.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6563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IGOSeismicIsolation_NoLabe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03" y="0"/>
            <a:ext cx="8498114" cy="665993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 descr="LIGO_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2328" cy="790436"/>
          </a:xfrm>
          <a:prstGeom prst="rect">
            <a:avLst/>
          </a:prstGeom>
        </p:spPr>
      </p:pic>
      <p:pic>
        <p:nvPicPr>
          <p:cNvPr id="10" name="Picture 9" descr="lsc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206" y="12958"/>
            <a:ext cx="1409712" cy="5991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302" y="738415"/>
            <a:ext cx="4370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Masses are not the only thing that needs </a:t>
            </a:r>
            <a:r>
              <a:rPr lang="en-US" dirty="0" smtClean="0"/>
              <a:t>isolation…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Interferometer is a zoo of seismic </a:t>
            </a:r>
            <a:r>
              <a:rPr lang="en-US" dirty="0" smtClean="0"/>
              <a:t>isolation!</a:t>
            </a:r>
            <a:endParaRPr lang="en-US" dirty="0"/>
          </a:p>
        </p:txBody>
      </p:sp>
      <p:pic>
        <p:nvPicPr>
          <p:cNvPr id="13" name="Picture 12" descr="IMG_065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55" y="3635075"/>
            <a:ext cx="3341245" cy="2494796"/>
          </a:xfrm>
          <a:prstGeom prst="rect">
            <a:avLst/>
          </a:prstGeom>
        </p:spPr>
      </p:pic>
      <p:pic>
        <p:nvPicPr>
          <p:cNvPr id="14" name="Picture 13" descr="2013-03-01_H1WHAM2_HAM2PublicityPhoto_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4" y="3497448"/>
            <a:ext cx="4098196" cy="3073647"/>
          </a:xfrm>
          <a:prstGeom prst="rect">
            <a:avLst/>
          </a:prstGeom>
        </p:spPr>
      </p:pic>
      <p:pic>
        <p:nvPicPr>
          <p:cNvPr id="15" name="Picture 14" descr="L1SUSBS_EllipticalBaffle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422" y="0"/>
            <a:ext cx="1683978" cy="2294403"/>
          </a:xfrm>
          <a:prstGeom prst="rect">
            <a:avLst/>
          </a:prstGeom>
        </p:spPr>
      </p:pic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1153386" y="0"/>
            <a:ext cx="34845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Calibri" charset="0"/>
              </a:rPr>
              <a:t>The Advanced LIGO Detectors</a:t>
            </a:r>
          </a:p>
          <a:p>
            <a:pPr algn="ctr" eaLnBrk="1" hangingPunct="1"/>
            <a:r>
              <a:rPr lang="en-US" sz="2000" dirty="0" smtClean="0">
                <a:latin typeface="Calibri" charset="0"/>
              </a:rPr>
              <a:t>Seismic Isolation</a:t>
            </a:r>
            <a:endParaRPr lang="en-US" sz="20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581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7F7F7F"/>
                </a:solidFill>
              </a:rPr>
              <a:t>Interferometric Gravitational Wave Detectors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Advanced LIGO Detectors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Installation and Commissioning Progress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7F7F7F"/>
                </a:solidFill>
              </a:rPr>
              <a:t>The Future and Conclusions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0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1769581" y="0"/>
            <a:ext cx="58453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Calibri" charset="0"/>
              </a:rPr>
              <a:t>Installation and Commissioning Progress</a:t>
            </a:r>
            <a:endParaRPr lang="en-US" sz="2000" b="1" dirty="0" smtClean="0">
              <a:latin typeface="Calibri" charset="0"/>
            </a:endParaRPr>
          </a:p>
          <a:p>
            <a:pPr algn="ctr" eaLnBrk="1" hangingPunct="1"/>
            <a:r>
              <a:rPr lang="en-US" sz="2000" dirty="0" smtClean="0">
                <a:latin typeface="Calibri" charset="0"/>
              </a:rPr>
              <a:t>Two Observatories, Two Interferometers, Two Paths</a:t>
            </a:r>
            <a:endParaRPr lang="en-US" sz="2000" dirty="0">
              <a:latin typeface="Calibri" charset="0"/>
            </a:endParaRPr>
          </a:p>
        </p:txBody>
      </p:sp>
      <p:pic>
        <p:nvPicPr>
          <p:cNvPr id="6" name="Picture 29" descr="unitedstates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681038"/>
            <a:ext cx="4203700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1600200" y="863600"/>
            <a:ext cx="2806700" cy="2082800"/>
            <a:chOff x="0" y="0"/>
            <a:chExt cx="4191000" cy="3124200"/>
          </a:xfrm>
        </p:grpSpPr>
        <p:pic>
          <p:nvPicPr>
            <p:cNvPr id="8" name="Picture 24" descr="lho_aerial_mo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91000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428"/>
            <p:cNvSpPr>
              <a:spLocks noChangeArrowheads="1"/>
            </p:cNvSpPr>
            <p:nvPr/>
          </p:nvSpPr>
          <p:spPr bwMode="auto">
            <a:xfrm>
              <a:off x="199569" y="0"/>
              <a:ext cx="2909102" cy="600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000" dirty="0" smtClean="0">
                  <a:solidFill>
                    <a:srgbClr val="FF0000"/>
                  </a:solidFill>
                  <a:latin typeface="Helvetica" charset="0"/>
                </a:rPr>
                <a:t>Hanford, WA</a:t>
              </a:r>
              <a:r>
                <a:rPr lang="en-US" sz="2000" dirty="0" smtClean="0">
                  <a:latin typeface="Helvetica" charset="0"/>
                </a:rPr>
                <a:t> </a:t>
              </a:r>
              <a:endParaRPr lang="en-US" sz="2000" dirty="0">
                <a:latin typeface="Helvetica" charset="0"/>
              </a:endParaRPr>
            </a:p>
          </p:txBody>
        </p:sp>
        <p:grpSp>
          <p:nvGrpSpPr>
            <p:cNvPr id="11" name="Group 49"/>
            <p:cNvGrpSpPr>
              <a:grpSpLocks/>
            </p:cNvGrpSpPr>
            <p:nvPr/>
          </p:nvGrpSpPr>
          <p:grpSpPr bwMode="auto">
            <a:xfrm>
              <a:off x="1066800" y="685800"/>
              <a:ext cx="3124200" cy="1066800"/>
              <a:chOff x="1066800" y="685801"/>
              <a:chExt cx="3124200" cy="1066800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rot="16200000" flipV="1">
                <a:off x="914961" y="837554"/>
                <a:ext cx="1066800" cy="763293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1830006" y="1562101"/>
                <a:ext cx="2360994" cy="19050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Half Frame 17"/>
          <p:cNvSpPr/>
          <p:nvPr/>
        </p:nvSpPr>
        <p:spPr bwMode="auto">
          <a:xfrm rot="11000731">
            <a:off x="5133975" y="863600"/>
            <a:ext cx="252413" cy="215900"/>
          </a:xfrm>
          <a:prstGeom prst="halfFrame">
            <a:avLst>
              <a:gd name="adj1" fmla="val 7834"/>
              <a:gd name="adj2" fmla="val 760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Half Frame 19"/>
          <p:cNvSpPr/>
          <p:nvPr/>
        </p:nvSpPr>
        <p:spPr>
          <a:xfrm rot="5144599">
            <a:off x="7046912" y="2933701"/>
            <a:ext cx="193675" cy="228600"/>
          </a:xfrm>
          <a:prstGeom prst="halfFrame">
            <a:avLst>
              <a:gd name="adj1" fmla="val 7834"/>
              <a:gd name="adj2" fmla="val 7601"/>
            </a:avLst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21" name="Group 86"/>
          <p:cNvGrpSpPr>
            <a:grpSpLocks/>
          </p:cNvGrpSpPr>
          <p:nvPr/>
        </p:nvGrpSpPr>
        <p:grpSpPr bwMode="auto">
          <a:xfrm>
            <a:off x="4406901" y="736600"/>
            <a:ext cx="1168400" cy="2209800"/>
            <a:chOff x="-101599" y="3505200"/>
            <a:chExt cx="1168399" cy="2209800"/>
          </a:xfrm>
          <a:solidFill>
            <a:schemeClr val="bg1">
              <a:lumMod val="65000"/>
            </a:schemeClr>
          </a:solidFill>
          <a:effectLst/>
        </p:grpSpPr>
        <p:sp>
          <p:nvSpPr>
            <p:cNvPr id="22" name="Donut 21"/>
            <p:cNvSpPr/>
            <p:nvPr/>
          </p:nvSpPr>
          <p:spPr>
            <a:xfrm>
              <a:off x="533400" y="3505200"/>
              <a:ext cx="533400" cy="533400"/>
            </a:xfrm>
            <a:prstGeom prst="donut">
              <a:avLst>
                <a:gd name="adj" fmla="val 0"/>
              </a:avLst>
            </a:prstGeom>
            <a:grpFill/>
            <a:ln w="508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23" name="Straight Connector 22"/>
            <p:cNvCxnSpPr>
              <a:stCxn id="22" idx="1"/>
            </p:cNvCxnSpPr>
            <p:nvPr/>
          </p:nvCxnSpPr>
          <p:spPr>
            <a:xfrm rot="16200000" flipH="1" flipV="1">
              <a:off x="211465" y="3282949"/>
              <a:ext cx="99685" cy="700414"/>
            </a:xfrm>
            <a:prstGeom prst="line">
              <a:avLst/>
            </a:prstGeom>
            <a:grpFill/>
            <a:ln w="508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2" idx="5"/>
            </p:cNvCxnSpPr>
            <p:nvPr/>
          </p:nvCxnSpPr>
          <p:spPr>
            <a:xfrm rot="5400000">
              <a:off x="-433714" y="4292600"/>
              <a:ext cx="1754515" cy="1090285"/>
            </a:xfrm>
            <a:prstGeom prst="line">
              <a:avLst/>
            </a:prstGeom>
            <a:grpFill/>
            <a:ln w="50800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Donut 24"/>
          <p:cNvSpPr/>
          <p:nvPr/>
        </p:nvSpPr>
        <p:spPr bwMode="auto">
          <a:xfrm>
            <a:off x="6858000" y="2730500"/>
            <a:ext cx="635000" cy="609600"/>
          </a:xfrm>
          <a:prstGeom prst="donu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5080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6" name="Straight Connector 25"/>
          <p:cNvCxnSpPr>
            <a:stCxn id="25" idx="7"/>
          </p:cNvCxnSpPr>
          <p:nvPr/>
        </p:nvCxnSpPr>
        <p:spPr bwMode="auto">
          <a:xfrm rot="16200000" flipH="1">
            <a:off x="7808119" y="2410619"/>
            <a:ext cx="660400" cy="1477962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5" idx="1"/>
          </p:cNvCxnSpPr>
          <p:nvPr/>
        </p:nvCxnSpPr>
        <p:spPr bwMode="auto">
          <a:xfrm rot="16200000" flipH="1" flipV="1">
            <a:off x="6339682" y="2867818"/>
            <a:ext cx="660400" cy="563563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5"/>
          <p:cNvGrpSpPr>
            <a:grpSpLocks/>
          </p:cNvGrpSpPr>
          <p:nvPr/>
        </p:nvGrpSpPr>
        <p:grpSpPr bwMode="auto">
          <a:xfrm>
            <a:off x="6311898" y="3479800"/>
            <a:ext cx="2768601" cy="2044700"/>
            <a:chOff x="4952287" y="3733800"/>
            <a:chExt cx="4191713" cy="3116262"/>
          </a:xfrm>
        </p:grpSpPr>
        <p:pic>
          <p:nvPicPr>
            <p:cNvPr id="33" name="Picture 23" descr="llo_aeria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733800"/>
              <a:ext cx="4114800" cy="311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4" name="Straight Connector 33"/>
            <p:cNvCxnSpPr/>
            <p:nvPr/>
          </p:nvCxnSpPr>
          <p:spPr>
            <a:xfrm rot="16200000" flipH="1">
              <a:off x="5906102" y="5059466"/>
              <a:ext cx="2666243" cy="305246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5029201" y="6542792"/>
              <a:ext cx="2362645" cy="2419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443"/>
            <p:cNvSpPr>
              <a:spLocks noChangeArrowheads="1"/>
            </p:cNvSpPr>
            <p:nvPr/>
          </p:nvSpPr>
          <p:spPr bwMode="auto">
            <a:xfrm>
              <a:off x="4952287" y="3915097"/>
              <a:ext cx="3057356" cy="609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2000" dirty="0" smtClean="0">
                  <a:solidFill>
                    <a:srgbClr val="00FF00"/>
                  </a:solidFill>
                  <a:latin typeface="Helvetica" charset="0"/>
                </a:rPr>
                <a:t>Livingston, LA</a:t>
              </a:r>
              <a:endParaRPr lang="en-US" sz="2000" dirty="0">
                <a:solidFill>
                  <a:srgbClr val="00FF00"/>
                </a:solidFill>
                <a:latin typeface="Helvetica" charset="0"/>
              </a:endParaRPr>
            </a:p>
          </p:txBody>
        </p:sp>
      </p:grpSp>
      <p:pic>
        <p:nvPicPr>
          <p:cNvPr id="38" name="Picture 15" descr="NS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423988"/>
            <a:ext cx="102870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568338"/>
              </p:ext>
            </p:extLst>
          </p:nvPr>
        </p:nvGraphicFramePr>
        <p:xfrm>
          <a:off x="71808" y="3095501"/>
          <a:ext cx="6104784" cy="729816"/>
        </p:xfrm>
        <a:graphic>
          <a:graphicData uri="http://schemas.openxmlformats.org/drawingml/2006/table">
            <a:tbl>
              <a:tblPr/>
              <a:tblGrid>
                <a:gridCol w="1396162"/>
                <a:gridCol w="785341"/>
                <a:gridCol w="783630"/>
                <a:gridCol w="785340"/>
                <a:gridCol w="785341"/>
                <a:gridCol w="783630"/>
                <a:gridCol w="785340"/>
              </a:tblGrid>
              <a:tr h="39441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2010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2011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2012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2013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2014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2015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9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Upgrading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" name="Parallelogram 39"/>
          <p:cNvSpPr/>
          <p:nvPr/>
        </p:nvSpPr>
        <p:spPr bwMode="auto">
          <a:xfrm>
            <a:off x="2008209" y="3473002"/>
            <a:ext cx="3488977" cy="381000"/>
          </a:xfrm>
          <a:prstGeom prst="parallelogram">
            <a:avLst/>
          </a:prstGeom>
          <a:solidFill>
            <a:srgbClr val="660066">
              <a:alpha val="35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" name="TextBox 157"/>
          <p:cNvSpPr txBox="1">
            <a:spLocks noChangeArrowheads="1"/>
          </p:cNvSpPr>
          <p:nvPr/>
        </p:nvSpPr>
        <p:spPr bwMode="auto">
          <a:xfrm>
            <a:off x="2831779" y="3473000"/>
            <a:ext cx="9863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660066"/>
                </a:solidFill>
                <a:latin typeface="Calibri" charset="0"/>
              </a:rPr>
              <a:t>Advance</a:t>
            </a:r>
            <a:r>
              <a:rPr lang="en-US" sz="1600" b="1" dirty="0">
                <a:solidFill>
                  <a:srgbClr val="660066"/>
                </a:solidFill>
                <a:latin typeface="Abadi MT Condensed Extra Bold" charset="0"/>
                <a:cs typeface="Abadi MT Condensed Extra Bold" charset="0"/>
              </a:rPr>
              <a:t>!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-8433" y="4508837"/>
            <a:ext cx="64753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C</a:t>
            </a:r>
            <a:r>
              <a:rPr lang="en-US" sz="2000" dirty="0" smtClean="0"/>
              <a:t>omplicated apparatus!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Many integrated components testable only at full scale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b="1" dirty="0" smtClean="0"/>
              <a:t>Strategy</a:t>
            </a:r>
            <a:r>
              <a:rPr lang="en-US" sz="2000" b="1" dirty="0" smtClean="0"/>
              <a:t>: </a:t>
            </a:r>
            <a:r>
              <a:rPr lang="en-US" sz="2000" b="1" dirty="0" smtClean="0"/>
              <a:t> t</a:t>
            </a:r>
            <a:r>
              <a:rPr lang="en-US" sz="2000" b="1" dirty="0" smtClean="0"/>
              <a:t>wo observatories, each </a:t>
            </a:r>
            <a:r>
              <a:rPr lang="en-US" sz="2000" b="1" dirty="0" smtClean="0"/>
              <a:t>path-find on two </a:t>
            </a:r>
            <a:r>
              <a:rPr lang="en-US" sz="2000" b="1" dirty="0" smtClean="0"/>
              <a:t>different systems critical to design</a:t>
            </a:r>
          </a:p>
        </p:txBody>
      </p:sp>
      <p:sp>
        <p:nvSpPr>
          <p:cNvPr id="55" name="Parallelogram 54"/>
          <p:cNvSpPr/>
          <p:nvPr/>
        </p:nvSpPr>
        <p:spPr bwMode="auto">
          <a:xfrm>
            <a:off x="2240512" y="3861690"/>
            <a:ext cx="3125300" cy="247759"/>
          </a:xfrm>
          <a:prstGeom prst="parallelogram">
            <a:avLst/>
          </a:prstGeom>
          <a:solidFill>
            <a:srgbClr val="FF0000">
              <a:alpha val="35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6" name="Parallelogram 55"/>
          <p:cNvSpPr/>
          <p:nvPr/>
        </p:nvSpPr>
        <p:spPr bwMode="auto">
          <a:xfrm>
            <a:off x="4324045" y="3861690"/>
            <a:ext cx="1212153" cy="533400"/>
          </a:xfrm>
          <a:prstGeom prst="parallelogram">
            <a:avLst/>
          </a:prstGeom>
          <a:solidFill>
            <a:srgbClr val="660066">
              <a:alpha val="35000"/>
            </a:srgb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7" name="Parallelogram 56"/>
          <p:cNvSpPr/>
          <p:nvPr/>
        </p:nvSpPr>
        <p:spPr bwMode="auto">
          <a:xfrm>
            <a:off x="1955096" y="4109449"/>
            <a:ext cx="3153841" cy="256841"/>
          </a:xfrm>
          <a:prstGeom prst="parallelogram">
            <a:avLst/>
          </a:prstGeom>
          <a:solidFill>
            <a:srgbClr val="008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" name="TextBox 157"/>
          <p:cNvSpPr txBox="1">
            <a:spLocks noChangeArrowheads="1"/>
          </p:cNvSpPr>
          <p:nvPr/>
        </p:nvSpPr>
        <p:spPr bwMode="auto">
          <a:xfrm>
            <a:off x="2256368" y="3810896"/>
            <a:ext cx="8837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>
                <a:solidFill>
                  <a:srgbClr val="FF0000"/>
                </a:solidFill>
                <a:latin typeface="Calibri" charset="0"/>
              </a:rPr>
              <a:t>Hanford</a:t>
            </a:r>
            <a:endParaRPr lang="en-US" sz="1600" b="1" dirty="0">
              <a:solidFill>
                <a:srgbClr val="FF0000"/>
              </a:solidFill>
              <a:latin typeface="Abadi MT Condensed Extra Bold" charset="0"/>
              <a:cs typeface="Abadi MT Condensed Extra Bold" charset="0"/>
            </a:endParaRPr>
          </a:p>
        </p:txBody>
      </p:sp>
      <p:sp>
        <p:nvSpPr>
          <p:cNvPr id="59" name="TextBox 157"/>
          <p:cNvSpPr txBox="1">
            <a:spLocks noChangeArrowheads="1"/>
          </p:cNvSpPr>
          <p:nvPr/>
        </p:nvSpPr>
        <p:spPr bwMode="auto">
          <a:xfrm>
            <a:off x="1948223" y="4068998"/>
            <a:ext cx="10500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>
                <a:solidFill>
                  <a:srgbClr val="12FF00"/>
                </a:solidFill>
                <a:latin typeface="Calibri" charset="0"/>
              </a:rPr>
              <a:t>L</a:t>
            </a:r>
            <a:r>
              <a:rPr lang="en-US" sz="1600" b="1" dirty="0" smtClean="0">
                <a:solidFill>
                  <a:srgbClr val="12FF00"/>
                </a:solidFill>
                <a:latin typeface="Calibri" charset="0"/>
              </a:rPr>
              <a:t>ivingston</a:t>
            </a:r>
            <a:endParaRPr lang="en-US" sz="1600" b="1" dirty="0">
              <a:solidFill>
                <a:srgbClr val="12FF00"/>
              </a:solidFill>
              <a:latin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38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LIGOopticallayout_ContructionPath_H1_1_OA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731521"/>
            <a:ext cx="4260850" cy="3499485"/>
          </a:xfrm>
          <a:prstGeom prst="rect">
            <a:avLst/>
          </a:prstGeom>
        </p:spPr>
      </p:pic>
      <p:pic>
        <p:nvPicPr>
          <p:cNvPr id="121" name="Picture 120" descr="aLIGOopticallayout_ContructionPath_H1_2_PS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731520"/>
            <a:ext cx="4260850" cy="349948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16</a:t>
            </a:fld>
            <a:endParaRPr lang="en-US"/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1769581" y="0"/>
            <a:ext cx="58453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Calibri" charset="0"/>
              </a:rPr>
              <a:t>Installation and Commissioning Progress</a:t>
            </a:r>
          </a:p>
          <a:p>
            <a:pPr algn="ctr" eaLnBrk="1" hangingPunct="1"/>
            <a:r>
              <a:rPr lang="en-US" sz="2000" dirty="0" smtClean="0">
                <a:latin typeface="Calibri" charset="0"/>
              </a:rPr>
              <a:t>Two </a:t>
            </a:r>
            <a:r>
              <a:rPr lang="en-US" sz="2000" dirty="0" smtClean="0">
                <a:latin typeface="Calibri" charset="0"/>
              </a:rPr>
              <a:t>Observatories, Two Interferometers, Two Paths</a:t>
            </a:r>
            <a:endParaRPr lang="en-US" sz="2000" dirty="0">
              <a:latin typeface="Calibri" charset="0"/>
            </a:endParaRPr>
          </a:p>
        </p:txBody>
      </p:sp>
      <p:pic>
        <p:nvPicPr>
          <p:cNvPr id="17" name="Picture 16" descr="aLIGOopticallayout_ContructionPath_H1_3_IMC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731520"/>
            <a:ext cx="4260850" cy="3499485"/>
          </a:xfrm>
          <a:prstGeom prst="rect">
            <a:avLst/>
          </a:prstGeom>
        </p:spPr>
      </p:pic>
      <p:pic>
        <p:nvPicPr>
          <p:cNvPr id="26" name="Picture 25" descr="aLIGOopticallayout_ContructionPath_H1_5_YAR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731520"/>
            <a:ext cx="4260850" cy="3499485"/>
          </a:xfrm>
          <a:prstGeom prst="rect">
            <a:avLst/>
          </a:prstGeom>
        </p:spPr>
      </p:pic>
      <p:pic>
        <p:nvPicPr>
          <p:cNvPr id="20" name="Picture 19" descr="aLIGOopticallayout_ContructionPath_H1_4_XARM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731520"/>
            <a:ext cx="4260850" cy="3499485"/>
          </a:xfrm>
          <a:prstGeom prst="rect">
            <a:avLst/>
          </a:prstGeom>
        </p:spPr>
      </p:pic>
      <p:pic>
        <p:nvPicPr>
          <p:cNvPr id="28" name="Picture 27" descr="aLIGOopticallayout_ContructionPath_H1_6_HIFOXY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731520"/>
            <a:ext cx="4260850" cy="3499485"/>
          </a:xfrm>
          <a:prstGeom prst="rect">
            <a:avLst/>
          </a:prstGeom>
        </p:spPr>
      </p:pic>
      <p:pic>
        <p:nvPicPr>
          <p:cNvPr id="32" name="Picture 31" descr="aLIGOopticallayout_ContructionPath_H1_7_DRMI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731520"/>
            <a:ext cx="4260850" cy="3499485"/>
          </a:xfrm>
          <a:prstGeom prst="rect">
            <a:avLst/>
          </a:prstGeom>
        </p:spPr>
      </p:pic>
      <p:pic>
        <p:nvPicPr>
          <p:cNvPr id="34" name="Picture 33" descr="aLIGOopticallayout_ContructionPath_H1_8_FullIFO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731520"/>
            <a:ext cx="4260850" cy="3499485"/>
          </a:xfrm>
          <a:prstGeom prst="rect">
            <a:avLst/>
          </a:prstGeom>
        </p:spPr>
      </p:pic>
      <p:pic>
        <p:nvPicPr>
          <p:cNvPr id="35" name="Picture 34" descr="aLIGOopticallayout_ContructionPath_L1_1_PSL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731520"/>
            <a:ext cx="4260850" cy="3499485"/>
          </a:xfrm>
          <a:prstGeom prst="rect">
            <a:avLst/>
          </a:prstGeom>
        </p:spPr>
      </p:pic>
      <p:pic>
        <p:nvPicPr>
          <p:cNvPr id="36" name="Picture 35" descr="aLIGOopticallayout_ContructionPath_L1_2_IMC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731521"/>
            <a:ext cx="4260850" cy="3499485"/>
          </a:xfrm>
          <a:prstGeom prst="rect">
            <a:avLst/>
          </a:prstGeom>
        </p:spPr>
      </p:pic>
      <p:pic>
        <p:nvPicPr>
          <p:cNvPr id="37" name="Picture 36" descr="aLIGOopticallayout_ContructionPath_L1_3_PRMI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731520"/>
            <a:ext cx="4260850" cy="3499485"/>
          </a:xfrm>
          <a:prstGeom prst="rect">
            <a:avLst/>
          </a:prstGeom>
        </p:spPr>
      </p:pic>
      <p:pic>
        <p:nvPicPr>
          <p:cNvPr id="38" name="Picture 37" descr="aLIGOopticallayout_ContructionPath_H1_7_DRMI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731521"/>
            <a:ext cx="4260850" cy="3499485"/>
          </a:xfrm>
          <a:prstGeom prst="rect">
            <a:avLst/>
          </a:prstGeom>
        </p:spPr>
      </p:pic>
      <p:pic>
        <p:nvPicPr>
          <p:cNvPr id="39" name="Picture 38" descr="aLIGOopticallayout_ContructionPath_L1_5_XARM.pd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731520"/>
            <a:ext cx="4260850" cy="3499485"/>
          </a:xfrm>
          <a:prstGeom prst="rect">
            <a:avLst/>
          </a:prstGeom>
        </p:spPr>
      </p:pic>
      <p:pic>
        <p:nvPicPr>
          <p:cNvPr id="40" name="Picture 39" descr="aLIGOopticallayout_ContructionPath_L1_6_YARM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731520"/>
            <a:ext cx="4260850" cy="3499485"/>
          </a:xfrm>
          <a:prstGeom prst="rect">
            <a:avLst/>
          </a:prstGeom>
        </p:spPr>
      </p:pic>
      <p:pic>
        <p:nvPicPr>
          <p:cNvPr id="41" name="Picture 40" descr="aLIGOopticallayout_ContructionPath_L1_7_HIFOXY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731521"/>
            <a:ext cx="4260850" cy="3499485"/>
          </a:xfrm>
          <a:prstGeom prst="rect">
            <a:avLst/>
          </a:prstGeom>
        </p:spPr>
      </p:pic>
      <p:pic>
        <p:nvPicPr>
          <p:cNvPr id="42" name="Picture 41" descr="aLIGOopticallayout_ContructionPath_H1_8_FullIFO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731520"/>
            <a:ext cx="4260850" cy="34994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82601" y="3549455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82668" y="4348135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87432" y="5136715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05234" y="6245698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82601" y="278645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2011</a:t>
            </a:r>
          </a:p>
        </p:txBody>
      </p:sp>
      <p:sp>
        <p:nvSpPr>
          <p:cNvPr id="45" name="Left Arrow 44"/>
          <p:cNvSpPr/>
          <p:nvPr/>
        </p:nvSpPr>
        <p:spPr>
          <a:xfrm rot="16200000">
            <a:off x="3865606" y="3104729"/>
            <a:ext cx="710795" cy="320387"/>
          </a:xfrm>
          <a:prstGeom prst="leftArrow">
            <a:avLst/>
          </a:prstGeom>
          <a:gradFill flip="none" rotWithShape="1">
            <a:gsLst>
              <a:gs pos="0">
                <a:srgbClr val="FF0000">
                  <a:alpha val="25000"/>
                </a:srgbClr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Left Arrow 45"/>
          <p:cNvSpPr/>
          <p:nvPr/>
        </p:nvSpPr>
        <p:spPr>
          <a:xfrm rot="16200000">
            <a:off x="4663997" y="2848842"/>
            <a:ext cx="597067" cy="320387"/>
          </a:xfrm>
          <a:prstGeom prst="leftArrow">
            <a:avLst/>
          </a:prstGeom>
          <a:gradFill flip="none" rotWithShape="1">
            <a:gsLst>
              <a:gs pos="0">
                <a:srgbClr val="008000">
                  <a:alpha val="25000"/>
                </a:srgbClr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Left Arrow 82"/>
          <p:cNvSpPr/>
          <p:nvPr/>
        </p:nvSpPr>
        <p:spPr>
          <a:xfrm rot="16200000">
            <a:off x="4834236" y="3352284"/>
            <a:ext cx="255124" cy="320387"/>
          </a:xfrm>
          <a:prstGeom prst="lef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5123997" y="3300354"/>
            <a:ext cx="677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Laser</a:t>
            </a: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3864161" y="2419732"/>
            <a:ext cx="1552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-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installation</a:t>
            </a:r>
          </a:p>
        </p:txBody>
      </p:sp>
      <p:grpSp>
        <p:nvGrpSpPr>
          <p:cNvPr id="110" name="Group 109"/>
          <p:cNvGrpSpPr/>
          <p:nvPr/>
        </p:nvGrpSpPr>
        <p:grpSpPr>
          <a:xfrm>
            <a:off x="217997" y="3830347"/>
            <a:ext cx="4164702" cy="453385"/>
            <a:chOff x="217997" y="3830347"/>
            <a:chExt cx="4164702" cy="453385"/>
          </a:xfrm>
        </p:grpSpPr>
        <p:sp>
          <p:nvSpPr>
            <p:cNvPr id="76" name="Left Arrow 75"/>
            <p:cNvSpPr/>
            <p:nvPr/>
          </p:nvSpPr>
          <p:spPr>
            <a:xfrm rot="16200000">
              <a:off x="3995813" y="3896846"/>
              <a:ext cx="453385" cy="320387"/>
            </a:xfrm>
            <a:prstGeom prst="left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217997" y="3831083"/>
              <a:ext cx="18774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Y Arm </a:t>
              </a:r>
              <a:r>
                <a:rPr lang="en-US" dirty="0"/>
                <a:t>Path Finder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217996" y="3801153"/>
            <a:ext cx="7025265" cy="655912"/>
            <a:chOff x="217996" y="3801153"/>
            <a:chExt cx="7025265" cy="655912"/>
          </a:xfrm>
        </p:grpSpPr>
        <p:sp>
          <p:nvSpPr>
            <p:cNvPr id="84" name="Left Arrow 83"/>
            <p:cNvSpPr/>
            <p:nvPr/>
          </p:nvSpPr>
          <p:spPr>
            <a:xfrm rot="16200000">
              <a:off x="4755195" y="4058341"/>
              <a:ext cx="433667" cy="320387"/>
            </a:xfrm>
            <a:prstGeom prst="leftArrow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181616" y="4011915"/>
              <a:ext cx="20616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Input Mode Cleaner</a:t>
              </a:r>
              <a:endParaRPr lang="en-US" dirty="0"/>
            </a:p>
          </p:txBody>
        </p:sp>
        <p:sp>
          <p:nvSpPr>
            <p:cNvPr id="75" name="Left Arrow 74"/>
            <p:cNvSpPr/>
            <p:nvPr/>
          </p:nvSpPr>
          <p:spPr>
            <a:xfrm rot="16200000">
              <a:off x="3866718" y="3768521"/>
              <a:ext cx="255124" cy="320387"/>
            </a:xfrm>
            <a:prstGeom prst="left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17996" y="4087733"/>
              <a:ext cx="6778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Laser</a:t>
              </a:r>
              <a:endParaRPr lang="en-US" dirty="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99793" y="4467587"/>
            <a:ext cx="7671773" cy="596791"/>
            <a:chOff x="199793" y="4467587"/>
            <a:chExt cx="7671773" cy="596791"/>
          </a:xfrm>
        </p:grpSpPr>
        <p:sp>
          <p:nvSpPr>
            <p:cNvPr id="77" name="Left Arrow 76"/>
            <p:cNvSpPr/>
            <p:nvPr/>
          </p:nvSpPr>
          <p:spPr>
            <a:xfrm rot="16200000">
              <a:off x="4063285" y="4513251"/>
              <a:ext cx="282032" cy="320387"/>
            </a:xfrm>
            <a:prstGeom prst="left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Left Arrow 84"/>
            <p:cNvSpPr/>
            <p:nvPr/>
          </p:nvSpPr>
          <p:spPr>
            <a:xfrm rot="16200000">
              <a:off x="4844457" y="4754158"/>
              <a:ext cx="256648" cy="320387"/>
            </a:xfrm>
            <a:prstGeom prst="leftArrow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163410" y="4695046"/>
              <a:ext cx="27081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Power-Recycled Michelson</a:t>
              </a:r>
              <a:endParaRPr lang="en-US" dirty="0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199793" y="4467587"/>
              <a:ext cx="206164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Input Mode Cleaner</a:t>
              </a:r>
              <a:endParaRPr lang="en-US" dirty="0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189561" y="5326234"/>
            <a:ext cx="5758131" cy="540969"/>
            <a:chOff x="189561" y="5326234"/>
            <a:chExt cx="5758131" cy="540969"/>
          </a:xfrm>
        </p:grpSpPr>
        <p:sp>
          <p:nvSpPr>
            <p:cNvPr id="27" name="Rectangle 30"/>
            <p:cNvSpPr>
              <a:spLocks noChangeArrowheads="1"/>
            </p:cNvSpPr>
            <p:nvPr/>
          </p:nvSpPr>
          <p:spPr bwMode="auto">
            <a:xfrm>
              <a:off x="4327549" y="5482806"/>
              <a:ext cx="65881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dirty="0"/>
                <a:t>now</a:t>
              </a:r>
            </a:p>
          </p:txBody>
        </p:sp>
        <p:sp>
          <p:nvSpPr>
            <p:cNvPr id="79" name="Left Arrow 78"/>
            <p:cNvSpPr/>
            <p:nvPr/>
          </p:nvSpPr>
          <p:spPr>
            <a:xfrm rot="16200000">
              <a:off x="3978356" y="5393494"/>
              <a:ext cx="454908" cy="320387"/>
            </a:xfrm>
            <a:prstGeom prst="left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Left Arrow 86"/>
            <p:cNvSpPr/>
            <p:nvPr/>
          </p:nvSpPr>
          <p:spPr>
            <a:xfrm rot="16200000">
              <a:off x="4827771" y="5541538"/>
              <a:ext cx="330942" cy="320387"/>
            </a:xfrm>
            <a:prstGeom prst="leftArrow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192595" y="5472949"/>
              <a:ext cx="7550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X Arm</a:t>
              </a:r>
              <a:endParaRPr lang="en-US" dirty="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89561" y="5368691"/>
              <a:ext cx="35164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X-Arm + Power-Recycled Michelson</a:t>
              </a:r>
              <a:endParaRPr lang="en-US" dirty="0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200542" y="4856922"/>
            <a:ext cx="7497297" cy="535653"/>
            <a:chOff x="200542" y="4856922"/>
            <a:chExt cx="7497297" cy="535653"/>
          </a:xfrm>
        </p:grpSpPr>
        <p:sp>
          <p:nvSpPr>
            <p:cNvPr id="78" name="Left Arrow 77"/>
            <p:cNvSpPr/>
            <p:nvPr/>
          </p:nvSpPr>
          <p:spPr>
            <a:xfrm rot="16200000">
              <a:off x="4017038" y="4902202"/>
              <a:ext cx="376040" cy="320387"/>
            </a:xfrm>
            <a:prstGeom prst="left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Left Arrow 85"/>
            <p:cNvSpPr/>
            <p:nvPr/>
          </p:nvSpPr>
          <p:spPr>
            <a:xfrm rot="16200000">
              <a:off x="4817541" y="5066910"/>
              <a:ext cx="330942" cy="320387"/>
            </a:xfrm>
            <a:prstGeom prst="leftArrow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164160" y="4999085"/>
              <a:ext cx="25336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Dual-Recycled Michelson</a:t>
              </a:r>
              <a:endParaRPr lang="en-US" dirty="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200542" y="4856922"/>
              <a:ext cx="7477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Y Arm</a:t>
              </a:r>
              <a:endParaRPr lang="en-US" dirty="0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81585" y="5747783"/>
            <a:ext cx="5759533" cy="370099"/>
            <a:chOff x="181585" y="5747783"/>
            <a:chExt cx="5759533" cy="370099"/>
          </a:xfrm>
        </p:grpSpPr>
        <p:sp>
          <p:nvSpPr>
            <p:cNvPr id="80" name="Left Arrow 79"/>
            <p:cNvSpPr/>
            <p:nvPr/>
          </p:nvSpPr>
          <p:spPr>
            <a:xfrm rot="16200000">
              <a:off x="4099860" y="5817525"/>
              <a:ext cx="232355" cy="320387"/>
            </a:xfrm>
            <a:prstGeom prst="left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Left Arrow 87"/>
            <p:cNvSpPr/>
            <p:nvPr/>
          </p:nvSpPr>
          <p:spPr>
            <a:xfrm rot="16200000">
              <a:off x="4886151" y="5806902"/>
              <a:ext cx="215686" cy="320387"/>
            </a:xfrm>
            <a:prstGeom prst="leftArrow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193347" y="5748550"/>
              <a:ext cx="7477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Y</a:t>
              </a:r>
              <a:r>
                <a:rPr lang="en-US" dirty="0" smtClean="0"/>
                <a:t> Arm</a:t>
              </a:r>
              <a:endParaRPr lang="en-US" dirty="0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81585" y="5747783"/>
              <a:ext cx="8425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2 Arms</a:t>
              </a:r>
              <a:endParaRPr lang="en-US" dirty="0"/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72857" y="5966535"/>
            <a:ext cx="6404947" cy="378799"/>
            <a:chOff x="172857" y="5966535"/>
            <a:chExt cx="6404947" cy="378799"/>
          </a:xfrm>
        </p:grpSpPr>
        <p:sp>
          <p:nvSpPr>
            <p:cNvPr id="81" name="Left Arrow 80"/>
            <p:cNvSpPr/>
            <p:nvPr/>
          </p:nvSpPr>
          <p:spPr>
            <a:xfrm rot="16200000">
              <a:off x="4100611" y="6064697"/>
              <a:ext cx="232355" cy="320387"/>
            </a:xfrm>
            <a:prstGeom prst="left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Left Arrow 88"/>
            <p:cNvSpPr/>
            <p:nvPr/>
          </p:nvSpPr>
          <p:spPr>
            <a:xfrm rot="16200000">
              <a:off x="4886902" y="6006688"/>
              <a:ext cx="215686" cy="320387"/>
            </a:xfrm>
            <a:prstGeom prst="leftArrow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183868" y="5966535"/>
              <a:ext cx="139393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2</a:t>
              </a:r>
              <a:r>
                <a:rPr lang="en-US" dirty="0" smtClean="0"/>
                <a:t> Arms</a:t>
              </a:r>
              <a:endParaRPr lang="en-US" dirty="0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72857" y="5976002"/>
              <a:ext cx="24888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Dual-recycled Michelson</a:t>
              </a:r>
              <a:endParaRPr lang="en-US" dirty="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82336" y="6213712"/>
            <a:ext cx="6974425" cy="388401"/>
            <a:chOff x="182336" y="6213712"/>
            <a:chExt cx="6974425" cy="388401"/>
          </a:xfrm>
        </p:grpSpPr>
        <p:sp>
          <p:nvSpPr>
            <p:cNvPr id="82" name="Left Arrow 81"/>
            <p:cNvSpPr/>
            <p:nvPr/>
          </p:nvSpPr>
          <p:spPr>
            <a:xfrm rot="16200000">
              <a:off x="4101361" y="6292916"/>
              <a:ext cx="232355" cy="320387"/>
            </a:xfrm>
            <a:prstGeom prst="leftArrow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Left Arrow 89"/>
            <p:cNvSpPr/>
            <p:nvPr/>
          </p:nvSpPr>
          <p:spPr>
            <a:xfrm rot="16200000">
              <a:off x="4886902" y="6215189"/>
              <a:ext cx="215686" cy="320387"/>
            </a:xfrm>
            <a:prstGeom prst="leftArrow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lin ang="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175141" y="6213712"/>
              <a:ext cx="19816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Full Interferometer</a:t>
              </a:r>
              <a:endParaRPr lang="en-US" dirty="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182336" y="6232781"/>
              <a:ext cx="19816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Full Interferometer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40972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IGOopticallayout_L1_DRM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50" y="825015"/>
            <a:ext cx="3289935" cy="295465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 descr="lsc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206" y="12958"/>
            <a:ext cx="1409712" cy="599128"/>
          </a:xfrm>
          <a:prstGeom prst="rect">
            <a:avLst/>
          </a:prstGeom>
        </p:spPr>
      </p:pic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1769581" y="0"/>
            <a:ext cx="58453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Calibri" charset="0"/>
              </a:rPr>
              <a:t>Installation and Commissioning Progress</a:t>
            </a:r>
          </a:p>
          <a:p>
            <a:pPr algn="ctr" eaLnBrk="1" hangingPunct="1"/>
            <a:r>
              <a:rPr lang="en-US" sz="2000" b="1" dirty="0" smtClean="0">
                <a:solidFill>
                  <a:srgbClr val="008000"/>
                </a:solidFill>
                <a:latin typeface="Calibri" charset="0"/>
              </a:rPr>
              <a:t>Livingston </a:t>
            </a:r>
            <a:r>
              <a:rPr lang="en-US" sz="2000" b="1" dirty="0" smtClean="0">
                <a:solidFill>
                  <a:srgbClr val="008000"/>
                </a:solidFill>
                <a:latin typeface="Calibri" charset="0"/>
              </a:rPr>
              <a:t>Detector, L1</a:t>
            </a:r>
            <a:endParaRPr lang="en-US" sz="2000" b="1" dirty="0">
              <a:solidFill>
                <a:srgbClr val="008000"/>
              </a:solidFill>
              <a:latin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782717"/>
            <a:ext cx="383922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Installation</a:t>
            </a:r>
            <a:endParaRPr lang="en-US" b="1" dirty="0" smtClean="0"/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Installation of all in-vacuum components COMPLETE as of March 31</a:t>
            </a:r>
            <a:r>
              <a:rPr lang="en-US" b="1" baseline="30000" dirty="0" smtClean="0"/>
              <a:t>st </a:t>
            </a:r>
            <a:r>
              <a:rPr lang="en-US" b="1" dirty="0" smtClean="0"/>
              <a:t>2014 !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324277" y="4307645"/>
            <a:ext cx="24948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Laser</a:t>
            </a:r>
          </a:p>
          <a:p>
            <a:pPr algn="r"/>
            <a:r>
              <a:rPr lang="en-US" dirty="0" smtClean="0"/>
              <a:t>Input Mode Cleaner</a:t>
            </a:r>
          </a:p>
          <a:p>
            <a:pPr algn="r"/>
            <a:r>
              <a:rPr lang="en-US" dirty="0" smtClean="0"/>
              <a:t>Power-Recycled Corner</a:t>
            </a:r>
          </a:p>
          <a:p>
            <a:pPr algn="r"/>
            <a:r>
              <a:rPr lang="en-US" dirty="0" smtClean="0"/>
              <a:t>Dual-Recycled Corner </a:t>
            </a:r>
          </a:p>
          <a:p>
            <a:pPr algn="r"/>
            <a:r>
              <a:rPr lang="en-US" dirty="0" smtClean="0"/>
              <a:t>X ARM </a:t>
            </a:r>
          </a:p>
          <a:p>
            <a:pPr algn="r"/>
            <a:r>
              <a:rPr lang="en-US" dirty="0" smtClean="0"/>
              <a:t>Y ARM</a:t>
            </a:r>
          </a:p>
          <a:p>
            <a:pPr algn="r"/>
            <a:r>
              <a:rPr lang="en-US" dirty="0" smtClean="0"/>
              <a:t>2 ARMs </a:t>
            </a:r>
          </a:p>
          <a:p>
            <a:pPr algn="r"/>
            <a:r>
              <a:rPr lang="en-US" dirty="0" smtClean="0"/>
              <a:t>Full IFO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9313" y="2185437"/>
            <a:ext cx="4144552" cy="4297720"/>
            <a:chOff x="2981073" y="2333384"/>
            <a:chExt cx="3863695" cy="4297720"/>
          </a:xfrm>
        </p:grpSpPr>
        <p:pic>
          <p:nvPicPr>
            <p:cNvPr id="16" name="Picture 15" descr="MICH_NB_2014-01-14_LLOaLOG10414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7249" y="2333384"/>
              <a:ext cx="2808965" cy="3929032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95972" y="6242286"/>
              <a:ext cx="5437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/>
                <a:t>10</a:t>
              </a:r>
              <a:r>
                <a:rPr lang="en-US" baseline="30000" dirty="0" smtClean="0"/>
                <a:t>-1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56604" y="6261772"/>
              <a:ext cx="4966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/>
                <a:t>10</a:t>
              </a:r>
              <a:r>
                <a:rPr lang="en-US" baseline="30000" dirty="0"/>
                <a:t>0</a:t>
              </a:r>
              <a:endParaRPr lang="en-US" baseline="30000" dirty="0" smtClean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65383" y="6247004"/>
              <a:ext cx="4966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/>
                <a:t>10</a:t>
              </a:r>
              <a:r>
                <a:rPr lang="en-US" baseline="30000" dirty="0" smtClean="0"/>
                <a:t>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634601" y="6236953"/>
              <a:ext cx="4966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/>
                <a:t>10</a:t>
              </a:r>
              <a:r>
                <a:rPr lang="en-US" baseline="30000" dirty="0"/>
                <a:t>2</a:t>
              </a:r>
              <a:endParaRPr lang="en-US" baseline="30000" dirty="0" smtClean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348118" y="6226902"/>
              <a:ext cx="4966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/>
                <a:t>10</a:t>
              </a:r>
              <a:r>
                <a:rPr lang="en-US" baseline="30000" dirty="0" smtClean="0"/>
                <a:t>3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171686" y="6069784"/>
              <a:ext cx="621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/>
                <a:t>10</a:t>
              </a:r>
              <a:r>
                <a:rPr lang="en-US" baseline="30000" dirty="0" smtClean="0"/>
                <a:t>-18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161659" y="5734833"/>
              <a:ext cx="621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/>
                <a:t>10</a:t>
              </a:r>
              <a:r>
                <a:rPr lang="en-US" baseline="30000" dirty="0" smtClean="0"/>
                <a:t>-17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66397" y="5414649"/>
              <a:ext cx="621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/>
                <a:t>10</a:t>
              </a:r>
              <a:r>
                <a:rPr lang="en-US" baseline="30000" dirty="0" smtClean="0"/>
                <a:t>-16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61656" y="5085032"/>
              <a:ext cx="621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/>
                <a:t>10</a:t>
              </a:r>
              <a:r>
                <a:rPr lang="en-US" baseline="30000" dirty="0" smtClean="0"/>
                <a:t>-15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51629" y="4750081"/>
              <a:ext cx="621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/>
                <a:t>10</a:t>
              </a:r>
              <a:r>
                <a:rPr lang="en-US" baseline="30000" dirty="0" smtClean="0"/>
                <a:t>-14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156367" y="4429897"/>
              <a:ext cx="6217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/>
                <a:t>10</a:t>
              </a:r>
              <a:r>
                <a:rPr lang="en-US" baseline="30000" dirty="0" smtClean="0"/>
                <a:t>-13</a:t>
              </a:r>
            </a:p>
          </p:txBody>
        </p:sp>
        <p:sp>
          <p:nvSpPr>
            <p:cNvPr id="32" name="Rectangle 31"/>
            <p:cNvSpPr/>
            <p:nvPr/>
          </p:nvSpPr>
          <p:spPr>
            <a:xfrm rot="16200000">
              <a:off x="2003157" y="5235786"/>
              <a:ext cx="232516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/>
                <a:t>Displacement [m/</a:t>
              </a:r>
              <a:r>
                <a:rPr lang="en-US" dirty="0" err="1" smtClean="0"/>
                <a:t>rtHz</a:t>
              </a:r>
              <a:r>
                <a:rPr lang="en-US" dirty="0" smtClean="0"/>
                <a:t>]</a:t>
              </a:r>
              <a:endParaRPr lang="en-US" baseline="30000" dirty="0" smtClean="0"/>
            </a:p>
          </p:txBody>
        </p:sp>
      </p:grpSp>
      <p:sp>
        <p:nvSpPr>
          <p:cNvPr id="33" name="Rectangle 32"/>
          <p:cNvSpPr/>
          <p:nvPr/>
        </p:nvSpPr>
        <p:spPr>
          <a:xfrm>
            <a:off x="5790148" y="6444364"/>
            <a:ext cx="1595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Frequency [Hz]</a:t>
            </a:r>
            <a:endParaRPr lang="en-US" baseline="30000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3867038" y="5001690"/>
            <a:ext cx="20342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Current Sensitivity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Modeled Sensitivity</a:t>
            </a:r>
          </a:p>
          <a:p>
            <a:r>
              <a:rPr lang="en-US" dirty="0" smtClean="0"/>
              <a:t>Fundamental Limit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034397" y="2293690"/>
            <a:ext cx="1627518" cy="9705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/>
              <a:t>Michelson DOF of Dual-Recycled </a:t>
            </a:r>
            <a:r>
              <a:rPr lang="en-US" sz="1600" dirty="0" smtClean="0"/>
              <a:t>Corner</a:t>
            </a:r>
          </a:p>
        </p:txBody>
      </p:sp>
      <p:sp>
        <p:nvSpPr>
          <p:cNvPr id="6" name="Rectangle 5"/>
          <p:cNvSpPr/>
          <p:nvPr/>
        </p:nvSpPr>
        <p:spPr>
          <a:xfrm>
            <a:off x="3893866" y="2129771"/>
            <a:ext cx="28874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Commissioning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Studies of Corner Station Dual-recycled Michelson are complete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Noise models match data – we know what to fix!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Beginning to commission </a:t>
            </a:r>
          </a:p>
          <a:p>
            <a:r>
              <a:rPr lang="en-US" dirty="0"/>
              <a:t>      the X Arm</a:t>
            </a:r>
            <a:endParaRPr lang="en-US" dirty="0"/>
          </a:p>
        </p:txBody>
      </p:sp>
      <p:sp>
        <p:nvSpPr>
          <p:cNvPr id="36" name="Left Arrow 35"/>
          <p:cNvSpPr/>
          <p:nvPr/>
        </p:nvSpPr>
        <p:spPr>
          <a:xfrm rot="16200000">
            <a:off x="8249149" y="4855094"/>
            <a:ext cx="1287435" cy="320387"/>
          </a:xfrm>
          <a:prstGeom prst="lef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3589202">
            <a:off x="606845" y="5045616"/>
            <a:ext cx="1805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Model Noise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erms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IGOopticallayout_ContructionPath_H1_4_XAR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50" y="280409"/>
            <a:ext cx="4260850" cy="349948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lsc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206" y="12958"/>
            <a:ext cx="1409712" cy="599128"/>
          </a:xfrm>
          <a:prstGeom prst="rect">
            <a:avLst/>
          </a:prstGeom>
        </p:spPr>
      </p:pic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1769581" y="0"/>
            <a:ext cx="58453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Calibri" charset="0"/>
              </a:rPr>
              <a:t>Installation and Commissioning Progress</a:t>
            </a:r>
          </a:p>
          <a:p>
            <a:pPr algn="ctr" eaLnBrk="1" hangingPunct="1"/>
            <a:r>
              <a:rPr lang="en-US" sz="2000" b="1" dirty="0" smtClean="0">
                <a:solidFill>
                  <a:srgbClr val="FF0000"/>
                </a:solidFill>
                <a:latin typeface="Calibri" charset="0"/>
              </a:rPr>
              <a:t>Hanford </a:t>
            </a:r>
            <a:r>
              <a:rPr lang="en-US" sz="2000" b="1" dirty="0" smtClean="0">
                <a:solidFill>
                  <a:srgbClr val="FF0000"/>
                </a:solidFill>
                <a:latin typeface="Calibri" charset="0"/>
              </a:rPr>
              <a:t>Detector, H1</a:t>
            </a:r>
            <a:endParaRPr lang="en-US" sz="20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364" y="767949"/>
            <a:ext cx="3145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Installation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/>
              <a:t>Only remaining in-vacuum installation are some optics on the output arm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36070" y="3534327"/>
            <a:ext cx="989264" cy="65985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75701" y="4310113"/>
            <a:ext cx="3207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YARM Path Finder</a:t>
            </a:r>
          </a:p>
          <a:p>
            <a:pPr algn="r"/>
            <a:r>
              <a:rPr lang="en-US" dirty="0" smtClean="0"/>
              <a:t>Laser</a:t>
            </a:r>
          </a:p>
          <a:p>
            <a:pPr algn="r"/>
            <a:r>
              <a:rPr lang="en-US" dirty="0" smtClean="0"/>
              <a:t>Input Mode </a:t>
            </a:r>
            <a:r>
              <a:rPr lang="en-US" dirty="0" smtClean="0"/>
              <a:t>Cleaner</a:t>
            </a:r>
          </a:p>
          <a:p>
            <a:pPr algn="r"/>
            <a:r>
              <a:rPr lang="en-US" dirty="0"/>
              <a:t>Y </a:t>
            </a:r>
            <a:r>
              <a:rPr lang="en-US" dirty="0" smtClean="0"/>
              <a:t>ARM</a:t>
            </a:r>
            <a:endParaRPr lang="en-US" dirty="0" smtClean="0"/>
          </a:p>
          <a:p>
            <a:pPr algn="r"/>
            <a:r>
              <a:rPr lang="en-US" dirty="0"/>
              <a:t>X</a:t>
            </a:r>
            <a:r>
              <a:rPr lang="en-US" dirty="0" smtClean="0"/>
              <a:t> ARM + Power-Recycled Corner</a:t>
            </a:r>
          </a:p>
          <a:p>
            <a:pPr algn="r"/>
            <a:r>
              <a:rPr lang="en-US" dirty="0" smtClean="0"/>
              <a:t>2 </a:t>
            </a:r>
            <a:r>
              <a:rPr lang="en-US" dirty="0" smtClean="0"/>
              <a:t>ARMs   </a:t>
            </a:r>
          </a:p>
          <a:p>
            <a:pPr algn="r"/>
            <a:r>
              <a:rPr lang="en-US" dirty="0" smtClean="0"/>
              <a:t>Dual-Recycled Corner</a:t>
            </a:r>
          </a:p>
          <a:p>
            <a:pPr algn="r"/>
            <a:r>
              <a:rPr lang="en-US" dirty="0" smtClean="0"/>
              <a:t>Full IFO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8395" y="5687663"/>
            <a:ext cx="621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10</a:t>
            </a:r>
            <a:r>
              <a:rPr lang="en-US" baseline="30000" dirty="0" smtClean="0"/>
              <a:t>-13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8419" y="5166058"/>
            <a:ext cx="621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10</a:t>
            </a:r>
            <a:r>
              <a:rPr lang="en-US" baseline="30000" dirty="0" smtClean="0"/>
              <a:t>-12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38860" y="4624352"/>
            <a:ext cx="621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10</a:t>
            </a:r>
            <a:r>
              <a:rPr lang="en-US" baseline="30000" dirty="0" smtClean="0"/>
              <a:t>-11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3599" y="4067876"/>
            <a:ext cx="621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10</a:t>
            </a:r>
            <a:r>
              <a:rPr lang="en-US" baseline="30000" dirty="0" smtClean="0"/>
              <a:t>-10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27516" y="6131325"/>
            <a:ext cx="543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10</a:t>
            </a:r>
            <a:r>
              <a:rPr lang="en-US" baseline="30000" dirty="0" smtClean="0"/>
              <a:t>-1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791510" y="6150811"/>
            <a:ext cx="496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10</a:t>
            </a:r>
            <a:r>
              <a:rPr lang="en-US" baseline="30000" dirty="0"/>
              <a:t>0</a:t>
            </a:r>
            <a:endParaRPr lang="en-US" baseline="30000" dirty="0" smtClean="0"/>
          </a:p>
        </p:txBody>
      </p:sp>
      <p:sp>
        <p:nvSpPr>
          <p:cNvPr id="29" name="Rectangle 28"/>
          <p:cNvSpPr/>
          <p:nvPr/>
        </p:nvSpPr>
        <p:spPr>
          <a:xfrm>
            <a:off x="2618417" y="6136043"/>
            <a:ext cx="496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10</a:t>
            </a:r>
            <a:r>
              <a:rPr lang="en-US" baseline="30000" dirty="0" smtClean="0"/>
              <a:t>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420529" y="6125992"/>
            <a:ext cx="496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10</a:t>
            </a:r>
            <a:r>
              <a:rPr lang="en-US" baseline="30000" dirty="0"/>
              <a:t>2</a:t>
            </a:r>
            <a:endParaRPr lang="en-US" baseline="30000" dirty="0" smtClean="0"/>
          </a:p>
        </p:txBody>
      </p:sp>
      <p:sp>
        <p:nvSpPr>
          <p:cNvPr id="31" name="Rectangle 30"/>
          <p:cNvSpPr/>
          <p:nvPr/>
        </p:nvSpPr>
        <p:spPr>
          <a:xfrm>
            <a:off x="4237408" y="6115941"/>
            <a:ext cx="496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/>
              <a:t>10</a:t>
            </a:r>
            <a:r>
              <a:rPr lang="en-US" baseline="30000" dirty="0" smtClean="0"/>
              <a:t>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105384" y="6316062"/>
            <a:ext cx="1595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Frequency [Hz]</a:t>
            </a:r>
            <a:endParaRPr lang="en-US" baseline="30000" dirty="0" smtClean="0"/>
          </a:p>
        </p:txBody>
      </p:sp>
      <p:sp>
        <p:nvSpPr>
          <p:cNvPr id="33" name="Rectangle 32"/>
          <p:cNvSpPr/>
          <p:nvPr/>
        </p:nvSpPr>
        <p:spPr>
          <a:xfrm rot="16200000">
            <a:off x="-410368" y="4750032"/>
            <a:ext cx="1467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Displacement </a:t>
            </a:r>
          </a:p>
          <a:p>
            <a:pPr algn="ctr"/>
            <a:r>
              <a:rPr lang="en-US" dirty="0" smtClean="0"/>
              <a:t>[m/</a:t>
            </a:r>
            <a:r>
              <a:rPr lang="en-US" dirty="0" err="1" smtClean="0"/>
              <a:t>rtHz</a:t>
            </a:r>
            <a:r>
              <a:rPr lang="en-US" dirty="0" smtClean="0"/>
              <a:t>]</a:t>
            </a:r>
            <a:endParaRPr lang="en-US" baseline="30000" dirty="0" smtClean="0"/>
          </a:p>
        </p:txBody>
      </p:sp>
      <p:pic>
        <p:nvPicPr>
          <p:cNvPr id="34" name="Picture 33" descr="2014-04-01_H1XARM_DispNoise_COMMSuppressed_IRMeasured_Croppe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06" y="3758316"/>
            <a:ext cx="3747793" cy="241664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212357" y="3814954"/>
            <a:ext cx="317474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Loop-suppressed X-arm Equivalent Displacement Noise 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3051741" y="2149231"/>
            <a:ext cx="34405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Commissioning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Studies of Corner Station Power-recycled Michelson are complete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X </a:t>
            </a:r>
            <a:r>
              <a:rPr lang="en-US" dirty="0"/>
              <a:t>A</a:t>
            </a:r>
            <a:r>
              <a:rPr lang="en-US" dirty="0" smtClean="0"/>
              <a:t>rm </a:t>
            </a:r>
            <a:r>
              <a:rPr lang="en-US" dirty="0" smtClean="0"/>
              <a:t>studies are wrapping up</a:t>
            </a:r>
            <a:endParaRPr lang="en-US" dirty="0"/>
          </a:p>
        </p:txBody>
      </p:sp>
      <p:sp>
        <p:nvSpPr>
          <p:cNvPr id="37" name="Left Arrow 36"/>
          <p:cNvSpPr/>
          <p:nvPr/>
        </p:nvSpPr>
        <p:spPr>
          <a:xfrm rot="16200000">
            <a:off x="8258528" y="4849555"/>
            <a:ext cx="1249196" cy="320387"/>
          </a:xfrm>
          <a:prstGeom prst="leftArrow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6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7F7F7F"/>
                </a:solidFill>
              </a:rPr>
              <a:t>Interferometric Gravitational Wave Detectors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7F7F7F"/>
                </a:solidFill>
              </a:rPr>
              <a:t>Advanced LIGO Detectors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Installation and Commissioning Progress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The Future and 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32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Introduction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Advanced LIGO Detectors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Installation and Commissioning Progress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The Future and Conclusions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54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1769581" y="0"/>
            <a:ext cx="58453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Calibri" charset="0"/>
              </a:rPr>
              <a:t>T</a:t>
            </a:r>
            <a:r>
              <a:rPr lang="en-US" sz="2000" b="1" dirty="0" smtClean="0">
                <a:latin typeface="Calibri" charset="0"/>
              </a:rPr>
              <a:t>he Future</a:t>
            </a:r>
            <a:endParaRPr lang="en-US" sz="2000" b="1" dirty="0" smtClean="0">
              <a:latin typeface="Calibri" charset="0"/>
            </a:endParaRPr>
          </a:p>
          <a:p>
            <a:pPr algn="ctr" eaLnBrk="1" hangingPunct="1"/>
            <a:r>
              <a:rPr lang="en-US" sz="2000" dirty="0" smtClean="0">
                <a:latin typeface="Calibri" charset="0"/>
              </a:rPr>
              <a:t>Projected Sensitivity vs. Time</a:t>
            </a:r>
            <a:endParaRPr lang="en-US" sz="2000" dirty="0">
              <a:latin typeface="Calibri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5625" y="826044"/>
            <a:ext cx="6300469" cy="4894608"/>
            <a:chOff x="0" y="682611"/>
            <a:chExt cx="4607580" cy="3807202"/>
          </a:xfrm>
        </p:grpSpPr>
        <p:pic>
          <p:nvPicPr>
            <p:cNvPr id="6" name="Picture 5" descr="aLIGOSensitivitySchedule_2015-2020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82611"/>
              <a:ext cx="4607580" cy="38072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453006" y="3753790"/>
              <a:ext cx="2198794" cy="2394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err="1" smtClean="0"/>
                <a:t>Aasi</a:t>
              </a:r>
              <a:r>
                <a:rPr lang="en-US" sz="1400" dirty="0" smtClean="0"/>
                <a:t>, J., et al. </a:t>
              </a:r>
              <a:r>
                <a:rPr lang="en-US" sz="1400" i="1" dirty="0" smtClean="0"/>
                <a:t>arXiv</a:t>
              </a:r>
              <a:r>
                <a:rPr lang="en-US" sz="1400" dirty="0" smtClean="0"/>
                <a:t>:</a:t>
              </a:r>
              <a:r>
                <a:rPr lang="en-US" sz="1400" dirty="0" smtClean="0"/>
                <a:t>1304.0670 (2013).</a:t>
              </a:r>
              <a:endParaRPr lang="en-US" sz="14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644025" y="1183584"/>
            <a:ext cx="22533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  <a:r>
              <a:rPr lang="en-US" b="1" baseline="30000" dirty="0"/>
              <a:t>st</a:t>
            </a:r>
            <a:r>
              <a:rPr lang="en-US" b="1" dirty="0"/>
              <a:t> generation </a:t>
            </a:r>
            <a:r>
              <a:rPr lang="en-US" b="1" dirty="0" smtClean="0"/>
              <a:t>detectors</a:t>
            </a:r>
            <a:r>
              <a:rPr lang="en-US" b="1" dirty="0" smtClean="0"/>
              <a:t>:</a:t>
            </a:r>
          </a:p>
          <a:p>
            <a:r>
              <a:rPr lang="en-US" b="1" dirty="0" smtClean="0"/>
              <a:t>5 </a:t>
            </a:r>
            <a:r>
              <a:rPr lang="en-US" b="1" dirty="0" smtClean="0"/>
              <a:t>years </a:t>
            </a:r>
            <a:r>
              <a:rPr lang="en-US" dirty="0" smtClean="0"/>
              <a:t>from “first light” (full interferometer lock) to get to </a:t>
            </a:r>
            <a:r>
              <a:rPr lang="en-US" dirty="0" smtClean="0"/>
              <a:t>15 Mpc range with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2855" y="5615188"/>
            <a:ext cx="79353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2</a:t>
            </a:r>
            <a:r>
              <a:rPr lang="en-US" sz="2000" b="1" baseline="30000" dirty="0" smtClean="0"/>
              <a:t>nd</a:t>
            </a:r>
            <a:r>
              <a:rPr lang="en-US" sz="2000" b="1" dirty="0" smtClean="0"/>
              <a:t> </a:t>
            </a:r>
            <a:r>
              <a:rPr lang="en-US" sz="2000" b="1" dirty="0"/>
              <a:t>generation detectors:</a:t>
            </a:r>
          </a:p>
          <a:p>
            <a:r>
              <a:rPr lang="en-US" sz="2000" dirty="0" err="1"/>
              <a:t>A</a:t>
            </a:r>
            <a:r>
              <a:rPr lang="en-US" sz="2000" dirty="0" err="1" smtClean="0"/>
              <a:t>strophysically</a:t>
            </a:r>
            <a:r>
              <a:rPr lang="en-US" sz="2000" dirty="0" smtClean="0"/>
              <a:t> </a:t>
            </a:r>
            <a:r>
              <a:rPr lang="en-US" sz="2000" dirty="0"/>
              <a:t>interesting </a:t>
            </a:r>
            <a:r>
              <a:rPr lang="en-US" sz="2000" dirty="0" smtClean="0"/>
              <a:t>sensitivity </a:t>
            </a:r>
            <a:r>
              <a:rPr lang="en-US" sz="2000" b="1" dirty="0"/>
              <a:t>in as little as a year from now </a:t>
            </a:r>
            <a:r>
              <a:rPr lang="en-US" sz="2000" dirty="0"/>
              <a:t>– much sooner than the </a:t>
            </a:r>
            <a:r>
              <a:rPr lang="en-US" sz="2000" dirty="0" smtClean="0"/>
              <a:t>first </a:t>
            </a:r>
            <a:r>
              <a:rPr lang="en-US" sz="2000" dirty="0"/>
              <a:t>detectors!</a:t>
            </a:r>
          </a:p>
        </p:txBody>
      </p:sp>
      <p:pic>
        <p:nvPicPr>
          <p:cNvPr id="18" name="Picture 6" descr="blackholebina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020" y="3724446"/>
            <a:ext cx="14890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836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342" y="769683"/>
            <a:ext cx="5917873" cy="47413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33036" y="2194560"/>
            <a:ext cx="5178466" cy="156578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20000"/>
                </a:schemeClr>
              </a:gs>
              <a:gs pos="100000">
                <a:srgbClr val="FFFFFF">
                  <a:alpha val="20000"/>
                </a:srgbClr>
              </a:gs>
              <a:gs pos="52000">
                <a:srgbClr val="FF0000">
                  <a:alpha val="2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59666" y="4767604"/>
            <a:ext cx="3054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Abadie</a:t>
            </a:r>
            <a:r>
              <a:rPr lang="en-US" sz="1200" dirty="0"/>
              <a:t>, J., et al. </a:t>
            </a:r>
            <a:r>
              <a:rPr lang="en-US" sz="1200" i="1" dirty="0" smtClean="0"/>
              <a:t>CQG</a:t>
            </a:r>
            <a:r>
              <a:rPr lang="en-US" sz="1200" dirty="0" smtClean="0"/>
              <a:t> </a:t>
            </a:r>
            <a:r>
              <a:rPr lang="en-US" sz="1200" dirty="0"/>
              <a:t>27.17 (2010): 173001.</a:t>
            </a:r>
          </a:p>
          <a:p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3185867" y="3292006"/>
            <a:ext cx="278663" cy="271833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409171" y="2308249"/>
            <a:ext cx="278663" cy="271833"/>
          </a:xfrm>
          <a:prstGeom prst="rect">
            <a:avLst/>
          </a:prstGeom>
          <a:solidFill>
            <a:srgbClr val="12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39642" y="1285550"/>
            <a:ext cx="278663" cy="2718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769581" y="0"/>
            <a:ext cx="58453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Calibri" charset="0"/>
              </a:rPr>
              <a:t>T</a:t>
            </a:r>
            <a:r>
              <a:rPr lang="en-US" sz="2000" b="1" dirty="0" smtClean="0">
                <a:latin typeface="Calibri" charset="0"/>
              </a:rPr>
              <a:t>he Future</a:t>
            </a:r>
            <a:endParaRPr lang="en-US" sz="2000" b="1" dirty="0" smtClean="0">
              <a:latin typeface="Calibri" charset="0"/>
            </a:endParaRPr>
          </a:p>
          <a:p>
            <a:pPr algn="ctr" eaLnBrk="1" hangingPunct="1"/>
            <a:r>
              <a:rPr lang="en-US" sz="2000" dirty="0" smtClean="0">
                <a:latin typeface="Calibri" charset="0"/>
              </a:rPr>
              <a:t>What is a Good Compromise?</a:t>
            </a:r>
            <a:endParaRPr lang="en-US" sz="2000" dirty="0">
              <a:latin typeface="Calibri" charset="0"/>
            </a:endParaRPr>
          </a:p>
        </p:txBody>
      </p:sp>
      <p:pic>
        <p:nvPicPr>
          <p:cNvPr id="14" name="Picture 6" descr="blackholebina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79" y="5006661"/>
            <a:ext cx="14890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blackholebina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558" y="5068306"/>
            <a:ext cx="14890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50816" y="5708322"/>
            <a:ext cx="5585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trike a balance between </a:t>
            </a:r>
            <a:r>
              <a:rPr lang="en-US" b="1" dirty="0" smtClean="0"/>
              <a:t>observing uptime</a:t>
            </a:r>
            <a:r>
              <a:rPr lang="en-US" dirty="0" smtClean="0"/>
              <a:t> and </a:t>
            </a:r>
            <a:r>
              <a:rPr lang="en-US" b="1" dirty="0" smtClean="0"/>
              <a:t>commissioning downtime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316684" y="986319"/>
            <a:ext cx="3082421" cy="332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767190"/>
              </p:ext>
            </p:extLst>
          </p:nvPr>
        </p:nvGraphicFramePr>
        <p:xfrm>
          <a:off x="3276698" y="973789"/>
          <a:ext cx="3159397" cy="34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9" name="Equation" r:id="rId5" imgW="1600200" imgH="177800" progId="Equation.3">
                  <p:embed/>
                </p:oleObj>
              </mc:Choice>
              <mc:Fallback>
                <p:oleObj name="Equation" r:id="rId5" imgW="16002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98" y="973789"/>
                        <a:ext cx="3159397" cy="345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6" descr="blackholebina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4" y="843915"/>
            <a:ext cx="14890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blackholebina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342" y="868573"/>
            <a:ext cx="14890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16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tunnellight.jpg"/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9054"/>
            <a:ext cx="9144000" cy="578229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22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07881" y="91044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000000"/>
                </a:solidFill>
              </a:rPr>
              <a:t>Interferometric </a:t>
            </a:r>
            <a:r>
              <a:rPr lang="en-US" sz="2800" b="1" dirty="0">
                <a:solidFill>
                  <a:srgbClr val="000000"/>
                </a:solidFill>
              </a:rPr>
              <a:t>g</a:t>
            </a:r>
            <a:r>
              <a:rPr lang="en-US" sz="2800" b="1" dirty="0" smtClean="0">
                <a:solidFill>
                  <a:srgbClr val="000000"/>
                </a:solidFill>
              </a:rPr>
              <a:t>ravitational </a:t>
            </a:r>
            <a:r>
              <a:rPr lang="en-US" sz="2800" b="1" dirty="0">
                <a:solidFill>
                  <a:srgbClr val="000000"/>
                </a:solidFill>
              </a:rPr>
              <a:t>w</a:t>
            </a:r>
            <a:r>
              <a:rPr lang="en-US" sz="2800" b="1" dirty="0" smtClean="0">
                <a:solidFill>
                  <a:srgbClr val="000000"/>
                </a:solidFill>
              </a:rPr>
              <a:t>ave detectors have come a long </a:t>
            </a:r>
            <a:r>
              <a:rPr lang="en-US" sz="2800" b="1" dirty="0" smtClean="0">
                <a:solidFill>
                  <a:srgbClr val="000000"/>
                </a:solidFill>
              </a:rPr>
              <a:t>way since Michelson</a:t>
            </a:r>
          </a:p>
          <a:p>
            <a:endParaRPr lang="en-US" sz="2800" b="1" dirty="0" smtClean="0">
              <a:solidFill>
                <a:srgbClr val="000000"/>
              </a:solidFill>
            </a:endParaRPr>
          </a:p>
          <a:p>
            <a:r>
              <a:rPr lang="en-US" sz="2800" b="1" dirty="0" smtClean="0">
                <a:solidFill>
                  <a:srgbClr val="000000"/>
                </a:solidFill>
              </a:rPr>
              <a:t>Over a decade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</a:rPr>
              <a:t>in the making, Advanced LIGO is within </a:t>
            </a:r>
            <a:r>
              <a:rPr lang="en-US" sz="2800" b="1" dirty="0" smtClean="0">
                <a:solidFill>
                  <a:srgbClr val="000000"/>
                </a:solidFill>
              </a:rPr>
              <a:t>a year of being ful</a:t>
            </a:r>
            <a:r>
              <a:rPr lang="en-US" sz="2800" b="1" dirty="0" smtClean="0">
                <a:solidFill>
                  <a:srgbClr val="000000"/>
                </a:solidFill>
              </a:rPr>
              <a:t>ly functional</a:t>
            </a:r>
          </a:p>
          <a:p>
            <a:endParaRPr lang="en-US" sz="2800" b="1" dirty="0" smtClean="0">
              <a:solidFill>
                <a:srgbClr val="000000"/>
              </a:solidFill>
            </a:endParaRPr>
          </a:p>
          <a:p>
            <a:r>
              <a:rPr lang="en-US" sz="2800" b="1" dirty="0" smtClean="0">
                <a:solidFill>
                  <a:srgbClr val="000000"/>
                </a:solidFill>
              </a:rPr>
              <a:t>Large portions of the interferometers are complete and function as </a:t>
            </a:r>
            <a:r>
              <a:rPr lang="en-US" sz="2800" b="1" dirty="0" smtClean="0">
                <a:solidFill>
                  <a:srgbClr val="000000"/>
                </a:solidFill>
              </a:rPr>
              <a:t>expected already</a:t>
            </a:r>
          </a:p>
          <a:p>
            <a:endParaRPr lang="en-US" sz="2800" b="1" dirty="0" smtClean="0">
              <a:solidFill>
                <a:srgbClr val="000000"/>
              </a:solidFill>
            </a:endParaRPr>
          </a:p>
          <a:p>
            <a:r>
              <a:rPr lang="en-US" sz="2800" b="1" dirty="0" smtClean="0">
                <a:solidFill>
                  <a:srgbClr val="000000"/>
                </a:solidFill>
              </a:rPr>
              <a:t>New era of sensitivity is about to </a:t>
            </a:r>
            <a:r>
              <a:rPr lang="en-US" sz="2800" b="1" dirty="0" smtClean="0">
                <a:solidFill>
                  <a:srgbClr val="000000"/>
                </a:solidFill>
              </a:rPr>
              <a:t>begin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Thank </a:t>
            </a:r>
            <a:r>
              <a:rPr lang="en-US" sz="2800" b="1" dirty="0" smtClean="0">
                <a:solidFill>
                  <a:srgbClr val="000000"/>
                </a:solidFill>
              </a:rPr>
              <a:t>You!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0"/>
            <a:ext cx="8229600" cy="57015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465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54561" y="2865037"/>
            <a:ext cx="42386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Supplementary Material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1685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5" descr="localization_HHL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8486" y="2788465"/>
            <a:ext cx="3445514" cy="219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Content Placeholder 5" descr="localization_HILV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537" y="4789284"/>
            <a:ext cx="3246293" cy="206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1769581" y="0"/>
            <a:ext cx="58453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Calibri" charset="0"/>
              </a:rPr>
              <a:t>The Advanced LIGO Detectors</a:t>
            </a:r>
          </a:p>
          <a:p>
            <a:pPr algn="ctr" eaLnBrk="1" hangingPunct="1"/>
            <a:r>
              <a:rPr lang="en-US" sz="2000" dirty="0" smtClean="0">
                <a:latin typeface="Calibri" charset="0"/>
              </a:rPr>
              <a:t>The </a:t>
            </a:r>
            <a:r>
              <a:rPr lang="en-US" sz="2000" dirty="0">
                <a:latin typeface="Calibri" charset="0"/>
              </a:rPr>
              <a:t>T</a:t>
            </a:r>
            <a:r>
              <a:rPr lang="en-US" sz="2000" dirty="0" smtClean="0">
                <a:latin typeface="Calibri" charset="0"/>
              </a:rPr>
              <a:t>hird Detector</a:t>
            </a:r>
            <a:endParaRPr lang="en-US" sz="2000" dirty="0"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581" y="1138742"/>
            <a:ext cx="4379485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As in the first generation of detectors, initial plans called for the Hanford site to have </a:t>
            </a:r>
            <a:r>
              <a:rPr lang="en-US" b="1" dirty="0" smtClean="0"/>
              <a:t>two</a:t>
            </a:r>
            <a:r>
              <a:rPr lang="en-US" dirty="0" smtClean="0"/>
              <a:t> interferometers  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However, astrophysical benefits for moving the detector to the Eastern Hemisphere are great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Formed international collaboration to move this third detector to India in 2011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US provides in-vacuum hardware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India provides infrastructure and vacuum system</a:t>
            </a:r>
          </a:p>
          <a:p>
            <a:pPr marL="742950" lvl="1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Funding approval almost complete, site selection process underway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Expect LIGO-India detector to be operational by 2022</a:t>
            </a:r>
          </a:p>
        </p:txBody>
      </p: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4419335" y="1021953"/>
            <a:ext cx="2266685" cy="1749260"/>
            <a:chOff x="-165141" y="-80232"/>
            <a:chExt cx="4356141" cy="3204432"/>
          </a:xfrm>
        </p:grpSpPr>
        <p:pic>
          <p:nvPicPr>
            <p:cNvPr id="8" name="Picture 24" descr="lho_aerial_mo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91000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428"/>
            <p:cNvSpPr>
              <a:spLocks noChangeArrowheads="1"/>
            </p:cNvSpPr>
            <p:nvPr/>
          </p:nvSpPr>
          <p:spPr bwMode="auto">
            <a:xfrm>
              <a:off x="-165141" y="-80232"/>
              <a:ext cx="1017566" cy="732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000" dirty="0" smtClean="0">
                  <a:solidFill>
                    <a:srgbClr val="FF0000"/>
                  </a:solidFill>
                  <a:latin typeface="Helvetica" charset="0"/>
                </a:rPr>
                <a:t>H1</a:t>
              </a:r>
              <a:r>
                <a:rPr lang="en-US" sz="2000" dirty="0" smtClean="0">
                  <a:latin typeface="Helvetica" charset="0"/>
                </a:rPr>
                <a:t> </a:t>
              </a:r>
              <a:endParaRPr lang="en-US" sz="2000" dirty="0">
                <a:latin typeface="Helvetica" charset="0"/>
              </a:endParaRPr>
            </a:p>
          </p:txBody>
        </p:sp>
        <p:grpSp>
          <p:nvGrpSpPr>
            <p:cNvPr id="10" name="Group 49"/>
            <p:cNvGrpSpPr>
              <a:grpSpLocks/>
            </p:cNvGrpSpPr>
            <p:nvPr/>
          </p:nvGrpSpPr>
          <p:grpSpPr bwMode="auto">
            <a:xfrm>
              <a:off x="1066800" y="685800"/>
              <a:ext cx="3124200" cy="1066800"/>
              <a:chOff x="1066800" y="685801"/>
              <a:chExt cx="3124200" cy="1066800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rot="16200000" flipV="1">
                <a:off x="914961" y="837554"/>
                <a:ext cx="1066800" cy="763293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1830006" y="1562101"/>
                <a:ext cx="2360994" cy="190500"/>
              </a:xfrm>
              <a:prstGeom prst="line">
                <a:avLst/>
              </a:prstGeom>
              <a:ln w="508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" name="Straight Connector 12"/>
          <p:cNvCxnSpPr/>
          <p:nvPr/>
        </p:nvCxnSpPr>
        <p:spPr bwMode="auto">
          <a:xfrm flipV="1">
            <a:off x="5536905" y="1788301"/>
            <a:ext cx="1228525" cy="114391"/>
          </a:xfrm>
          <a:prstGeom prst="line">
            <a:avLst/>
          </a:prstGeom>
          <a:ln w="508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 rot="16200000" flipV="1">
            <a:off x="5090936" y="1417068"/>
            <a:ext cx="582353" cy="436891"/>
          </a:xfrm>
          <a:prstGeom prst="line">
            <a:avLst/>
          </a:prstGeom>
          <a:ln w="508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indian-flag-12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152" y="837849"/>
            <a:ext cx="1818472" cy="1983451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 bwMode="auto">
          <a:xfrm rot="10800000" flipH="1">
            <a:off x="6301546" y="1338999"/>
            <a:ext cx="935748" cy="377434"/>
          </a:xfrm>
          <a:prstGeom prst="rightArrow">
            <a:avLst/>
          </a:prstGeom>
          <a:solidFill>
            <a:schemeClr val="bg1">
              <a:alpha val="48000"/>
            </a:schemeClr>
          </a:solidFill>
          <a:ln w="12700" cap="flat" cmpd="sng" algn="ctr">
            <a:solidFill>
              <a:srgbClr val="3366FF"/>
            </a:solidFill>
            <a:prstDash val="solid"/>
            <a:round/>
            <a:headEnd type="none" w="sm" len="sm"/>
            <a:tailEnd type="triangle" w="sm" len="sm"/>
          </a:ln>
          <a:effectLst>
            <a:outerShdw blurRad="53975" dir="2700000" sx="89000" sy="89000" algn="tl" rotWithShape="0">
              <a:schemeClr val="bg1">
                <a:alpha val="43000"/>
              </a:schemeClr>
            </a:outerShdw>
          </a:effectLst>
        </p:spPr>
        <p:txBody>
          <a:bodyPr lIns="0" tIns="0" rIns="0" bIns="0"/>
          <a:lstStyle/>
          <a:p>
            <a:pPr eaLnBrk="0" hangingPunct="0">
              <a:defRPr/>
            </a:pPr>
            <a:endParaRPr lang="en-US">
              <a:latin typeface="Arial" pitchFamily="34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9" name="Rectangle 428"/>
          <p:cNvSpPr>
            <a:spLocks noChangeArrowheads="1"/>
          </p:cNvSpPr>
          <p:nvPr/>
        </p:nvSpPr>
        <p:spPr bwMode="auto">
          <a:xfrm>
            <a:off x="5199462" y="1013762"/>
            <a:ext cx="5294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3366FF"/>
                </a:solidFill>
                <a:latin typeface="Helvetica" charset="0"/>
              </a:rPr>
              <a:t>H2 </a:t>
            </a:r>
            <a:endParaRPr lang="en-US" sz="2000" dirty="0">
              <a:solidFill>
                <a:srgbClr val="3366FF"/>
              </a:solidFill>
              <a:latin typeface="Helvetica" charset="0"/>
            </a:endParaRPr>
          </a:p>
        </p:txBody>
      </p:sp>
      <p:sp>
        <p:nvSpPr>
          <p:cNvPr id="20" name="Rectangle 428"/>
          <p:cNvSpPr>
            <a:spLocks noChangeArrowheads="1"/>
          </p:cNvSpPr>
          <p:nvPr/>
        </p:nvSpPr>
        <p:spPr bwMode="auto">
          <a:xfrm>
            <a:off x="7497811" y="990971"/>
            <a:ext cx="5294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3366FF"/>
                </a:solidFill>
                <a:latin typeface="Times New Roman"/>
              </a:rPr>
              <a:t>I</a:t>
            </a:r>
            <a:r>
              <a:rPr lang="en-US" sz="2000" dirty="0" smtClean="0">
                <a:solidFill>
                  <a:srgbClr val="3366FF"/>
                </a:solidFill>
                <a:latin typeface="Helvetica" charset="0"/>
              </a:rPr>
              <a:t>1</a:t>
            </a:r>
            <a:r>
              <a:rPr lang="en-US" sz="2000" dirty="0" smtClean="0">
                <a:solidFill>
                  <a:srgbClr val="3366FF"/>
                </a:solidFill>
                <a:latin typeface="Helvetica" charset="0"/>
              </a:rPr>
              <a:t> </a:t>
            </a:r>
            <a:endParaRPr lang="en-US" sz="2000" dirty="0">
              <a:solidFill>
                <a:srgbClr val="3366FF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7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1769581" y="0"/>
            <a:ext cx="58453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Calibri" charset="0"/>
              </a:rPr>
              <a:t>Implications of the BICEP2 Result</a:t>
            </a:r>
            <a:endParaRPr lang="en-US" sz="2000" b="1" dirty="0">
              <a:latin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1588" y="900929"/>
            <a:ext cx="35327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Check out </a:t>
            </a:r>
          </a:p>
          <a:p>
            <a:r>
              <a:rPr lang="en-US" dirty="0"/>
              <a:t>Ade, P. A., et al. </a:t>
            </a:r>
            <a:endParaRPr lang="en-US" dirty="0" smtClean="0"/>
          </a:p>
          <a:p>
            <a:r>
              <a:rPr lang="en-US" i="1" dirty="0" smtClean="0"/>
              <a:t>arXiv</a:t>
            </a:r>
            <a:r>
              <a:rPr lang="en-US" i="1" dirty="0"/>
              <a:t>:1403.3985</a:t>
            </a:r>
            <a:r>
              <a:rPr lang="en-US" dirty="0"/>
              <a:t> (2014)</a:t>
            </a:r>
            <a:r>
              <a:rPr lang="en-US" dirty="0" smtClean="0"/>
              <a:t>.</a:t>
            </a:r>
          </a:p>
          <a:p>
            <a:r>
              <a:rPr lang="en-US" dirty="0" smtClean="0"/>
              <a:t>and [J4.00001]</a:t>
            </a:r>
          </a:p>
          <a:p>
            <a:endParaRPr lang="en-US" dirty="0"/>
          </a:p>
          <a:p>
            <a:r>
              <a:rPr lang="en-US" dirty="0" smtClean="0"/>
              <a:t>Fantastic for the field of Gravitational Wave Astronomy and Cosmology!</a:t>
            </a:r>
            <a:endParaRPr lang="en-US" dirty="0"/>
          </a:p>
        </p:txBody>
      </p:sp>
      <p:pic>
        <p:nvPicPr>
          <p:cNvPr id="7" name="Picture 6" descr="http://www.cfa.harvard.edu/sites/www.cfa.harvard.edu/files/images/pr/2014-05/1/ba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1147"/>
            <a:ext cx="5024317" cy="268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984" y="3239428"/>
            <a:ext cx="4473016" cy="33538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670984" y="3239428"/>
            <a:ext cx="4224033" cy="33538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5" charset="0"/>
              <a:defRPr kern="1200">
                <a:solidFill>
                  <a:schemeClr val="bg1"/>
                </a:solidFill>
                <a:latin typeface="Arial" pitchFamily="-105" charset="0"/>
                <a:ea typeface="Lucida Sans Unicode" pitchFamily="-105" charset="0"/>
                <a:cs typeface="Lucida Sans Unicode" pitchFamily="-105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5" charset="0"/>
              <a:defRPr kern="1200">
                <a:solidFill>
                  <a:schemeClr val="bg1"/>
                </a:solidFill>
                <a:latin typeface="Arial" pitchFamily="-105" charset="0"/>
                <a:ea typeface="Lucida Sans Unicode" pitchFamily="-105" charset="0"/>
                <a:cs typeface="Lucida Sans Unicode" pitchFamily="-105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5" charset="0"/>
              <a:defRPr kern="1200">
                <a:solidFill>
                  <a:schemeClr val="bg1"/>
                </a:solidFill>
                <a:latin typeface="Arial" pitchFamily="-105" charset="0"/>
                <a:ea typeface="Lucida Sans Unicode" pitchFamily="-105" charset="0"/>
                <a:cs typeface="Lucida Sans Unicode" pitchFamily="-105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5" charset="0"/>
              <a:defRPr kern="1200">
                <a:solidFill>
                  <a:schemeClr val="bg1"/>
                </a:solidFill>
                <a:latin typeface="Arial" pitchFamily="-105" charset="0"/>
                <a:ea typeface="Lucida Sans Unicode" pitchFamily="-105" charset="0"/>
                <a:cs typeface="Lucida Sans Unicode" pitchFamily="-105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05" charset="0"/>
              <a:defRPr kern="1200">
                <a:solidFill>
                  <a:schemeClr val="bg1"/>
                </a:solidFill>
                <a:latin typeface="Arial" pitchFamily="-105" charset="0"/>
                <a:ea typeface="Lucida Sans Unicode" pitchFamily="-105" charset="0"/>
                <a:cs typeface="Lucida Sans Unicode" pitchFamily="-105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bg1"/>
                </a:solidFill>
                <a:latin typeface="Arial" pitchFamily="-105" charset="0"/>
                <a:ea typeface="Lucida Sans Unicode" pitchFamily="-105" charset="0"/>
                <a:cs typeface="Lucida Sans Unicode" pitchFamily="-105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bg1"/>
                </a:solidFill>
                <a:latin typeface="Arial" pitchFamily="-105" charset="0"/>
                <a:ea typeface="Lucida Sans Unicode" pitchFamily="-105" charset="0"/>
                <a:cs typeface="Lucida Sans Unicode" pitchFamily="-105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bg1"/>
                </a:solidFill>
                <a:latin typeface="Arial" pitchFamily="-105" charset="0"/>
                <a:ea typeface="Lucida Sans Unicode" pitchFamily="-105" charset="0"/>
                <a:cs typeface="Lucida Sans Unicode" pitchFamily="-105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bg1"/>
                </a:solidFill>
                <a:latin typeface="Arial" pitchFamily="-105" charset="0"/>
                <a:ea typeface="Lucida Sans Unicode" pitchFamily="-105" charset="0"/>
                <a:cs typeface="Lucida Sans Unicode" pitchFamily="-105" charset="0"/>
              </a:defRPr>
            </a:lvl9pPr>
          </a:lstStyle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284579" y="3516813"/>
            <a:ext cx="2379521" cy="1445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327476" y="4582558"/>
            <a:ext cx="1219838" cy="867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02760" y="3933608"/>
            <a:ext cx="3532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LIGO will make </a:t>
            </a:r>
            <a:r>
              <a:rPr lang="en-US" i="1" dirty="0" smtClean="0"/>
              <a:t>direct</a:t>
            </a:r>
            <a:r>
              <a:rPr lang="en-US" dirty="0" smtClean="0"/>
              <a:t> detections of gravitational waves from completely different sources in at much higher frequencies</a:t>
            </a:r>
          </a:p>
          <a:p>
            <a:endParaRPr lang="en-US" dirty="0"/>
          </a:p>
          <a:p>
            <a:r>
              <a:rPr lang="en-US" dirty="0" smtClean="0"/>
              <a:t>Not competing, but complementary telescopes! 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5289433" y="5141189"/>
            <a:ext cx="184946" cy="924674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62050" y="6078192"/>
            <a:ext cx="3131739" cy="20959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343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Introduction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Advanced LIGO Detectors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Installation and Commissioning Progress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 Future and Conclusions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18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0" name="GravitationalWave_CrossPolarization.gif" descr="/Users/kissel/Documents/MyLIGO/GeneralExam/GravitationalWave_CrossPolarization.gif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62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TextBox 14"/>
          <p:cNvSpPr txBox="1">
            <a:spLocks noChangeArrowheads="1"/>
          </p:cNvSpPr>
          <p:nvPr/>
        </p:nvSpPr>
        <p:spPr bwMode="auto">
          <a:xfrm>
            <a:off x="1752600" y="0"/>
            <a:ext cx="579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Calibri" charset="0"/>
              </a:rPr>
              <a:t>Introduction</a:t>
            </a:r>
          </a:p>
          <a:p>
            <a:pPr algn="ctr" eaLnBrk="1" hangingPunct="1"/>
            <a:r>
              <a:rPr lang="en-US" sz="2000" dirty="0">
                <a:latin typeface="Calibri" charset="0"/>
              </a:rPr>
              <a:t>Gravitational Waves and Astrophysical Sources</a:t>
            </a:r>
          </a:p>
        </p:txBody>
      </p:sp>
      <p:sp>
        <p:nvSpPr>
          <p:cNvPr id="17422" name="TextBox 12"/>
          <p:cNvSpPr txBox="1">
            <a:spLocks noChangeArrowheads="1"/>
          </p:cNvSpPr>
          <p:nvPr/>
        </p:nvSpPr>
        <p:spPr bwMode="auto">
          <a:xfrm>
            <a:off x="98425" y="782716"/>
            <a:ext cx="696616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2000" dirty="0">
                <a:latin typeface="Calibri" charset="0"/>
              </a:rPr>
              <a:t> General relativity predicts the existence of gravitational waves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2000" dirty="0">
                <a:latin typeface="Calibri" charset="0"/>
              </a:rPr>
              <a:t> Produce quadrupolar strain</a:t>
            </a:r>
            <a:r>
              <a:rPr lang="en-US" sz="2000" i="1" dirty="0">
                <a:latin typeface="Calibri" charset="0"/>
              </a:rPr>
              <a:t>      </a:t>
            </a:r>
            <a:r>
              <a:rPr lang="en-US" sz="2000" i="1" dirty="0" smtClean="0">
                <a:latin typeface="Calibri" charset="0"/>
              </a:rPr>
              <a:t>   </a:t>
            </a:r>
            <a:r>
              <a:rPr lang="en-US" sz="2000" dirty="0" smtClean="0">
                <a:latin typeface="Calibri" charset="0"/>
              </a:rPr>
              <a:t>on </a:t>
            </a:r>
            <a:r>
              <a:rPr lang="en-US" sz="2000" dirty="0">
                <a:latin typeface="Calibri" charset="0"/>
              </a:rPr>
              <a:t>space-</a:t>
            </a:r>
            <a:r>
              <a:rPr lang="en-US" sz="2000" dirty="0" smtClean="0">
                <a:latin typeface="Calibri" charset="0"/>
              </a:rPr>
              <a:t>time</a:t>
            </a:r>
          </a:p>
          <a:p>
            <a:pPr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2000" dirty="0">
                <a:latin typeface="Calibri" charset="0"/>
              </a:rPr>
              <a:t> </a:t>
            </a:r>
            <a:r>
              <a:rPr lang="en-US" sz="2000" dirty="0" smtClean="0">
                <a:latin typeface="Calibri" charset="0"/>
              </a:rPr>
              <a:t>Astrophysical sources for ground-based </a:t>
            </a:r>
            <a:r>
              <a:rPr lang="en-US" sz="2000" dirty="0" smtClean="0">
                <a:latin typeface="Calibri" charset="0"/>
              </a:rPr>
              <a:t>interferometers:</a:t>
            </a:r>
            <a:endParaRPr lang="en-US" sz="2000" dirty="0">
              <a:latin typeface="Calibri" charset="0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7969205"/>
              </p:ext>
            </p:extLst>
          </p:nvPr>
        </p:nvGraphicFramePr>
        <p:xfrm>
          <a:off x="3312408" y="1262063"/>
          <a:ext cx="254000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6" name="Equation" r:id="rId7" imgW="127000" imgH="177800" progId="Equation.3">
                  <p:embed/>
                </p:oleObj>
              </mc:Choice>
              <mc:Fallback>
                <p:oleObj name="Equation" r:id="rId7" imgW="1270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2408" y="1262063"/>
                        <a:ext cx="254000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19100" y="4640263"/>
            <a:ext cx="4321175" cy="1611312"/>
            <a:chOff x="419100" y="4640263"/>
            <a:chExt cx="4321175" cy="1611312"/>
          </a:xfrm>
        </p:grpSpPr>
        <p:pic>
          <p:nvPicPr>
            <p:cNvPr id="17427" name="Picture 7" descr="N49_LMC_SNremnant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2788" y="4787900"/>
              <a:ext cx="1487487" cy="146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0" name="TextBox 10"/>
            <p:cNvSpPr txBox="1">
              <a:spLocks noChangeArrowheads="1"/>
            </p:cNvSpPr>
            <p:nvPr/>
          </p:nvSpPr>
          <p:spPr bwMode="auto">
            <a:xfrm>
              <a:off x="419100" y="4640263"/>
              <a:ext cx="2921000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>
                  <a:latin typeface="Calibri" charset="0"/>
                </a:rPr>
                <a:t>Bursts from Supernova  and other Unmodeled Sources </a:t>
              </a:r>
            </a:p>
          </p:txBody>
        </p:sp>
        <p:graphicFrame>
          <p:nvGraphicFramePr>
            <p:cNvPr id="7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63551509"/>
                </p:ext>
              </p:extLst>
            </p:nvPr>
          </p:nvGraphicFramePr>
          <p:xfrm>
            <a:off x="809625" y="5341938"/>
            <a:ext cx="2222500" cy="339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7" name="Equation" r:id="rId10" imgW="1308100" imgH="203200" progId="Equation.3">
                    <p:embed/>
                  </p:oleObj>
                </mc:Choice>
                <mc:Fallback>
                  <p:oleObj name="Equation" r:id="rId10" imgW="13081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9625" y="5341938"/>
                          <a:ext cx="2222500" cy="3397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163643"/>
                </p:ext>
              </p:extLst>
            </p:nvPr>
          </p:nvGraphicFramePr>
          <p:xfrm>
            <a:off x="1082675" y="5808663"/>
            <a:ext cx="1676400" cy="265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8" name="Equation" r:id="rId12" imgW="1104900" imgH="177800" progId="Equation.3">
                    <p:embed/>
                  </p:oleObj>
                </mc:Choice>
                <mc:Fallback>
                  <p:oleObj name="Equation" r:id="rId12" imgW="11049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2675" y="5808663"/>
                          <a:ext cx="1676400" cy="265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434" name="TextBox 26"/>
          <p:cNvSpPr txBox="1">
            <a:spLocks noChangeArrowheads="1"/>
          </p:cNvSpPr>
          <p:nvPr/>
        </p:nvSpPr>
        <p:spPr bwMode="auto">
          <a:xfrm rot="-5400000">
            <a:off x="-367506" y="5399881"/>
            <a:ext cx="1282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404040"/>
                </a:solidFill>
              </a:rPr>
              <a:t>Unmodeled</a:t>
            </a:r>
          </a:p>
        </p:txBody>
      </p:sp>
      <p:sp>
        <p:nvSpPr>
          <p:cNvPr id="17435" name="TextBox 27"/>
          <p:cNvSpPr txBox="1">
            <a:spLocks noChangeArrowheads="1"/>
          </p:cNvSpPr>
          <p:nvPr/>
        </p:nvSpPr>
        <p:spPr bwMode="auto">
          <a:xfrm rot="-5400000">
            <a:off x="-234155" y="3405981"/>
            <a:ext cx="10207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404040"/>
                </a:solidFill>
              </a:rPr>
              <a:t>Modeled</a:t>
            </a:r>
          </a:p>
        </p:txBody>
      </p:sp>
      <p:sp>
        <p:nvSpPr>
          <p:cNvPr id="17436" name="TextBox 28"/>
          <p:cNvSpPr txBox="1">
            <a:spLocks noChangeArrowheads="1"/>
          </p:cNvSpPr>
          <p:nvPr/>
        </p:nvSpPr>
        <p:spPr bwMode="auto">
          <a:xfrm>
            <a:off x="2019300" y="2197100"/>
            <a:ext cx="1557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404040"/>
                </a:solidFill>
              </a:rPr>
              <a:t>Short Duration</a:t>
            </a:r>
          </a:p>
        </p:txBody>
      </p:sp>
      <p:sp>
        <p:nvSpPr>
          <p:cNvPr id="17437" name="TextBox 29"/>
          <p:cNvSpPr txBox="1">
            <a:spLocks noChangeArrowheads="1"/>
          </p:cNvSpPr>
          <p:nvPr/>
        </p:nvSpPr>
        <p:spPr bwMode="auto">
          <a:xfrm>
            <a:off x="6032500" y="2171700"/>
            <a:ext cx="15224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404040"/>
                </a:solidFill>
              </a:rPr>
              <a:t>Long Duration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241300" y="2565400"/>
            <a:ext cx="8737600" cy="26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3200" y="4622800"/>
            <a:ext cx="8737600" cy="26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-1573212" y="4406900"/>
            <a:ext cx="4214812" cy="26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6200000" flipH="1">
            <a:off x="2744788" y="4421188"/>
            <a:ext cx="4176712" cy="111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395288" y="2557463"/>
            <a:ext cx="4506912" cy="2060575"/>
            <a:chOff x="395288" y="2557463"/>
            <a:chExt cx="4506912" cy="2060575"/>
          </a:xfrm>
        </p:grpSpPr>
        <p:pic>
          <p:nvPicPr>
            <p:cNvPr id="17426" name="Picture 6" descr="blackholebinary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5488" y="2886075"/>
              <a:ext cx="1489075" cy="146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3" name="TextBox 13"/>
            <p:cNvSpPr txBox="1">
              <a:spLocks noChangeArrowheads="1"/>
            </p:cNvSpPr>
            <p:nvPr/>
          </p:nvSpPr>
          <p:spPr bwMode="auto">
            <a:xfrm>
              <a:off x="395288" y="2557463"/>
              <a:ext cx="31861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>
                  <a:latin typeface="Calibri" charset="0"/>
                </a:rPr>
                <a:t>Compact Binary Coalescences</a:t>
              </a:r>
            </a:p>
          </p:txBody>
        </p:sp>
        <p:graphicFrame>
          <p:nvGraphicFramePr>
            <p:cNvPr id="2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22502929"/>
                </p:ext>
              </p:extLst>
            </p:nvPr>
          </p:nvGraphicFramePr>
          <p:xfrm>
            <a:off x="1228725" y="3019425"/>
            <a:ext cx="1408113" cy="433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9" name="Equation" r:id="rId15" imgW="774700" imgH="241300" progId="Equation.3">
                    <p:embed/>
                  </p:oleObj>
                </mc:Choice>
                <mc:Fallback>
                  <p:oleObj name="Equation" r:id="rId15" imgW="7747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8725" y="3019425"/>
                          <a:ext cx="1408113" cy="433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49494790"/>
                </p:ext>
              </p:extLst>
            </p:nvPr>
          </p:nvGraphicFramePr>
          <p:xfrm>
            <a:off x="682625" y="3881438"/>
            <a:ext cx="2451100" cy="388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0" name="Equation" r:id="rId17" imgW="1498600" imgH="241300" progId="Equation.3">
                    <p:embed/>
                  </p:oleObj>
                </mc:Choice>
                <mc:Fallback>
                  <p:oleObj name="Equation" r:id="rId17" imgW="14986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2625" y="3881438"/>
                          <a:ext cx="2451100" cy="3889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49747621"/>
                </p:ext>
              </p:extLst>
            </p:nvPr>
          </p:nvGraphicFramePr>
          <p:xfrm>
            <a:off x="1154113" y="3492500"/>
            <a:ext cx="1306512" cy="336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1" name="Equation" r:id="rId19" imgW="914400" imgH="241300" progId="Equation.3">
                    <p:embed/>
                  </p:oleObj>
                </mc:Choice>
                <mc:Fallback>
                  <p:oleObj name="Equation" r:id="rId19" imgW="9144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4113" y="3492500"/>
                          <a:ext cx="1306512" cy="3365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42" name="TextBox 42"/>
            <p:cNvSpPr txBox="1">
              <a:spLocks noChangeArrowheads="1"/>
            </p:cNvSpPr>
            <p:nvPr/>
          </p:nvSpPr>
          <p:spPr bwMode="auto">
            <a:xfrm>
              <a:off x="1387475" y="4356100"/>
              <a:ext cx="3514725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/>
                <a:t>J Abadie </a:t>
              </a:r>
              <a:r>
                <a:rPr lang="en-US" sz="1100" i="1"/>
                <a:t>et al</a:t>
              </a:r>
              <a:r>
                <a:rPr lang="en-US" sz="1100"/>
                <a:t> 2010 </a:t>
              </a:r>
              <a:r>
                <a:rPr lang="en-US" sz="1100" i="1"/>
                <a:t>Class. Quantum Grav.</a:t>
              </a:r>
              <a:r>
                <a:rPr lang="en-US" sz="1100"/>
                <a:t> </a:t>
              </a:r>
              <a:r>
                <a:rPr lang="en-US" sz="1100" b="1"/>
                <a:t>27</a:t>
              </a:r>
              <a:r>
                <a:rPr lang="en-US" sz="1100"/>
                <a:t> 173001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859338" y="4641850"/>
            <a:ext cx="4235450" cy="1919288"/>
            <a:chOff x="4859338" y="4641850"/>
            <a:chExt cx="4235450" cy="1919288"/>
          </a:xfrm>
        </p:grpSpPr>
        <p:pic>
          <p:nvPicPr>
            <p:cNvPr id="17429" name="Picture 8" descr="CosmicMicrowaveBackground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1413" y="4787900"/>
              <a:ext cx="1489075" cy="1462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2" name="TextBox 12"/>
            <p:cNvSpPr txBox="1">
              <a:spLocks noChangeArrowheads="1"/>
            </p:cNvSpPr>
            <p:nvPr/>
          </p:nvSpPr>
          <p:spPr bwMode="auto">
            <a:xfrm>
              <a:off x="4859338" y="4641850"/>
              <a:ext cx="2392362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</a:rPr>
                <a:t>Stochastic Background</a:t>
              </a:r>
            </a:p>
          </p:txBody>
        </p:sp>
        <p:graphicFrame>
          <p:nvGraphicFramePr>
            <p:cNvPr id="9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2643499"/>
                </p:ext>
              </p:extLst>
            </p:nvPr>
          </p:nvGraphicFramePr>
          <p:xfrm>
            <a:off x="5603875" y="5313363"/>
            <a:ext cx="1036638" cy="338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2" name="Equation" r:id="rId22" imgW="609600" imgH="203200" progId="Equation.3">
                    <p:embed/>
                  </p:oleObj>
                </mc:Choice>
                <mc:Fallback>
                  <p:oleObj name="Equation" r:id="rId22" imgW="6096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03875" y="5313363"/>
                          <a:ext cx="1036638" cy="338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9402781"/>
                </p:ext>
              </p:extLst>
            </p:nvPr>
          </p:nvGraphicFramePr>
          <p:xfrm>
            <a:off x="5013325" y="5808663"/>
            <a:ext cx="2178050" cy="265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3" name="Equation" r:id="rId24" imgW="1435100" imgH="177800" progId="Equation.3">
                    <p:embed/>
                  </p:oleObj>
                </mc:Choice>
                <mc:Fallback>
                  <p:oleObj name="Equation" r:id="rId24" imgW="14351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3325" y="5808663"/>
                          <a:ext cx="2178050" cy="265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43" name="TextBox 43"/>
            <p:cNvSpPr txBox="1">
              <a:spLocks noChangeArrowheads="1"/>
            </p:cNvSpPr>
            <p:nvPr/>
          </p:nvSpPr>
          <p:spPr bwMode="auto">
            <a:xfrm>
              <a:off x="6556375" y="6299200"/>
              <a:ext cx="2538413" cy="2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/>
                <a:t>B. Allen 1996 </a:t>
              </a:r>
              <a:r>
                <a:rPr lang="en-US" sz="1100" i="1"/>
                <a:t>arXiv:gr- qc/9604033v3 </a:t>
              </a:r>
            </a:p>
          </p:txBody>
        </p:sp>
      </p:grpSp>
      <p:cxnSp>
        <p:nvCxnSpPr>
          <p:cNvPr id="45" name="Straight Connector 44"/>
          <p:cNvCxnSpPr/>
          <p:nvPr/>
        </p:nvCxnSpPr>
        <p:spPr>
          <a:xfrm>
            <a:off x="177800" y="6544411"/>
            <a:ext cx="8737600" cy="223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45" name="TextBox 48"/>
          <p:cNvSpPr txBox="1">
            <a:spLocks noChangeArrowheads="1"/>
          </p:cNvSpPr>
          <p:nvPr/>
        </p:nvSpPr>
        <p:spPr bwMode="auto">
          <a:xfrm>
            <a:off x="2644775" y="6261100"/>
            <a:ext cx="22510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/>
              <a:t>C. D. </a:t>
            </a:r>
            <a:r>
              <a:rPr lang="en-US" sz="1100" dirty="0" err="1"/>
              <a:t>Ott</a:t>
            </a:r>
            <a:r>
              <a:rPr lang="en-US" sz="1100" dirty="0"/>
              <a:t> </a:t>
            </a:r>
            <a:r>
              <a:rPr lang="en-US" sz="1100" i="1" dirty="0"/>
              <a:t>et al</a:t>
            </a:r>
            <a:r>
              <a:rPr lang="en-US" sz="1100" dirty="0"/>
              <a:t> 2004 </a:t>
            </a:r>
            <a:r>
              <a:rPr lang="en-US" sz="1100" i="1" dirty="0" err="1"/>
              <a:t>ApJ</a:t>
            </a:r>
            <a:r>
              <a:rPr lang="en-US" sz="1100" dirty="0"/>
              <a:t> </a:t>
            </a:r>
            <a:r>
              <a:rPr lang="en-US" sz="1100" b="1" dirty="0"/>
              <a:t>600</a:t>
            </a:r>
            <a:r>
              <a:rPr lang="en-US" sz="1100" dirty="0"/>
              <a:t> 834</a:t>
            </a:r>
            <a:endParaRPr lang="en-US" sz="1100" i="1" dirty="0"/>
          </a:p>
        </p:txBody>
      </p:sp>
      <p:grpSp>
        <p:nvGrpSpPr>
          <p:cNvPr id="16" name="Group 15"/>
          <p:cNvGrpSpPr/>
          <p:nvPr/>
        </p:nvGrpSpPr>
        <p:grpSpPr>
          <a:xfrm>
            <a:off x="4789488" y="2565400"/>
            <a:ext cx="4175125" cy="2070100"/>
            <a:chOff x="4789488" y="2565400"/>
            <a:chExt cx="4175125" cy="2070100"/>
          </a:xfrm>
        </p:grpSpPr>
        <p:pic>
          <p:nvPicPr>
            <p:cNvPr id="17428" name="Picture 9" descr="crabpulsar.jp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4425" y="2914650"/>
              <a:ext cx="1487488" cy="146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31" name="TextBox 11"/>
            <p:cNvSpPr txBox="1">
              <a:spLocks noChangeArrowheads="1"/>
            </p:cNvSpPr>
            <p:nvPr/>
          </p:nvSpPr>
          <p:spPr bwMode="auto">
            <a:xfrm>
              <a:off x="4789488" y="2565400"/>
              <a:ext cx="4164012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>
                  <a:latin typeface="Calibri" charset="0"/>
                </a:rPr>
                <a:t>Non-</a:t>
              </a:r>
              <a:r>
                <a:rPr lang="en-US" sz="1800" dirty="0" smtClean="0">
                  <a:latin typeface="Calibri" charset="0"/>
                </a:rPr>
                <a:t>Spherical, </a:t>
              </a:r>
              <a:r>
                <a:rPr lang="en-US" sz="1800" dirty="0">
                  <a:latin typeface="Calibri" charset="0"/>
                </a:rPr>
                <a:t>Rotating Compact Objects</a:t>
              </a:r>
            </a:p>
          </p:txBody>
        </p:sp>
        <p:graphicFrame>
          <p:nvGraphicFramePr>
            <p:cNvPr id="5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0304807"/>
                </p:ext>
              </p:extLst>
            </p:nvPr>
          </p:nvGraphicFramePr>
          <p:xfrm>
            <a:off x="5102225" y="3304170"/>
            <a:ext cx="2257392" cy="3518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4" name="Equation" r:id="rId27" imgW="1282700" imgH="203200" progId="Equation.3">
                    <p:embed/>
                  </p:oleObj>
                </mc:Choice>
                <mc:Fallback>
                  <p:oleObj name="Equation" r:id="rId27" imgW="12827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02225" y="3304170"/>
                          <a:ext cx="2257392" cy="3518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0669238"/>
                </p:ext>
              </p:extLst>
            </p:nvPr>
          </p:nvGraphicFramePr>
          <p:xfrm>
            <a:off x="5272136" y="3858678"/>
            <a:ext cx="1710863" cy="3824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65" name="Equation" r:id="rId29" imgW="952500" imgH="215900" progId="Equation.3">
                    <p:embed/>
                  </p:oleObj>
                </mc:Choice>
                <mc:Fallback>
                  <p:oleObj name="Equation" r:id="rId29" imgW="9525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72136" y="3858678"/>
                          <a:ext cx="1710863" cy="3824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46" name="Rectangle 49"/>
            <p:cNvSpPr>
              <a:spLocks noChangeArrowheads="1"/>
            </p:cNvSpPr>
            <p:nvPr/>
          </p:nvSpPr>
          <p:spPr bwMode="auto">
            <a:xfrm>
              <a:off x="6913563" y="4375150"/>
              <a:ext cx="2051050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100"/>
                <a:t>L. Bildsten 1998</a:t>
              </a:r>
              <a:r>
                <a:rPr lang="en-US" sz="1100" i="1"/>
                <a:t> ApJ </a:t>
              </a:r>
              <a:r>
                <a:rPr lang="en-US" sz="1100" b="1"/>
                <a:t>501</a:t>
              </a:r>
              <a:r>
                <a:rPr lang="en-US" sz="1100"/>
                <a:t> L89</a:t>
              </a:r>
            </a:p>
          </p:txBody>
        </p:sp>
      </p:grp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09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174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74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0"/>
                  </p:tgtEl>
                </p:cond>
              </p:nextCondLst>
            </p:seq>
            <p:video>
              <p:cMediaNode>
                <p:cTn id="3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420"/>
                </p:tgtEl>
              </p:cMediaNode>
            </p:video>
          </p:childTnLst>
        </p:cTn>
      </p:par>
    </p:tnLst>
    <p:bldLst>
      <p:bldP spid="174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3243136" y="816496"/>
            <a:ext cx="5900864" cy="4318505"/>
            <a:chOff x="3243136" y="816496"/>
            <a:chExt cx="5900864" cy="4318505"/>
          </a:xfrm>
        </p:grpSpPr>
        <p:pic>
          <p:nvPicPr>
            <p:cNvPr id="5" name="Picture 4" descr="gwaves_vs_michelson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7344" y="816496"/>
              <a:ext cx="5526656" cy="431850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2995506" y="2637554"/>
              <a:ext cx="1025653" cy="530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Signal </a:t>
              </a:r>
            </a:p>
            <a:p>
              <a:pPr algn="ctr"/>
              <a:r>
                <a:rPr lang="en-US" dirty="0" smtClean="0"/>
                <a:t>Amplitude</a:t>
              </a:r>
              <a:endParaRPr 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71484" y="2481270"/>
              <a:ext cx="1089885" cy="325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Wave Phase</a:t>
              </a:r>
            </a:p>
          </p:txBody>
        </p:sp>
      </p:grpSp>
      <p:pic>
        <p:nvPicPr>
          <p:cNvPr id="7" name="Picture 6" descr="michelson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830" y="816496"/>
            <a:ext cx="5262228" cy="4331966"/>
          </a:xfrm>
          <a:prstGeom prst="rect">
            <a:avLst/>
          </a:prstGeom>
        </p:spPr>
      </p:pic>
      <p:sp>
        <p:nvSpPr>
          <p:cNvPr id="19460" name="TextBox 41"/>
          <p:cNvSpPr txBox="1">
            <a:spLocks noChangeArrowheads="1"/>
          </p:cNvSpPr>
          <p:nvPr/>
        </p:nvSpPr>
        <p:spPr bwMode="auto">
          <a:xfrm>
            <a:off x="152401" y="769938"/>
            <a:ext cx="366738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Calibri" charset="0"/>
              </a:rPr>
              <a:t> Michelson interferometer is ideal for detecting strain</a:t>
            </a:r>
            <a:endParaRPr lang="en-US" sz="2000" dirty="0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endParaRPr lang="en-US" sz="2000" dirty="0" smtClean="0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endParaRPr lang="en-US" sz="2000" dirty="0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>
                <a:latin typeface="Calibri" charset="0"/>
              </a:rPr>
              <a:t> Differential changes in arm length measure strain</a:t>
            </a:r>
          </a:p>
          <a:p>
            <a:pPr eaLnBrk="1" hangingPunct="1">
              <a:buFont typeface="Arial" charset="0"/>
              <a:buChar char="•"/>
            </a:pPr>
            <a:endParaRPr lang="en-US" sz="2000" dirty="0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endParaRPr lang="en-US" sz="2000" dirty="0">
              <a:latin typeface="Calibri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2000" dirty="0" smtClean="0">
                <a:latin typeface="Calibri" charset="0"/>
              </a:rPr>
              <a:t> Suspended Mirrors act as inertial particles or </a:t>
            </a:r>
            <a:r>
              <a:rPr lang="ja-JP" altLang="en-US" sz="2000" dirty="0" smtClean="0">
                <a:latin typeface="Calibri" charset="0"/>
              </a:rPr>
              <a:t>“</a:t>
            </a:r>
            <a:r>
              <a:rPr lang="en-US" sz="2000" dirty="0" smtClean="0">
                <a:latin typeface="Calibri" charset="0"/>
              </a:rPr>
              <a:t>test masses</a:t>
            </a:r>
            <a:r>
              <a:rPr lang="ja-JP" altLang="en-US" sz="2000" dirty="0" smtClean="0">
                <a:latin typeface="Calibri" charset="0"/>
              </a:rPr>
              <a:t>”</a:t>
            </a:r>
            <a:endParaRPr lang="en-US" sz="2000" dirty="0">
              <a:latin typeface="Calibri" charset="0"/>
            </a:endParaRPr>
          </a:p>
        </p:txBody>
      </p:sp>
      <p:sp>
        <p:nvSpPr>
          <p:cNvPr id="19462" name="TextBox 14"/>
          <p:cNvSpPr txBox="1">
            <a:spLocks noChangeArrowheads="1"/>
          </p:cNvSpPr>
          <p:nvPr/>
        </p:nvSpPr>
        <p:spPr bwMode="auto">
          <a:xfrm>
            <a:off x="1981200" y="0"/>
            <a:ext cx="533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Calibri" charset="0"/>
              </a:rPr>
              <a:t>Introduction</a:t>
            </a:r>
          </a:p>
          <a:p>
            <a:pPr algn="ctr" eaLnBrk="1" hangingPunct="1"/>
            <a:r>
              <a:rPr lang="en-US" sz="2000" dirty="0">
                <a:latin typeface="Calibri" charset="0"/>
              </a:rPr>
              <a:t>Basic Observation of Gravitational Waves</a:t>
            </a:r>
          </a:p>
        </p:txBody>
      </p:sp>
      <p:sp>
        <p:nvSpPr>
          <p:cNvPr id="21" name="Date Placeholder 20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898989"/>
                </a:solidFill>
                <a:latin typeface="Calibri" charset="0"/>
              </a:rPr>
              <a:t>G1400001-v1</a:t>
            </a:r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551DEF-D351-C049-98F9-E0BD50F2A433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898989"/>
                </a:solidFill>
                <a:latin typeface="Calibri" charset="0"/>
              </a:rPr>
              <a:t>J. Kissel for the LSC, APS 2014-Apr-06</a:t>
            </a:r>
            <a:endParaRPr lang="en-US" sz="1200" dirty="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4" name="GravitationalWave_CrossPolarization.gif" descr="/Users/kissel/Documents/MyLIGO/GeneralExam/GravitationalWave_CrossPolarization.gif">
            <a:hlinkClick r:id="" action="ppaction://media"/>
          </p:cNvPr>
          <p:cNvPicPr>
            <a:picLocks noChangeAspect="1" noChangeArrowheads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4261">
            <a:off x="7526766" y="526618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0518365"/>
              </p:ext>
            </p:extLst>
          </p:nvPr>
        </p:nvGraphicFramePr>
        <p:xfrm>
          <a:off x="390435" y="1536250"/>
          <a:ext cx="1473200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" name="Equation" r:id="rId9" imgW="647700" imgH="177800" progId="Equation.3">
                  <p:embed/>
                </p:oleObj>
              </mc:Choice>
              <mc:Fallback>
                <p:oleObj name="Equation" r:id="rId9" imgW="6477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435" y="1536250"/>
                        <a:ext cx="1473200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6" descr="blackholebinary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9" y="5256472"/>
            <a:ext cx="1315725" cy="129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7135963"/>
              </p:ext>
            </p:extLst>
          </p:nvPr>
        </p:nvGraphicFramePr>
        <p:xfrm>
          <a:off x="318199" y="2762932"/>
          <a:ext cx="2684462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1" name="Equation" r:id="rId12" imgW="1181100" imgH="177800" progId="Equation.3">
                  <p:embed/>
                </p:oleObj>
              </mc:Choice>
              <mc:Fallback>
                <p:oleObj name="Equation" r:id="rId12" imgW="11811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199" y="2762932"/>
                        <a:ext cx="2684462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1950416" y="5556711"/>
            <a:ext cx="5794555" cy="991344"/>
            <a:chOff x="1950416" y="5556711"/>
            <a:chExt cx="5794555" cy="991344"/>
          </a:xfrm>
        </p:grpSpPr>
        <p:graphicFrame>
          <p:nvGraphicFramePr>
            <p:cNvPr id="2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4433866"/>
                </p:ext>
              </p:extLst>
            </p:nvPr>
          </p:nvGraphicFramePr>
          <p:xfrm>
            <a:off x="2978909" y="5998780"/>
            <a:ext cx="3262312" cy="549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2" name="Equation" r:id="rId14" imgW="1435100" imgH="241300" progId="Equation.3">
                    <p:embed/>
                  </p:oleObj>
                </mc:Choice>
                <mc:Fallback>
                  <p:oleObj name="Equation" r:id="rId14" imgW="14351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8909" y="5998780"/>
                          <a:ext cx="3262312" cy="5492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14"/>
            <p:cNvSpPr/>
            <p:nvPr/>
          </p:nvSpPr>
          <p:spPr>
            <a:xfrm>
              <a:off x="1950416" y="5556711"/>
              <a:ext cx="579455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latin typeface="Calibri" charset="0"/>
                </a:rPr>
                <a:t>BUT – with Michelson </a:t>
              </a:r>
              <a:r>
                <a:rPr lang="en-US" sz="2400" dirty="0">
                  <a:latin typeface="Calibri" charset="0"/>
                </a:rPr>
                <a:t>arms are 1 </a:t>
              </a:r>
              <a:r>
                <a:rPr lang="en-US" sz="2400" i="1" dirty="0">
                  <a:latin typeface="Calibri" charset="0"/>
                </a:rPr>
                <a:t>km</a:t>
              </a:r>
              <a:r>
                <a:rPr lang="en-US" sz="2400" dirty="0">
                  <a:latin typeface="Calibri" charset="0"/>
                </a:rPr>
                <a:t> long,</a:t>
              </a:r>
              <a:endParaRPr lang="en-US" sz="2400" dirty="0">
                <a:latin typeface="Calibri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377451" y="1181519"/>
            <a:ext cx="3297372" cy="3195910"/>
            <a:chOff x="5377451" y="1181519"/>
            <a:chExt cx="3297372" cy="3195910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6021619" y="3882261"/>
              <a:ext cx="2653204" cy="743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6855183"/>
                </p:ext>
              </p:extLst>
            </p:nvPr>
          </p:nvGraphicFramePr>
          <p:xfrm>
            <a:off x="7312961" y="3969176"/>
            <a:ext cx="379097" cy="408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3" name="Equation" r:id="rId16" imgW="203200" imgH="203200" progId="Equation.3">
                    <p:embed/>
                  </p:oleObj>
                </mc:Choice>
                <mc:Fallback>
                  <p:oleObj name="Equation" r:id="rId16" imgW="2032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2961" y="3969176"/>
                          <a:ext cx="379097" cy="4082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Arrow Connector 30"/>
            <p:cNvCxnSpPr/>
            <p:nvPr/>
          </p:nvCxnSpPr>
          <p:spPr>
            <a:xfrm>
              <a:off x="5787250" y="1181519"/>
              <a:ext cx="7305" cy="247003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3718526"/>
                </p:ext>
              </p:extLst>
            </p:nvPr>
          </p:nvGraphicFramePr>
          <p:xfrm>
            <a:off x="5377451" y="1971464"/>
            <a:ext cx="355647" cy="408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04" name="Equation" r:id="rId18" imgW="190500" imgH="203200" progId="Equation.3">
                    <p:embed/>
                  </p:oleObj>
                </mc:Choice>
                <mc:Fallback>
                  <p:oleObj name="Equation" r:id="rId18" imgW="190500" imgH="203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77451" y="1971464"/>
                          <a:ext cx="355647" cy="4082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5466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2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FOProgres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005"/>
            <a:ext cx="4272376" cy="3014707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773557" y="4151470"/>
            <a:ext cx="1025415" cy="4472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75166" y="4609697"/>
            <a:ext cx="2930170" cy="15531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002065" y="5386263"/>
            <a:ext cx="2024136" cy="7765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000786" y="5799102"/>
            <a:ext cx="1025415" cy="3390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foimprove_michelson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005840"/>
            <a:ext cx="5425440" cy="4632960"/>
          </a:xfrm>
          <a:prstGeom prst="rect">
            <a:avLst/>
          </a:prstGeom>
        </p:spPr>
      </p:pic>
      <p:pic>
        <p:nvPicPr>
          <p:cNvPr id="15" name="Picture 14" descr="ifoimprove_fpmichelson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005840"/>
            <a:ext cx="5425440" cy="463296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6</a:t>
            </a:fld>
            <a:endParaRPr lang="en-US"/>
          </a:p>
        </p:txBody>
      </p:sp>
      <p:pic>
        <p:nvPicPr>
          <p:cNvPr id="11" name="Picture 10" descr="ifoimprove_prfpmichelson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005840"/>
            <a:ext cx="5425440" cy="4632960"/>
          </a:xfrm>
          <a:prstGeom prst="rect">
            <a:avLst/>
          </a:prstGeom>
        </p:spPr>
      </p:pic>
      <p:pic>
        <p:nvPicPr>
          <p:cNvPr id="12" name="Picture 11" descr="ifoimprove_drfpmichelson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005840"/>
            <a:ext cx="5405120" cy="4632960"/>
          </a:xfrm>
          <a:prstGeom prst="rect">
            <a:avLst/>
          </a:prstGeom>
        </p:spPr>
      </p:pic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7938374"/>
              </p:ext>
            </p:extLst>
          </p:nvPr>
        </p:nvGraphicFramePr>
        <p:xfrm>
          <a:off x="204114" y="2259212"/>
          <a:ext cx="2368550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7" name="Equation" r:id="rId9" imgW="1041400" imgH="393700" progId="Equation.3">
                  <p:embed/>
                </p:oleObj>
              </mc:Choice>
              <mc:Fallback>
                <p:oleObj name="Equation" r:id="rId9" imgW="1041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14" y="2259212"/>
                        <a:ext cx="2368550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743519"/>
              </p:ext>
            </p:extLst>
          </p:nvPr>
        </p:nvGraphicFramePr>
        <p:xfrm>
          <a:off x="5715945" y="5565832"/>
          <a:ext cx="51911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8" name="Equation" r:id="rId11" imgW="228600" imgH="215900" progId="Equation.3">
                  <p:embed/>
                </p:oleObj>
              </mc:Choice>
              <mc:Fallback>
                <p:oleObj name="Equation" r:id="rId11" imgW="2286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945" y="5565832"/>
                        <a:ext cx="519113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AlbertMichelson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74" y="666278"/>
            <a:ext cx="999397" cy="1403084"/>
          </a:xfrm>
          <a:prstGeom prst="rect">
            <a:avLst/>
          </a:prstGeom>
        </p:spPr>
      </p:pic>
      <p:pic>
        <p:nvPicPr>
          <p:cNvPr id="14" name="Picture 13" descr="RanierWeiss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74" y="2183514"/>
            <a:ext cx="1054525" cy="1170052"/>
          </a:xfrm>
          <a:prstGeom prst="rect">
            <a:avLst/>
          </a:prstGeom>
        </p:spPr>
      </p:pic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1981200" y="0"/>
            <a:ext cx="533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Calibri" charset="0"/>
              </a:rPr>
              <a:t>Introduction</a:t>
            </a:r>
            <a:endParaRPr lang="en-US" sz="2000" b="1" dirty="0">
              <a:latin typeface="Calibri" charset="0"/>
            </a:endParaRPr>
          </a:p>
          <a:p>
            <a:pPr algn="ctr" eaLnBrk="1" hangingPunct="1"/>
            <a:r>
              <a:rPr lang="en-US" sz="2000" dirty="0" smtClean="0">
                <a:latin typeface="Calibri" charset="0"/>
              </a:rPr>
              <a:t>Improving the Michelson Interferometer</a:t>
            </a:r>
            <a:endParaRPr lang="en-US" sz="2000" dirty="0">
              <a:latin typeface="Calibri" charset="0"/>
            </a:endParaRPr>
          </a:p>
        </p:txBody>
      </p:sp>
      <p:pic>
        <p:nvPicPr>
          <p:cNvPr id="18" name="Picture 17" descr="drever_ronald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299" y="2183514"/>
            <a:ext cx="1109829" cy="1170052"/>
          </a:xfrm>
          <a:prstGeom prst="rect">
            <a:avLst/>
          </a:prstGeom>
        </p:spPr>
      </p:pic>
      <p:pic>
        <p:nvPicPr>
          <p:cNvPr id="20" name="Picture 19" descr="DavidShoemaker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44899" y="2100419"/>
            <a:ext cx="1185256" cy="1253147"/>
          </a:xfrm>
          <a:prstGeom prst="rect">
            <a:avLst/>
          </a:prstGeom>
        </p:spPr>
      </p:pic>
      <p:pic>
        <p:nvPicPr>
          <p:cNvPr id="23" name="Picture 22" descr="aLIGO_logo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25" y="5570885"/>
            <a:ext cx="2726758" cy="930306"/>
          </a:xfrm>
          <a:prstGeom prst="rect">
            <a:avLst/>
          </a:prstGeom>
        </p:spPr>
      </p:pic>
      <p:pic>
        <p:nvPicPr>
          <p:cNvPr id="24" name="Picture 23" descr="LIGO_logo2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86" y="4344903"/>
            <a:ext cx="1997615" cy="94886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08781" y="3956053"/>
            <a:ext cx="132896" cy="290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133600" y="5274969"/>
            <a:ext cx="132896" cy="290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ligocake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708" y="4175998"/>
            <a:ext cx="2341569" cy="152665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046624" y="3510192"/>
            <a:ext cx="28079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Adhikari</a:t>
            </a:r>
            <a:r>
              <a:rPr lang="en-US" sz="1400" dirty="0" smtClean="0"/>
              <a:t>, R. 2013 </a:t>
            </a:r>
            <a:r>
              <a:rPr lang="en-US" sz="1400" i="1" dirty="0" smtClean="0"/>
              <a:t>arXiv:1305.5188</a:t>
            </a:r>
            <a:endParaRPr lang="en-US" sz="1400" i="1" dirty="0"/>
          </a:p>
        </p:txBody>
      </p:sp>
      <p:sp>
        <p:nvSpPr>
          <p:cNvPr id="40" name="Sun 39"/>
          <p:cNvSpPr/>
          <p:nvPr/>
        </p:nvSpPr>
        <p:spPr>
          <a:xfrm>
            <a:off x="3011134" y="5850258"/>
            <a:ext cx="199791" cy="214033"/>
          </a:xfrm>
          <a:prstGeom prst="sun">
            <a:avLst/>
          </a:prstGeom>
          <a:gradFill>
            <a:gsLst>
              <a:gs pos="0">
                <a:srgbClr val="008000"/>
              </a:gs>
              <a:gs pos="100000">
                <a:srgbClr val="CCFFCC"/>
              </a:gs>
            </a:gsLst>
          </a:gradFill>
          <a:ln>
            <a:solidFill>
              <a:srgbClr val="12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rlforward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87" y="664571"/>
            <a:ext cx="964566" cy="1401836"/>
          </a:xfrm>
          <a:prstGeom prst="rect">
            <a:avLst/>
          </a:prstGeom>
        </p:spPr>
      </p:pic>
      <p:pic>
        <p:nvPicPr>
          <p:cNvPr id="42" name="Picture 41" descr="skawamura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41" y="2082322"/>
            <a:ext cx="961680" cy="128223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0" y="900864"/>
            <a:ext cx="3129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Michelson</a:t>
            </a:r>
            <a:r>
              <a:rPr lang="en-US" dirty="0" smtClean="0"/>
              <a:t>-like interferometer, 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signal response</a:t>
            </a:r>
            <a:r>
              <a:rPr lang="en-US" dirty="0" smtClean="0"/>
              <a:t> </a:t>
            </a:r>
            <a:r>
              <a:rPr lang="en-US" dirty="0" smtClean="0"/>
              <a:t>is proportional to the </a:t>
            </a:r>
            <a:r>
              <a:rPr lang="en-US" b="1" dirty="0" smtClean="0"/>
              <a:t>input power</a:t>
            </a:r>
            <a:r>
              <a:rPr lang="en-US" dirty="0" smtClean="0"/>
              <a:t> and the </a:t>
            </a:r>
            <a:r>
              <a:rPr lang="en-US" b="1" dirty="0" smtClean="0"/>
              <a:t>length of the arms</a:t>
            </a:r>
            <a:r>
              <a:rPr lang="en-US" dirty="0" smtClean="0"/>
              <a:t>,   </a:t>
            </a:r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848653"/>
              </p:ext>
            </p:extLst>
          </p:nvPr>
        </p:nvGraphicFramePr>
        <p:xfrm>
          <a:off x="1558925" y="3997325"/>
          <a:ext cx="1473200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9" name="Equation" r:id="rId22" imgW="647700" imgH="177800" progId="Equation.3">
                  <p:embed/>
                </p:oleObj>
              </mc:Choice>
              <mc:Fallback>
                <p:oleObj name="Equation" r:id="rId22" imgW="6477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925" y="3997325"/>
                        <a:ext cx="1473200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3" name="Group 52"/>
          <p:cNvGrpSpPr/>
          <p:nvPr/>
        </p:nvGrpSpPr>
        <p:grpSpPr>
          <a:xfrm>
            <a:off x="4789005" y="1554163"/>
            <a:ext cx="1637195" cy="2220203"/>
            <a:chOff x="4789005" y="1554163"/>
            <a:chExt cx="1637195" cy="2220203"/>
          </a:xfrm>
        </p:grpSpPr>
        <p:graphicFrame>
          <p:nvGraphicFramePr>
            <p:cNvPr id="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5749660"/>
                </p:ext>
              </p:extLst>
            </p:nvPr>
          </p:nvGraphicFramePr>
          <p:xfrm>
            <a:off x="4789005" y="3398129"/>
            <a:ext cx="1211263" cy="3762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0" name="Equation" r:id="rId24" imgW="533400" imgH="165100" progId="Equation.3">
                    <p:embed/>
                  </p:oleObj>
                </mc:Choice>
                <mc:Fallback>
                  <p:oleObj name="Equation" r:id="rId24" imgW="5334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9005" y="3398129"/>
                          <a:ext cx="1211263" cy="3762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8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1765385"/>
                </p:ext>
              </p:extLst>
            </p:nvPr>
          </p:nvGraphicFramePr>
          <p:xfrm>
            <a:off x="5559425" y="1554163"/>
            <a:ext cx="866775" cy="347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1" name="Equation" r:id="rId26" imgW="381000" imgH="152400" progId="Equation.3">
                    <p:embed/>
                  </p:oleObj>
                </mc:Choice>
                <mc:Fallback>
                  <p:oleObj name="Equation" r:id="rId26" imgW="381000" imgH="15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9425" y="1554163"/>
                          <a:ext cx="866775" cy="347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4" name="Group 53"/>
          <p:cNvGrpSpPr/>
          <p:nvPr/>
        </p:nvGrpSpPr>
        <p:grpSpPr>
          <a:xfrm>
            <a:off x="4745525" y="2110465"/>
            <a:ext cx="1702183" cy="1680986"/>
            <a:chOff x="4812629" y="2155825"/>
            <a:chExt cx="1702183" cy="1680986"/>
          </a:xfrm>
        </p:grpSpPr>
        <p:graphicFrame>
          <p:nvGraphicFramePr>
            <p:cNvPr id="35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2776519"/>
                </p:ext>
              </p:extLst>
            </p:nvPr>
          </p:nvGraphicFramePr>
          <p:xfrm>
            <a:off x="5446425" y="2155825"/>
            <a:ext cx="1068387" cy="376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2" name="Equation" r:id="rId28" imgW="469900" imgH="165100" progId="Equation.3">
                    <p:embed/>
                  </p:oleObj>
                </mc:Choice>
                <mc:Fallback>
                  <p:oleObj name="Equation" r:id="rId28" imgW="469900" imgH="1651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46425" y="2155825"/>
                          <a:ext cx="1068387" cy="376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5498054"/>
                </p:ext>
              </p:extLst>
            </p:nvPr>
          </p:nvGraphicFramePr>
          <p:xfrm>
            <a:off x="4812629" y="3430411"/>
            <a:ext cx="1241425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03" name="Equation" r:id="rId30" imgW="546100" imgH="177800" progId="Equation.3">
                    <p:embed/>
                  </p:oleObj>
                </mc:Choice>
                <mc:Fallback>
                  <p:oleObj name="Equation" r:id="rId30" imgW="5461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12629" y="3430411"/>
                          <a:ext cx="1241425" cy="406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984334"/>
              </p:ext>
            </p:extLst>
          </p:nvPr>
        </p:nvGraphicFramePr>
        <p:xfrm>
          <a:off x="5608638" y="2668588"/>
          <a:ext cx="836612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4" name="Equation" r:id="rId32" imgW="368300" imgH="165100" progId="Equation.3">
                  <p:embed/>
                </p:oleObj>
              </mc:Choice>
              <mc:Fallback>
                <p:oleObj name="Equation" r:id="rId32" imgW="3683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8638" y="2668588"/>
                        <a:ext cx="836612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308247"/>
              </p:ext>
            </p:extLst>
          </p:nvPr>
        </p:nvGraphicFramePr>
        <p:xfrm>
          <a:off x="4649859" y="3389095"/>
          <a:ext cx="1328737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5" name="Equation" r:id="rId34" imgW="584200" imgH="177800" progId="Equation.3">
                  <p:embed/>
                </p:oleObj>
              </mc:Choice>
              <mc:Fallback>
                <p:oleObj name="Equation" r:id="rId34" imgW="5842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9859" y="3389095"/>
                        <a:ext cx="1328737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731208"/>
              </p:ext>
            </p:extLst>
          </p:nvPr>
        </p:nvGraphicFramePr>
        <p:xfrm>
          <a:off x="4831841" y="3383442"/>
          <a:ext cx="115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6" name="Equation" r:id="rId36" imgW="508000" imgH="177800" progId="Equation.3">
                  <p:embed/>
                </p:oleObj>
              </mc:Choice>
              <mc:Fallback>
                <p:oleObj name="Equation" r:id="rId36" imgW="5080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1841" y="3383442"/>
                        <a:ext cx="11557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6921021" y="657733"/>
            <a:ext cx="1853390" cy="2959796"/>
            <a:chOff x="7200669" y="657733"/>
            <a:chExt cx="1853390" cy="2959796"/>
          </a:xfrm>
        </p:grpSpPr>
        <p:grpSp>
          <p:nvGrpSpPr>
            <p:cNvPr id="44" name="Group 40"/>
            <p:cNvGrpSpPr>
              <a:grpSpLocks/>
            </p:cNvGrpSpPr>
            <p:nvPr/>
          </p:nvGrpSpPr>
          <p:grpSpPr bwMode="auto">
            <a:xfrm>
              <a:off x="7221858" y="657733"/>
              <a:ext cx="1832201" cy="1553611"/>
              <a:chOff x="0" y="0"/>
              <a:chExt cx="4191000" cy="3124200"/>
            </a:xfrm>
          </p:grpSpPr>
          <p:pic>
            <p:nvPicPr>
              <p:cNvPr id="45" name="Picture 24" descr="lho_aerial_mod"/>
              <p:cNvPicPr>
                <a:picLocks noChangeAspect="1" noChangeArrowheads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191000" cy="312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7" name="Group 49"/>
              <p:cNvGrpSpPr>
                <a:grpSpLocks/>
              </p:cNvGrpSpPr>
              <p:nvPr/>
            </p:nvGrpSpPr>
            <p:grpSpPr bwMode="auto">
              <a:xfrm>
                <a:off x="1066800" y="685800"/>
                <a:ext cx="3124200" cy="1066800"/>
                <a:chOff x="1066800" y="685801"/>
                <a:chExt cx="3124200" cy="1066800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 rot="16200000" flipV="1">
                  <a:off x="914961" y="837554"/>
                  <a:ext cx="1066800" cy="763293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V="1">
                  <a:off x="1830006" y="1562101"/>
                  <a:ext cx="2360994" cy="19050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6" name="Group 35"/>
            <p:cNvGrpSpPr>
              <a:grpSpLocks/>
            </p:cNvGrpSpPr>
            <p:nvPr/>
          </p:nvGrpSpPr>
          <p:grpSpPr bwMode="auto">
            <a:xfrm>
              <a:off x="7200669" y="2143302"/>
              <a:ext cx="1852611" cy="1474227"/>
              <a:chOff x="5029200" y="3733800"/>
              <a:chExt cx="4114800" cy="3116262"/>
            </a:xfrm>
          </p:grpSpPr>
          <p:pic>
            <p:nvPicPr>
              <p:cNvPr id="57" name="Picture 23" descr="llo_aerial"/>
              <p:cNvPicPr>
                <a:picLocks noChangeAspect="1" noChangeArrowheads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9200" y="3733800"/>
                <a:ext cx="4114800" cy="31162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8" name="Straight Connector 57"/>
              <p:cNvCxnSpPr/>
              <p:nvPr/>
            </p:nvCxnSpPr>
            <p:spPr>
              <a:xfrm rot="16200000" flipH="1">
                <a:off x="5906102" y="5059466"/>
                <a:ext cx="2666243" cy="305246"/>
              </a:xfrm>
              <a:prstGeom prst="line">
                <a:avLst/>
              </a:prstGeom>
              <a:ln w="50800">
                <a:solidFill>
                  <a:srgbClr val="00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5029201" y="6542792"/>
                <a:ext cx="2362645" cy="2419"/>
              </a:xfrm>
              <a:prstGeom prst="line">
                <a:avLst/>
              </a:prstGeom>
              <a:ln w="50800">
                <a:solidFill>
                  <a:srgbClr val="00FF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>
            <a:off x="2922638" y="1444709"/>
            <a:ext cx="2577161" cy="1691859"/>
            <a:chOff x="4635500" y="681038"/>
            <a:chExt cx="4203700" cy="2874962"/>
          </a:xfrm>
        </p:grpSpPr>
        <p:pic>
          <p:nvPicPr>
            <p:cNvPr id="62" name="Picture 29" descr="unitedstatesmap.jpg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500" y="681038"/>
              <a:ext cx="4203700" cy="287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" name="Half Frame 62"/>
            <p:cNvSpPr/>
            <p:nvPr/>
          </p:nvSpPr>
          <p:spPr bwMode="auto">
            <a:xfrm rot="11000731">
              <a:off x="5133975" y="863600"/>
              <a:ext cx="252413" cy="215900"/>
            </a:xfrm>
            <a:prstGeom prst="halfFrame">
              <a:avLst>
                <a:gd name="adj1" fmla="val 7834"/>
                <a:gd name="adj2" fmla="val 7601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4" name="Half Frame 63"/>
            <p:cNvSpPr/>
            <p:nvPr/>
          </p:nvSpPr>
          <p:spPr>
            <a:xfrm rot="5144599">
              <a:off x="7046912" y="2933701"/>
              <a:ext cx="193675" cy="228600"/>
            </a:xfrm>
            <a:prstGeom prst="halfFrame">
              <a:avLst>
                <a:gd name="adj1" fmla="val 7834"/>
                <a:gd name="adj2" fmla="val 7601"/>
              </a:avLst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71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5" grpId="0" animBg="1"/>
      <p:bldP spid="26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 smtClean="0"/>
              <a:t>Advanced LIGO Detectors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7F7F7F"/>
                </a:solidFill>
              </a:rPr>
              <a:t>Installation and Commissioning Progress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7F7F7F"/>
                </a:solidFill>
              </a:rPr>
              <a:t>The Future and Conclusions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8B9EEC-6FFF-9B40-8D63-E2DC76544BE6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2038" name="TextBox 14"/>
          <p:cNvSpPr txBox="1">
            <a:spLocks noChangeArrowheads="1"/>
          </p:cNvSpPr>
          <p:nvPr/>
        </p:nvSpPr>
        <p:spPr bwMode="auto">
          <a:xfrm>
            <a:off x="1752600" y="0"/>
            <a:ext cx="579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>
                <a:latin typeface="Calibri" charset="0"/>
              </a:rPr>
              <a:t>The Advanced LIGO Detectors</a:t>
            </a:r>
          </a:p>
          <a:p>
            <a:pPr algn="ctr" eaLnBrk="1" hangingPunct="1"/>
            <a:r>
              <a:rPr lang="en-US" sz="2000" dirty="0">
                <a:latin typeface="Calibri" charset="0"/>
              </a:rPr>
              <a:t>Predicted </a:t>
            </a:r>
            <a:r>
              <a:rPr lang="en-US" sz="2000" dirty="0" smtClean="0">
                <a:latin typeface="Calibri" charset="0"/>
              </a:rPr>
              <a:t>Sensitivity</a:t>
            </a:r>
            <a:endParaRPr lang="en-US" sz="2000" dirty="0">
              <a:latin typeface="Calibri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041299" y="1018812"/>
            <a:ext cx="6219221" cy="4891206"/>
            <a:chOff x="3008376" y="809095"/>
            <a:chExt cx="6007354" cy="4655901"/>
          </a:xfrm>
        </p:grpSpPr>
        <p:pic>
          <p:nvPicPr>
            <p:cNvPr id="10" name="Picture 9" descr="aLIGOvsiLIGONoiseBudget_strain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376" y="809095"/>
              <a:ext cx="6007354" cy="4655901"/>
            </a:xfrm>
            <a:prstGeom prst="rect">
              <a:avLst/>
            </a:prstGeom>
          </p:spPr>
        </p:pic>
        <p:sp>
          <p:nvSpPr>
            <p:cNvPr id="42053" name="TextBox 10"/>
            <p:cNvSpPr txBox="1">
              <a:spLocks noChangeArrowheads="1"/>
            </p:cNvSpPr>
            <p:nvPr/>
          </p:nvSpPr>
          <p:spPr bwMode="auto">
            <a:xfrm rot="20987542">
              <a:off x="3673640" y="1563979"/>
              <a:ext cx="204787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b="1" dirty="0">
                  <a:solidFill>
                    <a:srgbClr val="660066"/>
                  </a:solidFill>
                  <a:latin typeface="Calibri" charset="0"/>
                </a:rPr>
                <a:t>Better  </a:t>
              </a:r>
            </a:p>
            <a:p>
              <a:pPr algn="ctr" eaLnBrk="1" hangingPunct="1"/>
              <a:r>
                <a:rPr lang="en-US" sz="1800" b="1" dirty="0">
                  <a:solidFill>
                    <a:srgbClr val="660066"/>
                  </a:solidFill>
                  <a:latin typeface="Calibri" charset="0"/>
                </a:rPr>
                <a:t>Seismic </a:t>
              </a:r>
            </a:p>
            <a:p>
              <a:pPr algn="ctr" eaLnBrk="1" hangingPunct="1"/>
              <a:r>
                <a:rPr lang="en-US" sz="1800" b="1" dirty="0">
                  <a:solidFill>
                    <a:srgbClr val="660066"/>
                  </a:solidFill>
                  <a:latin typeface="Calibri" charset="0"/>
                </a:rPr>
                <a:t>Isolation</a:t>
              </a:r>
            </a:p>
          </p:txBody>
        </p:sp>
        <p:sp>
          <p:nvSpPr>
            <p:cNvPr id="11" name="Right Arrow 10"/>
            <p:cNvSpPr/>
            <p:nvPr/>
          </p:nvSpPr>
          <p:spPr bwMode="auto">
            <a:xfrm rot="5400000">
              <a:off x="7058984" y="3930098"/>
              <a:ext cx="844550" cy="220662"/>
            </a:xfrm>
            <a:prstGeom prst="rightArrow">
              <a:avLst/>
            </a:prstGeom>
            <a:solidFill>
              <a:srgbClr val="FF0000">
                <a:alpha val="69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42055" name="TextBox 12"/>
            <p:cNvSpPr txBox="1">
              <a:spLocks noChangeArrowheads="1"/>
            </p:cNvSpPr>
            <p:nvPr/>
          </p:nvSpPr>
          <p:spPr bwMode="auto">
            <a:xfrm rot="20318537">
              <a:off x="7503872" y="3238273"/>
              <a:ext cx="1484718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dirty="0">
                  <a:solidFill>
                    <a:srgbClr val="FF0000"/>
                  </a:solidFill>
                  <a:latin typeface="Calibri" charset="0"/>
                </a:rPr>
                <a:t>Increased </a:t>
              </a:r>
            </a:p>
            <a:p>
              <a:pPr algn="ctr" eaLnBrk="1" hangingPunct="1"/>
              <a:r>
                <a:rPr lang="en-US" sz="1600" dirty="0">
                  <a:solidFill>
                    <a:srgbClr val="FF0000"/>
                  </a:solidFill>
                  <a:latin typeface="Calibri" charset="0"/>
                </a:rPr>
                <a:t>Laser </a:t>
              </a:r>
              <a:r>
                <a:rPr lang="en-US" sz="1600" dirty="0" smtClean="0">
                  <a:solidFill>
                    <a:srgbClr val="FF0000"/>
                  </a:solidFill>
                  <a:latin typeface="Calibri" charset="0"/>
                </a:rPr>
                <a:t>Power</a:t>
              </a:r>
            </a:p>
            <a:p>
              <a:pPr algn="ctr" eaLnBrk="1" hangingPunct="1"/>
              <a:r>
                <a:rPr lang="en-US" sz="1600" dirty="0" smtClean="0">
                  <a:solidFill>
                    <a:srgbClr val="FF0000"/>
                  </a:solidFill>
                  <a:latin typeface="Calibri" charset="0"/>
                </a:rPr>
                <a:t>and Signal Recycling</a:t>
              </a:r>
              <a:endParaRPr lang="en-US" sz="1600" dirty="0">
                <a:solidFill>
                  <a:srgbClr val="FF0000"/>
                </a:solidFill>
                <a:latin typeface="Calibri" charset="0"/>
              </a:endParaRPr>
            </a:p>
          </p:txBody>
        </p:sp>
        <p:sp>
          <p:nvSpPr>
            <p:cNvPr id="13" name="Right Arrow 12"/>
            <p:cNvSpPr/>
            <p:nvPr/>
          </p:nvSpPr>
          <p:spPr bwMode="auto">
            <a:xfrm rot="5910967">
              <a:off x="5485309" y="3957762"/>
              <a:ext cx="695693" cy="235515"/>
            </a:xfrm>
            <a:prstGeom prst="rightArrow">
              <a:avLst/>
            </a:prstGeom>
            <a:solidFill>
              <a:srgbClr val="FF6600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sp>
          <p:nvSpPr>
            <p:cNvPr id="42057" name="TextBox 11"/>
            <p:cNvSpPr txBox="1">
              <a:spLocks noChangeArrowheads="1"/>
            </p:cNvSpPr>
            <p:nvPr/>
          </p:nvSpPr>
          <p:spPr bwMode="auto">
            <a:xfrm rot="946388">
              <a:off x="4740838" y="3281888"/>
              <a:ext cx="118816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800" dirty="0">
                  <a:solidFill>
                    <a:srgbClr val="FF6600"/>
                  </a:solidFill>
                  <a:latin typeface="Calibri" charset="0"/>
                </a:rPr>
                <a:t>Reduced </a:t>
              </a:r>
            </a:p>
            <a:p>
              <a:pPr algn="ctr" eaLnBrk="1" hangingPunct="1"/>
              <a:r>
                <a:rPr lang="en-US" sz="1800" dirty="0" smtClean="0">
                  <a:solidFill>
                    <a:srgbClr val="FF6600"/>
                  </a:solidFill>
                  <a:latin typeface="Calibri" charset="0"/>
                </a:rPr>
                <a:t>Brownian</a:t>
              </a:r>
              <a:endParaRPr lang="en-US" sz="1800" dirty="0">
                <a:solidFill>
                  <a:srgbClr val="FF6600"/>
                </a:solidFill>
                <a:latin typeface="Calibri" charset="0"/>
              </a:endParaRPr>
            </a:p>
            <a:p>
              <a:pPr algn="ctr" eaLnBrk="1" hangingPunct="1"/>
              <a:r>
                <a:rPr lang="en-US" sz="1800" dirty="0">
                  <a:solidFill>
                    <a:srgbClr val="FF6600"/>
                  </a:solidFill>
                  <a:latin typeface="Calibri" charset="0"/>
                </a:rPr>
                <a:t>Noise</a:t>
              </a:r>
            </a:p>
          </p:txBody>
        </p:sp>
        <p:sp>
          <p:nvSpPr>
            <p:cNvPr id="8" name="Right Arrow 7"/>
            <p:cNvSpPr/>
            <p:nvPr/>
          </p:nvSpPr>
          <p:spPr bwMode="auto">
            <a:xfrm rot="10137856">
              <a:off x="3873665" y="1117637"/>
              <a:ext cx="1062038" cy="246063"/>
            </a:xfrm>
            <a:prstGeom prst="rightArrow">
              <a:avLst/>
            </a:prstGeom>
            <a:solidFill>
              <a:srgbClr val="660066">
                <a:alpha val="50000"/>
              </a:srgb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2">
                    <a:lumMod val="25000"/>
                    <a:alpha val="50000"/>
                  </a:schemeClr>
                </a:solidFill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pic>
          <p:nvPicPr>
            <p:cNvPr id="32" name="Picture 31" descr="aLIGO_logo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991" y="4273257"/>
              <a:ext cx="1661488" cy="566861"/>
            </a:xfrm>
            <a:prstGeom prst="rect">
              <a:avLst/>
            </a:prstGeom>
          </p:spPr>
        </p:pic>
        <p:pic>
          <p:nvPicPr>
            <p:cNvPr id="33" name="Picture 32" descr="LIGO_logo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3726" y="2362264"/>
              <a:ext cx="1427077" cy="67786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2141" y="1000153"/>
            <a:ext cx="3225800" cy="5471321"/>
            <a:chOff x="0" y="965200"/>
            <a:chExt cx="3225800" cy="5471321"/>
          </a:xfrm>
        </p:grpSpPr>
        <p:sp>
          <p:nvSpPr>
            <p:cNvPr id="42039" name="TextBox 29"/>
            <p:cNvSpPr txBox="1">
              <a:spLocks noChangeArrowheads="1"/>
            </p:cNvSpPr>
            <p:nvPr/>
          </p:nvSpPr>
          <p:spPr bwMode="auto">
            <a:xfrm>
              <a:off x="0" y="965200"/>
              <a:ext cx="3225800" cy="5093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Aft>
                  <a:spcPts val="600"/>
                </a:spcAft>
                <a:buFont typeface="Arial" charset="0"/>
                <a:buChar char="•"/>
              </a:pPr>
              <a:r>
                <a:rPr lang="en-US" sz="1600" dirty="0"/>
                <a:t> Major upgrade to all detectors, all internal components replaced</a:t>
              </a:r>
            </a:p>
            <a:p>
              <a:pPr eaLnBrk="1" hangingPunct="1">
                <a:spcAft>
                  <a:spcPts val="600"/>
                </a:spcAft>
                <a:buFont typeface="Arial" charset="0"/>
                <a:buChar char="•"/>
              </a:pPr>
              <a:endParaRPr lang="en-US" sz="1600" dirty="0" smtClean="0"/>
            </a:p>
            <a:p>
              <a:pPr eaLnBrk="1" hangingPunct="1">
                <a:spcAft>
                  <a:spcPts val="600"/>
                </a:spcAft>
                <a:buFont typeface="Arial" charset="0"/>
                <a:buChar char="•"/>
              </a:pPr>
              <a:endParaRPr lang="en-US" sz="1600" dirty="0"/>
            </a:p>
            <a:p>
              <a:pPr eaLnBrk="1" hangingPunct="1">
                <a:spcAft>
                  <a:spcPts val="600"/>
                </a:spcAft>
                <a:buFont typeface="Arial" charset="0"/>
                <a:buChar char="•"/>
              </a:pPr>
              <a:r>
                <a:rPr lang="en-US" sz="1600" dirty="0"/>
                <a:t> </a:t>
              </a:r>
              <a:r>
                <a:rPr lang="en-US" sz="1600" dirty="0" smtClean="0"/>
                <a:t>Two of which are being installed and commissioned</a:t>
              </a:r>
              <a:r>
                <a:rPr lang="en-US" sz="1600" dirty="0" smtClean="0"/>
                <a:t> </a:t>
              </a:r>
              <a:r>
                <a:rPr lang="en-US" sz="1600" dirty="0" smtClean="0"/>
                <a:t>now</a:t>
              </a:r>
              <a:endParaRPr lang="en-US" sz="1600" dirty="0"/>
            </a:p>
            <a:p>
              <a:pPr eaLnBrk="1" hangingPunct="1">
                <a:spcAft>
                  <a:spcPts val="600"/>
                </a:spcAft>
              </a:pPr>
              <a:endParaRPr lang="en-US" sz="1600" dirty="0" smtClean="0"/>
            </a:p>
            <a:p>
              <a:pPr eaLnBrk="1" hangingPunct="1">
                <a:spcAft>
                  <a:spcPts val="600"/>
                </a:spcAft>
              </a:pPr>
              <a:endParaRPr lang="en-US" sz="1600" dirty="0"/>
            </a:p>
            <a:p>
              <a:pPr eaLnBrk="1" hangingPunct="1">
                <a:spcAft>
                  <a:spcPts val="600"/>
                </a:spcAft>
                <a:buFont typeface="Arial" charset="0"/>
                <a:buChar char="•"/>
              </a:pPr>
              <a:r>
                <a:rPr lang="en-US" sz="1600" dirty="0"/>
                <a:t> </a:t>
              </a:r>
              <a:r>
                <a:rPr lang="en-US" sz="1600" dirty="0" smtClean="0"/>
                <a:t>Distance out to which we can see Binary </a:t>
              </a:r>
              <a:r>
                <a:rPr lang="en-US" sz="1600" dirty="0"/>
                <a:t>Neutron Star </a:t>
              </a:r>
              <a:r>
                <a:rPr lang="en-US" sz="1600" dirty="0" smtClean="0"/>
                <a:t>Coalescence:</a:t>
              </a:r>
              <a:r>
                <a:rPr lang="en-US" sz="1800" dirty="0" smtClean="0"/>
                <a:t>  </a:t>
              </a:r>
            </a:p>
            <a:p>
              <a:pPr eaLnBrk="1" hangingPunct="1">
                <a:spcAft>
                  <a:spcPts val="600"/>
                </a:spcAft>
              </a:pPr>
              <a:r>
                <a:rPr lang="en-US" sz="1800" b="1" dirty="0" smtClean="0"/>
                <a:t>         </a:t>
              </a:r>
              <a:r>
                <a:rPr lang="en-US" sz="2800" b="1" dirty="0" smtClean="0"/>
                <a:t>~</a:t>
              </a:r>
              <a:r>
                <a:rPr lang="en-US" sz="2800" b="1" dirty="0"/>
                <a:t>180 </a:t>
              </a:r>
              <a:r>
                <a:rPr lang="en-US" sz="2800" b="1" dirty="0" smtClean="0"/>
                <a:t>Mpc</a:t>
              </a:r>
            </a:p>
            <a:p>
              <a:pPr eaLnBrk="1" hangingPunct="1">
                <a:spcAft>
                  <a:spcPts val="600"/>
                </a:spcAft>
              </a:pPr>
              <a:endParaRPr lang="en-US" sz="1600" dirty="0"/>
            </a:p>
            <a:p>
              <a:pPr eaLnBrk="1" hangingPunct="1">
                <a:spcAft>
                  <a:spcPts val="600"/>
                </a:spcAft>
                <a:buFont typeface="Arial" charset="0"/>
                <a:buChar char="•"/>
              </a:pPr>
              <a:r>
                <a:rPr lang="en-US" sz="1600" dirty="0"/>
                <a:t> </a:t>
              </a:r>
              <a:r>
                <a:rPr lang="en-US" sz="1600" dirty="0" smtClean="0"/>
                <a:t>Advanced LIGO Detection </a:t>
              </a:r>
              <a:r>
                <a:rPr lang="en-US" sz="1600" dirty="0"/>
                <a:t>Rate:</a:t>
              </a:r>
            </a:p>
            <a:p>
              <a:pPr eaLnBrk="1" hangingPunct="1">
                <a:spcAft>
                  <a:spcPts val="600"/>
                </a:spcAft>
                <a:buFont typeface="Arial" charset="0"/>
                <a:buChar char="•"/>
              </a:pPr>
              <a:endParaRPr lang="en-US" sz="1600" dirty="0"/>
            </a:p>
            <a:p>
              <a:pPr eaLnBrk="1" hangingPunct="1">
                <a:spcAft>
                  <a:spcPts val="600"/>
                </a:spcAft>
                <a:buFont typeface="Arial" charset="0"/>
                <a:buChar char="•"/>
              </a:pPr>
              <a:endParaRPr lang="en-US" sz="1600" dirty="0"/>
            </a:p>
          </p:txBody>
        </p:sp>
        <p:graphicFrame>
          <p:nvGraphicFramePr>
            <p:cNvPr id="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40326925"/>
                </p:ext>
              </p:extLst>
            </p:nvPr>
          </p:nvGraphicFramePr>
          <p:xfrm>
            <a:off x="503238" y="5333730"/>
            <a:ext cx="2179637" cy="5572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4" name="Equation" r:id="rId7" imgW="927100" imgH="241300" progId="Equation.3">
                    <p:embed/>
                  </p:oleObj>
                </mc:Choice>
                <mc:Fallback>
                  <p:oleObj name="Equation" r:id="rId7" imgW="927100" imgH="241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238" y="5333730"/>
                          <a:ext cx="2179637" cy="5572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bg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66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170379" y="5974856"/>
              <a:ext cx="2890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/>
                <a:t>Abadie</a:t>
              </a:r>
              <a:r>
                <a:rPr lang="en-US" sz="1200" dirty="0"/>
                <a:t>, J., et al. </a:t>
              </a:r>
              <a:r>
                <a:rPr lang="en-US" sz="1200" i="1" dirty="0" smtClean="0"/>
                <a:t>CQG</a:t>
              </a:r>
              <a:r>
                <a:rPr lang="en-US" sz="1200" dirty="0" smtClean="0"/>
                <a:t> </a:t>
              </a:r>
              <a:r>
                <a:rPr lang="en-US" sz="1200" dirty="0"/>
                <a:t>27.17 (2010): 173001.</a:t>
              </a:r>
            </a:p>
            <a:p>
              <a:endParaRPr lang="en-US" sz="1200" dirty="0"/>
            </a:p>
          </p:txBody>
        </p:sp>
      </p:grpSp>
      <p:graphicFrame>
        <p:nvGraphicFramePr>
          <p:cNvPr id="3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931615"/>
              </p:ext>
            </p:extLst>
          </p:nvPr>
        </p:nvGraphicFramePr>
        <p:xfrm>
          <a:off x="5695428" y="723427"/>
          <a:ext cx="1473200" cy="404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5" name="Equation" r:id="rId9" imgW="647700" imgH="177800" progId="Equation.3">
                  <p:embed/>
                </p:oleObj>
              </mc:Choice>
              <mc:Fallback>
                <p:oleObj name="Equation" r:id="rId9" imgW="6477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5428" y="723427"/>
                        <a:ext cx="1473200" cy="404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2619308"/>
              </p:ext>
            </p:extLst>
          </p:nvPr>
        </p:nvGraphicFramePr>
        <p:xfrm>
          <a:off x="4484155" y="6019800"/>
          <a:ext cx="2686050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6" name="Equation" r:id="rId11" imgW="1181100" imgH="203200" progId="Equation.3">
                  <p:embed/>
                </p:oleObj>
              </mc:Choice>
              <mc:Fallback>
                <p:oleObj name="Equation" r:id="rId11" imgW="1181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4155" y="6019800"/>
                        <a:ext cx="2686050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66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Arrow Connector 13"/>
          <p:cNvCxnSpPr/>
          <p:nvPr/>
        </p:nvCxnSpPr>
        <p:spPr>
          <a:xfrm flipV="1">
            <a:off x="5080324" y="5009879"/>
            <a:ext cx="1048690" cy="10718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397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LIGOopticallayout_wPSLDetai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114"/>
            <a:ext cx="9144000" cy="62250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G1400001-v1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J. Kissel for the LSC, APS 2014-Apr-06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9E104-B2F2-A54F-A89E-41FA7E70D5ED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1981200" y="0"/>
            <a:ext cx="533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Calibri" charset="0"/>
              </a:rPr>
              <a:t>The Advanced LIGO </a:t>
            </a:r>
            <a:r>
              <a:rPr lang="en-US" sz="2000" b="1" dirty="0" smtClean="0">
                <a:latin typeface="Calibri" charset="0"/>
              </a:rPr>
              <a:t>Detectors</a:t>
            </a:r>
          </a:p>
          <a:p>
            <a:pPr algn="ctr" eaLnBrk="1" hangingPunct="1"/>
            <a:r>
              <a:rPr lang="en-US" sz="2000" dirty="0" smtClean="0">
                <a:latin typeface="Calibri" charset="0"/>
              </a:rPr>
              <a:t>Optical Layout</a:t>
            </a:r>
            <a:endParaRPr lang="en-US" sz="2000" dirty="0">
              <a:latin typeface="Calibri" charset="0"/>
            </a:endParaRPr>
          </a:p>
        </p:txBody>
      </p:sp>
      <p:pic>
        <p:nvPicPr>
          <p:cNvPr id="7" name="Picture 6" descr="lsc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206" y="12958"/>
            <a:ext cx="1409712" cy="599128"/>
          </a:xfrm>
          <a:prstGeom prst="rect">
            <a:avLst/>
          </a:prstGeom>
        </p:spPr>
      </p:pic>
      <p:pic>
        <p:nvPicPr>
          <p:cNvPr id="8" name="Picture 7" descr="LIGO_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2328" cy="790436"/>
          </a:xfrm>
          <a:prstGeom prst="rect">
            <a:avLst/>
          </a:prstGeom>
        </p:spPr>
      </p:pic>
      <p:pic>
        <p:nvPicPr>
          <p:cNvPr id="10" name="Picture 9" descr="lgiovacuumsyste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7" y="3705012"/>
            <a:ext cx="3780160" cy="26554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0997" y="5980197"/>
            <a:ext cx="1741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LIGO Vacuum System</a:t>
            </a:r>
            <a:endParaRPr lang="en-US" sz="1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922" y="718184"/>
            <a:ext cx="4996643" cy="558641"/>
            <a:chOff x="1922" y="718184"/>
            <a:chExt cx="4996643" cy="558641"/>
          </a:xfrm>
        </p:grpSpPr>
        <p:sp>
          <p:nvSpPr>
            <p:cNvPr id="9" name="Rectangle 8"/>
            <p:cNvSpPr/>
            <p:nvPr/>
          </p:nvSpPr>
          <p:spPr>
            <a:xfrm>
              <a:off x="1922" y="969048"/>
              <a:ext cx="49966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smtClean="0"/>
                <a:t>P. </a:t>
              </a:r>
              <a:r>
                <a:rPr lang="en-US" sz="1400" dirty="0" err="1" smtClean="0"/>
                <a:t>Fritschel</a:t>
              </a:r>
              <a:r>
                <a:rPr lang="en-US" sz="1400" dirty="0" smtClean="0"/>
                <a:t>, et. al (2010) </a:t>
              </a:r>
              <a:r>
                <a:rPr lang="en-US" sz="1400" i="1" dirty="0" smtClean="0">
                  <a:hlinkClick r:id="rId7"/>
                </a:rPr>
                <a:t>https://dcc.ligo.org/LIGO-T010075/public</a:t>
              </a:r>
              <a:endParaRPr lang="en-US" sz="1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3904" y="718184"/>
              <a:ext cx="484895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Harry, G. M., </a:t>
              </a:r>
              <a:r>
                <a:rPr lang="en-US" sz="1400" i="1" dirty="0" smtClean="0"/>
                <a:t>et al.</a:t>
              </a:r>
              <a:r>
                <a:rPr lang="en-US" sz="1400" dirty="0" smtClean="0"/>
                <a:t> </a:t>
              </a:r>
              <a:r>
                <a:rPr lang="en-US" sz="1400" i="1" dirty="0" smtClean="0"/>
                <a:t>CQG</a:t>
              </a:r>
              <a:r>
                <a:rPr lang="en-US" sz="1400" dirty="0" smtClean="0"/>
                <a:t> 27.8 (2010): 084006.</a:t>
              </a:r>
              <a:endParaRPr lang="en-US" sz="1400" dirty="0"/>
            </a:p>
          </p:txBody>
        </p:sp>
      </p:grpSp>
      <p:pic>
        <p:nvPicPr>
          <p:cNvPr id="15" name="Picture 14" descr="ifoimprove_drfpmichelson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836" y="714568"/>
            <a:ext cx="4965252" cy="425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83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7941</TotalTime>
  <Words>2224</Words>
  <Application>Microsoft Macintosh PowerPoint</Application>
  <PresentationFormat>On-screen Show (4:3)</PresentationFormat>
  <Paragraphs>478</Paragraphs>
  <Slides>25</Slides>
  <Notes>14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Microsoft Equation</vt:lpstr>
      <vt:lpstr>Equation</vt:lpstr>
      <vt:lpstr>The Status of Advanced LIGO: Light at the end of the Tunnels</vt:lpstr>
      <vt:lpstr>Outline</vt:lpstr>
      <vt:lpstr>Outline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Louisiana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Status of Advanced LIGO: Light at the end of the Tunnels!</dc:title>
  <dc:creator>Jeff Kissel</dc:creator>
  <cp:lastModifiedBy>Jeff Kissel</cp:lastModifiedBy>
  <cp:revision>148</cp:revision>
  <dcterms:created xsi:type="dcterms:W3CDTF">2014-03-31T23:02:15Z</dcterms:created>
  <dcterms:modified xsi:type="dcterms:W3CDTF">2014-04-06T11:26:42Z</dcterms:modified>
</cp:coreProperties>
</file>