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Microsoft_Equation1.bin" ContentType="application/vnd.openxmlformats-officedocument.oleObject"/>
  <Override PartName="/ppt/embeddings/oleObject18.bin" ContentType="application/vnd.openxmlformats-officedocument.oleObject"/>
  <Override PartName="/ppt/embeddings/Microsoft_Equation2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Microsoft_Equation3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Microsoft_Equation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8"/>
  </p:notesMasterIdLst>
  <p:handoutMasterIdLst>
    <p:handoutMasterId r:id="rId79"/>
  </p:handoutMasterIdLst>
  <p:sldIdLst>
    <p:sldId id="256" r:id="rId2"/>
    <p:sldId id="262" r:id="rId3"/>
    <p:sldId id="294" r:id="rId4"/>
    <p:sldId id="279" r:id="rId5"/>
    <p:sldId id="304" r:id="rId6"/>
    <p:sldId id="305" r:id="rId7"/>
    <p:sldId id="295" r:id="rId8"/>
    <p:sldId id="258" r:id="rId9"/>
    <p:sldId id="337" r:id="rId10"/>
    <p:sldId id="338" r:id="rId11"/>
    <p:sldId id="346" r:id="rId12"/>
    <p:sldId id="345" r:id="rId13"/>
    <p:sldId id="344" r:id="rId14"/>
    <p:sldId id="343" r:id="rId15"/>
    <p:sldId id="342" r:id="rId16"/>
    <p:sldId id="341" r:id="rId17"/>
    <p:sldId id="347" r:id="rId18"/>
    <p:sldId id="339" r:id="rId19"/>
    <p:sldId id="340" r:id="rId20"/>
    <p:sldId id="319" r:id="rId21"/>
    <p:sldId id="260" r:id="rId22"/>
    <p:sldId id="350" r:id="rId23"/>
    <p:sldId id="330" r:id="rId24"/>
    <p:sldId id="321" r:id="rId25"/>
    <p:sldId id="322" r:id="rId26"/>
    <p:sldId id="323" r:id="rId27"/>
    <p:sldId id="317" r:id="rId28"/>
    <p:sldId id="348" r:id="rId29"/>
    <p:sldId id="264" r:id="rId30"/>
    <p:sldId id="278" r:id="rId31"/>
    <p:sldId id="270" r:id="rId32"/>
    <p:sldId id="269" r:id="rId33"/>
    <p:sldId id="281" r:id="rId34"/>
    <p:sldId id="335" r:id="rId35"/>
    <p:sldId id="271" r:id="rId36"/>
    <p:sldId id="306" r:id="rId37"/>
    <p:sldId id="307" r:id="rId38"/>
    <p:sldId id="308" r:id="rId39"/>
    <p:sldId id="309" r:id="rId40"/>
    <p:sldId id="275" r:id="rId41"/>
    <p:sldId id="310" r:id="rId42"/>
    <p:sldId id="311" r:id="rId43"/>
    <p:sldId id="312" r:id="rId44"/>
    <p:sldId id="272" r:id="rId45"/>
    <p:sldId id="313" r:id="rId46"/>
    <p:sldId id="288" r:id="rId47"/>
    <p:sldId id="286" r:id="rId48"/>
    <p:sldId id="282" r:id="rId49"/>
    <p:sldId id="336" r:id="rId50"/>
    <p:sldId id="326" r:id="rId51"/>
    <p:sldId id="266" r:id="rId52"/>
    <p:sldId id="303" r:id="rId53"/>
    <p:sldId id="331" r:id="rId54"/>
    <p:sldId id="267" r:id="rId55"/>
    <p:sldId id="327" r:id="rId56"/>
    <p:sldId id="334" r:id="rId57"/>
    <p:sldId id="332" r:id="rId58"/>
    <p:sldId id="333" r:id="rId59"/>
    <p:sldId id="329" r:id="rId60"/>
    <p:sldId id="351" r:id="rId61"/>
    <p:sldId id="352" r:id="rId62"/>
    <p:sldId id="280" r:id="rId63"/>
    <p:sldId id="261" r:id="rId64"/>
    <p:sldId id="283" r:id="rId65"/>
    <p:sldId id="285" r:id="rId66"/>
    <p:sldId id="287" r:id="rId67"/>
    <p:sldId id="289" r:id="rId68"/>
    <p:sldId id="290" r:id="rId69"/>
    <p:sldId id="293" r:id="rId70"/>
    <p:sldId id="276" r:id="rId71"/>
    <p:sldId id="314" r:id="rId72"/>
    <p:sldId id="298" r:id="rId73"/>
    <p:sldId id="301" r:id="rId74"/>
    <p:sldId id="299" r:id="rId75"/>
    <p:sldId id="265" r:id="rId76"/>
    <p:sldId id="297" r:id="rId7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007" autoAdjust="0"/>
  </p:normalViewPr>
  <p:slideViewPr>
    <p:cSldViewPr snapToGrid="0" snapToObjects="1">
      <p:cViewPr varScale="1">
        <p:scale>
          <a:sx n="103" d="100"/>
          <a:sy n="103" d="100"/>
        </p:scale>
        <p:origin x="-180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printerSettings" Target="printerSettings/printerSettings1.bin"/><Relationship Id="rId81" Type="http://schemas.openxmlformats.org/officeDocument/2006/relationships/presProps" Target="presProps.xml"/><Relationship Id="rId82" Type="http://schemas.openxmlformats.org/officeDocument/2006/relationships/viewProps" Target="viewProps.xml"/><Relationship Id="rId83" Type="http://schemas.openxmlformats.org/officeDocument/2006/relationships/theme" Target="theme/theme1.xml"/><Relationship Id="rId84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notesMaster" Target="notesMasters/notesMaster1.xml"/><Relationship Id="rId79" Type="http://schemas.openxmlformats.org/officeDocument/2006/relationships/handoutMaster" Target="handoutMasters/handoutMaster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4" Type="http://schemas.openxmlformats.org/officeDocument/2006/relationships/image" Target="../media/image63.emf"/><Relationship Id="rId5" Type="http://schemas.openxmlformats.org/officeDocument/2006/relationships/image" Target="../media/image64.emf"/><Relationship Id="rId6" Type="http://schemas.openxmlformats.org/officeDocument/2006/relationships/image" Target="../media/image65.emf"/><Relationship Id="rId7" Type="http://schemas.openxmlformats.org/officeDocument/2006/relationships/image" Target="../media/image66.emf"/><Relationship Id="rId8" Type="http://schemas.openxmlformats.org/officeDocument/2006/relationships/image" Target="../media/image67.emf"/><Relationship Id="rId1" Type="http://schemas.openxmlformats.org/officeDocument/2006/relationships/image" Target="../media/image61.emf"/><Relationship Id="rId2" Type="http://schemas.openxmlformats.org/officeDocument/2006/relationships/image" Target="../media/image62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image" Target="../media/image32.emf"/><Relationship Id="rId5" Type="http://schemas.openxmlformats.org/officeDocument/2006/relationships/image" Target="../media/image33.emf"/><Relationship Id="rId1" Type="http://schemas.openxmlformats.org/officeDocument/2006/relationships/image" Target="../media/image76.emf"/><Relationship Id="rId2" Type="http://schemas.openxmlformats.org/officeDocument/2006/relationships/image" Target="../media/image7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Relationship Id="rId2" Type="http://schemas.openxmlformats.org/officeDocument/2006/relationships/image" Target="../media/image32.emf"/><Relationship Id="rId3" Type="http://schemas.openxmlformats.org/officeDocument/2006/relationships/image" Target="../media/image3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Relationship Id="rId2" Type="http://schemas.openxmlformats.org/officeDocument/2006/relationships/image" Target="../media/image32.emf"/><Relationship Id="rId3" Type="http://schemas.openxmlformats.org/officeDocument/2006/relationships/image" Target="../media/image33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1" Type="http://schemas.openxmlformats.org/officeDocument/2006/relationships/image" Target="../media/image34.emf"/><Relationship Id="rId2" Type="http://schemas.openxmlformats.org/officeDocument/2006/relationships/image" Target="../media/image36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2.emf"/><Relationship Id="rId5" Type="http://schemas.openxmlformats.org/officeDocument/2006/relationships/image" Target="../media/image33.emf"/><Relationship Id="rId1" Type="http://schemas.openxmlformats.org/officeDocument/2006/relationships/image" Target="../media/image34.emf"/><Relationship Id="rId2" Type="http://schemas.openxmlformats.org/officeDocument/2006/relationships/image" Target="../media/image3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Relationship Id="rId2" Type="http://schemas.openxmlformats.org/officeDocument/2006/relationships/image" Target="../media/image4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Relationship Id="rId2" Type="http://schemas.openxmlformats.org/officeDocument/2006/relationships/image" Target="../media/image5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emf"/><Relationship Id="rId5" Type="http://schemas.openxmlformats.org/officeDocument/2006/relationships/image" Target="../media/image56.emf"/><Relationship Id="rId6" Type="http://schemas.openxmlformats.org/officeDocument/2006/relationships/image" Target="../media/image57.emf"/><Relationship Id="rId7" Type="http://schemas.openxmlformats.org/officeDocument/2006/relationships/image" Target="../media/image58.emf"/><Relationship Id="rId8" Type="http://schemas.openxmlformats.org/officeDocument/2006/relationships/image" Target="../media/image59.emf"/><Relationship Id="rId9" Type="http://schemas.openxmlformats.org/officeDocument/2006/relationships/image" Target="../media/image60.emf"/><Relationship Id="rId1" Type="http://schemas.openxmlformats.org/officeDocument/2006/relationships/image" Target="../media/image52.emf"/><Relationship Id="rId2" Type="http://schemas.openxmlformats.org/officeDocument/2006/relationships/image" Target="../media/image5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90F47-6AA7-E84A-9954-9DF152541D56}" type="datetimeFigureOut">
              <a:rPr lang="en-US" smtClean="0"/>
              <a:t>4/27/14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1D3469-F12A-ED41-ABCD-8327E3FFE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0359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FD21F1-8BE8-E04A-82E5-8FDFF204C82F}" type="datetimeFigureOut">
              <a:rPr lang="en-US" smtClean="0"/>
              <a:t>4/27/14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0E9B7-F358-4144-8094-508884E6B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71473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Don’t hold onto the podium so much</a:t>
            </a:r>
          </a:p>
          <a:p>
            <a:r>
              <a:rPr lang="en-US" dirty="0" smtClean="0"/>
              <a:t>Look around</a:t>
            </a:r>
            <a:r>
              <a:rPr lang="en-US" baseline="0" dirty="0" smtClean="0"/>
              <a:t> the audience more, don’t just stare at one person</a:t>
            </a:r>
          </a:p>
          <a:p>
            <a:r>
              <a:rPr lang="en-US" baseline="0" dirty="0" smtClean="0"/>
              <a:t>Take a few more moments to explain plots. E.g. this is a plot of the temperature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time …. The goal is for the test mass to reach the dotted line at 124 </a:t>
            </a:r>
            <a:r>
              <a:rPr lang="en-US" baseline="0" dirty="0" err="1" smtClean="0"/>
              <a:t>Kas</a:t>
            </a:r>
            <a:r>
              <a:rPr lang="en-US" baseline="0" dirty="0" smtClean="0"/>
              <a:t> fast as possible</a:t>
            </a:r>
          </a:p>
          <a:p>
            <a:r>
              <a:rPr lang="en-US" baseline="0" dirty="0" smtClean="0"/>
              <a:t>Explain the steady state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rapid cooling operation </a:t>
            </a:r>
            <a:r>
              <a:rPr lang="en-US" baseline="0" smtClean="0"/>
              <a:t>more clearly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0E9B7-F358-4144-8094-508884E6B76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471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5D9AC-0430-48AB-A059-FCFA80399B44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47619-3562-3849-B9AB-C76191A9E7BB}" type="datetime1">
              <a:rPr lang="en-US" smtClean="0"/>
              <a:t>4/27/14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BF39-0EDD-F045-A247-C9231CAEE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08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E91F8-EC64-D240-B9FF-AD3682D62A48}" type="datetime1">
              <a:rPr lang="en-US" smtClean="0"/>
              <a:t>4/27/14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BF39-0EDD-F045-A247-C9231CAEE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938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F4EA9-6218-C34D-8B73-319BF7C9E1FA}" type="datetime1">
              <a:rPr lang="en-US" smtClean="0"/>
              <a:t>4/27/14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BF39-0EDD-F045-A247-C9231CAEE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778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153D9-77C2-7F43-87C5-86BC76553F21}" type="datetime1">
              <a:rPr lang="en-US" smtClean="0"/>
              <a:t>4/27/14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BF39-0EDD-F045-A247-C9231CAEE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284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34BDC-A6C1-7F48-9AAB-093A20F2BE26}" type="datetime1">
              <a:rPr lang="en-US" smtClean="0"/>
              <a:t>4/27/14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BF39-0EDD-F045-A247-C9231CAEE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209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6A296-EFD6-024C-86A3-9B74BBDEE88C}" type="datetime1">
              <a:rPr lang="en-US" smtClean="0"/>
              <a:t>4/27/14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BF39-0EDD-F045-A247-C9231CAEE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59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57563-E359-F647-8DE0-5DA6C3F6D013}" type="datetime1">
              <a:rPr lang="en-US" smtClean="0"/>
              <a:t>4/27/14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BF39-0EDD-F045-A247-C9231CAEE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56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F6699-761F-EC4D-AC9E-391371F1D692}" type="datetime1">
              <a:rPr lang="en-US" smtClean="0"/>
              <a:t>4/27/14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BF39-0EDD-F045-A247-C9231CAEE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765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D6A3D-819E-944A-AA1E-831C9CA831BE}" type="datetime1">
              <a:rPr lang="en-US" smtClean="0"/>
              <a:t>4/27/14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BF39-0EDD-F045-A247-C9231CAEE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436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B8653-8BC5-8042-B41F-597F8E4062FF}" type="datetime1">
              <a:rPr lang="en-US" smtClean="0"/>
              <a:t>4/27/14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BF39-0EDD-F045-A247-C9231CAEE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800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5DCD9-65B7-5E41-A027-E1D2A8D0C006}" type="datetime1">
              <a:rPr lang="en-US" smtClean="0"/>
              <a:t>4/27/14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BF39-0EDD-F045-A247-C9231CAEE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501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87095-8D67-1540-A7A9-F699E2A5ACF5}" type="datetime1">
              <a:rPr lang="en-US" smtClean="0"/>
              <a:t>4/27/14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5BF39-0EDD-F045-A247-C9231CAEE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21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4.emf"/><Relationship Id="rId6" Type="http://schemas.openxmlformats.org/officeDocument/2006/relationships/oleObject" Target="../embeddings/oleObject1.bin"/><Relationship Id="rId7" Type="http://schemas.openxmlformats.org/officeDocument/2006/relationships/image" Target="../media/image1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Relationship Id="rId3" Type="http://schemas.openxmlformats.org/officeDocument/2006/relationships/image" Target="../media/image1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5" Type="http://schemas.openxmlformats.org/officeDocument/2006/relationships/image" Target="../media/image25.JP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31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32.e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3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35.jpg"/><Relationship Id="rId6" Type="http://schemas.openxmlformats.org/officeDocument/2006/relationships/oleObject" Target="../embeddings/oleObject5.bin"/><Relationship Id="rId7" Type="http://schemas.openxmlformats.org/officeDocument/2006/relationships/image" Target="../media/image34.emf"/><Relationship Id="rId8" Type="http://schemas.openxmlformats.org/officeDocument/2006/relationships/oleObject" Target="../embeddings/oleObject6.bin"/><Relationship Id="rId9" Type="http://schemas.openxmlformats.org/officeDocument/2006/relationships/image" Target="../media/image32.emf"/><Relationship Id="rId10" Type="http://schemas.openxmlformats.org/officeDocument/2006/relationships/oleObject" Target="../embeddings/oleObject7.bin"/><Relationship Id="rId11" Type="http://schemas.openxmlformats.org/officeDocument/2006/relationships/image" Target="../media/image33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.emf"/><Relationship Id="rId12" Type="http://schemas.openxmlformats.org/officeDocument/2006/relationships/oleObject" Target="../embeddings/oleObject11.bin"/><Relationship Id="rId13" Type="http://schemas.openxmlformats.org/officeDocument/2006/relationships/image" Target="../media/image33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37.jpg"/><Relationship Id="rId6" Type="http://schemas.openxmlformats.org/officeDocument/2006/relationships/oleObject" Target="../embeddings/oleObject8.bin"/><Relationship Id="rId7" Type="http://schemas.openxmlformats.org/officeDocument/2006/relationships/image" Target="../media/image34.emf"/><Relationship Id="rId8" Type="http://schemas.openxmlformats.org/officeDocument/2006/relationships/oleObject" Target="../embeddings/oleObject9.bin"/><Relationship Id="rId9" Type="http://schemas.openxmlformats.org/officeDocument/2006/relationships/image" Target="../media/image36.emf"/><Relationship Id="rId10" Type="http://schemas.openxmlformats.org/officeDocument/2006/relationships/oleObject" Target="../embeddings/oleObject10.bin"/></Relationships>
</file>

<file path=ppt/slides/_rels/slide4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emf"/><Relationship Id="rId12" Type="http://schemas.openxmlformats.org/officeDocument/2006/relationships/oleObject" Target="../embeddings/oleObject15.bin"/><Relationship Id="rId13" Type="http://schemas.openxmlformats.org/officeDocument/2006/relationships/image" Target="../media/image32.emf"/><Relationship Id="rId14" Type="http://schemas.openxmlformats.org/officeDocument/2006/relationships/oleObject" Target="../embeddings/oleObject16.bin"/><Relationship Id="rId15" Type="http://schemas.openxmlformats.org/officeDocument/2006/relationships/image" Target="../media/image33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39.jpg"/><Relationship Id="rId6" Type="http://schemas.openxmlformats.org/officeDocument/2006/relationships/oleObject" Target="../embeddings/oleObject12.bin"/><Relationship Id="rId7" Type="http://schemas.openxmlformats.org/officeDocument/2006/relationships/image" Target="../media/image34.emf"/><Relationship Id="rId8" Type="http://schemas.openxmlformats.org/officeDocument/2006/relationships/oleObject" Target="../embeddings/oleObject13.bin"/><Relationship Id="rId9" Type="http://schemas.openxmlformats.org/officeDocument/2006/relationships/image" Target="../media/image36.emf"/><Relationship Id="rId10" Type="http://schemas.openxmlformats.org/officeDocument/2006/relationships/oleObject" Target="../embeddings/oleObject14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3.jpg"/><Relationship Id="rId5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mailto:cearl@stanford.edu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4" Type="http://schemas.openxmlformats.org/officeDocument/2006/relationships/image" Target="../media/image47.emf"/><Relationship Id="rId5" Type="http://schemas.openxmlformats.org/officeDocument/2006/relationships/oleObject" Target="../embeddings/Microsoft_Equation1.bin"/><Relationship Id="rId6" Type="http://schemas.openxmlformats.org/officeDocument/2006/relationships/image" Target="../media/image48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4" Type="http://schemas.openxmlformats.org/officeDocument/2006/relationships/image" Target="../media/image49.emf"/><Relationship Id="rId5" Type="http://schemas.openxmlformats.org/officeDocument/2006/relationships/oleObject" Target="../embeddings/Microsoft_Equation2.bin"/><Relationship Id="rId6" Type="http://schemas.openxmlformats.org/officeDocument/2006/relationships/image" Target="../media/image50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4" Type="http://schemas.openxmlformats.org/officeDocument/2006/relationships/image" Target="../media/image51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23.bin"/><Relationship Id="rId20" Type="http://schemas.openxmlformats.org/officeDocument/2006/relationships/image" Target="../media/image60.emf"/><Relationship Id="rId10" Type="http://schemas.openxmlformats.org/officeDocument/2006/relationships/image" Target="../media/image55.emf"/><Relationship Id="rId11" Type="http://schemas.openxmlformats.org/officeDocument/2006/relationships/oleObject" Target="../embeddings/oleObject24.bin"/><Relationship Id="rId12" Type="http://schemas.openxmlformats.org/officeDocument/2006/relationships/image" Target="../media/image56.emf"/><Relationship Id="rId13" Type="http://schemas.openxmlformats.org/officeDocument/2006/relationships/oleObject" Target="../embeddings/oleObject25.bin"/><Relationship Id="rId14" Type="http://schemas.openxmlformats.org/officeDocument/2006/relationships/image" Target="../media/image57.emf"/><Relationship Id="rId15" Type="http://schemas.openxmlformats.org/officeDocument/2006/relationships/oleObject" Target="../embeddings/oleObject26.bin"/><Relationship Id="rId16" Type="http://schemas.openxmlformats.org/officeDocument/2006/relationships/image" Target="../media/image58.emf"/><Relationship Id="rId17" Type="http://schemas.openxmlformats.org/officeDocument/2006/relationships/oleObject" Target="../embeddings/oleObject27.bin"/><Relationship Id="rId18" Type="http://schemas.openxmlformats.org/officeDocument/2006/relationships/image" Target="../media/image59.emf"/><Relationship Id="rId19" Type="http://schemas.openxmlformats.org/officeDocument/2006/relationships/oleObject" Target="../embeddings/Microsoft_Equation3.bin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20.bin"/><Relationship Id="rId4" Type="http://schemas.openxmlformats.org/officeDocument/2006/relationships/image" Target="../media/image52.emf"/><Relationship Id="rId5" Type="http://schemas.openxmlformats.org/officeDocument/2006/relationships/oleObject" Target="../embeddings/oleObject21.bin"/><Relationship Id="rId6" Type="http://schemas.openxmlformats.org/officeDocument/2006/relationships/image" Target="../media/image53.emf"/><Relationship Id="rId7" Type="http://schemas.openxmlformats.org/officeDocument/2006/relationships/oleObject" Target="../embeddings/oleObject22.bin"/><Relationship Id="rId8" Type="http://schemas.openxmlformats.org/officeDocument/2006/relationships/image" Target="../media/image54.emf"/></Relationships>
</file>

<file path=ppt/slides/_rels/slide61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2.bin"/><Relationship Id="rId12" Type="http://schemas.openxmlformats.org/officeDocument/2006/relationships/image" Target="../media/image64.emf"/><Relationship Id="rId13" Type="http://schemas.openxmlformats.org/officeDocument/2006/relationships/oleObject" Target="../embeddings/oleObject33.bin"/><Relationship Id="rId14" Type="http://schemas.openxmlformats.org/officeDocument/2006/relationships/image" Target="../media/image65.emf"/><Relationship Id="rId15" Type="http://schemas.openxmlformats.org/officeDocument/2006/relationships/oleObject" Target="../embeddings/oleObject34.bin"/><Relationship Id="rId16" Type="http://schemas.openxmlformats.org/officeDocument/2006/relationships/image" Target="../media/image66.emf"/><Relationship Id="rId17" Type="http://schemas.openxmlformats.org/officeDocument/2006/relationships/oleObject" Target="../embeddings/Microsoft_Equation4.bin"/><Relationship Id="rId18" Type="http://schemas.openxmlformats.org/officeDocument/2006/relationships/image" Target="../media/image67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28.bin"/><Relationship Id="rId4" Type="http://schemas.openxmlformats.org/officeDocument/2006/relationships/image" Target="../media/image61.emf"/><Relationship Id="rId5" Type="http://schemas.openxmlformats.org/officeDocument/2006/relationships/oleObject" Target="../embeddings/oleObject29.bin"/><Relationship Id="rId6" Type="http://schemas.openxmlformats.org/officeDocument/2006/relationships/image" Target="../media/image62.emf"/><Relationship Id="rId7" Type="http://schemas.openxmlformats.org/officeDocument/2006/relationships/oleObject" Target="../embeddings/oleObject30.bin"/><Relationship Id="rId8" Type="http://schemas.openxmlformats.org/officeDocument/2006/relationships/image" Target="../media/image60.emf"/><Relationship Id="rId9" Type="http://schemas.openxmlformats.org/officeDocument/2006/relationships/oleObject" Target="../embeddings/oleObject31.bin"/><Relationship Id="rId10" Type="http://schemas.openxmlformats.org/officeDocument/2006/relationships/image" Target="../media/image63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8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74.jpg"/><Relationship Id="rId5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8.bin"/><Relationship Id="rId12" Type="http://schemas.openxmlformats.org/officeDocument/2006/relationships/image" Target="../media/image32.emf"/><Relationship Id="rId13" Type="http://schemas.openxmlformats.org/officeDocument/2006/relationships/oleObject" Target="../embeddings/oleObject39.bin"/><Relationship Id="rId14" Type="http://schemas.openxmlformats.org/officeDocument/2006/relationships/image" Target="../media/image33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oleObject" Target="../embeddings/oleObject35.bin"/><Relationship Id="rId6" Type="http://schemas.openxmlformats.org/officeDocument/2006/relationships/image" Target="../media/image76.emf"/><Relationship Id="rId7" Type="http://schemas.openxmlformats.org/officeDocument/2006/relationships/oleObject" Target="../embeddings/oleObject36.bin"/><Relationship Id="rId8" Type="http://schemas.openxmlformats.org/officeDocument/2006/relationships/image" Target="../media/image77.emf"/><Relationship Id="rId9" Type="http://schemas.openxmlformats.org/officeDocument/2006/relationships/oleObject" Target="../embeddings/oleObject37.bin"/><Relationship Id="rId10" Type="http://schemas.openxmlformats.org/officeDocument/2006/relationships/image" Target="../media/image78.e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83.jpg"/><Relationship Id="rId5" Type="http://schemas.openxmlformats.org/officeDocument/2006/relationships/hyperlink" Target="http://cryogenics.nist.gov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A Preview of Future Cryogenic Suspensions for </a:t>
            </a:r>
            <a:r>
              <a:rPr lang="en-US" b="1" dirty="0"/>
              <a:t>aLIGO </a:t>
            </a:r>
            <a:r>
              <a:rPr lang="en-US" b="1" dirty="0" smtClean="0"/>
              <a:t>Upgrades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Brett </a:t>
            </a:r>
            <a:r>
              <a:rPr lang="en-US" dirty="0" smtClean="0"/>
              <a:t>Shapiro</a:t>
            </a:r>
          </a:p>
          <a:p>
            <a:r>
              <a:rPr lang="en-US" dirty="0"/>
              <a:t>Stanford </a:t>
            </a:r>
            <a:r>
              <a:rPr lang="en-US" dirty="0" err="1"/>
              <a:t>c</a:t>
            </a:r>
            <a:r>
              <a:rPr lang="en-US" dirty="0" err="1" smtClean="0"/>
              <a:t>ryo</a:t>
            </a:r>
            <a:r>
              <a:rPr lang="en-US" dirty="0" smtClean="0"/>
              <a:t> people:</a:t>
            </a:r>
            <a:endParaRPr lang="en-US" dirty="0" smtClean="0"/>
          </a:p>
          <a:p>
            <a:r>
              <a:rPr lang="en-US" dirty="0" smtClean="0"/>
              <a:t>Brian </a:t>
            </a:r>
            <a:r>
              <a:rPr lang="en-US" dirty="0"/>
              <a:t>Lantz, Tim MacDonald, Dakota Madden-</a:t>
            </a:r>
            <a:r>
              <a:rPr lang="en-US" dirty="0" smtClean="0"/>
              <a:t>Fong (summer ‘13)</a:t>
            </a:r>
            <a:endParaRPr lang="en-US" dirty="0" smtClean="0"/>
          </a:p>
        </p:txBody>
      </p:sp>
      <p:pic>
        <p:nvPicPr>
          <p:cNvPr id="5" name="Picture 4" descr="Stanford_University_seal_20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0"/>
            <a:ext cx="1600200" cy="16002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1581912" y="-1581912"/>
            <a:ext cx="4248912" cy="3136392"/>
            <a:chOff x="-1581912" y="-1581912"/>
            <a:chExt cx="4248912" cy="3136392"/>
          </a:xfrm>
        </p:grpSpPr>
        <p:sp>
          <p:nvSpPr>
            <p:cNvPr id="7" name="Arc 6"/>
            <p:cNvSpPr/>
            <p:nvPr/>
          </p:nvSpPr>
          <p:spPr>
            <a:xfrm rot="5400000">
              <a:off x="-606552" y="-624840"/>
              <a:ext cx="1216152" cy="1216152"/>
            </a:xfrm>
            <a:prstGeom prst="arc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c 7"/>
            <p:cNvSpPr/>
            <p:nvPr/>
          </p:nvSpPr>
          <p:spPr>
            <a:xfrm rot="5400000">
              <a:off x="-365760" y="-365760"/>
              <a:ext cx="731520" cy="731520"/>
            </a:xfrm>
            <a:prstGeom prst="arc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/>
            <p:cNvSpPr/>
            <p:nvPr/>
          </p:nvSpPr>
          <p:spPr>
            <a:xfrm rot="5400000">
              <a:off x="-853440" y="-850392"/>
              <a:ext cx="1691640" cy="1691640"/>
            </a:xfrm>
            <a:prstGeom prst="arc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/>
            <p:cNvSpPr/>
            <p:nvPr/>
          </p:nvSpPr>
          <p:spPr>
            <a:xfrm rot="5400000">
              <a:off x="-1097280" y="-1097280"/>
              <a:ext cx="2176272" cy="2176272"/>
            </a:xfrm>
            <a:prstGeom prst="arc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c 10"/>
            <p:cNvSpPr/>
            <p:nvPr/>
          </p:nvSpPr>
          <p:spPr>
            <a:xfrm rot="5400000">
              <a:off x="-1325880" y="-1325880"/>
              <a:ext cx="2651760" cy="2651760"/>
            </a:xfrm>
            <a:prstGeom prst="arc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/>
            <p:cNvSpPr/>
            <p:nvPr/>
          </p:nvSpPr>
          <p:spPr>
            <a:xfrm rot="5400000">
              <a:off x="-1581912" y="-1581912"/>
              <a:ext cx="3136392" cy="3136392"/>
            </a:xfrm>
            <a:prstGeom prst="arc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57200" y="295870"/>
              <a:ext cx="2209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smtClean="0">
                  <a:latin typeface="Arial"/>
                  <a:cs typeface="Arial"/>
                </a:rPr>
                <a:t>LIGO</a:t>
              </a:r>
              <a:endParaRPr lang="en-US" sz="5400" b="1" dirty="0">
                <a:latin typeface="Arial"/>
                <a:cs typeface="Arial"/>
              </a:endParaRPr>
            </a:p>
          </p:txBody>
        </p:sp>
      </p:grp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G1400475 – 29 April 2014 – Caltech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245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57200" y="1596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LIGO </a:t>
            </a:r>
            <a:r>
              <a:rPr lang="en-US" dirty="0" smtClean="0"/>
              <a:t>III </a:t>
            </a:r>
            <a:r>
              <a:rPr lang="en-US" dirty="0" smtClean="0"/>
              <a:t>Quad Suspension Design</a:t>
            </a:r>
            <a:endParaRPr lang="en-US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48118" y="2447542"/>
            <a:ext cx="1773237" cy="347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7474194" y="3185052"/>
            <a:ext cx="71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 kg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7220194" y="3259744"/>
            <a:ext cx="254000" cy="10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7220194" y="3361344"/>
            <a:ext cx="254000" cy="193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433087" y="3833358"/>
            <a:ext cx="71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0 kg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7098274" y="4011584"/>
            <a:ext cx="375920" cy="630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7098274" y="4074600"/>
            <a:ext cx="375920" cy="9123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076434" y="2524652"/>
            <a:ext cx="802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Main</a:t>
            </a:r>
          </a:p>
          <a:p>
            <a:pPr algn="ctr"/>
            <a:r>
              <a:rPr lang="en-US" dirty="0" smtClean="0"/>
              <a:t>chain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879074" y="1966326"/>
            <a:ext cx="1056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Reaction</a:t>
            </a:r>
          </a:p>
          <a:p>
            <a:pPr algn="ctr"/>
            <a:r>
              <a:rPr lang="en-US" dirty="0" smtClean="0"/>
              <a:t>chain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722993" y="5314127"/>
            <a:ext cx="788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143 kg</a:t>
            </a:r>
            <a:endParaRPr lang="en-US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5323" y="2764842"/>
            <a:ext cx="1940560" cy="3153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347803" y="2538643"/>
            <a:ext cx="802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Main</a:t>
            </a:r>
          </a:p>
          <a:p>
            <a:pPr algn="ctr"/>
            <a:r>
              <a:rPr lang="en-US" dirty="0" smtClean="0"/>
              <a:t>chain 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150443" y="2215477"/>
            <a:ext cx="1056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Reaction</a:t>
            </a:r>
          </a:p>
          <a:p>
            <a:pPr algn="ctr"/>
            <a:r>
              <a:rPr lang="en-US" dirty="0" smtClean="0"/>
              <a:t>chain 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05830" y="1298712"/>
            <a:ext cx="4468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Advanced LIGO quad pendulum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4574204" y="1297176"/>
            <a:ext cx="4468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Preliminary LIGO III quad pendulum</a:t>
            </a: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105830" y="1164061"/>
            <a:ext cx="8936750" cy="538527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>
            <a:stCxn id="16" idx="0"/>
            <a:endCxn id="16" idx="2"/>
          </p:cNvCxnSpPr>
          <p:nvPr/>
        </p:nvCxnSpPr>
        <p:spPr>
          <a:xfrm>
            <a:off x="4574205" y="1164061"/>
            <a:ext cx="0" cy="538527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05830" y="1813472"/>
            <a:ext cx="89367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8185394" y="2863434"/>
            <a:ext cx="879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2.14 m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3551182" y="3048100"/>
            <a:ext cx="1011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1.626 m</a:t>
            </a:r>
            <a:endParaRPr lang="en-US" dirty="0"/>
          </a:p>
        </p:txBody>
      </p:sp>
      <p:cxnSp>
        <p:nvCxnSpPr>
          <p:cNvPr id="2053" name="Straight Connector 2052"/>
          <p:cNvCxnSpPr/>
          <p:nvPr/>
        </p:nvCxnSpPr>
        <p:spPr>
          <a:xfrm flipV="1">
            <a:off x="5653949" y="4074600"/>
            <a:ext cx="2730133" cy="159649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6" name="Straight Connector 2055"/>
          <p:cNvCxnSpPr/>
          <p:nvPr/>
        </p:nvCxnSpPr>
        <p:spPr>
          <a:xfrm flipV="1">
            <a:off x="7098274" y="1956816"/>
            <a:ext cx="1087120" cy="5943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8" name="Straight Arrow Connector 2057"/>
          <p:cNvCxnSpPr/>
          <p:nvPr/>
        </p:nvCxnSpPr>
        <p:spPr>
          <a:xfrm flipV="1">
            <a:off x="8185394" y="2003834"/>
            <a:ext cx="0" cy="16384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0" name="Straight Arrow Connector 2059"/>
          <p:cNvCxnSpPr/>
          <p:nvPr/>
        </p:nvCxnSpPr>
        <p:spPr>
          <a:xfrm>
            <a:off x="8185394" y="3642252"/>
            <a:ext cx="0" cy="5539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2464062" y="2286000"/>
            <a:ext cx="1087120" cy="5943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1150443" y="4086963"/>
            <a:ext cx="2730133" cy="159649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5" name="Straight Arrow Connector 2064"/>
          <p:cNvCxnSpPr/>
          <p:nvPr/>
        </p:nvCxnSpPr>
        <p:spPr>
          <a:xfrm>
            <a:off x="3488262" y="2329962"/>
            <a:ext cx="0" cy="195004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20423" y="4986944"/>
            <a:ext cx="71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40 kg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220423" y="3927256"/>
            <a:ext cx="71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2</a:t>
            </a:r>
            <a:r>
              <a:rPr lang="en-US" dirty="0" smtClean="0"/>
              <a:t>0 kg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2730026" y="4046005"/>
            <a:ext cx="788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40 kg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2694749" y="3303783"/>
            <a:ext cx="71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0 kg</a:t>
            </a:r>
            <a:endParaRPr lang="en-US" dirty="0"/>
          </a:p>
        </p:txBody>
      </p:sp>
      <p:cxnSp>
        <p:nvCxnSpPr>
          <p:cNvPr id="2067" name="Straight Arrow Connector 2066"/>
          <p:cNvCxnSpPr>
            <a:stCxn id="57" idx="3"/>
          </p:cNvCxnSpPr>
          <p:nvPr/>
        </p:nvCxnSpPr>
        <p:spPr>
          <a:xfrm flipV="1">
            <a:off x="931623" y="3927256"/>
            <a:ext cx="218820" cy="1846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9" name="Straight Arrow Connector 2068"/>
          <p:cNvCxnSpPr/>
          <p:nvPr/>
        </p:nvCxnSpPr>
        <p:spPr>
          <a:xfrm>
            <a:off x="931623" y="4111922"/>
            <a:ext cx="218820" cy="907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1" name="Straight Arrow Connector 2070"/>
          <p:cNvCxnSpPr>
            <a:stCxn id="55" idx="3"/>
          </p:cNvCxnSpPr>
          <p:nvPr/>
        </p:nvCxnSpPr>
        <p:spPr>
          <a:xfrm flipV="1">
            <a:off x="931623" y="4856158"/>
            <a:ext cx="218820" cy="3154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3" name="Straight Arrow Connector 2072"/>
          <p:cNvCxnSpPr/>
          <p:nvPr/>
        </p:nvCxnSpPr>
        <p:spPr>
          <a:xfrm>
            <a:off x="931623" y="5171610"/>
            <a:ext cx="218820" cy="1846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5" name="Straight Arrow Connector 2074"/>
          <p:cNvCxnSpPr>
            <a:stCxn id="59" idx="1"/>
          </p:cNvCxnSpPr>
          <p:nvPr/>
        </p:nvCxnSpPr>
        <p:spPr>
          <a:xfrm flipH="1">
            <a:off x="2464063" y="3488449"/>
            <a:ext cx="230686" cy="2603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8" name="Straight Arrow Connector 2077"/>
          <p:cNvCxnSpPr>
            <a:stCxn id="59" idx="1"/>
          </p:cNvCxnSpPr>
          <p:nvPr/>
        </p:nvCxnSpPr>
        <p:spPr>
          <a:xfrm flipH="1">
            <a:off x="2464063" y="3488449"/>
            <a:ext cx="230686" cy="5231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58" idx="1"/>
          </p:cNvCxnSpPr>
          <p:nvPr/>
        </p:nvCxnSpPr>
        <p:spPr>
          <a:xfrm flipH="1">
            <a:off x="2464062" y="4230671"/>
            <a:ext cx="265964" cy="659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58" idx="1"/>
          </p:cNvCxnSpPr>
          <p:nvPr/>
        </p:nvCxnSpPr>
        <p:spPr>
          <a:xfrm flipH="1">
            <a:off x="2363535" y="4230671"/>
            <a:ext cx="366491" cy="6254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47803" y="6015070"/>
            <a:ext cx="2015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Fused silica, 295 K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4821547" y="6018174"/>
            <a:ext cx="2398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Silicon, 124 </a:t>
            </a:r>
            <a:r>
              <a:rPr lang="en-US" dirty="0" smtClean="0"/>
              <a:t>K (-149 C)</a:t>
            </a:r>
            <a:endParaRPr lang="en-US" dirty="0"/>
          </a:p>
        </p:txBody>
      </p:sp>
      <p:cxnSp>
        <p:nvCxnSpPr>
          <p:cNvPr id="8" name="Straight Arrow Connector 7"/>
          <p:cNvCxnSpPr>
            <a:stCxn id="3" idx="0"/>
          </p:cNvCxnSpPr>
          <p:nvPr/>
        </p:nvCxnSpPr>
        <p:spPr>
          <a:xfrm flipV="1">
            <a:off x="1355669" y="5801054"/>
            <a:ext cx="0" cy="2140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50" idx="0"/>
          </p:cNvCxnSpPr>
          <p:nvPr/>
        </p:nvCxnSpPr>
        <p:spPr>
          <a:xfrm flipH="1" flipV="1">
            <a:off x="5799375" y="5778170"/>
            <a:ext cx="221496" cy="2400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821547" y="4202690"/>
            <a:ext cx="689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? kg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4800106" y="3742590"/>
            <a:ext cx="689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? kg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4821547" y="3411859"/>
            <a:ext cx="689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? kg</a:t>
            </a:r>
            <a:endParaRPr lang="en-US" dirty="0"/>
          </a:p>
        </p:txBody>
      </p:sp>
      <p:sp>
        <p:nvSpPr>
          <p:cNvPr id="53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3517" y="6492875"/>
            <a:ext cx="5855557" cy="365125"/>
          </a:xfrm>
        </p:spPr>
        <p:txBody>
          <a:bodyPr/>
          <a:lstStyle/>
          <a:p>
            <a:r>
              <a:rPr lang="en-US" dirty="0"/>
              <a:t>Adapted from G1200828, courtesy of Madeleine Waller, </a:t>
            </a:r>
            <a:r>
              <a:rPr lang="en-US" dirty="0" err="1"/>
              <a:t>Norna</a:t>
            </a:r>
            <a:r>
              <a:rPr lang="en-US" dirty="0"/>
              <a:t> Robertson, </a:t>
            </a:r>
            <a:r>
              <a:rPr lang="en-US" dirty="0" err="1"/>
              <a:t>Calum</a:t>
            </a:r>
            <a:r>
              <a:rPr lang="en-US" dirty="0"/>
              <a:t> </a:t>
            </a:r>
            <a:r>
              <a:rPr lang="en-US" dirty="0" err="1"/>
              <a:t>Torrie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95289" y="6492875"/>
            <a:ext cx="2133600" cy="365125"/>
          </a:xfrm>
        </p:spPr>
        <p:txBody>
          <a:bodyPr/>
          <a:lstStyle/>
          <a:p>
            <a:r>
              <a:rPr lang="en-US" dirty="0"/>
              <a:t>8/38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817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716"/>
            <a:ext cx="8229600" cy="1143000"/>
          </a:xfrm>
        </p:spPr>
        <p:txBody>
          <a:bodyPr/>
          <a:lstStyle/>
          <a:p>
            <a:r>
              <a:rPr lang="en-US" dirty="0" smtClean="0"/>
              <a:t>Quad </a:t>
            </a:r>
            <a:r>
              <a:rPr lang="en-US" dirty="0"/>
              <a:t>D</a:t>
            </a:r>
            <a:r>
              <a:rPr lang="en-US" dirty="0" smtClean="0"/>
              <a:t>esign </a:t>
            </a:r>
            <a:r>
              <a:rPr lang="en-US" dirty="0"/>
              <a:t>R</a:t>
            </a:r>
            <a:r>
              <a:rPr lang="en-US" dirty="0" smtClean="0"/>
              <a:t>equirements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9/38</a:t>
            </a:r>
            <a:endParaRPr lang="en-US" dirty="0"/>
          </a:p>
        </p:txBody>
      </p:sp>
      <p:pic>
        <p:nvPicPr>
          <p:cNvPr id="4" name="Picture 3" descr="quad_pendulum.eps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879"/>
          <a:stretch/>
        </p:blipFill>
        <p:spPr>
          <a:xfrm>
            <a:off x="4783906" y="1417638"/>
            <a:ext cx="2319553" cy="4847332"/>
          </a:xfrm>
          <a:prstGeom prst="rect">
            <a:avLst/>
          </a:prstGeom>
        </p:spPr>
      </p:pic>
      <p:grpSp>
        <p:nvGrpSpPr>
          <p:cNvPr id="34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3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36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4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886195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716"/>
            <a:ext cx="8229600" cy="1143000"/>
          </a:xfrm>
        </p:spPr>
        <p:txBody>
          <a:bodyPr/>
          <a:lstStyle/>
          <a:p>
            <a:r>
              <a:rPr lang="en-US" dirty="0" smtClean="0"/>
              <a:t>Quad </a:t>
            </a:r>
            <a:r>
              <a:rPr lang="en-US" dirty="0"/>
              <a:t>D</a:t>
            </a:r>
            <a:r>
              <a:rPr lang="en-US" dirty="0" smtClean="0"/>
              <a:t>esign </a:t>
            </a:r>
            <a:r>
              <a:rPr lang="en-US" dirty="0"/>
              <a:t>R</a:t>
            </a:r>
            <a:r>
              <a:rPr lang="en-US" dirty="0" smtClean="0"/>
              <a:t>equirements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9/38</a:t>
            </a:r>
            <a:endParaRPr lang="en-US" dirty="0"/>
          </a:p>
        </p:txBody>
      </p:sp>
      <p:pic>
        <p:nvPicPr>
          <p:cNvPr id="4" name="Picture 3" descr="quad_pendulum.eps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879"/>
          <a:stretch/>
        </p:blipFill>
        <p:spPr>
          <a:xfrm>
            <a:off x="4783906" y="1417638"/>
            <a:ext cx="2319553" cy="48473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7551" y="1627451"/>
            <a:ext cx="3008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Payload </a:t>
            </a:r>
            <a:r>
              <a:rPr lang="en-US" b="1" dirty="0" smtClean="0"/>
              <a:t>P </a:t>
            </a:r>
            <a:r>
              <a:rPr lang="en-US" b="1" dirty="0"/>
              <a:t>≤</a:t>
            </a:r>
            <a:r>
              <a:rPr lang="en-US" b="1" dirty="0" smtClean="0"/>
              <a:t> 270 </a:t>
            </a:r>
            <a:r>
              <a:rPr lang="en-US" dirty="0" smtClean="0"/>
              <a:t>kg for the main chain for aLIGO BSC-ISI</a:t>
            </a:r>
            <a:endParaRPr lang="en-US" dirty="0"/>
          </a:p>
        </p:txBody>
      </p:sp>
      <p:cxnSp>
        <p:nvCxnSpPr>
          <p:cNvPr id="7" name="Straight Arrow Connector 6"/>
          <p:cNvCxnSpPr>
            <a:stCxn id="5" idx="3"/>
          </p:cNvCxnSpPr>
          <p:nvPr/>
        </p:nvCxnSpPr>
        <p:spPr>
          <a:xfrm>
            <a:off x="3365993" y="1950617"/>
            <a:ext cx="154121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3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36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4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886195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716"/>
            <a:ext cx="8229600" cy="1143000"/>
          </a:xfrm>
        </p:spPr>
        <p:txBody>
          <a:bodyPr/>
          <a:lstStyle/>
          <a:p>
            <a:r>
              <a:rPr lang="en-US" dirty="0" smtClean="0"/>
              <a:t>Quad </a:t>
            </a:r>
            <a:r>
              <a:rPr lang="en-US" dirty="0"/>
              <a:t>D</a:t>
            </a:r>
            <a:r>
              <a:rPr lang="en-US" dirty="0" smtClean="0"/>
              <a:t>esign </a:t>
            </a:r>
            <a:r>
              <a:rPr lang="en-US" dirty="0"/>
              <a:t>R</a:t>
            </a:r>
            <a:r>
              <a:rPr lang="en-US" dirty="0" smtClean="0"/>
              <a:t>equirements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9/38</a:t>
            </a:r>
            <a:endParaRPr lang="en-US" dirty="0"/>
          </a:p>
        </p:txBody>
      </p:sp>
      <p:pic>
        <p:nvPicPr>
          <p:cNvPr id="4" name="Picture 3" descr="quad_pendulum.eps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879"/>
          <a:stretch/>
        </p:blipFill>
        <p:spPr>
          <a:xfrm>
            <a:off x="4783906" y="1417638"/>
            <a:ext cx="2319553" cy="48473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7551" y="1627451"/>
            <a:ext cx="3008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Payload </a:t>
            </a:r>
            <a:r>
              <a:rPr lang="en-US" b="1" dirty="0" smtClean="0"/>
              <a:t>P </a:t>
            </a:r>
            <a:r>
              <a:rPr lang="en-US" b="1" dirty="0"/>
              <a:t>≤</a:t>
            </a:r>
            <a:r>
              <a:rPr lang="en-US" b="1" dirty="0" smtClean="0"/>
              <a:t> 270 </a:t>
            </a:r>
            <a:r>
              <a:rPr lang="en-US" dirty="0" smtClean="0"/>
              <a:t>kg for the main chain for aLIGO BSC-ISI</a:t>
            </a:r>
            <a:endParaRPr lang="en-US" dirty="0"/>
          </a:p>
        </p:txBody>
      </p:sp>
      <p:cxnSp>
        <p:nvCxnSpPr>
          <p:cNvPr id="7" name="Straight Arrow Connector 6"/>
          <p:cNvCxnSpPr>
            <a:stCxn id="5" idx="3"/>
          </p:cNvCxnSpPr>
          <p:nvPr/>
        </p:nvCxnSpPr>
        <p:spPr>
          <a:xfrm>
            <a:off x="3365993" y="1950617"/>
            <a:ext cx="154121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6308" y="5618639"/>
            <a:ext cx="3785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Test mass </a:t>
            </a:r>
            <a:r>
              <a:rPr lang="en-US" b="1" dirty="0" smtClean="0"/>
              <a:t>m</a:t>
            </a:r>
            <a:r>
              <a:rPr lang="en-US" b="1" baseline="-25000" dirty="0" smtClean="0"/>
              <a:t>4</a:t>
            </a:r>
            <a:r>
              <a:rPr lang="en-US" b="1" dirty="0" smtClean="0"/>
              <a:t> ≈ 143 kg </a:t>
            </a:r>
            <a:r>
              <a:rPr lang="en-US" dirty="0" smtClean="0"/>
              <a:t>to minimize radiation pressure and thermal noise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604701" y="5925004"/>
            <a:ext cx="154121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3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36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4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4241630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716"/>
            <a:ext cx="8229600" cy="1143000"/>
          </a:xfrm>
        </p:spPr>
        <p:txBody>
          <a:bodyPr/>
          <a:lstStyle/>
          <a:p>
            <a:r>
              <a:rPr lang="en-US" dirty="0" smtClean="0"/>
              <a:t>Quad </a:t>
            </a:r>
            <a:r>
              <a:rPr lang="en-US" dirty="0"/>
              <a:t>D</a:t>
            </a:r>
            <a:r>
              <a:rPr lang="en-US" dirty="0" smtClean="0"/>
              <a:t>esign </a:t>
            </a:r>
            <a:r>
              <a:rPr lang="en-US" dirty="0"/>
              <a:t>R</a:t>
            </a:r>
            <a:r>
              <a:rPr lang="en-US" dirty="0" smtClean="0"/>
              <a:t>equirements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9/38</a:t>
            </a:r>
            <a:endParaRPr lang="en-US" dirty="0"/>
          </a:p>
        </p:txBody>
      </p:sp>
      <p:pic>
        <p:nvPicPr>
          <p:cNvPr id="4" name="Picture 3" descr="quad_pendulum.eps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879"/>
          <a:stretch/>
        </p:blipFill>
        <p:spPr>
          <a:xfrm>
            <a:off x="4783906" y="1417638"/>
            <a:ext cx="2319553" cy="48473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7551" y="1627451"/>
            <a:ext cx="3008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Payload </a:t>
            </a:r>
            <a:r>
              <a:rPr lang="en-US" b="1" dirty="0" smtClean="0"/>
              <a:t>P </a:t>
            </a:r>
            <a:r>
              <a:rPr lang="en-US" b="1" dirty="0"/>
              <a:t>≤</a:t>
            </a:r>
            <a:r>
              <a:rPr lang="en-US" b="1" dirty="0" smtClean="0"/>
              <a:t> 270 </a:t>
            </a:r>
            <a:r>
              <a:rPr lang="en-US" dirty="0" smtClean="0"/>
              <a:t>kg for the main chain for aLIGO BSC-ISI</a:t>
            </a:r>
            <a:endParaRPr lang="en-US" dirty="0"/>
          </a:p>
        </p:txBody>
      </p:sp>
      <p:cxnSp>
        <p:nvCxnSpPr>
          <p:cNvPr id="7" name="Straight Arrow Connector 6"/>
          <p:cNvCxnSpPr>
            <a:stCxn id="5" idx="3"/>
          </p:cNvCxnSpPr>
          <p:nvPr/>
        </p:nvCxnSpPr>
        <p:spPr>
          <a:xfrm>
            <a:off x="3365993" y="1950617"/>
            <a:ext cx="154121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45644" y="3603772"/>
            <a:ext cx="2449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Total length </a:t>
            </a:r>
            <a:r>
              <a:rPr lang="en-US" b="1" dirty="0" smtClean="0"/>
              <a:t>L </a:t>
            </a:r>
            <a:r>
              <a:rPr lang="en-US" b="1" dirty="0"/>
              <a:t>≤</a:t>
            </a:r>
            <a:r>
              <a:rPr lang="en-US" b="1" dirty="0" smtClean="0"/>
              <a:t> 2.14 m </a:t>
            </a:r>
            <a:r>
              <a:rPr lang="en-US" dirty="0" smtClean="0"/>
              <a:t>to fit in vacuum system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6308" y="5618639"/>
            <a:ext cx="3785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Test mass </a:t>
            </a:r>
            <a:r>
              <a:rPr lang="en-US" b="1" dirty="0" smtClean="0"/>
              <a:t>m</a:t>
            </a:r>
            <a:r>
              <a:rPr lang="en-US" b="1" baseline="-25000" dirty="0" smtClean="0"/>
              <a:t>4</a:t>
            </a:r>
            <a:r>
              <a:rPr lang="en-US" b="1" dirty="0" smtClean="0"/>
              <a:t> ≈ 143 kg </a:t>
            </a:r>
            <a:r>
              <a:rPr lang="en-US" dirty="0" smtClean="0"/>
              <a:t>to minimize radiation pressure and thermal noise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604701" y="5925004"/>
            <a:ext cx="154121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4192084" y="1950617"/>
            <a:ext cx="24659" cy="39743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3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36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4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4241630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716"/>
            <a:ext cx="8229600" cy="1143000"/>
          </a:xfrm>
        </p:spPr>
        <p:txBody>
          <a:bodyPr/>
          <a:lstStyle/>
          <a:p>
            <a:r>
              <a:rPr lang="en-US" dirty="0" smtClean="0"/>
              <a:t>Quad </a:t>
            </a:r>
            <a:r>
              <a:rPr lang="en-US" dirty="0"/>
              <a:t>D</a:t>
            </a:r>
            <a:r>
              <a:rPr lang="en-US" dirty="0" smtClean="0"/>
              <a:t>esign </a:t>
            </a:r>
            <a:r>
              <a:rPr lang="en-US" dirty="0"/>
              <a:t>R</a:t>
            </a:r>
            <a:r>
              <a:rPr lang="en-US" dirty="0" smtClean="0"/>
              <a:t>equirements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9/38</a:t>
            </a:r>
            <a:endParaRPr lang="en-US" dirty="0"/>
          </a:p>
        </p:txBody>
      </p:sp>
      <p:pic>
        <p:nvPicPr>
          <p:cNvPr id="4" name="Picture 3" descr="quad_pendulum.eps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879"/>
          <a:stretch/>
        </p:blipFill>
        <p:spPr>
          <a:xfrm>
            <a:off x="4783906" y="1417638"/>
            <a:ext cx="2319553" cy="48473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7551" y="1627451"/>
            <a:ext cx="3008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Payload </a:t>
            </a:r>
            <a:r>
              <a:rPr lang="en-US" b="1" dirty="0" smtClean="0"/>
              <a:t>P </a:t>
            </a:r>
            <a:r>
              <a:rPr lang="en-US" b="1" dirty="0"/>
              <a:t>≤</a:t>
            </a:r>
            <a:r>
              <a:rPr lang="en-US" b="1" dirty="0" smtClean="0"/>
              <a:t> 270 </a:t>
            </a:r>
            <a:r>
              <a:rPr lang="en-US" dirty="0" smtClean="0"/>
              <a:t>kg for the main chain for aLIGO BSC-ISI</a:t>
            </a:r>
            <a:endParaRPr lang="en-US" dirty="0"/>
          </a:p>
        </p:txBody>
      </p:sp>
      <p:cxnSp>
        <p:nvCxnSpPr>
          <p:cNvPr id="7" name="Straight Arrow Connector 6"/>
          <p:cNvCxnSpPr>
            <a:stCxn id="5" idx="3"/>
          </p:cNvCxnSpPr>
          <p:nvPr/>
        </p:nvCxnSpPr>
        <p:spPr>
          <a:xfrm>
            <a:off x="3365993" y="1950617"/>
            <a:ext cx="154121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45644" y="3603772"/>
            <a:ext cx="2449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Total length </a:t>
            </a:r>
            <a:r>
              <a:rPr lang="en-US" b="1" dirty="0" smtClean="0"/>
              <a:t>L </a:t>
            </a:r>
            <a:r>
              <a:rPr lang="en-US" b="1" dirty="0"/>
              <a:t>≤</a:t>
            </a:r>
            <a:r>
              <a:rPr lang="en-US" b="1" dirty="0" smtClean="0"/>
              <a:t> 2.14 m </a:t>
            </a:r>
            <a:r>
              <a:rPr lang="en-US" dirty="0" smtClean="0"/>
              <a:t>to fit in vacuum system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6308" y="5618639"/>
            <a:ext cx="3785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Test mass </a:t>
            </a:r>
            <a:r>
              <a:rPr lang="en-US" b="1" dirty="0" smtClean="0"/>
              <a:t>m</a:t>
            </a:r>
            <a:r>
              <a:rPr lang="en-US" b="1" baseline="-25000" dirty="0" smtClean="0"/>
              <a:t>4</a:t>
            </a:r>
            <a:r>
              <a:rPr lang="en-US" b="1" dirty="0" smtClean="0"/>
              <a:t> ≈ 143 kg </a:t>
            </a:r>
            <a:r>
              <a:rPr lang="en-US" dirty="0" smtClean="0"/>
              <a:t>to minimize radiation pressure and thermal noise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604701" y="5925004"/>
            <a:ext cx="154121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4192084" y="1950617"/>
            <a:ext cx="24659" cy="39743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03459" y="5339028"/>
            <a:ext cx="2040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Seismic isolation as good as aLIGO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4" idx="1"/>
          </p:cNvCxnSpPr>
          <p:nvPr/>
        </p:nvCxnSpPr>
        <p:spPr>
          <a:xfrm flipH="1">
            <a:off x="5979896" y="5662194"/>
            <a:ext cx="1123563" cy="2628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3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36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4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4241630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716"/>
            <a:ext cx="8229600" cy="1143000"/>
          </a:xfrm>
        </p:spPr>
        <p:txBody>
          <a:bodyPr/>
          <a:lstStyle/>
          <a:p>
            <a:r>
              <a:rPr lang="en-US" dirty="0" smtClean="0"/>
              <a:t>Quad </a:t>
            </a:r>
            <a:r>
              <a:rPr lang="en-US" dirty="0"/>
              <a:t>D</a:t>
            </a:r>
            <a:r>
              <a:rPr lang="en-US" dirty="0" smtClean="0"/>
              <a:t>esign </a:t>
            </a:r>
            <a:r>
              <a:rPr lang="en-US" dirty="0"/>
              <a:t>R</a:t>
            </a:r>
            <a:r>
              <a:rPr lang="en-US" dirty="0" smtClean="0"/>
              <a:t>equirements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9/38</a:t>
            </a:r>
            <a:endParaRPr lang="en-US" dirty="0"/>
          </a:p>
        </p:txBody>
      </p:sp>
      <p:pic>
        <p:nvPicPr>
          <p:cNvPr id="4" name="Picture 3" descr="quad_pendulum.eps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879"/>
          <a:stretch/>
        </p:blipFill>
        <p:spPr>
          <a:xfrm>
            <a:off x="4783906" y="1417638"/>
            <a:ext cx="2319553" cy="48473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7551" y="1627451"/>
            <a:ext cx="3008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Payload </a:t>
            </a:r>
            <a:r>
              <a:rPr lang="en-US" b="1" dirty="0" smtClean="0"/>
              <a:t>P </a:t>
            </a:r>
            <a:r>
              <a:rPr lang="en-US" b="1" dirty="0"/>
              <a:t>≤</a:t>
            </a:r>
            <a:r>
              <a:rPr lang="en-US" b="1" dirty="0" smtClean="0"/>
              <a:t> 270 </a:t>
            </a:r>
            <a:r>
              <a:rPr lang="en-US" dirty="0" smtClean="0"/>
              <a:t>kg for the main chain for aLIGO BSC-ISI</a:t>
            </a:r>
            <a:endParaRPr lang="en-US" dirty="0"/>
          </a:p>
        </p:txBody>
      </p:sp>
      <p:cxnSp>
        <p:nvCxnSpPr>
          <p:cNvPr id="7" name="Straight Arrow Connector 6"/>
          <p:cNvCxnSpPr>
            <a:stCxn id="5" idx="3"/>
          </p:cNvCxnSpPr>
          <p:nvPr/>
        </p:nvCxnSpPr>
        <p:spPr>
          <a:xfrm>
            <a:off x="3365993" y="1950617"/>
            <a:ext cx="154121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45644" y="3603772"/>
            <a:ext cx="2449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Total length </a:t>
            </a:r>
            <a:r>
              <a:rPr lang="en-US" b="1" dirty="0" smtClean="0"/>
              <a:t>L </a:t>
            </a:r>
            <a:r>
              <a:rPr lang="en-US" b="1" dirty="0"/>
              <a:t>≤</a:t>
            </a:r>
            <a:r>
              <a:rPr lang="en-US" b="1" dirty="0" smtClean="0"/>
              <a:t> 2.14 m </a:t>
            </a:r>
            <a:r>
              <a:rPr lang="en-US" dirty="0" smtClean="0"/>
              <a:t>to fit in vacuum system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6308" y="5618639"/>
            <a:ext cx="3785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Test mass </a:t>
            </a:r>
            <a:r>
              <a:rPr lang="en-US" b="1" dirty="0" smtClean="0"/>
              <a:t>m</a:t>
            </a:r>
            <a:r>
              <a:rPr lang="en-US" b="1" baseline="-25000" dirty="0" smtClean="0"/>
              <a:t>4</a:t>
            </a:r>
            <a:r>
              <a:rPr lang="en-US" b="1" dirty="0" smtClean="0"/>
              <a:t> ≈ 143 kg </a:t>
            </a:r>
            <a:r>
              <a:rPr lang="en-US" dirty="0" smtClean="0"/>
              <a:t>to minimize radiation pressure and thermal noise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604701" y="5925004"/>
            <a:ext cx="154121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4192084" y="1950617"/>
            <a:ext cx="24659" cy="39743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03459" y="5339028"/>
            <a:ext cx="2040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Seismic isolation as good as aLIGO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4" idx="1"/>
          </p:cNvCxnSpPr>
          <p:nvPr/>
        </p:nvCxnSpPr>
        <p:spPr>
          <a:xfrm flipH="1">
            <a:off x="5979896" y="5662194"/>
            <a:ext cx="1123563" cy="2628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978600" y="3827015"/>
            <a:ext cx="2165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Vertical bounce mode </a:t>
            </a:r>
            <a:r>
              <a:rPr lang="en-US" b="1" dirty="0" err="1" smtClean="0"/>
              <a:t>f</a:t>
            </a:r>
            <a:r>
              <a:rPr lang="en-US" b="1" baseline="-25000" dirty="0" err="1" smtClean="0"/>
              <a:t>bounce</a:t>
            </a:r>
            <a:r>
              <a:rPr lang="en-US" dirty="0" smtClean="0"/>
              <a:t> </a:t>
            </a:r>
            <a:r>
              <a:rPr lang="en-US" b="1" dirty="0" smtClean="0"/>
              <a:t>≤ aLIGO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5856595" y="5178751"/>
            <a:ext cx="0" cy="4398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9" idx="1"/>
          </p:cNvCxnSpPr>
          <p:nvPr/>
        </p:nvCxnSpPr>
        <p:spPr>
          <a:xfrm flipH="1">
            <a:off x="5979896" y="4150181"/>
            <a:ext cx="998704" cy="12622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3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36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4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092169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716"/>
            <a:ext cx="8229600" cy="1143000"/>
          </a:xfrm>
        </p:spPr>
        <p:txBody>
          <a:bodyPr/>
          <a:lstStyle/>
          <a:p>
            <a:r>
              <a:rPr lang="en-US" dirty="0" smtClean="0"/>
              <a:t>Quad </a:t>
            </a:r>
            <a:r>
              <a:rPr lang="en-US" dirty="0"/>
              <a:t>D</a:t>
            </a:r>
            <a:r>
              <a:rPr lang="en-US" dirty="0" smtClean="0"/>
              <a:t>esign </a:t>
            </a:r>
            <a:r>
              <a:rPr lang="en-US" dirty="0"/>
              <a:t>R</a:t>
            </a:r>
            <a:r>
              <a:rPr lang="en-US" dirty="0" smtClean="0"/>
              <a:t>equirements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9/38</a:t>
            </a:r>
            <a:endParaRPr lang="en-US" dirty="0"/>
          </a:p>
        </p:txBody>
      </p:sp>
      <p:pic>
        <p:nvPicPr>
          <p:cNvPr id="4" name="Picture 3" descr="quad_pendulum.eps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879"/>
          <a:stretch/>
        </p:blipFill>
        <p:spPr>
          <a:xfrm>
            <a:off x="4783906" y="1417638"/>
            <a:ext cx="2319553" cy="48473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7551" y="1627451"/>
            <a:ext cx="3008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Payload </a:t>
            </a:r>
            <a:r>
              <a:rPr lang="en-US" b="1" dirty="0" smtClean="0"/>
              <a:t>P </a:t>
            </a:r>
            <a:r>
              <a:rPr lang="en-US" b="1" dirty="0"/>
              <a:t>≤</a:t>
            </a:r>
            <a:r>
              <a:rPr lang="en-US" b="1" dirty="0" smtClean="0"/>
              <a:t> 270 </a:t>
            </a:r>
            <a:r>
              <a:rPr lang="en-US" dirty="0" smtClean="0"/>
              <a:t>kg for the main chain for aLIGO BSC-ISI</a:t>
            </a:r>
            <a:endParaRPr lang="en-US" dirty="0"/>
          </a:p>
        </p:txBody>
      </p:sp>
      <p:cxnSp>
        <p:nvCxnSpPr>
          <p:cNvPr id="7" name="Straight Arrow Connector 6"/>
          <p:cNvCxnSpPr>
            <a:stCxn id="5" idx="3"/>
          </p:cNvCxnSpPr>
          <p:nvPr/>
        </p:nvCxnSpPr>
        <p:spPr>
          <a:xfrm>
            <a:off x="3365993" y="1950617"/>
            <a:ext cx="154121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45644" y="3603772"/>
            <a:ext cx="2449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Total length </a:t>
            </a:r>
            <a:r>
              <a:rPr lang="en-US" b="1" dirty="0" smtClean="0"/>
              <a:t>L </a:t>
            </a:r>
            <a:r>
              <a:rPr lang="en-US" b="1" dirty="0"/>
              <a:t>≤</a:t>
            </a:r>
            <a:r>
              <a:rPr lang="en-US" b="1" dirty="0" smtClean="0"/>
              <a:t> 2.14 m </a:t>
            </a:r>
            <a:r>
              <a:rPr lang="en-US" dirty="0" smtClean="0"/>
              <a:t>to fit in vacuum system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6308" y="5618639"/>
            <a:ext cx="3785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Test mass </a:t>
            </a:r>
            <a:r>
              <a:rPr lang="en-US" b="1" dirty="0" smtClean="0"/>
              <a:t>m</a:t>
            </a:r>
            <a:r>
              <a:rPr lang="en-US" b="1" baseline="-25000" dirty="0" smtClean="0"/>
              <a:t>4</a:t>
            </a:r>
            <a:r>
              <a:rPr lang="en-US" b="1" dirty="0" smtClean="0"/>
              <a:t> ≈ 143 kg </a:t>
            </a:r>
            <a:r>
              <a:rPr lang="en-US" dirty="0" smtClean="0"/>
              <a:t>to minimize radiation pressure and thermal noise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604701" y="5925004"/>
            <a:ext cx="154121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4192084" y="1950617"/>
            <a:ext cx="24659" cy="39743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03459" y="5339028"/>
            <a:ext cx="2040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Seismic isolation no worse than aLIGO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4" idx="1"/>
          </p:cNvCxnSpPr>
          <p:nvPr/>
        </p:nvCxnSpPr>
        <p:spPr>
          <a:xfrm flipH="1">
            <a:off x="5979896" y="5662194"/>
            <a:ext cx="1123563" cy="2628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978600" y="3827015"/>
            <a:ext cx="2165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Vertical bounce mode </a:t>
            </a:r>
            <a:r>
              <a:rPr lang="en-US" b="1" dirty="0" err="1" smtClean="0"/>
              <a:t>f</a:t>
            </a:r>
            <a:r>
              <a:rPr lang="en-US" b="1" baseline="-25000" dirty="0" err="1" smtClean="0"/>
              <a:t>bounce</a:t>
            </a:r>
            <a:r>
              <a:rPr lang="en-US" dirty="0" smtClean="0"/>
              <a:t> </a:t>
            </a:r>
            <a:r>
              <a:rPr lang="en-US" b="1" dirty="0" smtClean="0"/>
              <a:t>≤ aLIGO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5856595" y="5178751"/>
            <a:ext cx="0" cy="4398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9" idx="1"/>
          </p:cNvCxnSpPr>
          <p:nvPr/>
        </p:nvCxnSpPr>
        <p:spPr>
          <a:xfrm flipH="1">
            <a:off x="5979896" y="4150181"/>
            <a:ext cx="998704" cy="12622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3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36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4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sp>
        <p:nvSpPr>
          <p:cNvPr id="20" name="TextBox 19"/>
          <p:cNvSpPr txBox="1"/>
          <p:nvPr/>
        </p:nvSpPr>
        <p:spPr>
          <a:xfrm>
            <a:off x="3763635" y="6211669"/>
            <a:ext cx="2943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 fiber stress </a:t>
            </a:r>
            <a:r>
              <a:rPr lang="en-US" b="1" i="1" dirty="0" smtClean="0"/>
              <a:t>σ</a:t>
            </a:r>
            <a:r>
              <a:rPr lang="en-US" b="1" i="1" baseline="-25000" dirty="0" smtClean="0"/>
              <a:t>4</a:t>
            </a:r>
            <a:r>
              <a:rPr lang="en-US" i="1" dirty="0" smtClean="0"/>
              <a:t> </a:t>
            </a:r>
            <a:r>
              <a:rPr lang="en-US" b="1" dirty="0"/>
              <a:t>≤</a:t>
            </a:r>
            <a:r>
              <a:rPr lang="en-US" b="1" dirty="0" smtClean="0"/>
              <a:t> 1400 </a:t>
            </a:r>
            <a:r>
              <a:rPr lang="en-US" b="1" dirty="0" err="1" smtClean="0"/>
              <a:t>Mpa</a:t>
            </a:r>
            <a:endParaRPr lang="en-US" b="1" dirty="0" smtClean="0"/>
          </a:p>
          <a:p>
            <a:r>
              <a:rPr lang="en-US" i="1" dirty="0" smtClean="0"/>
              <a:t>Very </a:t>
            </a:r>
            <a:r>
              <a:rPr lang="en-US" dirty="0" smtClean="0"/>
              <a:t>rough guess</a:t>
            </a:r>
            <a:endParaRPr lang="en-US" i="1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289433" y="5412426"/>
            <a:ext cx="431539" cy="7992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4648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655" y="1963615"/>
            <a:ext cx="7507864" cy="406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565"/>
            <a:ext cx="8229600" cy="1143000"/>
          </a:xfrm>
        </p:spPr>
        <p:txBody>
          <a:bodyPr/>
          <a:lstStyle/>
          <a:p>
            <a:r>
              <a:rPr lang="en-US" dirty="0" smtClean="0"/>
              <a:t>3 </a:t>
            </a:r>
            <a:r>
              <a:rPr lang="en-US" dirty="0" smtClean="0"/>
              <a:t>Optimal </a:t>
            </a:r>
            <a:r>
              <a:rPr lang="en-US" dirty="0"/>
              <a:t>Quad Designs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958" y="6516494"/>
            <a:ext cx="15756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See T1300786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4277253" y="1289476"/>
            <a:ext cx="971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Higher payload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649529" y="1289476"/>
            <a:ext cx="1198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Lighter</a:t>
            </a:r>
          </a:p>
          <a:p>
            <a:r>
              <a:rPr lang="en-US" b="1" dirty="0" smtClean="0"/>
              <a:t>Test mass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144965" y="1451328"/>
            <a:ext cx="1890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PUM Si springs</a:t>
            </a:r>
            <a:endParaRPr lang="en-US" b="1" dirty="0"/>
          </a:p>
        </p:txBody>
      </p:sp>
      <p:sp>
        <p:nvSpPr>
          <p:cNvPr id="12" name="Oval 11"/>
          <p:cNvSpPr/>
          <p:nvPr/>
        </p:nvSpPr>
        <p:spPr>
          <a:xfrm>
            <a:off x="5672151" y="3388023"/>
            <a:ext cx="992763" cy="216824"/>
          </a:xfrm>
          <a:prstGeom prst="ellipse">
            <a:avLst/>
          </a:prstGeom>
          <a:noFill/>
          <a:ln w="222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848231" y="4806462"/>
            <a:ext cx="2309522" cy="234461"/>
          </a:xfrm>
          <a:prstGeom prst="ellipse">
            <a:avLst/>
          </a:prstGeom>
          <a:noFill/>
          <a:ln w="222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256070" y="2421594"/>
            <a:ext cx="992763" cy="242247"/>
          </a:xfrm>
          <a:prstGeom prst="ellipse">
            <a:avLst/>
          </a:prstGeom>
          <a:noFill/>
          <a:ln w="222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963954" y="6433283"/>
            <a:ext cx="2133600" cy="365125"/>
          </a:xfrm>
        </p:spPr>
        <p:txBody>
          <a:bodyPr/>
          <a:lstStyle/>
          <a:p>
            <a:r>
              <a:rPr lang="en-US" dirty="0"/>
              <a:t>10/38</a:t>
            </a:r>
            <a:endParaRPr lang="en-US" dirty="0"/>
          </a:p>
        </p:txBody>
      </p:sp>
      <p:pic>
        <p:nvPicPr>
          <p:cNvPr id="16" name="Picture 15" descr="quad_pendulum.eps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879"/>
          <a:stretch/>
        </p:blipFill>
        <p:spPr>
          <a:xfrm>
            <a:off x="0" y="2212001"/>
            <a:ext cx="1550395" cy="323996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586655" y="6020755"/>
            <a:ext cx="750786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Note: these results are highly dependent on the allowed Si fiber stress, </a:t>
            </a:r>
            <a:r>
              <a:rPr lang="en-US" sz="1600" i="1" dirty="0" smtClean="0"/>
              <a:t>σ</a:t>
            </a:r>
            <a:r>
              <a:rPr lang="en-US" sz="1600" i="1" baseline="-25000" dirty="0" smtClean="0"/>
              <a:t>4</a:t>
            </a:r>
            <a:r>
              <a:rPr lang="en-US" sz="1600" dirty="0" smtClean="0"/>
              <a:t>. There is still much uncertainty in this value.</a:t>
            </a:r>
            <a:endParaRPr lang="en-US" sz="1600" dirty="0"/>
          </a:p>
        </p:txBody>
      </p:sp>
      <p:grpSp>
        <p:nvGrpSpPr>
          <p:cNvPr id="18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20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5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sp>
        <p:nvSpPr>
          <p:cNvPr id="4" name="TextBox 3"/>
          <p:cNvSpPr txBox="1"/>
          <p:nvPr/>
        </p:nvSpPr>
        <p:spPr>
          <a:xfrm>
            <a:off x="1601660" y="4549576"/>
            <a:ext cx="6534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bg1">
                    <a:lumMod val="50000"/>
                  </a:schemeClr>
                </a:solidFill>
              </a:rPr>
              <a:t>10Hz</a:t>
            </a:r>
            <a:endParaRPr lang="en-US" sz="11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560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9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pic>
        <p:nvPicPr>
          <p:cNvPr id="6" name="Picture 5" descr="TopToTopTF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1759553"/>
            <a:ext cx="9144000" cy="51048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All designs permit top mass damping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396" y="6492875"/>
            <a:ext cx="2133600" cy="365125"/>
          </a:xfrm>
        </p:spPr>
        <p:txBody>
          <a:bodyPr/>
          <a:lstStyle/>
          <a:p>
            <a:r>
              <a:rPr lang="en-US" dirty="0"/>
              <a:t>11/38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798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2100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Moving from Advanced LIGO to LIGO </a:t>
            </a:r>
            <a:r>
              <a:rPr lang="en-US" dirty="0" smtClean="0"/>
              <a:t>III</a:t>
            </a:r>
          </a:p>
          <a:p>
            <a:r>
              <a:rPr lang="en-US" dirty="0" smtClean="0"/>
              <a:t>LIGO III quad </a:t>
            </a:r>
            <a:r>
              <a:rPr lang="en-US" dirty="0"/>
              <a:t>suspension </a:t>
            </a:r>
            <a:r>
              <a:rPr lang="en-US" dirty="0" smtClean="0"/>
              <a:t>design</a:t>
            </a:r>
            <a:endParaRPr lang="en-US" dirty="0" smtClean="0"/>
          </a:p>
          <a:p>
            <a:r>
              <a:rPr lang="en-US" dirty="0" smtClean="0"/>
              <a:t>Steady state </a:t>
            </a:r>
            <a:r>
              <a:rPr lang="en-US" dirty="0" smtClean="0"/>
              <a:t>cooling (science mode)</a:t>
            </a:r>
          </a:p>
          <a:p>
            <a:pPr lvl="1"/>
            <a:r>
              <a:rPr lang="en-US" dirty="0" smtClean="0"/>
              <a:t>System layout</a:t>
            </a:r>
            <a:endParaRPr lang="en-US" dirty="0" smtClean="0"/>
          </a:p>
          <a:p>
            <a:pPr lvl="1"/>
            <a:r>
              <a:rPr lang="en-US" dirty="0" smtClean="0"/>
              <a:t>Length of heat shield extending into beam tube</a:t>
            </a:r>
            <a:endParaRPr lang="en-US" dirty="0" smtClean="0"/>
          </a:p>
          <a:p>
            <a:r>
              <a:rPr lang="en-US" dirty="0" smtClean="0"/>
              <a:t>Initial </a:t>
            </a:r>
            <a:r>
              <a:rPr lang="en-US" dirty="0" smtClean="0"/>
              <a:t>Cool </a:t>
            </a:r>
            <a:r>
              <a:rPr lang="en-US" dirty="0" smtClean="0"/>
              <a:t>down</a:t>
            </a:r>
            <a:endParaRPr lang="en-US" dirty="0" smtClean="0"/>
          </a:p>
          <a:p>
            <a:pPr lvl="1"/>
            <a:r>
              <a:rPr lang="en-US" dirty="0" smtClean="0"/>
              <a:t>Stanford initial cool down experiments</a:t>
            </a:r>
          </a:p>
          <a:p>
            <a:r>
              <a:rPr lang="en-US" dirty="0" smtClean="0"/>
              <a:t>Future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86110" y="6356350"/>
            <a:ext cx="2133600" cy="365125"/>
          </a:xfrm>
        </p:spPr>
        <p:txBody>
          <a:bodyPr/>
          <a:lstStyle/>
          <a:p>
            <a:fld id="{BA55BF39-0EDD-F045-A247-C9231CAEE0BD}" type="slidenum">
              <a:rPr lang="en-US" smtClean="0"/>
              <a:t>2</a:t>
            </a:fld>
            <a:r>
              <a:rPr lang="en-US" dirty="0" smtClean="0"/>
              <a:t>/38</a:t>
            </a:r>
            <a:endParaRPr lang="en-US" dirty="0"/>
          </a:p>
        </p:txBody>
      </p:sp>
      <p:grpSp>
        <p:nvGrpSpPr>
          <p:cNvPr id="5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7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sp>
        <p:nvSpPr>
          <p:cNvPr id="9" name="Footer Placeholder 1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G1400475 – 29 April 2014 – Caltech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126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Steady State Cooling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Keeping the test mass temperature at the operating point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12/38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058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100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102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LIGO III Steady State Cooling</a:t>
            </a:r>
            <a:endParaRPr lang="en-US" dirty="0"/>
          </a:p>
        </p:txBody>
      </p:sp>
      <p:sp>
        <p:nvSpPr>
          <p:cNvPr id="124" name="TextBox 123"/>
          <p:cNvSpPr txBox="1"/>
          <p:nvPr/>
        </p:nvSpPr>
        <p:spPr>
          <a:xfrm>
            <a:off x="11439" y="6583299"/>
            <a:ext cx="2333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See also G1200246-v1</a:t>
            </a:r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99421" y="6421140"/>
            <a:ext cx="2133600" cy="365125"/>
          </a:xfrm>
        </p:spPr>
        <p:txBody>
          <a:bodyPr/>
          <a:lstStyle/>
          <a:p>
            <a:r>
              <a:rPr lang="en-US" dirty="0"/>
              <a:t>13/38</a:t>
            </a:r>
            <a:endParaRPr lang="en-US" dirty="0"/>
          </a:p>
        </p:txBody>
      </p:sp>
      <p:sp>
        <p:nvSpPr>
          <p:cNvPr id="80" name="Rectangle 79"/>
          <p:cNvSpPr/>
          <p:nvPr/>
        </p:nvSpPr>
        <p:spPr>
          <a:xfrm>
            <a:off x="5327253" y="1795582"/>
            <a:ext cx="91440" cy="162703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61" name="Group 60"/>
          <p:cNvGrpSpPr/>
          <p:nvPr/>
        </p:nvGrpSpPr>
        <p:grpSpPr>
          <a:xfrm>
            <a:off x="4632238" y="5380210"/>
            <a:ext cx="1828800" cy="2622"/>
            <a:chOff x="429981" y="3527476"/>
            <a:chExt cx="2560319" cy="2622"/>
          </a:xfrm>
          <a:scene3d>
            <a:camera prst="orthographicFront">
              <a:rot lat="0" lon="0" rev="10800000"/>
            </a:camera>
            <a:lightRig rig="threePt" dir="t"/>
          </a:scene3d>
        </p:grpSpPr>
        <p:cxnSp>
          <p:nvCxnSpPr>
            <p:cNvPr id="62" name="Straight Connector 61"/>
            <p:cNvCxnSpPr/>
            <p:nvPr/>
          </p:nvCxnSpPr>
          <p:spPr>
            <a:xfrm>
              <a:off x="429981" y="3528384"/>
              <a:ext cx="1211165" cy="0"/>
            </a:xfrm>
            <a:prstGeom prst="line">
              <a:avLst/>
            </a:prstGeom>
            <a:ln w="25400">
              <a:solidFill>
                <a:srgbClr val="FF0000">
                  <a:alpha val="2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520080" y="3527930"/>
              <a:ext cx="1211165" cy="0"/>
            </a:xfrm>
            <a:prstGeom prst="line">
              <a:avLst/>
            </a:prstGeom>
            <a:ln w="25400">
              <a:solidFill>
                <a:srgbClr val="FF0000">
                  <a:alpha val="2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612861" y="3527930"/>
              <a:ext cx="1211165" cy="0"/>
            </a:xfrm>
            <a:prstGeom prst="line">
              <a:avLst/>
            </a:prstGeom>
            <a:ln w="25400">
              <a:solidFill>
                <a:srgbClr val="FF0000">
                  <a:alpha val="2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704301" y="3528384"/>
              <a:ext cx="1211165" cy="0"/>
            </a:xfrm>
            <a:prstGeom prst="line">
              <a:avLst/>
            </a:prstGeom>
            <a:ln w="25400">
              <a:solidFill>
                <a:srgbClr val="FF0000">
                  <a:alpha val="2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795741" y="3528384"/>
              <a:ext cx="1211165" cy="0"/>
            </a:xfrm>
            <a:prstGeom prst="line">
              <a:avLst/>
            </a:prstGeom>
            <a:ln w="25400">
              <a:solidFill>
                <a:srgbClr val="FF0000">
                  <a:alpha val="2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887181" y="3527476"/>
              <a:ext cx="1211165" cy="0"/>
            </a:xfrm>
            <a:prstGeom prst="line">
              <a:avLst/>
            </a:prstGeom>
            <a:ln w="25400">
              <a:solidFill>
                <a:srgbClr val="FF0000">
                  <a:alpha val="2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978621" y="3528384"/>
              <a:ext cx="1211165" cy="0"/>
            </a:xfrm>
            <a:prstGeom prst="line">
              <a:avLst/>
            </a:prstGeom>
            <a:ln w="25400">
              <a:solidFill>
                <a:srgbClr val="FF0000">
                  <a:alpha val="2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1070061" y="3527930"/>
              <a:ext cx="1211165" cy="0"/>
            </a:xfrm>
            <a:prstGeom prst="line">
              <a:avLst/>
            </a:prstGeom>
            <a:ln w="25400">
              <a:solidFill>
                <a:srgbClr val="FF0000">
                  <a:alpha val="2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1161500" y="3530098"/>
              <a:ext cx="182880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1435991" y="5362918"/>
            <a:ext cx="2560319" cy="2622"/>
            <a:chOff x="429981" y="3527476"/>
            <a:chExt cx="2560319" cy="2622"/>
          </a:xfrm>
        </p:grpSpPr>
        <p:cxnSp>
          <p:nvCxnSpPr>
            <p:cNvPr id="51" name="Straight Connector 50"/>
            <p:cNvCxnSpPr/>
            <p:nvPr/>
          </p:nvCxnSpPr>
          <p:spPr>
            <a:xfrm>
              <a:off x="429981" y="3528384"/>
              <a:ext cx="1211165" cy="0"/>
            </a:xfrm>
            <a:prstGeom prst="line">
              <a:avLst/>
            </a:prstGeom>
            <a:ln w="317500">
              <a:solidFill>
                <a:srgbClr val="FF0000">
                  <a:alpha val="2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520080" y="3527930"/>
              <a:ext cx="1211165" cy="0"/>
            </a:xfrm>
            <a:prstGeom prst="line">
              <a:avLst/>
            </a:prstGeom>
            <a:ln w="317500">
              <a:solidFill>
                <a:srgbClr val="FF0000">
                  <a:alpha val="2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612861" y="3527930"/>
              <a:ext cx="1211165" cy="0"/>
            </a:xfrm>
            <a:prstGeom prst="line">
              <a:avLst/>
            </a:prstGeom>
            <a:ln w="317500">
              <a:solidFill>
                <a:srgbClr val="FF0000">
                  <a:alpha val="2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704301" y="3528384"/>
              <a:ext cx="1211165" cy="0"/>
            </a:xfrm>
            <a:prstGeom prst="line">
              <a:avLst/>
            </a:prstGeom>
            <a:ln w="317500">
              <a:solidFill>
                <a:srgbClr val="FF0000">
                  <a:alpha val="2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795741" y="3528384"/>
              <a:ext cx="1211165" cy="0"/>
            </a:xfrm>
            <a:prstGeom prst="line">
              <a:avLst/>
            </a:prstGeom>
            <a:ln w="317500">
              <a:solidFill>
                <a:srgbClr val="FF0000">
                  <a:alpha val="2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887181" y="3527476"/>
              <a:ext cx="1211165" cy="0"/>
            </a:xfrm>
            <a:prstGeom prst="line">
              <a:avLst/>
            </a:prstGeom>
            <a:ln w="317500">
              <a:solidFill>
                <a:srgbClr val="FF0000">
                  <a:alpha val="2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978621" y="3528384"/>
              <a:ext cx="1211165" cy="0"/>
            </a:xfrm>
            <a:prstGeom prst="line">
              <a:avLst/>
            </a:prstGeom>
            <a:ln w="317500">
              <a:solidFill>
                <a:srgbClr val="FF0000">
                  <a:alpha val="2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1070061" y="3527930"/>
              <a:ext cx="1211165" cy="0"/>
            </a:xfrm>
            <a:prstGeom prst="line">
              <a:avLst/>
            </a:prstGeom>
            <a:ln w="317500">
              <a:solidFill>
                <a:srgbClr val="FF0000">
                  <a:alpha val="2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1161500" y="3530098"/>
              <a:ext cx="1828800" cy="0"/>
            </a:xfrm>
            <a:prstGeom prst="line">
              <a:avLst/>
            </a:prstGeom>
            <a:ln w="3175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/>
          <p:cNvSpPr/>
          <p:nvPr/>
        </p:nvSpPr>
        <p:spPr>
          <a:xfrm>
            <a:off x="4006706" y="4851154"/>
            <a:ext cx="610823" cy="10514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" name="Rectangle 6"/>
          <p:cNvSpPr/>
          <p:nvPr/>
        </p:nvSpPr>
        <p:spPr>
          <a:xfrm>
            <a:off x="4825986" y="4982591"/>
            <a:ext cx="371439" cy="82727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" name="Rectangle 7"/>
          <p:cNvSpPr/>
          <p:nvPr/>
        </p:nvSpPr>
        <p:spPr>
          <a:xfrm>
            <a:off x="4130417" y="3550993"/>
            <a:ext cx="360994" cy="10514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Rectangle 8"/>
          <p:cNvSpPr/>
          <p:nvPr/>
        </p:nvSpPr>
        <p:spPr>
          <a:xfrm>
            <a:off x="4825679" y="3674700"/>
            <a:ext cx="371439" cy="82727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Rectangle 10"/>
          <p:cNvSpPr/>
          <p:nvPr/>
        </p:nvSpPr>
        <p:spPr>
          <a:xfrm>
            <a:off x="4129950" y="2880317"/>
            <a:ext cx="360994" cy="3884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2" name="Rectangle 11"/>
          <p:cNvSpPr/>
          <p:nvPr/>
        </p:nvSpPr>
        <p:spPr>
          <a:xfrm>
            <a:off x="4134515" y="2292404"/>
            <a:ext cx="360994" cy="3884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3" name="Rectangle 12"/>
          <p:cNvSpPr/>
          <p:nvPr/>
        </p:nvSpPr>
        <p:spPr>
          <a:xfrm>
            <a:off x="4825679" y="2879863"/>
            <a:ext cx="360994" cy="3884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4" name="Rectangle 13"/>
          <p:cNvSpPr/>
          <p:nvPr/>
        </p:nvSpPr>
        <p:spPr>
          <a:xfrm>
            <a:off x="4830244" y="2291950"/>
            <a:ext cx="360994" cy="3884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cxnSp>
        <p:nvCxnSpPr>
          <p:cNvPr id="17" name="Straight Connector 16"/>
          <p:cNvCxnSpPr/>
          <p:nvPr/>
        </p:nvCxnSpPr>
        <p:spPr>
          <a:xfrm>
            <a:off x="4233197" y="4080113"/>
            <a:ext cx="0" cy="12698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385597" y="4079659"/>
            <a:ext cx="0" cy="12698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926511" y="4079659"/>
            <a:ext cx="0" cy="12698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078911" y="4079205"/>
            <a:ext cx="0" cy="12698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233197" y="3115936"/>
            <a:ext cx="0" cy="6697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385597" y="3115936"/>
            <a:ext cx="0" cy="6693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233197" y="2515815"/>
            <a:ext cx="0" cy="4820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385597" y="2515815"/>
            <a:ext cx="0" cy="4816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926511" y="2491845"/>
            <a:ext cx="0" cy="4820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078911" y="2491845"/>
            <a:ext cx="0" cy="4816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913821" y="3116390"/>
            <a:ext cx="0" cy="7755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066221" y="3116390"/>
            <a:ext cx="0" cy="7755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822192" y="3421651"/>
            <a:ext cx="1610968" cy="2610331"/>
          </a:xfrm>
          <a:prstGeom prst="rect">
            <a:avLst/>
          </a:prstGeom>
          <a:solidFill>
            <a:schemeClr val="tx2">
              <a:lumMod val="40000"/>
              <a:lumOff val="60000"/>
              <a:alpha val="2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1" name="Rectangle 40"/>
          <p:cNvSpPr/>
          <p:nvPr/>
        </p:nvSpPr>
        <p:spPr>
          <a:xfrm>
            <a:off x="1984631" y="5029623"/>
            <a:ext cx="1837005" cy="676974"/>
          </a:xfrm>
          <a:prstGeom prst="rect">
            <a:avLst/>
          </a:prstGeom>
          <a:solidFill>
            <a:schemeClr val="tx2">
              <a:lumMod val="40000"/>
              <a:lumOff val="60000"/>
              <a:alpha val="2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0" name="Rectangle 59"/>
          <p:cNvSpPr/>
          <p:nvPr/>
        </p:nvSpPr>
        <p:spPr>
          <a:xfrm>
            <a:off x="5432604" y="5029623"/>
            <a:ext cx="457200" cy="676974"/>
          </a:xfrm>
          <a:prstGeom prst="rect">
            <a:avLst/>
          </a:prstGeom>
          <a:solidFill>
            <a:schemeClr val="tx2">
              <a:lumMod val="40000"/>
              <a:lumOff val="60000"/>
              <a:alpha val="2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" name="TextBox 2"/>
          <p:cNvSpPr txBox="1"/>
          <p:nvPr/>
        </p:nvSpPr>
        <p:spPr>
          <a:xfrm>
            <a:off x="6019800" y="4058610"/>
            <a:ext cx="1759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124 K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3" idx="1"/>
          </p:cNvCxnSpPr>
          <p:nvPr/>
        </p:nvCxnSpPr>
        <p:spPr>
          <a:xfrm flipH="1" flipV="1">
            <a:off x="4490944" y="4058613"/>
            <a:ext cx="1528856" cy="1846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3" idx="1"/>
          </p:cNvCxnSpPr>
          <p:nvPr/>
        </p:nvCxnSpPr>
        <p:spPr>
          <a:xfrm flipH="1">
            <a:off x="4617530" y="4243276"/>
            <a:ext cx="1402270" cy="60787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3" idx="1"/>
          </p:cNvCxnSpPr>
          <p:nvPr/>
        </p:nvCxnSpPr>
        <p:spPr>
          <a:xfrm flipH="1" flipV="1">
            <a:off x="5197426" y="3891985"/>
            <a:ext cx="822374" cy="35129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3" idx="1"/>
          </p:cNvCxnSpPr>
          <p:nvPr/>
        </p:nvCxnSpPr>
        <p:spPr>
          <a:xfrm flipH="1">
            <a:off x="5197426" y="4243276"/>
            <a:ext cx="822374" cy="78634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5889804" y="2484899"/>
            <a:ext cx="1759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295 K</a:t>
            </a:r>
            <a:endParaRPr lang="en-US" dirty="0"/>
          </a:p>
        </p:txBody>
      </p:sp>
      <p:cxnSp>
        <p:nvCxnSpPr>
          <p:cNvPr id="71" name="Straight Arrow Connector 70"/>
          <p:cNvCxnSpPr>
            <a:stCxn id="58" idx="1"/>
            <a:endCxn id="12" idx="3"/>
          </p:cNvCxnSpPr>
          <p:nvPr/>
        </p:nvCxnSpPr>
        <p:spPr>
          <a:xfrm flipH="1" flipV="1">
            <a:off x="4495509" y="2486644"/>
            <a:ext cx="1394295" cy="1829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58" idx="1"/>
            <a:endCxn id="11" idx="3"/>
          </p:cNvCxnSpPr>
          <p:nvPr/>
        </p:nvCxnSpPr>
        <p:spPr>
          <a:xfrm flipH="1">
            <a:off x="4490944" y="2669565"/>
            <a:ext cx="1398860" cy="40499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58" idx="1"/>
          </p:cNvCxnSpPr>
          <p:nvPr/>
        </p:nvCxnSpPr>
        <p:spPr>
          <a:xfrm flipH="1" flipV="1">
            <a:off x="5197426" y="2318274"/>
            <a:ext cx="692378" cy="35129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58" idx="1"/>
            <a:endCxn id="13" idx="3"/>
          </p:cNvCxnSpPr>
          <p:nvPr/>
        </p:nvCxnSpPr>
        <p:spPr>
          <a:xfrm flipH="1">
            <a:off x="5186673" y="2669565"/>
            <a:ext cx="703131" cy="4045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6275808" y="5613921"/>
            <a:ext cx="27045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Heat shield at </a:t>
            </a:r>
          </a:p>
          <a:p>
            <a:pPr algn="ctr"/>
            <a:r>
              <a:rPr lang="en-US" dirty="0" smtClean="0"/>
              <a:t>80 K maintains 124 K through </a:t>
            </a:r>
            <a:r>
              <a:rPr lang="en-US" dirty="0" err="1" smtClean="0"/>
              <a:t>radiative</a:t>
            </a:r>
            <a:r>
              <a:rPr lang="en-US" dirty="0" smtClean="0"/>
              <a:t> coupling</a:t>
            </a:r>
            <a:endParaRPr lang="en-US" dirty="0"/>
          </a:p>
        </p:txBody>
      </p:sp>
      <p:cxnSp>
        <p:nvCxnSpPr>
          <p:cNvPr id="76" name="Straight Arrow Connector 75"/>
          <p:cNvCxnSpPr>
            <a:stCxn id="75" idx="1"/>
          </p:cNvCxnSpPr>
          <p:nvPr/>
        </p:nvCxnSpPr>
        <p:spPr>
          <a:xfrm flipH="1" flipV="1">
            <a:off x="5889808" y="5613932"/>
            <a:ext cx="386000" cy="46165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stCxn id="75" idx="1"/>
          </p:cNvCxnSpPr>
          <p:nvPr/>
        </p:nvCxnSpPr>
        <p:spPr>
          <a:xfrm flipH="1" flipV="1">
            <a:off x="5497360" y="5902654"/>
            <a:ext cx="778448" cy="1729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1954395" y="1463535"/>
            <a:ext cx="5374577" cy="31120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Active Seismic Isolation Table</a:t>
            </a:r>
            <a:endParaRPr lang="en-US" sz="1600" dirty="0"/>
          </a:p>
        </p:txBody>
      </p:sp>
      <p:cxnSp>
        <p:nvCxnSpPr>
          <p:cNvPr id="78" name="Straight Connector 77"/>
          <p:cNvCxnSpPr/>
          <p:nvPr/>
        </p:nvCxnSpPr>
        <p:spPr>
          <a:xfrm>
            <a:off x="4309092" y="1796172"/>
            <a:ext cx="0" cy="4820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4997027" y="1795582"/>
            <a:ext cx="0" cy="4820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3828365" y="1796172"/>
            <a:ext cx="91440" cy="162703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1" name="TextBox 80"/>
          <p:cNvSpPr txBox="1"/>
          <p:nvPr/>
        </p:nvSpPr>
        <p:spPr>
          <a:xfrm>
            <a:off x="6850868" y="2597796"/>
            <a:ext cx="1241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ISI stage 2</a:t>
            </a:r>
            <a:endParaRPr lang="en-US" dirty="0"/>
          </a:p>
        </p:txBody>
      </p:sp>
      <p:cxnSp>
        <p:nvCxnSpPr>
          <p:cNvPr id="82" name="Straight Arrow Connector 81"/>
          <p:cNvCxnSpPr>
            <a:stCxn id="81" idx="0"/>
          </p:cNvCxnSpPr>
          <p:nvPr/>
        </p:nvCxnSpPr>
        <p:spPr>
          <a:xfrm flipH="1" flipV="1">
            <a:off x="6585051" y="1774740"/>
            <a:ext cx="886518" cy="8230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Freeform 90"/>
          <p:cNvSpPr/>
          <p:nvPr/>
        </p:nvSpPr>
        <p:spPr>
          <a:xfrm>
            <a:off x="1071040" y="1835940"/>
            <a:ext cx="2723500" cy="1637046"/>
          </a:xfrm>
          <a:custGeom>
            <a:avLst/>
            <a:gdLst>
              <a:gd name="connsiteX0" fmla="*/ 0 w 2723500"/>
              <a:gd name="connsiteY0" fmla="*/ 458985 h 1637046"/>
              <a:gd name="connsiteX1" fmla="*/ 504918 w 2723500"/>
              <a:gd name="connsiteY1" fmla="*/ 443685 h 1637046"/>
              <a:gd name="connsiteX2" fmla="*/ 581421 w 2723500"/>
              <a:gd name="connsiteY2" fmla="*/ 428386 h 1637046"/>
              <a:gd name="connsiteX3" fmla="*/ 688525 w 2723500"/>
              <a:gd name="connsiteY3" fmla="*/ 397787 h 1637046"/>
              <a:gd name="connsiteX4" fmla="*/ 749727 w 2723500"/>
              <a:gd name="connsiteY4" fmla="*/ 367188 h 1637046"/>
              <a:gd name="connsiteX5" fmla="*/ 841531 w 2723500"/>
              <a:gd name="connsiteY5" fmla="*/ 305990 h 1637046"/>
              <a:gd name="connsiteX6" fmla="*/ 887432 w 2723500"/>
              <a:gd name="connsiteY6" fmla="*/ 275391 h 1637046"/>
              <a:gd name="connsiteX7" fmla="*/ 948635 w 2723500"/>
              <a:gd name="connsiteY7" fmla="*/ 244792 h 1637046"/>
              <a:gd name="connsiteX8" fmla="*/ 963935 w 2723500"/>
              <a:gd name="connsiteY8" fmla="*/ 198893 h 1637046"/>
              <a:gd name="connsiteX9" fmla="*/ 1025137 w 2723500"/>
              <a:gd name="connsiteY9" fmla="*/ 183594 h 1637046"/>
              <a:gd name="connsiteX10" fmla="*/ 1071039 w 2723500"/>
              <a:gd name="connsiteY10" fmla="*/ 168294 h 1637046"/>
              <a:gd name="connsiteX11" fmla="*/ 1116941 w 2723500"/>
              <a:gd name="connsiteY11" fmla="*/ 137695 h 1637046"/>
              <a:gd name="connsiteX12" fmla="*/ 1178143 w 2723500"/>
              <a:gd name="connsiteY12" fmla="*/ 122396 h 1637046"/>
              <a:gd name="connsiteX13" fmla="*/ 1269946 w 2723500"/>
              <a:gd name="connsiteY13" fmla="*/ 91797 h 1637046"/>
              <a:gd name="connsiteX14" fmla="*/ 1315848 w 2723500"/>
              <a:gd name="connsiteY14" fmla="*/ 76497 h 1637046"/>
              <a:gd name="connsiteX15" fmla="*/ 1453553 w 2723500"/>
              <a:gd name="connsiteY15" fmla="*/ 15299 h 1637046"/>
              <a:gd name="connsiteX16" fmla="*/ 1667761 w 2723500"/>
              <a:gd name="connsiteY16" fmla="*/ 0 h 1637046"/>
              <a:gd name="connsiteX17" fmla="*/ 1989073 w 2723500"/>
              <a:gd name="connsiteY17" fmla="*/ 15299 h 1637046"/>
              <a:gd name="connsiteX18" fmla="*/ 2325685 w 2723500"/>
              <a:gd name="connsiteY18" fmla="*/ 45898 h 1637046"/>
              <a:gd name="connsiteX19" fmla="*/ 2371587 w 2723500"/>
              <a:gd name="connsiteY19" fmla="*/ 76497 h 1637046"/>
              <a:gd name="connsiteX20" fmla="*/ 2463390 w 2723500"/>
              <a:gd name="connsiteY20" fmla="*/ 107096 h 1637046"/>
              <a:gd name="connsiteX21" fmla="*/ 2493992 w 2723500"/>
              <a:gd name="connsiteY21" fmla="*/ 152995 h 1637046"/>
              <a:gd name="connsiteX22" fmla="*/ 2524593 w 2723500"/>
              <a:gd name="connsiteY22" fmla="*/ 244792 h 1637046"/>
              <a:gd name="connsiteX23" fmla="*/ 2555194 w 2723500"/>
              <a:gd name="connsiteY23" fmla="*/ 474284 h 1637046"/>
              <a:gd name="connsiteX24" fmla="*/ 2585795 w 2723500"/>
              <a:gd name="connsiteY24" fmla="*/ 1254559 h 1637046"/>
              <a:gd name="connsiteX25" fmla="*/ 2631697 w 2723500"/>
              <a:gd name="connsiteY25" fmla="*/ 1545249 h 1637046"/>
              <a:gd name="connsiteX26" fmla="*/ 2662298 w 2723500"/>
              <a:gd name="connsiteY26" fmla="*/ 1591148 h 1637046"/>
              <a:gd name="connsiteX27" fmla="*/ 2708199 w 2723500"/>
              <a:gd name="connsiteY27" fmla="*/ 1621747 h 1637046"/>
              <a:gd name="connsiteX28" fmla="*/ 2723500 w 2723500"/>
              <a:gd name="connsiteY28" fmla="*/ 1637046 h 1637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723500" h="1637046">
                <a:moveTo>
                  <a:pt x="0" y="458985"/>
                </a:moveTo>
                <a:cubicBezTo>
                  <a:pt x="168306" y="453885"/>
                  <a:pt x="336767" y="452534"/>
                  <a:pt x="504918" y="443685"/>
                </a:cubicBezTo>
                <a:cubicBezTo>
                  <a:pt x="530888" y="442318"/>
                  <a:pt x="556034" y="434027"/>
                  <a:pt x="581421" y="428386"/>
                </a:cubicBezTo>
                <a:cubicBezTo>
                  <a:pt x="608289" y="422416"/>
                  <a:pt x="661007" y="409580"/>
                  <a:pt x="688525" y="397787"/>
                </a:cubicBezTo>
                <a:cubicBezTo>
                  <a:pt x="709489" y="388803"/>
                  <a:pt x="730169" y="378922"/>
                  <a:pt x="749727" y="367188"/>
                </a:cubicBezTo>
                <a:cubicBezTo>
                  <a:pt x="781264" y="348267"/>
                  <a:pt x="810930" y="326389"/>
                  <a:pt x="841531" y="305990"/>
                </a:cubicBezTo>
                <a:cubicBezTo>
                  <a:pt x="856831" y="295790"/>
                  <a:pt x="870985" y="283614"/>
                  <a:pt x="887432" y="275391"/>
                </a:cubicBezTo>
                <a:lnTo>
                  <a:pt x="948635" y="244792"/>
                </a:lnTo>
                <a:cubicBezTo>
                  <a:pt x="953735" y="229492"/>
                  <a:pt x="951341" y="208967"/>
                  <a:pt x="963935" y="198893"/>
                </a:cubicBezTo>
                <a:cubicBezTo>
                  <a:pt x="980356" y="185757"/>
                  <a:pt x="1004918" y="189371"/>
                  <a:pt x="1025137" y="183594"/>
                </a:cubicBezTo>
                <a:cubicBezTo>
                  <a:pt x="1040645" y="179164"/>
                  <a:pt x="1056613" y="175506"/>
                  <a:pt x="1071039" y="168294"/>
                </a:cubicBezTo>
                <a:cubicBezTo>
                  <a:pt x="1087487" y="160071"/>
                  <a:pt x="1100039" y="144938"/>
                  <a:pt x="1116941" y="137695"/>
                </a:cubicBezTo>
                <a:cubicBezTo>
                  <a:pt x="1136269" y="129412"/>
                  <a:pt x="1158001" y="128438"/>
                  <a:pt x="1178143" y="122396"/>
                </a:cubicBezTo>
                <a:cubicBezTo>
                  <a:pt x="1209039" y="113128"/>
                  <a:pt x="1239345" y="101997"/>
                  <a:pt x="1269946" y="91797"/>
                </a:cubicBezTo>
                <a:cubicBezTo>
                  <a:pt x="1285247" y="86697"/>
                  <a:pt x="1302428" y="85443"/>
                  <a:pt x="1315848" y="76497"/>
                </a:cubicBezTo>
                <a:cubicBezTo>
                  <a:pt x="1361185" y="46274"/>
                  <a:pt x="1392375" y="19668"/>
                  <a:pt x="1453553" y="15299"/>
                </a:cubicBezTo>
                <a:lnTo>
                  <a:pt x="1667761" y="0"/>
                </a:lnTo>
                <a:lnTo>
                  <a:pt x="1989073" y="15299"/>
                </a:lnTo>
                <a:cubicBezTo>
                  <a:pt x="2279102" y="30171"/>
                  <a:pt x="2176741" y="8666"/>
                  <a:pt x="2325685" y="45898"/>
                </a:cubicBezTo>
                <a:cubicBezTo>
                  <a:pt x="2340986" y="56098"/>
                  <a:pt x="2354783" y="69029"/>
                  <a:pt x="2371587" y="76497"/>
                </a:cubicBezTo>
                <a:cubicBezTo>
                  <a:pt x="2401063" y="89597"/>
                  <a:pt x="2463390" y="107096"/>
                  <a:pt x="2463390" y="107096"/>
                </a:cubicBezTo>
                <a:cubicBezTo>
                  <a:pt x="2473591" y="122396"/>
                  <a:pt x="2486523" y="136192"/>
                  <a:pt x="2493992" y="152995"/>
                </a:cubicBezTo>
                <a:cubicBezTo>
                  <a:pt x="2507093" y="182469"/>
                  <a:pt x="2524593" y="244792"/>
                  <a:pt x="2524593" y="244792"/>
                </a:cubicBezTo>
                <a:cubicBezTo>
                  <a:pt x="2529190" y="276972"/>
                  <a:pt x="2554253" y="447932"/>
                  <a:pt x="2555194" y="474284"/>
                </a:cubicBezTo>
                <a:cubicBezTo>
                  <a:pt x="2583340" y="1262310"/>
                  <a:pt x="2492237" y="973910"/>
                  <a:pt x="2585795" y="1254559"/>
                </a:cubicBezTo>
                <a:cubicBezTo>
                  <a:pt x="2589687" y="1305146"/>
                  <a:pt x="2586802" y="1477910"/>
                  <a:pt x="2631697" y="1545249"/>
                </a:cubicBezTo>
                <a:cubicBezTo>
                  <a:pt x="2641897" y="1560549"/>
                  <a:pt x="2649295" y="1578146"/>
                  <a:pt x="2662298" y="1591148"/>
                </a:cubicBezTo>
                <a:cubicBezTo>
                  <a:pt x="2675301" y="1604150"/>
                  <a:pt x="2693488" y="1610714"/>
                  <a:pt x="2708199" y="1621747"/>
                </a:cubicBezTo>
                <a:cubicBezTo>
                  <a:pt x="2713969" y="1626074"/>
                  <a:pt x="2718400" y="1631946"/>
                  <a:pt x="2723500" y="1637046"/>
                </a:cubicBezTo>
              </a:path>
            </a:pathLst>
          </a:custGeom>
          <a:ln w="635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3" name="TextBox 92"/>
          <p:cNvSpPr txBox="1"/>
          <p:nvPr/>
        </p:nvSpPr>
        <p:spPr>
          <a:xfrm>
            <a:off x="151003" y="3186395"/>
            <a:ext cx="1241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Vacuum flange</a:t>
            </a:r>
            <a:endParaRPr lang="en-US" dirty="0"/>
          </a:p>
        </p:txBody>
      </p:sp>
      <p:cxnSp>
        <p:nvCxnSpPr>
          <p:cNvPr id="94" name="Straight Arrow Connector 93"/>
          <p:cNvCxnSpPr>
            <a:stCxn id="93" idx="0"/>
            <a:endCxn id="92" idx="2"/>
          </p:cNvCxnSpPr>
          <p:nvPr/>
        </p:nvCxnSpPr>
        <p:spPr>
          <a:xfrm flipV="1">
            <a:off x="771704" y="2684954"/>
            <a:ext cx="322196" cy="50144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1281206" y="2797589"/>
            <a:ext cx="215717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Flexible liquid nitrogen hoses,</a:t>
            </a:r>
          </a:p>
          <a:p>
            <a:r>
              <a:rPr lang="en-US" dirty="0" smtClean="0"/>
              <a:t>1 mL/s laminar flow:</a:t>
            </a:r>
          </a:p>
          <a:p>
            <a:r>
              <a:rPr lang="en-US" dirty="0" smtClean="0">
                <a:solidFill>
                  <a:schemeClr val="accent4"/>
                </a:solidFill>
              </a:rPr>
              <a:t>Supply (65 K)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chemeClr val="accent6"/>
                </a:solidFill>
              </a:rPr>
              <a:t>return (75 K)</a:t>
            </a:r>
            <a:r>
              <a:rPr lang="en-US" dirty="0" smtClean="0"/>
              <a:t>;</a:t>
            </a:r>
          </a:p>
          <a:p>
            <a:r>
              <a:rPr lang="en-US" dirty="0"/>
              <a:t>or Cu </a:t>
            </a:r>
            <a:r>
              <a:rPr lang="en-US" dirty="0" smtClean="0"/>
              <a:t>cables</a:t>
            </a:r>
            <a:endParaRPr lang="en-US" dirty="0" smtClean="0">
              <a:solidFill>
                <a:schemeClr val="accent6"/>
              </a:solidFill>
            </a:endParaRPr>
          </a:p>
        </p:txBody>
      </p:sp>
      <p:cxnSp>
        <p:nvCxnSpPr>
          <p:cNvPr id="98" name="Straight Arrow Connector 97"/>
          <p:cNvCxnSpPr>
            <a:stCxn id="97" idx="0"/>
            <a:endCxn id="4" idx="6"/>
          </p:cNvCxnSpPr>
          <p:nvPr/>
        </p:nvCxnSpPr>
        <p:spPr>
          <a:xfrm flipH="1" flipV="1">
            <a:off x="1912676" y="2304947"/>
            <a:ext cx="447115" cy="4926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/>
          <p:nvPr/>
        </p:nvSpPr>
        <p:spPr>
          <a:xfrm>
            <a:off x="2524593" y="2399944"/>
            <a:ext cx="913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clamp</a:t>
            </a:r>
            <a:endParaRPr lang="en-US" dirty="0"/>
          </a:p>
        </p:txBody>
      </p:sp>
      <p:cxnSp>
        <p:nvCxnSpPr>
          <p:cNvPr id="118" name="Straight Arrow Connector 117"/>
          <p:cNvCxnSpPr>
            <a:stCxn id="117" idx="0"/>
            <a:endCxn id="96" idx="2"/>
          </p:cNvCxnSpPr>
          <p:nvPr/>
        </p:nvCxnSpPr>
        <p:spPr>
          <a:xfrm flipH="1" flipV="1">
            <a:off x="2939517" y="1965642"/>
            <a:ext cx="41968" cy="4343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>
            <a:off x="1071040" y="5875531"/>
            <a:ext cx="1169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1560 nm MW laser</a:t>
            </a:r>
            <a:endParaRPr lang="en-US" dirty="0"/>
          </a:p>
        </p:txBody>
      </p:sp>
      <p:cxnSp>
        <p:nvCxnSpPr>
          <p:cNvPr id="123" name="Straight Arrow Connector 122"/>
          <p:cNvCxnSpPr>
            <a:stCxn id="121" idx="0"/>
          </p:cNvCxnSpPr>
          <p:nvPr/>
        </p:nvCxnSpPr>
        <p:spPr>
          <a:xfrm flipV="1">
            <a:off x="1655731" y="5488011"/>
            <a:ext cx="472557" cy="3875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TextBox 124"/>
          <p:cNvSpPr txBox="1"/>
          <p:nvPr/>
        </p:nvSpPr>
        <p:spPr>
          <a:xfrm>
            <a:off x="6738537" y="4564681"/>
            <a:ext cx="1518883" cy="92333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≈ 3 W absorption at 124 K</a:t>
            </a:r>
            <a:endParaRPr lang="en-US" dirty="0"/>
          </a:p>
        </p:txBody>
      </p:sp>
      <p:cxnSp>
        <p:nvCxnSpPr>
          <p:cNvPr id="126" name="Straight Arrow Connector 125"/>
          <p:cNvCxnSpPr>
            <a:stCxn id="125" idx="1"/>
          </p:cNvCxnSpPr>
          <p:nvPr/>
        </p:nvCxnSpPr>
        <p:spPr>
          <a:xfrm flipH="1">
            <a:off x="4617529" y="5026346"/>
            <a:ext cx="2121008" cy="25541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2240421" y="4511083"/>
            <a:ext cx="1304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≤ 10 </a:t>
            </a:r>
            <a:r>
              <a:rPr lang="en-US" dirty="0"/>
              <a:t>m</a:t>
            </a:r>
            <a:endParaRPr lang="en-US" dirty="0" smtClean="0"/>
          </a:p>
        </p:txBody>
      </p:sp>
      <p:cxnSp>
        <p:nvCxnSpPr>
          <p:cNvPr id="84" name="Straight Arrow Connector 83"/>
          <p:cNvCxnSpPr/>
          <p:nvPr/>
        </p:nvCxnSpPr>
        <p:spPr>
          <a:xfrm flipH="1" flipV="1">
            <a:off x="2004730" y="4458720"/>
            <a:ext cx="0" cy="53764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>
            <a:off x="3305729" y="4702408"/>
            <a:ext cx="443067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>
            <a:off x="2074760" y="4702409"/>
            <a:ext cx="443067" cy="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2629134" y="6261288"/>
            <a:ext cx="2133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143 kg Si test mass</a:t>
            </a:r>
            <a:endParaRPr lang="en-US" dirty="0"/>
          </a:p>
        </p:txBody>
      </p:sp>
      <p:cxnSp>
        <p:nvCxnSpPr>
          <p:cNvPr id="89" name="Straight Arrow Connector 88"/>
          <p:cNvCxnSpPr>
            <a:stCxn id="87" idx="0"/>
          </p:cNvCxnSpPr>
          <p:nvPr/>
        </p:nvCxnSpPr>
        <p:spPr>
          <a:xfrm flipV="1">
            <a:off x="3696001" y="5706598"/>
            <a:ext cx="613091" cy="5546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Freeform 3"/>
          <p:cNvSpPr/>
          <p:nvPr/>
        </p:nvSpPr>
        <p:spPr>
          <a:xfrm>
            <a:off x="1128792" y="1881589"/>
            <a:ext cx="2713000" cy="3998377"/>
          </a:xfrm>
          <a:custGeom>
            <a:avLst/>
            <a:gdLst>
              <a:gd name="connsiteX0" fmla="*/ 0 w 2713000"/>
              <a:gd name="connsiteY0" fmla="*/ 595837 h 3998377"/>
              <a:gd name="connsiteX1" fmla="*/ 313553 w 2713000"/>
              <a:gd name="connsiteY1" fmla="*/ 595837 h 3998377"/>
              <a:gd name="connsiteX2" fmla="*/ 407619 w 2713000"/>
              <a:gd name="connsiteY2" fmla="*/ 564477 h 3998377"/>
              <a:gd name="connsiteX3" fmla="*/ 533041 w 2713000"/>
              <a:gd name="connsiteY3" fmla="*/ 548797 h 3998377"/>
              <a:gd name="connsiteX4" fmla="*/ 627107 w 2713000"/>
              <a:gd name="connsiteY4" fmla="*/ 501757 h 3998377"/>
              <a:gd name="connsiteX5" fmla="*/ 674140 w 2713000"/>
              <a:gd name="connsiteY5" fmla="*/ 470397 h 3998377"/>
              <a:gd name="connsiteX6" fmla="*/ 783884 w 2713000"/>
              <a:gd name="connsiteY6" fmla="*/ 423358 h 3998377"/>
              <a:gd name="connsiteX7" fmla="*/ 956338 w 2713000"/>
              <a:gd name="connsiteY7" fmla="*/ 313598 h 3998377"/>
              <a:gd name="connsiteX8" fmla="*/ 987693 w 2713000"/>
              <a:gd name="connsiteY8" fmla="*/ 266558 h 3998377"/>
              <a:gd name="connsiteX9" fmla="*/ 1034726 w 2713000"/>
              <a:gd name="connsiteY9" fmla="*/ 250879 h 3998377"/>
              <a:gd name="connsiteX10" fmla="*/ 1113115 w 2713000"/>
              <a:gd name="connsiteY10" fmla="*/ 219519 h 3998377"/>
              <a:gd name="connsiteX11" fmla="*/ 1160148 w 2713000"/>
              <a:gd name="connsiteY11" fmla="*/ 188159 h 3998377"/>
              <a:gd name="connsiteX12" fmla="*/ 1285569 w 2713000"/>
              <a:gd name="connsiteY12" fmla="*/ 156799 h 3998377"/>
              <a:gd name="connsiteX13" fmla="*/ 1332602 w 2713000"/>
              <a:gd name="connsiteY13" fmla="*/ 141119 h 3998377"/>
              <a:gd name="connsiteX14" fmla="*/ 1442346 w 2713000"/>
              <a:gd name="connsiteY14" fmla="*/ 78400 h 3998377"/>
              <a:gd name="connsiteX15" fmla="*/ 1599122 w 2713000"/>
              <a:gd name="connsiteY15" fmla="*/ 31360 h 3998377"/>
              <a:gd name="connsiteX16" fmla="*/ 1693188 w 2713000"/>
              <a:gd name="connsiteY16" fmla="*/ 0 h 3998377"/>
              <a:gd name="connsiteX17" fmla="*/ 2038097 w 2713000"/>
              <a:gd name="connsiteY17" fmla="*/ 47040 h 3998377"/>
              <a:gd name="connsiteX18" fmla="*/ 2085130 w 2713000"/>
              <a:gd name="connsiteY18" fmla="*/ 78400 h 3998377"/>
              <a:gd name="connsiteX19" fmla="*/ 2116485 w 2713000"/>
              <a:gd name="connsiteY19" fmla="*/ 125439 h 3998377"/>
              <a:gd name="connsiteX20" fmla="*/ 2179196 w 2713000"/>
              <a:gd name="connsiteY20" fmla="*/ 203839 h 3998377"/>
              <a:gd name="connsiteX21" fmla="*/ 2241907 w 2713000"/>
              <a:gd name="connsiteY21" fmla="*/ 329278 h 3998377"/>
              <a:gd name="connsiteX22" fmla="*/ 2273262 w 2713000"/>
              <a:gd name="connsiteY22" fmla="*/ 611516 h 3998377"/>
              <a:gd name="connsiteX23" fmla="*/ 2288940 w 2713000"/>
              <a:gd name="connsiteY23" fmla="*/ 1207353 h 3998377"/>
              <a:gd name="connsiteX24" fmla="*/ 2304617 w 2713000"/>
              <a:gd name="connsiteY24" fmla="*/ 1254393 h 3998377"/>
              <a:gd name="connsiteX25" fmla="*/ 2335973 w 2713000"/>
              <a:gd name="connsiteY25" fmla="*/ 1285753 h 3998377"/>
              <a:gd name="connsiteX26" fmla="*/ 2398683 w 2713000"/>
              <a:gd name="connsiteY26" fmla="*/ 1426872 h 3998377"/>
              <a:gd name="connsiteX27" fmla="*/ 2414361 w 2713000"/>
              <a:gd name="connsiteY27" fmla="*/ 1473911 h 3998377"/>
              <a:gd name="connsiteX28" fmla="*/ 2508427 w 2713000"/>
              <a:gd name="connsiteY28" fmla="*/ 1520951 h 3998377"/>
              <a:gd name="connsiteX29" fmla="*/ 2571138 w 2713000"/>
              <a:gd name="connsiteY29" fmla="*/ 1662070 h 3998377"/>
              <a:gd name="connsiteX30" fmla="*/ 2586815 w 2713000"/>
              <a:gd name="connsiteY30" fmla="*/ 1709110 h 3998377"/>
              <a:gd name="connsiteX31" fmla="*/ 2618171 w 2713000"/>
              <a:gd name="connsiteY31" fmla="*/ 2038388 h 3998377"/>
              <a:gd name="connsiteX32" fmla="*/ 2633848 w 2713000"/>
              <a:gd name="connsiteY32" fmla="*/ 2226547 h 3998377"/>
              <a:gd name="connsiteX33" fmla="*/ 2618171 w 2713000"/>
              <a:gd name="connsiteY33" fmla="*/ 2947823 h 3998377"/>
              <a:gd name="connsiteX34" fmla="*/ 2586815 w 2713000"/>
              <a:gd name="connsiteY34" fmla="*/ 3088942 h 3998377"/>
              <a:gd name="connsiteX35" fmla="*/ 2602493 w 2713000"/>
              <a:gd name="connsiteY35" fmla="*/ 3418220 h 3998377"/>
              <a:gd name="connsiteX36" fmla="*/ 2618171 w 2713000"/>
              <a:gd name="connsiteY36" fmla="*/ 3480940 h 3998377"/>
              <a:gd name="connsiteX37" fmla="*/ 2633848 w 2713000"/>
              <a:gd name="connsiteY37" fmla="*/ 3575019 h 3998377"/>
              <a:gd name="connsiteX38" fmla="*/ 2649526 w 2713000"/>
              <a:gd name="connsiteY38" fmla="*/ 3731818 h 3998377"/>
              <a:gd name="connsiteX39" fmla="*/ 2665204 w 2713000"/>
              <a:gd name="connsiteY39" fmla="*/ 3810218 h 3998377"/>
              <a:gd name="connsiteX40" fmla="*/ 2712237 w 2713000"/>
              <a:gd name="connsiteY40" fmla="*/ 3967017 h 3998377"/>
              <a:gd name="connsiteX41" fmla="*/ 2712237 w 2713000"/>
              <a:gd name="connsiteY41" fmla="*/ 3998377 h 3998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713000" h="3998377">
                <a:moveTo>
                  <a:pt x="0" y="595837"/>
                </a:moveTo>
                <a:cubicBezTo>
                  <a:pt x="145412" y="610379"/>
                  <a:pt x="168141" y="623105"/>
                  <a:pt x="313553" y="595837"/>
                </a:cubicBezTo>
                <a:cubicBezTo>
                  <a:pt x="346039" y="589745"/>
                  <a:pt x="374822" y="568577"/>
                  <a:pt x="407619" y="564477"/>
                </a:cubicBezTo>
                <a:lnTo>
                  <a:pt x="533041" y="548797"/>
                </a:lnTo>
                <a:cubicBezTo>
                  <a:pt x="667834" y="458922"/>
                  <a:pt x="497289" y="566676"/>
                  <a:pt x="627107" y="501757"/>
                </a:cubicBezTo>
                <a:cubicBezTo>
                  <a:pt x="643960" y="493329"/>
                  <a:pt x="657780" y="479747"/>
                  <a:pt x="674140" y="470397"/>
                </a:cubicBezTo>
                <a:cubicBezTo>
                  <a:pt x="728386" y="439395"/>
                  <a:pt x="731116" y="440949"/>
                  <a:pt x="783884" y="423358"/>
                </a:cubicBezTo>
                <a:cubicBezTo>
                  <a:pt x="925283" y="334970"/>
                  <a:pt x="868284" y="372309"/>
                  <a:pt x="956338" y="313598"/>
                </a:cubicBezTo>
                <a:cubicBezTo>
                  <a:pt x="966790" y="297918"/>
                  <a:pt x="972979" y="278331"/>
                  <a:pt x="987693" y="266558"/>
                </a:cubicBezTo>
                <a:cubicBezTo>
                  <a:pt x="1000597" y="256234"/>
                  <a:pt x="1019253" y="256682"/>
                  <a:pt x="1034726" y="250879"/>
                </a:cubicBezTo>
                <a:cubicBezTo>
                  <a:pt x="1061077" y="240996"/>
                  <a:pt x="1087944" y="232106"/>
                  <a:pt x="1113115" y="219519"/>
                </a:cubicBezTo>
                <a:cubicBezTo>
                  <a:pt x="1129968" y="211091"/>
                  <a:pt x="1142440" y="194599"/>
                  <a:pt x="1160148" y="188159"/>
                </a:cubicBezTo>
                <a:cubicBezTo>
                  <a:pt x="1200647" y="173430"/>
                  <a:pt x="1244687" y="170428"/>
                  <a:pt x="1285569" y="156799"/>
                </a:cubicBezTo>
                <a:cubicBezTo>
                  <a:pt x="1301247" y="151572"/>
                  <a:pt x="1317821" y="148511"/>
                  <a:pt x="1332602" y="141119"/>
                </a:cubicBezTo>
                <a:cubicBezTo>
                  <a:pt x="1445734" y="84545"/>
                  <a:pt x="1304916" y="133379"/>
                  <a:pt x="1442346" y="78400"/>
                </a:cubicBezTo>
                <a:cubicBezTo>
                  <a:pt x="1553211" y="34048"/>
                  <a:pt x="1506721" y="59084"/>
                  <a:pt x="1599122" y="31360"/>
                </a:cubicBezTo>
                <a:cubicBezTo>
                  <a:pt x="1630780" y="21861"/>
                  <a:pt x="1693188" y="0"/>
                  <a:pt x="1693188" y="0"/>
                </a:cubicBezTo>
                <a:cubicBezTo>
                  <a:pt x="1734324" y="2571"/>
                  <a:pt x="1960302" y="-4831"/>
                  <a:pt x="2038097" y="47040"/>
                </a:cubicBezTo>
                <a:lnTo>
                  <a:pt x="2085130" y="78400"/>
                </a:lnTo>
                <a:cubicBezTo>
                  <a:pt x="2095582" y="94080"/>
                  <a:pt x="2104714" y="110724"/>
                  <a:pt x="2116485" y="125439"/>
                </a:cubicBezTo>
                <a:cubicBezTo>
                  <a:pt x="2149064" y="166169"/>
                  <a:pt x="2155068" y="149542"/>
                  <a:pt x="2179196" y="203839"/>
                </a:cubicBezTo>
                <a:cubicBezTo>
                  <a:pt x="2236842" y="333561"/>
                  <a:pt x="2177512" y="264875"/>
                  <a:pt x="2241907" y="329278"/>
                </a:cubicBezTo>
                <a:cubicBezTo>
                  <a:pt x="2280700" y="445679"/>
                  <a:pt x="2264695" y="384462"/>
                  <a:pt x="2273262" y="611516"/>
                </a:cubicBezTo>
                <a:cubicBezTo>
                  <a:pt x="2280753" y="810056"/>
                  <a:pt x="2279261" y="1008908"/>
                  <a:pt x="2288940" y="1207353"/>
                </a:cubicBezTo>
                <a:cubicBezTo>
                  <a:pt x="2289745" y="1223861"/>
                  <a:pt x="2296114" y="1240220"/>
                  <a:pt x="2304617" y="1254393"/>
                </a:cubicBezTo>
                <a:cubicBezTo>
                  <a:pt x="2312222" y="1267069"/>
                  <a:pt x="2326739" y="1274209"/>
                  <a:pt x="2335973" y="1285753"/>
                </a:cubicBezTo>
                <a:cubicBezTo>
                  <a:pt x="2378564" y="1338999"/>
                  <a:pt x="2373821" y="1352276"/>
                  <a:pt x="2398683" y="1426872"/>
                </a:cubicBezTo>
                <a:cubicBezTo>
                  <a:pt x="2403909" y="1442552"/>
                  <a:pt x="2398682" y="1468684"/>
                  <a:pt x="2414361" y="1473911"/>
                </a:cubicBezTo>
                <a:cubicBezTo>
                  <a:pt x="2479270" y="1495551"/>
                  <a:pt x="2447644" y="1480423"/>
                  <a:pt x="2508427" y="1520951"/>
                </a:cubicBezTo>
                <a:cubicBezTo>
                  <a:pt x="2545740" y="1632908"/>
                  <a:pt x="2521447" y="1587526"/>
                  <a:pt x="2571138" y="1662070"/>
                </a:cubicBezTo>
                <a:cubicBezTo>
                  <a:pt x="2576364" y="1677750"/>
                  <a:pt x="2582807" y="1693075"/>
                  <a:pt x="2586815" y="1709110"/>
                </a:cubicBezTo>
                <a:cubicBezTo>
                  <a:pt x="2616816" y="1829132"/>
                  <a:pt x="2607457" y="1888368"/>
                  <a:pt x="2618171" y="2038388"/>
                </a:cubicBezTo>
                <a:cubicBezTo>
                  <a:pt x="2622654" y="2101165"/>
                  <a:pt x="2628622" y="2163827"/>
                  <a:pt x="2633848" y="2226547"/>
                </a:cubicBezTo>
                <a:cubicBezTo>
                  <a:pt x="2628622" y="2466972"/>
                  <a:pt x="2627593" y="2707526"/>
                  <a:pt x="2618171" y="2947823"/>
                </a:cubicBezTo>
                <a:cubicBezTo>
                  <a:pt x="2617245" y="2971431"/>
                  <a:pt x="2593610" y="3061759"/>
                  <a:pt x="2586815" y="3088942"/>
                </a:cubicBezTo>
                <a:cubicBezTo>
                  <a:pt x="2592041" y="3198701"/>
                  <a:pt x="2593731" y="3308686"/>
                  <a:pt x="2602493" y="3418220"/>
                </a:cubicBezTo>
                <a:cubicBezTo>
                  <a:pt x="2604211" y="3439701"/>
                  <a:pt x="2613945" y="3459808"/>
                  <a:pt x="2618171" y="3480940"/>
                </a:cubicBezTo>
                <a:cubicBezTo>
                  <a:pt x="2624405" y="3512115"/>
                  <a:pt x="2629905" y="3543472"/>
                  <a:pt x="2633848" y="3575019"/>
                </a:cubicBezTo>
                <a:cubicBezTo>
                  <a:pt x="2640362" y="3627140"/>
                  <a:pt x="2642585" y="3679752"/>
                  <a:pt x="2649526" y="3731818"/>
                </a:cubicBezTo>
                <a:cubicBezTo>
                  <a:pt x="2653048" y="3758235"/>
                  <a:pt x="2658193" y="3784506"/>
                  <a:pt x="2665204" y="3810218"/>
                </a:cubicBezTo>
                <a:cubicBezTo>
                  <a:pt x="2683125" y="3875938"/>
                  <a:pt x="2701743" y="3904045"/>
                  <a:pt x="2712237" y="3967017"/>
                </a:cubicBezTo>
                <a:cubicBezTo>
                  <a:pt x="2713955" y="3977328"/>
                  <a:pt x="2712237" y="3987924"/>
                  <a:pt x="2712237" y="3998377"/>
                </a:cubicBezTo>
              </a:path>
            </a:pathLst>
          </a:custGeom>
          <a:ln w="63500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251967" y="1916964"/>
            <a:ext cx="44564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400" dirty="0" smtClean="0"/>
              <a:t>…</a:t>
            </a:r>
            <a:endParaRPr lang="en-US" sz="2400" dirty="0"/>
          </a:p>
        </p:txBody>
      </p:sp>
      <p:sp>
        <p:nvSpPr>
          <p:cNvPr id="95" name="TextBox 94"/>
          <p:cNvSpPr txBox="1"/>
          <p:nvPr/>
        </p:nvSpPr>
        <p:spPr>
          <a:xfrm rot="10800000">
            <a:off x="1263265" y="2335924"/>
            <a:ext cx="44564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400" dirty="0" smtClean="0"/>
              <a:t>…</a:t>
            </a:r>
            <a:endParaRPr lang="en-US" sz="2400" dirty="0"/>
          </a:p>
        </p:txBody>
      </p:sp>
      <p:sp>
        <p:nvSpPr>
          <p:cNvPr id="96" name="Rectangle 95"/>
          <p:cNvSpPr/>
          <p:nvPr/>
        </p:nvSpPr>
        <p:spPr>
          <a:xfrm>
            <a:off x="2770754" y="1787090"/>
            <a:ext cx="337526" cy="178552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7" name="Rectangle 26"/>
          <p:cNvSpPr/>
          <p:nvPr/>
        </p:nvSpPr>
        <p:spPr>
          <a:xfrm>
            <a:off x="186189" y="1919569"/>
            <a:ext cx="334201" cy="716207"/>
          </a:xfrm>
          <a:prstGeom prst="rect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3" name="Straight Connector 32"/>
          <p:cNvCxnSpPr>
            <a:stCxn id="92" idx="1"/>
          </p:cNvCxnSpPr>
          <p:nvPr/>
        </p:nvCxnSpPr>
        <p:spPr>
          <a:xfrm flipH="1" flipV="1">
            <a:off x="520390" y="2141931"/>
            <a:ext cx="550650" cy="118516"/>
          </a:xfrm>
          <a:prstGeom prst="line">
            <a:avLst/>
          </a:prstGeom>
          <a:ln w="635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flipH="1">
            <a:off x="520390" y="2471824"/>
            <a:ext cx="545876" cy="13075"/>
          </a:xfrm>
          <a:prstGeom prst="line">
            <a:avLst/>
          </a:prstGeom>
          <a:ln w="635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Rectangle 91"/>
          <p:cNvSpPr/>
          <p:nvPr/>
        </p:nvSpPr>
        <p:spPr>
          <a:xfrm>
            <a:off x="1071040" y="1835940"/>
            <a:ext cx="45719" cy="84901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7" name="TextBox 106"/>
          <p:cNvSpPr txBox="1"/>
          <p:nvPr/>
        </p:nvSpPr>
        <p:spPr>
          <a:xfrm>
            <a:off x="151003" y="1288984"/>
            <a:ext cx="82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chiller</a:t>
            </a:r>
            <a:endParaRPr lang="en-US" dirty="0"/>
          </a:p>
        </p:txBody>
      </p:sp>
      <p:cxnSp>
        <p:nvCxnSpPr>
          <p:cNvPr id="108" name="Straight Arrow Connector 107"/>
          <p:cNvCxnSpPr>
            <a:stCxn id="107" idx="2"/>
            <a:endCxn id="27" idx="0"/>
          </p:cNvCxnSpPr>
          <p:nvPr/>
        </p:nvCxnSpPr>
        <p:spPr>
          <a:xfrm flipH="1">
            <a:off x="353290" y="1658316"/>
            <a:ext cx="209192" cy="26125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1503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56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Pros and Cons of LN</a:t>
            </a:r>
            <a:r>
              <a:rPr lang="en-US" baseline="-25000" dirty="0" smtClean="0"/>
              <a:t>2</a:t>
            </a:r>
            <a:r>
              <a:rPr lang="en-US" dirty="0" smtClean="0"/>
              <a:t> pipe vs</a:t>
            </a:r>
            <a:r>
              <a:rPr lang="en-US" dirty="0"/>
              <a:t>.</a:t>
            </a:r>
            <a:r>
              <a:rPr lang="en-US" dirty="0" smtClean="0"/>
              <a:t> Cu cable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0" y="1368793"/>
            <a:ext cx="4290" cy="533309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60170" y="1122531"/>
            <a:ext cx="441612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Cu cable</a:t>
            </a:r>
          </a:p>
          <a:p>
            <a:r>
              <a:rPr lang="en-US" sz="1600" dirty="0" smtClean="0"/>
              <a:t>Pros: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No fluid to make noise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No LN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 pumping mechanism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No </a:t>
            </a:r>
            <a:r>
              <a:rPr lang="en-US" sz="1400" dirty="0" smtClean="0"/>
              <a:t>risk of N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 leaks</a:t>
            </a:r>
            <a:endParaRPr lang="en-US" sz="1400" dirty="0" smtClean="0"/>
          </a:p>
          <a:p>
            <a:pPr marL="285750" indent="-285750">
              <a:buFont typeface="Arial"/>
              <a:buChar char="•"/>
            </a:pPr>
            <a:endParaRPr lang="en-US" sz="1400" dirty="0"/>
          </a:p>
          <a:p>
            <a:r>
              <a:rPr lang="en-US" sz="1600" dirty="0" smtClean="0"/>
              <a:t>Cons: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Low heat </a:t>
            </a:r>
            <a:r>
              <a:rPr lang="en-US" sz="1400" dirty="0" smtClean="0"/>
              <a:t>transfer</a:t>
            </a:r>
            <a:endParaRPr lang="en-US" sz="1400" dirty="0"/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...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44673" y="1179231"/>
            <a:ext cx="441612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LN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pipe</a:t>
            </a:r>
          </a:p>
          <a:p>
            <a:r>
              <a:rPr lang="en-US" sz="1600" dirty="0"/>
              <a:t>Pros: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High heat transfer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No length / heat transfer trade-off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Low weight</a:t>
            </a:r>
            <a:endParaRPr lang="en-US" sz="1400" dirty="0" smtClean="0"/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…</a:t>
            </a:r>
            <a:endParaRPr lang="en-US" sz="2800" dirty="0" smtClean="0"/>
          </a:p>
          <a:p>
            <a:endParaRPr lang="en-US" sz="1600" dirty="0"/>
          </a:p>
          <a:p>
            <a:r>
              <a:rPr lang="en-US" sz="1600" dirty="0"/>
              <a:t>Cons: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Risk </a:t>
            </a:r>
            <a:r>
              <a:rPr lang="en-US" sz="1400" dirty="0" smtClean="0"/>
              <a:t>of leaking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Fluid flow could contribute </a:t>
            </a:r>
            <a:r>
              <a:rPr lang="en-US" sz="1400" dirty="0" smtClean="0"/>
              <a:t>noise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…</a:t>
            </a:r>
            <a:endParaRPr lang="en-US" sz="28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927193" y="6475138"/>
            <a:ext cx="2133600" cy="365125"/>
          </a:xfrm>
        </p:spPr>
        <p:txBody>
          <a:bodyPr/>
          <a:lstStyle/>
          <a:p>
            <a:r>
              <a:rPr lang="en-US" dirty="0"/>
              <a:t>14/38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848161" y="5215162"/>
            <a:ext cx="1134331" cy="117125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Heat shield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245303" y="4623372"/>
            <a:ext cx="2971453" cy="3452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ISI</a:t>
            </a:r>
            <a:endParaRPr lang="en-US" dirty="0"/>
          </a:p>
        </p:txBody>
      </p:sp>
      <p:sp>
        <p:nvSpPr>
          <p:cNvPr id="14" name="Freeform 13"/>
          <p:cNvSpPr/>
          <p:nvPr/>
        </p:nvSpPr>
        <p:spPr>
          <a:xfrm>
            <a:off x="665808" y="4976832"/>
            <a:ext cx="2145364" cy="657516"/>
          </a:xfrm>
          <a:custGeom>
            <a:avLst/>
            <a:gdLst>
              <a:gd name="connsiteX0" fmla="*/ 2145364 w 2145364"/>
              <a:gd name="connsiteY0" fmla="*/ 484910 h 657516"/>
              <a:gd name="connsiteX1" fmla="*/ 2133034 w 2145364"/>
              <a:gd name="connsiteY1" fmla="*/ 546555 h 657516"/>
              <a:gd name="connsiteX2" fmla="*/ 2083716 w 2145364"/>
              <a:gd name="connsiteY2" fmla="*/ 583542 h 657516"/>
              <a:gd name="connsiteX3" fmla="*/ 2022067 w 2145364"/>
              <a:gd name="connsiteY3" fmla="*/ 632858 h 657516"/>
              <a:gd name="connsiteX4" fmla="*/ 1812463 w 2145364"/>
              <a:gd name="connsiteY4" fmla="*/ 571213 h 657516"/>
              <a:gd name="connsiteX5" fmla="*/ 1800133 w 2145364"/>
              <a:gd name="connsiteY5" fmla="*/ 534226 h 657516"/>
              <a:gd name="connsiteX6" fmla="*/ 1812463 w 2145364"/>
              <a:gd name="connsiteY6" fmla="*/ 410936 h 657516"/>
              <a:gd name="connsiteX7" fmla="*/ 1849452 w 2145364"/>
              <a:gd name="connsiteY7" fmla="*/ 398607 h 657516"/>
              <a:gd name="connsiteX8" fmla="*/ 1960419 w 2145364"/>
              <a:gd name="connsiteY8" fmla="*/ 410936 h 657516"/>
              <a:gd name="connsiteX9" fmla="*/ 1948089 w 2145364"/>
              <a:gd name="connsiteY9" fmla="*/ 571213 h 657516"/>
              <a:gd name="connsiteX10" fmla="*/ 1911100 w 2145364"/>
              <a:gd name="connsiteY10" fmla="*/ 595871 h 657516"/>
              <a:gd name="connsiteX11" fmla="*/ 1874111 w 2145364"/>
              <a:gd name="connsiteY11" fmla="*/ 632858 h 657516"/>
              <a:gd name="connsiteX12" fmla="*/ 1824792 w 2145364"/>
              <a:gd name="connsiteY12" fmla="*/ 645187 h 657516"/>
              <a:gd name="connsiteX13" fmla="*/ 1787803 w 2145364"/>
              <a:gd name="connsiteY13" fmla="*/ 657516 h 657516"/>
              <a:gd name="connsiteX14" fmla="*/ 1664507 w 2145364"/>
              <a:gd name="connsiteY14" fmla="*/ 645187 h 657516"/>
              <a:gd name="connsiteX15" fmla="*/ 1627518 w 2145364"/>
              <a:gd name="connsiteY15" fmla="*/ 583542 h 657516"/>
              <a:gd name="connsiteX16" fmla="*/ 1590528 w 2145364"/>
              <a:gd name="connsiteY16" fmla="*/ 558884 h 657516"/>
              <a:gd name="connsiteX17" fmla="*/ 1615188 w 2145364"/>
              <a:gd name="connsiteY17" fmla="*/ 361620 h 657516"/>
              <a:gd name="connsiteX18" fmla="*/ 1627518 w 2145364"/>
              <a:gd name="connsiteY18" fmla="*/ 275317 h 657516"/>
              <a:gd name="connsiteX19" fmla="*/ 1676836 w 2145364"/>
              <a:gd name="connsiteY19" fmla="*/ 201343 h 657516"/>
              <a:gd name="connsiteX20" fmla="*/ 1652177 w 2145364"/>
              <a:gd name="connsiteY20" fmla="*/ 127369 h 657516"/>
              <a:gd name="connsiteX21" fmla="*/ 1639847 w 2145364"/>
              <a:gd name="connsiteY21" fmla="*/ 90382 h 657516"/>
              <a:gd name="connsiteX22" fmla="*/ 1553539 w 2145364"/>
              <a:gd name="connsiteY22" fmla="*/ 65724 h 657516"/>
              <a:gd name="connsiteX23" fmla="*/ 1479561 w 2145364"/>
              <a:gd name="connsiteY23" fmla="*/ 41066 h 657516"/>
              <a:gd name="connsiteX24" fmla="*/ 1011033 w 2145364"/>
              <a:gd name="connsiteY24" fmla="*/ 28737 h 657516"/>
              <a:gd name="connsiteX25" fmla="*/ 456198 w 2145364"/>
              <a:gd name="connsiteY25" fmla="*/ 28737 h 657516"/>
              <a:gd name="connsiteX26" fmla="*/ 357560 w 2145364"/>
              <a:gd name="connsiteY26" fmla="*/ 53395 h 657516"/>
              <a:gd name="connsiteX27" fmla="*/ 283582 w 2145364"/>
              <a:gd name="connsiteY27" fmla="*/ 65724 h 657516"/>
              <a:gd name="connsiteX28" fmla="*/ 209604 w 2145364"/>
              <a:gd name="connsiteY28" fmla="*/ 90382 h 657516"/>
              <a:gd name="connsiteX29" fmla="*/ 147956 w 2145364"/>
              <a:gd name="connsiteY29" fmla="*/ 102711 h 657516"/>
              <a:gd name="connsiteX30" fmla="*/ 0 w 2145364"/>
              <a:gd name="connsiteY30" fmla="*/ 115040 h 657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145364" h="657516">
                <a:moveTo>
                  <a:pt x="2145364" y="484910"/>
                </a:moveTo>
                <a:cubicBezTo>
                  <a:pt x="2141254" y="505458"/>
                  <a:pt x="2144141" y="528785"/>
                  <a:pt x="2133034" y="546555"/>
                </a:cubicBezTo>
                <a:cubicBezTo>
                  <a:pt x="2122143" y="563980"/>
                  <a:pt x="2100438" y="571599"/>
                  <a:pt x="2083716" y="583542"/>
                </a:cubicBezTo>
                <a:cubicBezTo>
                  <a:pt x="2029276" y="622426"/>
                  <a:pt x="2063308" y="591621"/>
                  <a:pt x="2022067" y="632858"/>
                </a:cubicBezTo>
                <a:cubicBezTo>
                  <a:pt x="1888941" y="615109"/>
                  <a:pt x="1855776" y="657835"/>
                  <a:pt x="1812463" y="571213"/>
                </a:cubicBezTo>
                <a:cubicBezTo>
                  <a:pt x="1806651" y="559589"/>
                  <a:pt x="1804243" y="546555"/>
                  <a:pt x="1800133" y="534226"/>
                </a:cubicBezTo>
                <a:cubicBezTo>
                  <a:pt x="1804243" y="493129"/>
                  <a:pt x="1798348" y="449751"/>
                  <a:pt x="1812463" y="410936"/>
                </a:cubicBezTo>
                <a:cubicBezTo>
                  <a:pt x="1816905" y="398722"/>
                  <a:pt x="1836455" y="398607"/>
                  <a:pt x="1849452" y="398607"/>
                </a:cubicBezTo>
                <a:cubicBezTo>
                  <a:pt x="1886669" y="398607"/>
                  <a:pt x="1923430" y="406826"/>
                  <a:pt x="1960419" y="410936"/>
                </a:cubicBezTo>
                <a:cubicBezTo>
                  <a:pt x="1956309" y="464362"/>
                  <a:pt x="1961896" y="519439"/>
                  <a:pt x="1948089" y="571213"/>
                </a:cubicBezTo>
                <a:cubicBezTo>
                  <a:pt x="1944271" y="585531"/>
                  <a:pt x="1922484" y="586385"/>
                  <a:pt x="1911100" y="595871"/>
                </a:cubicBezTo>
                <a:cubicBezTo>
                  <a:pt x="1897705" y="607033"/>
                  <a:pt x="1889250" y="624208"/>
                  <a:pt x="1874111" y="632858"/>
                </a:cubicBezTo>
                <a:cubicBezTo>
                  <a:pt x="1859398" y="641265"/>
                  <a:pt x="1841086" y="640532"/>
                  <a:pt x="1824792" y="645187"/>
                </a:cubicBezTo>
                <a:cubicBezTo>
                  <a:pt x="1812295" y="648757"/>
                  <a:pt x="1800133" y="653406"/>
                  <a:pt x="1787803" y="657516"/>
                </a:cubicBezTo>
                <a:cubicBezTo>
                  <a:pt x="1746704" y="653406"/>
                  <a:pt x="1704578" y="655204"/>
                  <a:pt x="1664507" y="645187"/>
                </a:cubicBezTo>
                <a:cubicBezTo>
                  <a:pt x="1630988" y="636808"/>
                  <a:pt x="1643153" y="603084"/>
                  <a:pt x="1627518" y="583542"/>
                </a:cubicBezTo>
                <a:cubicBezTo>
                  <a:pt x="1618261" y="571971"/>
                  <a:pt x="1602858" y="567103"/>
                  <a:pt x="1590528" y="558884"/>
                </a:cubicBezTo>
                <a:cubicBezTo>
                  <a:pt x="1598748" y="493129"/>
                  <a:pt x="1606616" y="427330"/>
                  <a:pt x="1615188" y="361620"/>
                </a:cubicBezTo>
                <a:cubicBezTo>
                  <a:pt x="1618947" y="332804"/>
                  <a:pt x="1617086" y="302440"/>
                  <a:pt x="1627518" y="275317"/>
                </a:cubicBezTo>
                <a:cubicBezTo>
                  <a:pt x="1638157" y="247657"/>
                  <a:pt x="1676836" y="201343"/>
                  <a:pt x="1676836" y="201343"/>
                </a:cubicBezTo>
                <a:lnTo>
                  <a:pt x="1652177" y="127369"/>
                </a:lnTo>
                <a:cubicBezTo>
                  <a:pt x="1648067" y="115040"/>
                  <a:pt x="1652176" y="94492"/>
                  <a:pt x="1639847" y="90382"/>
                </a:cubicBezTo>
                <a:cubicBezTo>
                  <a:pt x="1515539" y="48948"/>
                  <a:pt x="1708357" y="112167"/>
                  <a:pt x="1553539" y="65724"/>
                </a:cubicBezTo>
                <a:cubicBezTo>
                  <a:pt x="1528642" y="58255"/>
                  <a:pt x="1505545" y="41750"/>
                  <a:pt x="1479561" y="41066"/>
                </a:cubicBezTo>
                <a:lnTo>
                  <a:pt x="1011033" y="28737"/>
                </a:lnTo>
                <a:cubicBezTo>
                  <a:pt x="801608" y="-23617"/>
                  <a:pt x="944675" y="7500"/>
                  <a:pt x="456198" y="28737"/>
                </a:cubicBezTo>
                <a:cubicBezTo>
                  <a:pt x="389944" y="31617"/>
                  <a:pt x="409382" y="41880"/>
                  <a:pt x="357560" y="53395"/>
                </a:cubicBezTo>
                <a:cubicBezTo>
                  <a:pt x="333156" y="58818"/>
                  <a:pt x="307835" y="59661"/>
                  <a:pt x="283582" y="65724"/>
                </a:cubicBezTo>
                <a:cubicBezTo>
                  <a:pt x="258365" y="72028"/>
                  <a:pt x="235092" y="85285"/>
                  <a:pt x="209604" y="90382"/>
                </a:cubicBezTo>
                <a:cubicBezTo>
                  <a:pt x="189055" y="94492"/>
                  <a:pt x="168702" y="99747"/>
                  <a:pt x="147956" y="102711"/>
                </a:cubicBezTo>
                <a:cubicBezTo>
                  <a:pt x="52117" y="116402"/>
                  <a:pt x="65134" y="115040"/>
                  <a:pt x="0" y="115040"/>
                </a:cubicBezTo>
              </a:path>
            </a:pathLst>
          </a:custGeom>
          <a:ln w="1270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57200" y="5634348"/>
            <a:ext cx="1688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Copper cable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15" idx="0"/>
            <a:endCxn id="14" idx="24"/>
          </p:cNvCxnSpPr>
          <p:nvPr/>
        </p:nvCxnSpPr>
        <p:spPr>
          <a:xfrm flipV="1">
            <a:off x="1301283" y="5005569"/>
            <a:ext cx="375558" cy="6287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7044324" y="5095008"/>
            <a:ext cx="1134331" cy="117125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Heat shield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441466" y="4503218"/>
            <a:ext cx="2971453" cy="3452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ISI</a:t>
            </a:r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861971" y="4856678"/>
            <a:ext cx="2145364" cy="657516"/>
          </a:xfrm>
          <a:custGeom>
            <a:avLst/>
            <a:gdLst>
              <a:gd name="connsiteX0" fmla="*/ 2145364 w 2145364"/>
              <a:gd name="connsiteY0" fmla="*/ 484910 h 657516"/>
              <a:gd name="connsiteX1" fmla="*/ 2133034 w 2145364"/>
              <a:gd name="connsiteY1" fmla="*/ 546555 h 657516"/>
              <a:gd name="connsiteX2" fmla="*/ 2083716 w 2145364"/>
              <a:gd name="connsiteY2" fmla="*/ 583542 h 657516"/>
              <a:gd name="connsiteX3" fmla="*/ 2022067 w 2145364"/>
              <a:gd name="connsiteY3" fmla="*/ 632858 h 657516"/>
              <a:gd name="connsiteX4" fmla="*/ 1812463 w 2145364"/>
              <a:gd name="connsiteY4" fmla="*/ 571213 h 657516"/>
              <a:gd name="connsiteX5" fmla="*/ 1800133 w 2145364"/>
              <a:gd name="connsiteY5" fmla="*/ 534226 h 657516"/>
              <a:gd name="connsiteX6" fmla="*/ 1812463 w 2145364"/>
              <a:gd name="connsiteY6" fmla="*/ 410936 h 657516"/>
              <a:gd name="connsiteX7" fmla="*/ 1849452 w 2145364"/>
              <a:gd name="connsiteY7" fmla="*/ 398607 h 657516"/>
              <a:gd name="connsiteX8" fmla="*/ 1960419 w 2145364"/>
              <a:gd name="connsiteY8" fmla="*/ 410936 h 657516"/>
              <a:gd name="connsiteX9" fmla="*/ 1948089 w 2145364"/>
              <a:gd name="connsiteY9" fmla="*/ 571213 h 657516"/>
              <a:gd name="connsiteX10" fmla="*/ 1911100 w 2145364"/>
              <a:gd name="connsiteY10" fmla="*/ 595871 h 657516"/>
              <a:gd name="connsiteX11" fmla="*/ 1874111 w 2145364"/>
              <a:gd name="connsiteY11" fmla="*/ 632858 h 657516"/>
              <a:gd name="connsiteX12" fmla="*/ 1824792 w 2145364"/>
              <a:gd name="connsiteY12" fmla="*/ 645187 h 657516"/>
              <a:gd name="connsiteX13" fmla="*/ 1787803 w 2145364"/>
              <a:gd name="connsiteY13" fmla="*/ 657516 h 657516"/>
              <a:gd name="connsiteX14" fmla="*/ 1664507 w 2145364"/>
              <a:gd name="connsiteY14" fmla="*/ 645187 h 657516"/>
              <a:gd name="connsiteX15" fmla="*/ 1627518 w 2145364"/>
              <a:gd name="connsiteY15" fmla="*/ 583542 h 657516"/>
              <a:gd name="connsiteX16" fmla="*/ 1590528 w 2145364"/>
              <a:gd name="connsiteY16" fmla="*/ 558884 h 657516"/>
              <a:gd name="connsiteX17" fmla="*/ 1615188 w 2145364"/>
              <a:gd name="connsiteY17" fmla="*/ 361620 h 657516"/>
              <a:gd name="connsiteX18" fmla="*/ 1627518 w 2145364"/>
              <a:gd name="connsiteY18" fmla="*/ 275317 h 657516"/>
              <a:gd name="connsiteX19" fmla="*/ 1676836 w 2145364"/>
              <a:gd name="connsiteY19" fmla="*/ 201343 h 657516"/>
              <a:gd name="connsiteX20" fmla="*/ 1652177 w 2145364"/>
              <a:gd name="connsiteY20" fmla="*/ 127369 h 657516"/>
              <a:gd name="connsiteX21" fmla="*/ 1639847 w 2145364"/>
              <a:gd name="connsiteY21" fmla="*/ 90382 h 657516"/>
              <a:gd name="connsiteX22" fmla="*/ 1553539 w 2145364"/>
              <a:gd name="connsiteY22" fmla="*/ 65724 h 657516"/>
              <a:gd name="connsiteX23" fmla="*/ 1479561 w 2145364"/>
              <a:gd name="connsiteY23" fmla="*/ 41066 h 657516"/>
              <a:gd name="connsiteX24" fmla="*/ 1011033 w 2145364"/>
              <a:gd name="connsiteY24" fmla="*/ 28737 h 657516"/>
              <a:gd name="connsiteX25" fmla="*/ 456198 w 2145364"/>
              <a:gd name="connsiteY25" fmla="*/ 28737 h 657516"/>
              <a:gd name="connsiteX26" fmla="*/ 357560 w 2145364"/>
              <a:gd name="connsiteY26" fmla="*/ 53395 h 657516"/>
              <a:gd name="connsiteX27" fmla="*/ 283582 w 2145364"/>
              <a:gd name="connsiteY27" fmla="*/ 65724 h 657516"/>
              <a:gd name="connsiteX28" fmla="*/ 209604 w 2145364"/>
              <a:gd name="connsiteY28" fmla="*/ 90382 h 657516"/>
              <a:gd name="connsiteX29" fmla="*/ 147956 w 2145364"/>
              <a:gd name="connsiteY29" fmla="*/ 102711 h 657516"/>
              <a:gd name="connsiteX30" fmla="*/ 0 w 2145364"/>
              <a:gd name="connsiteY30" fmla="*/ 115040 h 657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145364" h="657516">
                <a:moveTo>
                  <a:pt x="2145364" y="484910"/>
                </a:moveTo>
                <a:cubicBezTo>
                  <a:pt x="2141254" y="505458"/>
                  <a:pt x="2144141" y="528785"/>
                  <a:pt x="2133034" y="546555"/>
                </a:cubicBezTo>
                <a:cubicBezTo>
                  <a:pt x="2122143" y="563980"/>
                  <a:pt x="2100438" y="571599"/>
                  <a:pt x="2083716" y="583542"/>
                </a:cubicBezTo>
                <a:cubicBezTo>
                  <a:pt x="2029276" y="622426"/>
                  <a:pt x="2063308" y="591621"/>
                  <a:pt x="2022067" y="632858"/>
                </a:cubicBezTo>
                <a:cubicBezTo>
                  <a:pt x="1888941" y="615109"/>
                  <a:pt x="1855776" y="657835"/>
                  <a:pt x="1812463" y="571213"/>
                </a:cubicBezTo>
                <a:cubicBezTo>
                  <a:pt x="1806651" y="559589"/>
                  <a:pt x="1804243" y="546555"/>
                  <a:pt x="1800133" y="534226"/>
                </a:cubicBezTo>
                <a:cubicBezTo>
                  <a:pt x="1804243" y="493129"/>
                  <a:pt x="1798348" y="449751"/>
                  <a:pt x="1812463" y="410936"/>
                </a:cubicBezTo>
                <a:cubicBezTo>
                  <a:pt x="1816905" y="398722"/>
                  <a:pt x="1836455" y="398607"/>
                  <a:pt x="1849452" y="398607"/>
                </a:cubicBezTo>
                <a:cubicBezTo>
                  <a:pt x="1886669" y="398607"/>
                  <a:pt x="1923430" y="406826"/>
                  <a:pt x="1960419" y="410936"/>
                </a:cubicBezTo>
                <a:cubicBezTo>
                  <a:pt x="1956309" y="464362"/>
                  <a:pt x="1961896" y="519439"/>
                  <a:pt x="1948089" y="571213"/>
                </a:cubicBezTo>
                <a:cubicBezTo>
                  <a:pt x="1944271" y="585531"/>
                  <a:pt x="1922484" y="586385"/>
                  <a:pt x="1911100" y="595871"/>
                </a:cubicBezTo>
                <a:cubicBezTo>
                  <a:pt x="1897705" y="607033"/>
                  <a:pt x="1889250" y="624208"/>
                  <a:pt x="1874111" y="632858"/>
                </a:cubicBezTo>
                <a:cubicBezTo>
                  <a:pt x="1859398" y="641265"/>
                  <a:pt x="1841086" y="640532"/>
                  <a:pt x="1824792" y="645187"/>
                </a:cubicBezTo>
                <a:cubicBezTo>
                  <a:pt x="1812295" y="648757"/>
                  <a:pt x="1800133" y="653406"/>
                  <a:pt x="1787803" y="657516"/>
                </a:cubicBezTo>
                <a:cubicBezTo>
                  <a:pt x="1746704" y="653406"/>
                  <a:pt x="1704578" y="655204"/>
                  <a:pt x="1664507" y="645187"/>
                </a:cubicBezTo>
                <a:cubicBezTo>
                  <a:pt x="1630988" y="636808"/>
                  <a:pt x="1643153" y="603084"/>
                  <a:pt x="1627518" y="583542"/>
                </a:cubicBezTo>
                <a:cubicBezTo>
                  <a:pt x="1618261" y="571971"/>
                  <a:pt x="1602858" y="567103"/>
                  <a:pt x="1590528" y="558884"/>
                </a:cubicBezTo>
                <a:cubicBezTo>
                  <a:pt x="1598748" y="493129"/>
                  <a:pt x="1606616" y="427330"/>
                  <a:pt x="1615188" y="361620"/>
                </a:cubicBezTo>
                <a:cubicBezTo>
                  <a:pt x="1618947" y="332804"/>
                  <a:pt x="1617086" y="302440"/>
                  <a:pt x="1627518" y="275317"/>
                </a:cubicBezTo>
                <a:cubicBezTo>
                  <a:pt x="1638157" y="247657"/>
                  <a:pt x="1676836" y="201343"/>
                  <a:pt x="1676836" y="201343"/>
                </a:cubicBezTo>
                <a:lnTo>
                  <a:pt x="1652177" y="127369"/>
                </a:lnTo>
                <a:cubicBezTo>
                  <a:pt x="1648067" y="115040"/>
                  <a:pt x="1652176" y="94492"/>
                  <a:pt x="1639847" y="90382"/>
                </a:cubicBezTo>
                <a:cubicBezTo>
                  <a:pt x="1515539" y="48948"/>
                  <a:pt x="1708357" y="112167"/>
                  <a:pt x="1553539" y="65724"/>
                </a:cubicBezTo>
                <a:cubicBezTo>
                  <a:pt x="1528642" y="58255"/>
                  <a:pt x="1505545" y="41750"/>
                  <a:pt x="1479561" y="41066"/>
                </a:cubicBezTo>
                <a:lnTo>
                  <a:pt x="1011033" y="28737"/>
                </a:lnTo>
                <a:cubicBezTo>
                  <a:pt x="801608" y="-23617"/>
                  <a:pt x="944675" y="7500"/>
                  <a:pt x="456198" y="28737"/>
                </a:cubicBezTo>
                <a:cubicBezTo>
                  <a:pt x="389944" y="31617"/>
                  <a:pt x="409382" y="41880"/>
                  <a:pt x="357560" y="53395"/>
                </a:cubicBezTo>
                <a:cubicBezTo>
                  <a:pt x="333156" y="58818"/>
                  <a:pt x="307835" y="59661"/>
                  <a:pt x="283582" y="65724"/>
                </a:cubicBezTo>
                <a:cubicBezTo>
                  <a:pt x="258365" y="72028"/>
                  <a:pt x="235092" y="85285"/>
                  <a:pt x="209604" y="90382"/>
                </a:cubicBezTo>
                <a:cubicBezTo>
                  <a:pt x="189055" y="94492"/>
                  <a:pt x="168702" y="99747"/>
                  <a:pt x="147956" y="102711"/>
                </a:cubicBezTo>
                <a:cubicBezTo>
                  <a:pt x="52117" y="116402"/>
                  <a:pt x="65134" y="115040"/>
                  <a:pt x="0" y="115040"/>
                </a:cubicBezTo>
              </a:path>
            </a:pathLst>
          </a:custGeom>
          <a:ln w="635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653363" y="5945709"/>
            <a:ext cx="1943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Liquid N</a:t>
            </a:r>
            <a:r>
              <a:rPr lang="en-US" baseline="-25000" dirty="0" smtClean="0"/>
              <a:t>2</a:t>
            </a:r>
            <a:r>
              <a:rPr lang="en-US" dirty="0" smtClean="0"/>
              <a:t> pipe, supply and return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21" idx="0"/>
            <a:endCxn id="20" idx="6"/>
          </p:cNvCxnSpPr>
          <p:nvPr/>
        </p:nvCxnSpPr>
        <p:spPr>
          <a:xfrm flipV="1">
            <a:off x="5624872" y="5267614"/>
            <a:ext cx="1049562" cy="6780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1" idx="0"/>
            <a:endCxn id="31" idx="13"/>
          </p:cNvCxnSpPr>
          <p:nvPr/>
        </p:nvCxnSpPr>
        <p:spPr>
          <a:xfrm flipV="1">
            <a:off x="5624872" y="5671335"/>
            <a:ext cx="1033156" cy="2743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Freeform 30"/>
          <p:cNvSpPr/>
          <p:nvPr/>
        </p:nvSpPr>
        <p:spPr>
          <a:xfrm>
            <a:off x="4894884" y="4869951"/>
            <a:ext cx="2145364" cy="1257556"/>
          </a:xfrm>
          <a:custGeom>
            <a:avLst/>
            <a:gdLst>
              <a:gd name="connsiteX0" fmla="*/ 2145364 w 2145364"/>
              <a:gd name="connsiteY0" fmla="*/ 1121938 h 1257556"/>
              <a:gd name="connsiteX1" fmla="*/ 2083716 w 2145364"/>
              <a:gd name="connsiteY1" fmla="*/ 1220569 h 1257556"/>
              <a:gd name="connsiteX2" fmla="*/ 2009738 w 2145364"/>
              <a:gd name="connsiteY2" fmla="*/ 1245227 h 1257556"/>
              <a:gd name="connsiteX3" fmla="*/ 1972749 w 2145364"/>
              <a:gd name="connsiteY3" fmla="*/ 1257556 h 1257556"/>
              <a:gd name="connsiteX4" fmla="*/ 1935760 w 2145364"/>
              <a:gd name="connsiteY4" fmla="*/ 1109609 h 1257556"/>
              <a:gd name="connsiteX5" fmla="*/ 1948089 w 2145364"/>
              <a:gd name="connsiteY5" fmla="*/ 1072622 h 1257556"/>
              <a:gd name="connsiteX6" fmla="*/ 2059056 w 2145364"/>
              <a:gd name="connsiteY6" fmla="*/ 1121938 h 1257556"/>
              <a:gd name="connsiteX7" fmla="*/ 2046727 w 2145364"/>
              <a:gd name="connsiteY7" fmla="*/ 1208240 h 1257556"/>
              <a:gd name="connsiteX8" fmla="*/ 1935760 w 2145364"/>
              <a:gd name="connsiteY8" fmla="*/ 1183582 h 1257556"/>
              <a:gd name="connsiteX9" fmla="*/ 1886441 w 2145364"/>
              <a:gd name="connsiteY9" fmla="*/ 1072622 h 1257556"/>
              <a:gd name="connsiteX10" fmla="*/ 1837122 w 2145364"/>
              <a:gd name="connsiteY10" fmla="*/ 1060293 h 1257556"/>
              <a:gd name="connsiteX11" fmla="*/ 1824792 w 2145364"/>
              <a:gd name="connsiteY11" fmla="*/ 973990 h 1257556"/>
              <a:gd name="connsiteX12" fmla="*/ 1787803 w 2145364"/>
              <a:gd name="connsiteY12" fmla="*/ 924674 h 1257556"/>
              <a:gd name="connsiteX13" fmla="*/ 1763144 w 2145364"/>
              <a:gd name="connsiteY13" fmla="*/ 801384 h 1257556"/>
              <a:gd name="connsiteX14" fmla="*/ 1701496 w 2145364"/>
              <a:gd name="connsiteY14" fmla="*/ 727410 h 1257556"/>
              <a:gd name="connsiteX15" fmla="*/ 1639847 w 2145364"/>
              <a:gd name="connsiteY15" fmla="*/ 616449 h 1257556"/>
              <a:gd name="connsiteX16" fmla="*/ 1627517 w 2145364"/>
              <a:gd name="connsiteY16" fmla="*/ 579462 h 1257556"/>
              <a:gd name="connsiteX17" fmla="*/ 1602858 w 2145364"/>
              <a:gd name="connsiteY17" fmla="*/ 517817 h 1257556"/>
              <a:gd name="connsiteX18" fmla="*/ 1590528 w 2145364"/>
              <a:gd name="connsiteY18" fmla="*/ 468501 h 1257556"/>
              <a:gd name="connsiteX19" fmla="*/ 1578199 w 2145364"/>
              <a:gd name="connsiteY19" fmla="*/ 431514 h 1257556"/>
              <a:gd name="connsiteX20" fmla="*/ 1565869 w 2145364"/>
              <a:gd name="connsiteY20" fmla="*/ 369869 h 1257556"/>
              <a:gd name="connsiteX21" fmla="*/ 1528880 w 2145364"/>
              <a:gd name="connsiteY21" fmla="*/ 308224 h 1257556"/>
              <a:gd name="connsiteX22" fmla="*/ 1516550 w 2145364"/>
              <a:gd name="connsiteY22" fmla="*/ 271237 h 1257556"/>
              <a:gd name="connsiteX23" fmla="*/ 1368594 w 2145364"/>
              <a:gd name="connsiteY23" fmla="*/ 98631 h 1257556"/>
              <a:gd name="connsiteX24" fmla="*/ 1331605 w 2145364"/>
              <a:gd name="connsiteY24" fmla="*/ 61645 h 1257556"/>
              <a:gd name="connsiteX25" fmla="*/ 1245297 w 2145364"/>
              <a:gd name="connsiteY25" fmla="*/ 0 h 1257556"/>
              <a:gd name="connsiteX26" fmla="*/ 850748 w 2145364"/>
              <a:gd name="connsiteY26" fmla="*/ 12329 h 1257556"/>
              <a:gd name="connsiteX27" fmla="*/ 813759 w 2145364"/>
              <a:gd name="connsiteY27" fmla="*/ 24658 h 1257556"/>
              <a:gd name="connsiteX28" fmla="*/ 739780 w 2145364"/>
              <a:gd name="connsiteY28" fmla="*/ 36987 h 1257556"/>
              <a:gd name="connsiteX29" fmla="*/ 678132 w 2145364"/>
              <a:gd name="connsiteY29" fmla="*/ 61645 h 1257556"/>
              <a:gd name="connsiteX30" fmla="*/ 628813 w 2145364"/>
              <a:gd name="connsiteY30" fmla="*/ 73973 h 1257556"/>
              <a:gd name="connsiteX31" fmla="*/ 542506 w 2145364"/>
              <a:gd name="connsiteY31" fmla="*/ 123289 h 1257556"/>
              <a:gd name="connsiteX32" fmla="*/ 480857 w 2145364"/>
              <a:gd name="connsiteY32" fmla="*/ 160276 h 1257556"/>
              <a:gd name="connsiteX33" fmla="*/ 431538 w 2145364"/>
              <a:gd name="connsiteY33" fmla="*/ 184934 h 1257556"/>
              <a:gd name="connsiteX34" fmla="*/ 394549 w 2145364"/>
              <a:gd name="connsiteY34" fmla="*/ 197263 h 1257556"/>
              <a:gd name="connsiteX35" fmla="*/ 332901 w 2145364"/>
              <a:gd name="connsiteY35" fmla="*/ 221921 h 1257556"/>
              <a:gd name="connsiteX36" fmla="*/ 221934 w 2145364"/>
              <a:gd name="connsiteY36" fmla="*/ 246579 h 1257556"/>
              <a:gd name="connsiteX37" fmla="*/ 197274 w 2145364"/>
              <a:gd name="connsiteY37" fmla="*/ 271237 h 1257556"/>
              <a:gd name="connsiteX38" fmla="*/ 160285 w 2145364"/>
              <a:gd name="connsiteY38" fmla="*/ 283566 h 1257556"/>
              <a:gd name="connsiteX39" fmla="*/ 0 w 2145364"/>
              <a:gd name="connsiteY39" fmla="*/ 295895 h 1257556"/>
              <a:gd name="connsiteX40" fmla="*/ 36989 w 2145364"/>
              <a:gd name="connsiteY40" fmla="*/ 308224 h 1257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145364" h="1257556">
                <a:moveTo>
                  <a:pt x="2145364" y="1121938"/>
                </a:moveTo>
                <a:cubicBezTo>
                  <a:pt x="2124815" y="1154815"/>
                  <a:pt x="2120497" y="1208309"/>
                  <a:pt x="2083716" y="1220569"/>
                </a:cubicBezTo>
                <a:lnTo>
                  <a:pt x="2009738" y="1245227"/>
                </a:lnTo>
                <a:lnTo>
                  <a:pt x="1972749" y="1257556"/>
                </a:lnTo>
                <a:cubicBezTo>
                  <a:pt x="1940183" y="1159867"/>
                  <a:pt x="1952362" y="1209220"/>
                  <a:pt x="1935760" y="1109609"/>
                </a:cubicBezTo>
                <a:cubicBezTo>
                  <a:pt x="1939870" y="1097280"/>
                  <a:pt x="1935403" y="1075441"/>
                  <a:pt x="1948089" y="1072622"/>
                </a:cubicBezTo>
                <a:cubicBezTo>
                  <a:pt x="2047604" y="1050509"/>
                  <a:pt x="2040962" y="1067657"/>
                  <a:pt x="2059056" y="1121938"/>
                </a:cubicBezTo>
                <a:cubicBezTo>
                  <a:pt x="2054946" y="1150705"/>
                  <a:pt x="2068791" y="1189329"/>
                  <a:pt x="2046727" y="1208240"/>
                </a:cubicBezTo>
                <a:cubicBezTo>
                  <a:pt x="2034575" y="1218655"/>
                  <a:pt x="1957659" y="1190881"/>
                  <a:pt x="1935760" y="1183582"/>
                </a:cubicBezTo>
                <a:cubicBezTo>
                  <a:pt x="1930896" y="1168991"/>
                  <a:pt x="1911561" y="1089368"/>
                  <a:pt x="1886441" y="1072622"/>
                </a:cubicBezTo>
                <a:cubicBezTo>
                  <a:pt x="1872341" y="1063223"/>
                  <a:pt x="1853562" y="1064403"/>
                  <a:pt x="1837122" y="1060293"/>
                </a:cubicBezTo>
                <a:cubicBezTo>
                  <a:pt x="1833012" y="1031525"/>
                  <a:pt x="1834724" y="1001300"/>
                  <a:pt x="1824792" y="973990"/>
                </a:cubicBezTo>
                <a:cubicBezTo>
                  <a:pt x="1817769" y="954679"/>
                  <a:pt x="1794826" y="943985"/>
                  <a:pt x="1787803" y="924674"/>
                </a:cubicBezTo>
                <a:cubicBezTo>
                  <a:pt x="1783206" y="912032"/>
                  <a:pt x="1780384" y="827243"/>
                  <a:pt x="1763144" y="801384"/>
                </a:cubicBezTo>
                <a:cubicBezTo>
                  <a:pt x="1708606" y="719582"/>
                  <a:pt x="1741836" y="808085"/>
                  <a:pt x="1701496" y="727410"/>
                </a:cubicBezTo>
                <a:cubicBezTo>
                  <a:pt x="1644987" y="614399"/>
                  <a:pt x="1712600" y="713448"/>
                  <a:pt x="1639847" y="616449"/>
                </a:cubicBezTo>
                <a:cubicBezTo>
                  <a:pt x="1635737" y="604120"/>
                  <a:pt x="1632080" y="591630"/>
                  <a:pt x="1627517" y="579462"/>
                </a:cubicBezTo>
                <a:cubicBezTo>
                  <a:pt x="1619746" y="558740"/>
                  <a:pt x="1609857" y="538813"/>
                  <a:pt x="1602858" y="517817"/>
                </a:cubicBezTo>
                <a:cubicBezTo>
                  <a:pt x="1597499" y="501742"/>
                  <a:pt x="1595183" y="484794"/>
                  <a:pt x="1590528" y="468501"/>
                </a:cubicBezTo>
                <a:cubicBezTo>
                  <a:pt x="1586958" y="456005"/>
                  <a:pt x="1581351" y="444122"/>
                  <a:pt x="1578199" y="431514"/>
                </a:cubicBezTo>
                <a:cubicBezTo>
                  <a:pt x="1573116" y="411184"/>
                  <a:pt x="1573652" y="389325"/>
                  <a:pt x="1565869" y="369869"/>
                </a:cubicBezTo>
                <a:cubicBezTo>
                  <a:pt x="1556969" y="347620"/>
                  <a:pt x="1539597" y="329657"/>
                  <a:pt x="1528880" y="308224"/>
                </a:cubicBezTo>
                <a:cubicBezTo>
                  <a:pt x="1523068" y="296600"/>
                  <a:pt x="1523759" y="282050"/>
                  <a:pt x="1516550" y="271237"/>
                </a:cubicBezTo>
                <a:cubicBezTo>
                  <a:pt x="1457035" y="181969"/>
                  <a:pt x="1435696" y="165729"/>
                  <a:pt x="1368594" y="98631"/>
                </a:cubicBezTo>
                <a:cubicBezTo>
                  <a:pt x="1356264" y="86302"/>
                  <a:pt x="1345554" y="72106"/>
                  <a:pt x="1331605" y="61645"/>
                </a:cubicBezTo>
                <a:cubicBezTo>
                  <a:pt x="1270431" y="15767"/>
                  <a:pt x="1299384" y="36056"/>
                  <a:pt x="1245297" y="0"/>
                </a:cubicBezTo>
                <a:cubicBezTo>
                  <a:pt x="1113781" y="4110"/>
                  <a:pt x="982114" y="4823"/>
                  <a:pt x="850748" y="12329"/>
                </a:cubicBezTo>
                <a:cubicBezTo>
                  <a:pt x="837773" y="13070"/>
                  <a:pt x="826446" y="21839"/>
                  <a:pt x="813759" y="24658"/>
                </a:cubicBezTo>
                <a:cubicBezTo>
                  <a:pt x="789354" y="30081"/>
                  <a:pt x="764440" y="32877"/>
                  <a:pt x="739780" y="36987"/>
                </a:cubicBezTo>
                <a:cubicBezTo>
                  <a:pt x="719231" y="45206"/>
                  <a:pt x="699129" y="54647"/>
                  <a:pt x="678132" y="61645"/>
                </a:cubicBezTo>
                <a:cubicBezTo>
                  <a:pt x="662056" y="67003"/>
                  <a:pt x="643526" y="65566"/>
                  <a:pt x="628813" y="73973"/>
                </a:cubicBezTo>
                <a:cubicBezTo>
                  <a:pt x="514541" y="139266"/>
                  <a:pt x="672201" y="90866"/>
                  <a:pt x="542506" y="123289"/>
                </a:cubicBezTo>
                <a:cubicBezTo>
                  <a:pt x="501498" y="164294"/>
                  <a:pt x="536877" y="136269"/>
                  <a:pt x="480857" y="160276"/>
                </a:cubicBezTo>
                <a:cubicBezTo>
                  <a:pt x="463963" y="167516"/>
                  <a:pt x="448432" y="177694"/>
                  <a:pt x="431538" y="184934"/>
                </a:cubicBezTo>
                <a:cubicBezTo>
                  <a:pt x="419592" y="190053"/>
                  <a:pt x="406718" y="192700"/>
                  <a:pt x="394549" y="197263"/>
                </a:cubicBezTo>
                <a:cubicBezTo>
                  <a:pt x="373826" y="205034"/>
                  <a:pt x="353898" y="214923"/>
                  <a:pt x="332901" y="221921"/>
                </a:cubicBezTo>
                <a:cubicBezTo>
                  <a:pt x="306784" y="230626"/>
                  <a:pt x="246363" y="241693"/>
                  <a:pt x="221934" y="246579"/>
                </a:cubicBezTo>
                <a:cubicBezTo>
                  <a:pt x="213714" y="254798"/>
                  <a:pt x="207242" y="265257"/>
                  <a:pt x="197274" y="271237"/>
                </a:cubicBezTo>
                <a:cubicBezTo>
                  <a:pt x="186129" y="277923"/>
                  <a:pt x="173181" y="281954"/>
                  <a:pt x="160285" y="283566"/>
                </a:cubicBezTo>
                <a:cubicBezTo>
                  <a:pt x="107113" y="290212"/>
                  <a:pt x="53428" y="291785"/>
                  <a:pt x="0" y="295895"/>
                </a:cubicBezTo>
                <a:lnTo>
                  <a:pt x="36989" y="308224"/>
                </a:lnTo>
              </a:path>
            </a:pathLst>
          </a:custGeom>
          <a:ln w="635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91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56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Pros and Cons of LN</a:t>
            </a:r>
            <a:r>
              <a:rPr lang="en-US" baseline="-25000" dirty="0" smtClean="0"/>
              <a:t>2</a:t>
            </a:r>
            <a:r>
              <a:rPr lang="en-US" dirty="0" smtClean="0"/>
              <a:t> pipe vs</a:t>
            </a:r>
            <a:r>
              <a:rPr lang="en-US" dirty="0"/>
              <a:t>.</a:t>
            </a:r>
            <a:r>
              <a:rPr lang="en-US" dirty="0" smtClean="0"/>
              <a:t> Cu cable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0" y="1368793"/>
            <a:ext cx="4290" cy="533309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60170" y="1122531"/>
            <a:ext cx="4416120" cy="5601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Cu cable</a:t>
            </a:r>
          </a:p>
          <a:p>
            <a:r>
              <a:rPr lang="en-US" sz="1600" dirty="0" smtClean="0"/>
              <a:t>Pros: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No fluid to make noise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No LN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 pumping mechanism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No risk of </a:t>
            </a:r>
            <a:r>
              <a:rPr lang="en-US" sz="1400" dirty="0"/>
              <a:t>N</a:t>
            </a:r>
            <a:r>
              <a:rPr lang="en-US" sz="1400" baseline="-25000" dirty="0"/>
              <a:t>2</a:t>
            </a:r>
            <a:r>
              <a:rPr lang="en-US" sz="1400" dirty="0"/>
              <a:t> leaks</a:t>
            </a:r>
            <a:endParaRPr lang="en-US" sz="1400" dirty="0" smtClean="0"/>
          </a:p>
          <a:p>
            <a:pPr marL="285750" indent="-285750">
              <a:buFont typeface="Arial"/>
              <a:buChar char="•"/>
            </a:pPr>
            <a:endParaRPr lang="en-US" sz="1400" dirty="0"/>
          </a:p>
          <a:p>
            <a:r>
              <a:rPr lang="en-US" sz="1600" dirty="0" smtClean="0"/>
              <a:t>Cons: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Low heat transfer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err="1" smtClean="0"/>
              <a:t>Cryo</a:t>
            </a:r>
            <a:r>
              <a:rPr lang="en-US" sz="1400" dirty="0" smtClean="0"/>
              <a:t> refrigerator must be placed near </a:t>
            </a:r>
            <a:r>
              <a:rPr lang="en-US" sz="1400" dirty="0" err="1" smtClean="0"/>
              <a:t>feedthrough</a:t>
            </a:r>
            <a:endParaRPr lang="en-US" sz="1400" dirty="0" smtClean="0"/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High bulk: stiffness, weight, </a:t>
            </a:r>
            <a:r>
              <a:rPr lang="en-US" sz="1400" dirty="0" err="1" smtClean="0"/>
              <a:t>etc</a:t>
            </a:r>
            <a:endParaRPr lang="en-US" sz="1400" dirty="0" smtClean="0"/>
          </a:p>
          <a:p>
            <a:pPr marL="742950" lvl="1" indent="-285750">
              <a:buFontTx/>
              <a:buChar char="-"/>
            </a:pPr>
            <a:r>
              <a:rPr lang="en-US" sz="1400" dirty="0" smtClean="0"/>
              <a:t>Q = K(A/L)ΔT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1400" dirty="0"/>
              <a:t>B</a:t>
            </a:r>
            <a:r>
              <a:rPr lang="en-US" sz="1400" dirty="0" smtClean="0"/>
              <a:t>ig L means big A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1400" dirty="0"/>
              <a:t>C</a:t>
            </a:r>
            <a:r>
              <a:rPr lang="en-US" sz="1400" dirty="0" smtClean="0"/>
              <a:t>an reduce A by making cold end less than LN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 (77 K). E.g. </a:t>
            </a:r>
            <a:r>
              <a:rPr lang="en-US" sz="1400" dirty="0" err="1" smtClean="0"/>
              <a:t>Cryomech’s</a:t>
            </a:r>
            <a:r>
              <a:rPr lang="en-US" sz="1400" dirty="0" smtClean="0"/>
              <a:t> PT407 can pull 25W at 55 K.</a:t>
            </a:r>
          </a:p>
          <a:p>
            <a:pPr lvl="1"/>
            <a:r>
              <a:rPr lang="en-US" sz="1400" dirty="0" smtClean="0"/>
              <a:t>- Minimize stiffness by using lots of this wires, but wire </a:t>
            </a:r>
            <a:r>
              <a:rPr lang="en-US" sz="1400" dirty="0" err="1" smtClean="0"/>
              <a:t>dia</a:t>
            </a:r>
            <a:r>
              <a:rPr lang="en-US" sz="1400" dirty="0" smtClean="0"/>
              <a:t> must be &gt; electron </a:t>
            </a:r>
            <a:r>
              <a:rPr lang="en-US" sz="1400" dirty="0" err="1" smtClean="0"/>
              <a:t>m.f.p</a:t>
            </a:r>
            <a:r>
              <a:rPr lang="en-US" sz="1400" dirty="0" smtClean="0"/>
              <a:t>. 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Thermal conductivity decreases when wire </a:t>
            </a:r>
            <a:r>
              <a:rPr lang="en-US" sz="1400" dirty="0" err="1" smtClean="0"/>
              <a:t>dia</a:t>
            </a:r>
            <a:r>
              <a:rPr lang="en-US" sz="1400" dirty="0" smtClean="0"/>
              <a:t> becomes smaller than electron </a:t>
            </a:r>
            <a:r>
              <a:rPr lang="en-US" sz="1400" dirty="0" err="1" smtClean="0"/>
              <a:t>m.f.p</a:t>
            </a:r>
            <a:r>
              <a:rPr lang="en-US" sz="1400" dirty="0"/>
              <a:t>.</a:t>
            </a:r>
            <a:endParaRPr lang="en-US" sz="1400" dirty="0" smtClean="0"/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Hysteresis</a:t>
            </a:r>
          </a:p>
          <a:p>
            <a:pPr lvl="1"/>
            <a:r>
              <a:rPr lang="en-US" sz="1400" dirty="0" smtClean="0"/>
              <a:t>- Lots of small wires sliding past each other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High difficulty in minimizing seismic shorting</a:t>
            </a:r>
          </a:p>
          <a:p>
            <a:r>
              <a:rPr lang="en-US" sz="1400" dirty="0"/>
              <a:t>	</a:t>
            </a:r>
            <a:r>
              <a:rPr lang="en-US" sz="1400" dirty="0" smtClean="0"/>
              <a:t>- </a:t>
            </a:r>
            <a:r>
              <a:rPr lang="en-US" sz="1400" dirty="0"/>
              <a:t>M</a:t>
            </a:r>
            <a:r>
              <a:rPr lang="en-US" sz="1400" dirty="0" smtClean="0"/>
              <a:t>inimize using: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1400" dirty="0" smtClean="0"/>
              <a:t>Lots of thin wires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1400" dirty="0"/>
              <a:t>I</a:t>
            </a:r>
            <a:r>
              <a:rPr lang="en-US" sz="1400" dirty="0" smtClean="0"/>
              <a:t>ntermediate masses along length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644673" y="1179231"/>
            <a:ext cx="4416120" cy="5109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LN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pipe</a:t>
            </a:r>
          </a:p>
          <a:p>
            <a:r>
              <a:rPr lang="en-US" sz="1600" dirty="0"/>
              <a:t>Pros: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High heat transfer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Low bulk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Moderate difficulty in minimizing seismic shorting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Length of pipe in vacuum not an issue for net heat transfer (longer pipes do require more pressure to push fluid)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Vibrating </a:t>
            </a:r>
            <a:r>
              <a:rPr lang="en-US" sz="1400" dirty="0" err="1"/>
              <a:t>c</a:t>
            </a:r>
            <a:r>
              <a:rPr lang="en-US" sz="1400" dirty="0" err="1" smtClean="0"/>
              <a:t>ryorefrigerator</a:t>
            </a:r>
            <a:r>
              <a:rPr lang="en-US" sz="1400" dirty="0" smtClean="0"/>
              <a:t> can be placed further from vacuum </a:t>
            </a:r>
            <a:r>
              <a:rPr lang="en-US" sz="1400" dirty="0" err="1" smtClean="0"/>
              <a:t>feedthrough</a:t>
            </a:r>
            <a:r>
              <a:rPr lang="en-US" sz="1400" dirty="0" smtClean="0"/>
              <a:t>.</a:t>
            </a:r>
          </a:p>
          <a:p>
            <a:endParaRPr lang="en-US" sz="1600" dirty="0" smtClean="0"/>
          </a:p>
          <a:p>
            <a:endParaRPr lang="en-US" sz="1600" dirty="0"/>
          </a:p>
          <a:p>
            <a:r>
              <a:rPr lang="en-US" sz="1600" dirty="0"/>
              <a:t>Cons: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Complex LN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 pumping mechanism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Risk of leaking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Fluid flow could contribute noise</a:t>
            </a:r>
          </a:p>
          <a:p>
            <a:pPr marL="742950" lvl="1" indent="-285750">
              <a:buFontTx/>
              <a:buChar char="-"/>
            </a:pPr>
            <a:r>
              <a:rPr lang="en-US" sz="1400" dirty="0" smtClean="0"/>
              <a:t>Minimize by: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1400" dirty="0"/>
              <a:t>C</a:t>
            </a:r>
            <a:r>
              <a:rPr lang="en-US" sz="1400" dirty="0" smtClean="0"/>
              <a:t>ooling the LN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 so it doesn’t boil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1400" dirty="0" smtClean="0"/>
              <a:t>Ensuring laminar flow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Pressure of flow and thermal contraction can influence table displacement</a:t>
            </a:r>
          </a:p>
          <a:p>
            <a:pPr lvl="1"/>
            <a:r>
              <a:rPr lang="en-US" sz="1400" dirty="0" smtClean="0"/>
              <a:t>- Minimize by locating pipes in strategic locations </a:t>
            </a:r>
            <a:endParaRPr lang="en-US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927193" y="6475138"/>
            <a:ext cx="2133600" cy="365125"/>
          </a:xfrm>
        </p:spPr>
        <p:txBody>
          <a:bodyPr/>
          <a:lstStyle/>
          <a:p>
            <a:r>
              <a:rPr lang="en-US" dirty="0"/>
              <a:t>14/38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806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Box 98"/>
          <p:cNvSpPr txBox="1"/>
          <p:nvPr/>
        </p:nvSpPr>
        <p:spPr>
          <a:xfrm>
            <a:off x="2209801" y="5314121"/>
            <a:ext cx="5715000" cy="646331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</a:t>
            </a:r>
            <a:endParaRPr lang="en-US" dirty="0" smtClean="0"/>
          </a:p>
          <a:p>
            <a:r>
              <a:rPr lang="en-US" dirty="0" smtClean="0"/>
              <a:t>What is the optimal heat shield length in the beam tube?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2560500" y="1638300"/>
            <a:ext cx="5841480" cy="3347512"/>
            <a:chOff x="5091255" y="2796288"/>
            <a:chExt cx="3449624" cy="2400625"/>
          </a:xfrm>
        </p:grpSpPr>
        <p:sp>
          <p:nvSpPr>
            <p:cNvPr id="44" name="Rectangle 43"/>
            <p:cNvSpPr/>
            <p:nvPr/>
          </p:nvSpPr>
          <p:spPr>
            <a:xfrm>
              <a:off x="6929911" y="2796288"/>
              <a:ext cx="1610968" cy="2400625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2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091255" y="4518941"/>
              <a:ext cx="1837005" cy="676974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2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9" name="Oval 8"/>
          <p:cNvSpPr/>
          <p:nvPr/>
        </p:nvSpPr>
        <p:spPr>
          <a:xfrm>
            <a:off x="2442895" y="4065089"/>
            <a:ext cx="228600" cy="914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6930661" y="4231809"/>
            <a:ext cx="435339" cy="646311"/>
            <a:chOff x="2133599" y="3660979"/>
            <a:chExt cx="435339" cy="646311"/>
          </a:xfrm>
        </p:grpSpPr>
        <p:sp>
          <p:nvSpPr>
            <p:cNvPr id="7" name="Oval 6"/>
            <p:cNvSpPr/>
            <p:nvPr/>
          </p:nvSpPr>
          <p:spPr>
            <a:xfrm>
              <a:off x="2133599" y="3660979"/>
              <a:ext cx="321039" cy="6420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Oval 1"/>
            <p:cNvSpPr/>
            <p:nvPr/>
          </p:nvSpPr>
          <p:spPr>
            <a:xfrm>
              <a:off x="2247899" y="3665212"/>
              <a:ext cx="321039" cy="6420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" name="Straight Arrow Connector 4"/>
          <p:cNvCxnSpPr>
            <a:stCxn id="10" idx="2"/>
          </p:cNvCxnSpPr>
          <p:nvPr/>
        </p:nvCxnSpPr>
        <p:spPr>
          <a:xfrm>
            <a:off x="1493071" y="3443108"/>
            <a:ext cx="1067429" cy="6790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17500" y="2796777"/>
            <a:ext cx="2351141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Beam tube</a:t>
            </a:r>
          </a:p>
          <a:p>
            <a:pPr algn="ctr"/>
            <a:r>
              <a:rPr lang="en-US" dirty="0" smtClean="0"/>
              <a:t>Blackbody disc model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2290495" y="4065089"/>
            <a:ext cx="0" cy="452967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290495" y="4065089"/>
            <a:ext cx="76200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2214295" y="4065089"/>
            <a:ext cx="76200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2214295" y="4518056"/>
            <a:ext cx="76200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290495" y="4518056"/>
            <a:ext cx="76200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7480300" y="4276601"/>
            <a:ext cx="152400" cy="228600"/>
            <a:chOff x="1905000" y="3753510"/>
            <a:chExt cx="152400" cy="228600"/>
          </a:xfrm>
        </p:grpSpPr>
        <p:cxnSp>
          <p:nvCxnSpPr>
            <p:cNvPr id="72" name="Straight Connector 71"/>
            <p:cNvCxnSpPr/>
            <p:nvPr/>
          </p:nvCxnSpPr>
          <p:spPr>
            <a:xfrm>
              <a:off x="1981200" y="3753510"/>
              <a:ext cx="0" cy="22860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1981200" y="3753510"/>
              <a:ext cx="762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H="1">
              <a:off x="1905000" y="3753510"/>
              <a:ext cx="762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1905000" y="3982110"/>
              <a:ext cx="762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1981200" y="3982110"/>
              <a:ext cx="762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" name="Straight Arrow Connector 77"/>
          <p:cNvCxnSpPr/>
          <p:nvPr/>
        </p:nvCxnSpPr>
        <p:spPr>
          <a:xfrm>
            <a:off x="4840338" y="3566391"/>
            <a:ext cx="99962" cy="47403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4102100" y="2796777"/>
            <a:ext cx="1295400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dirty="0" smtClean="0"/>
              <a:t>Heat Shield</a:t>
            </a:r>
            <a:endParaRPr lang="en-US" dirty="0"/>
          </a:p>
        </p:txBody>
      </p:sp>
      <p:sp>
        <p:nvSpPr>
          <p:cNvPr id="80" name="TextBox 79"/>
          <p:cNvSpPr txBox="1"/>
          <p:nvPr/>
        </p:nvSpPr>
        <p:spPr>
          <a:xfrm>
            <a:off x="6897066" y="3783413"/>
            <a:ext cx="1220638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/>
              <a:t>r</a:t>
            </a:r>
            <a:r>
              <a:rPr lang="en-US" baseline="-25000" dirty="0" err="1"/>
              <a:t>j</a:t>
            </a:r>
            <a:r>
              <a:rPr lang="en-US" dirty="0" smtClean="0"/>
              <a:t> = </a:t>
            </a:r>
            <a:r>
              <a:rPr lang="en-US" dirty="0" smtClean="0"/>
              <a:t>0.28 m</a:t>
            </a:r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>
            <a:off x="952500" y="4206820"/>
            <a:ext cx="1314645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</a:t>
            </a:r>
            <a:r>
              <a:rPr lang="en-US" baseline="-25000" dirty="0" err="1" smtClean="0"/>
              <a:t>i</a:t>
            </a:r>
            <a:r>
              <a:rPr lang="en-US" baseline="-25000" dirty="0" smtClean="0"/>
              <a:t> </a:t>
            </a:r>
            <a:r>
              <a:rPr lang="en-US" dirty="0" smtClean="0"/>
              <a:t>= </a:t>
            </a:r>
            <a:r>
              <a:rPr lang="en-US" dirty="0" smtClean="0"/>
              <a:t>0.6225m</a:t>
            </a:r>
            <a:endParaRPr lang="en-US" dirty="0"/>
          </a:p>
        </p:txBody>
      </p:sp>
      <p:cxnSp>
        <p:nvCxnSpPr>
          <p:cNvPr id="83" name="Straight Arrow Connector 82"/>
          <p:cNvCxnSpPr>
            <a:stCxn id="84" idx="0"/>
            <a:endCxn id="2" idx="5"/>
          </p:cNvCxnSpPr>
          <p:nvPr/>
        </p:nvCxnSpPr>
        <p:spPr>
          <a:xfrm flipH="1" flipV="1">
            <a:off x="7318985" y="4784090"/>
            <a:ext cx="1067956" cy="34102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7797800" y="5125110"/>
            <a:ext cx="1178282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dirty="0" smtClean="0"/>
              <a:t>Test Mass</a:t>
            </a:r>
            <a:endParaRPr lang="en-US" dirty="0"/>
          </a:p>
        </p:txBody>
      </p:sp>
      <p:cxnSp>
        <p:nvCxnSpPr>
          <p:cNvPr id="86" name="Straight Connector 85"/>
          <p:cNvCxnSpPr/>
          <p:nvPr/>
        </p:nvCxnSpPr>
        <p:spPr>
          <a:xfrm>
            <a:off x="2555410" y="5087010"/>
            <a:ext cx="0" cy="3810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2560500" y="5277510"/>
            <a:ext cx="464287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7203370" y="5087010"/>
            <a:ext cx="0" cy="3810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6937016" y="3197059"/>
            <a:ext cx="1143000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</a:t>
            </a:r>
            <a:r>
              <a:rPr lang="en-US" baseline="-25000" dirty="0" err="1" smtClean="0"/>
              <a:t>j</a:t>
            </a:r>
            <a:r>
              <a:rPr lang="en-US" dirty="0" smtClean="0"/>
              <a:t> = 120 K</a:t>
            </a:r>
            <a:endParaRPr lang="en-US" dirty="0"/>
          </a:p>
        </p:txBody>
      </p:sp>
      <p:sp>
        <p:nvSpPr>
          <p:cNvPr id="101" name="TextBox 100"/>
          <p:cNvSpPr txBox="1"/>
          <p:nvPr/>
        </p:nvSpPr>
        <p:spPr>
          <a:xfrm>
            <a:off x="953400" y="4540571"/>
            <a:ext cx="1171155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dirty="0" smtClean="0"/>
              <a:t>T</a:t>
            </a:r>
            <a:r>
              <a:rPr lang="en-US" baseline="-25000" dirty="0" smtClean="0"/>
              <a:t>i</a:t>
            </a:r>
            <a:r>
              <a:rPr lang="en-US" dirty="0" smtClean="0"/>
              <a:t> = 295 K</a:t>
            </a:r>
            <a:endParaRPr lang="en-US" dirty="0"/>
          </a:p>
        </p:txBody>
      </p:sp>
      <p:sp>
        <p:nvSpPr>
          <p:cNvPr id="103" name="TextBox 102"/>
          <p:cNvSpPr txBox="1"/>
          <p:nvPr/>
        </p:nvSpPr>
        <p:spPr>
          <a:xfrm>
            <a:off x="4269201" y="3150949"/>
            <a:ext cx="1128299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dirty="0" smtClean="0"/>
              <a:t>T = </a:t>
            </a:r>
            <a:r>
              <a:rPr lang="en-US" dirty="0" smtClean="0"/>
              <a:t>80K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959300" y="3889613"/>
            <a:ext cx="838200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l-GR" dirty="0" smtClean="0"/>
              <a:t>Ε</a:t>
            </a:r>
            <a:r>
              <a:rPr lang="en-US" baseline="-25000" dirty="0" err="1" smtClean="0"/>
              <a:t>i</a:t>
            </a:r>
            <a:r>
              <a:rPr lang="en-US" dirty="0" smtClean="0"/>
              <a:t> </a:t>
            </a:r>
            <a:r>
              <a:rPr lang="en-US" dirty="0" smtClean="0"/>
              <a:t>= 1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961513" y="3520281"/>
            <a:ext cx="845792" cy="369332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l-GR" dirty="0" smtClean="0"/>
              <a:t>Ε</a:t>
            </a:r>
            <a:r>
              <a:rPr lang="en-US" baseline="-25000" dirty="0" smtClean="0"/>
              <a:t>j</a:t>
            </a:r>
            <a:r>
              <a:rPr lang="en-US" dirty="0" smtClean="0"/>
              <a:t> </a:t>
            </a:r>
            <a:r>
              <a:rPr lang="en-US" dirty="0" smtClean="0"/>
              <a:t>= 0.1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9" idx="6"/>
          </p:cNvCxnSpPr>
          <p:nvPr/>
        </p:nvCxnSpPr>
        <p:spPr>
          <a:xfrm>
            <a:off x="2671495" y="4522289"/>
            <a:ext cx="1521506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7" idx="2"/>
          </p:cNvCxnSpPr>
          <p:nvPr/>
        </p:nvCxnSpPr>
        <p:spPr>
          <a:xfrm flipH="1">
            <a:off x="6253184" y="4552848"/>
            <a:ext cx="677477" cy="4233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5770" y="6430358"/>
            <a:ext cx="1855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 </a:t>
            </a:r>
            <a:r>
              <a:rPr lang="en-US" dirty="0"/>
              <a:t>T1300556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15/38</a:t>
            </a:r>
            <a:endParaRPr lang="en-US" dirty="0"/>
          </a:p>
        </p:txBody>
      </p:sp>
      <p:grpSp>
        <p:nvGrpSpPr>
          <p:cNvPr id="41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42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43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sp>
        <p:nvSpPr>
          <p:cNvPr id="25" name="Title 2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Beam Tube Heat Shield Length</a:t>
            </a:r>
            <a:endParaRPr lang="en-US" dirty="0"/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5440007" y="5506110"/>
            <a:ext cx="160495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H="1">
            <a:off x="2668641" y="5506110"/>
            <a:ext cx="197956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4840338" y="3566391"/>
            <a:ext cx="833682" cy="21702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085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19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4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Tube Heat Shield Length</a:t>
            </a:r>
            <a:endParaRPr lang="en-US" dirty="0"/>
          </a:p>
        </p:txBody>
      </p:sp>
      <p:pic>
        <p:nvPicPr>
          <p:cNvPr id="5" name="Picture 4" descr="Pij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48760"/>
            <a:ext cx="9144000" cy="4270996"/>
          </a:xfrm>
          <a:prstGeom prst="rect">
            <a:avLst/>
          </a:prstGeom>
        </p:spPr>
      </p:pic>
      <p:cxnSp>
        <p:nvCxnSpPr>
          <p:cNvPr id="9" name="Straight Arrow Connector 8"/>
          <p:cNvCxnSpPr>
            <a:stCxn id="7" idx="1"/>
          </p:cNvCxnSpPr>
          <p:nvPr/>
        </p:nvCxnSpPr>
        <p:spPr>
          <a:xfrm flipH="1">
            <a:off x="2139418" y="3754168"/>
            <a:ext cx="1354670" cy="109837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134768" y="5700764"/>
            <a:ext cx="313673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Beam tube shield length </a:t>
            </a:r>
            <a:r>
              <a:rPr lang="en-US" i="1" dirty="0" smtClean="0"/>
              <a:t>L</a:t>
            </a:r>
            <a:r>
              <a:rPr lang="en-US" dirty="0" smtClean="0"/>
              <a:t> (m)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448314" y="2917689"/>
            <a:ext cx="558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Black body power from beam tube arriving at test mass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41117" y="4233337"/>
            <a:ext cx="331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≈1/3 drop for every factor of 2 </a:t>
            </a:r>
            <a:r>
              <a:rPr lang="en-US" i="1" dirty="0" smtClean="0">
                <a:solidFill>
                  <a:srgbClr val="008000"/>
                </a:solidFill>
              </a:rPr>
              <a:t>L</a:t>
            </a:r>
            <a:endParaRPr lang="en-US" i="1" dirty="0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770" y="6430358"/>
            <a:ext cx="1855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 </a:t>
            </a:r>
            <a:r>
              <a:rPr lang="en-US" dirty="0"/>
              <a:t>T1300556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471194" y="3344231"/>
            <a:ext cx="1825849" cy="946316"/>
          </a:xfrm>
          <a:prstGeom prst="rect">
            <a:avLst/>
          </a:prstGeom>
          <a:solidFill>
            <a:schemeClr val="bg1"/>
          </a:solidFill>
          <a:ln w="1905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6133802"/>
              </p:ext>
            </p:extLst>
          </p:nvPr>
        </p:nvGraphicFramePr>
        <p:xfrm>
          <a:off x="3494088" y="3289031"/>
          <a:ext cx="1722437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1" name="Equation" r:id="rId6" imgW="1079500" imgH="584200" progId="Equation.3">
                  <p:embed/>
                </p:oleObj>
              </mc:Choice>
              <mc:Fallback>
                <p:oleObj name="Equation" r:id="rId6" imgW="1079500" imgH="584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494088" y="3289031"/>
                        <a:ext cx="1722437" cy="930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805274" y="5024598"/>
            <a:ext cx="2645168" cy="369332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Test mass emissivity = 0.1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448314" y="4602669"/>
            <a:ext cx="0" cy="421929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16/38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965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 Station Vacuum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17</a:t>
            </a:r>
            <a:r>
              <a:rPr lang="en-US" dirty="0"/>
              <a:t>/38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3517" y="6492875"/>
            <a:ext cx="5855557" cy="365125"/>
          </a:xfrm>
        </p:spPr>
        <p:txBody>
          <a:bodyPr/>
          <a:lstStyle/>
          <a:p>
            <a:pPr algn="l"/>
            <a:r>
              <a:rPr lang="en-US" dirty="0" smtClean="0"/>
              <a:t>Image Courtesy </a:t>
            </a:r>
            <a:r>
              <a:rPr lang="en-US" dirty="0" smtClean="0"/>
              <a:t>of Nicolas Smith</a:t>
            </a:r>
            <a:endParaRPr lang="en-US" dirty="0"/>
          </a:p>
        </p:txBody>
      </p:sp>
      <p:grpSp>
        <p:nvGrpSpPr>
          <p:cNvPr id="8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10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pic>
        <p:nvPicPr>
          <p:cNvPr id="6" name="Picture 5" descr="bscvacuu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1" y="1952772"/>
            <a:ext cx="9105143" cy="240769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5856588" y="4005072"/>
            <a:ext cx="0" cy="471861"/>
          </a:xfrm>
          <a:prstGeom prst="line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323564" y="4005072"/>
            <a:ext cx="0" cy="471861"/>
          </a:xfrm>
          <a:prstGeom prst="line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793917" y="4005072"/>
            <a:ext cx="0" cy="471861"/>
          </a:xfrm>
          <a:prstGeom prst="line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260893" y="4005072"/>
            <a:ext cx="0" cy="471861"/>
          </a:xfrm>
          <a:prstGeom prst="line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31836" y="4005072"/>
            <a:ext cx="0" cy="471861"/>
          </a:xfrm>
          <a:prstGeom prst="line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902149" y="4005072"/>
            <a:ext cx="0" cy="471861"/>
          </a:xfrm>
          <a:prstGeom prst="line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369125" y="4005072"/>
            <a:ext cx="0" cy="471861"/>
          </a:xfrm>
          <a:prstGeom prst="line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425345" y="4005072"/>
            <a:ext cx="0" cy="471861"/>
          </a:xfrm>
          <a:prstGeom prst="line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898773" y="4459264"/>
            <a:ext cx="661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 m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877366" y="4459264"/>
            <a:ext cx="661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 m</a:t>
            </a:r>
            <a:endParaRPr lang="en-US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4180983" y="4096457"/>
            <a:ext cx="0" cy="2655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092789" y="4096457"/>
            <a:ext cx="0" cy="2655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979153" y="4096457"/>
            <a:ext cx="0" cy="2655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648263" y="4386802"/>
            <a:ext cx="661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 m</a:t>
            </a:r>
            <a:endParaRPr lang="en-US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7030579" y="4096457"/>
            <a:ext cx="0" cy="2655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128019" y="4096457"/>
            <a:ext cx="0" cy="2655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3898773" y="1952772"/>
            <a:ext cx="1470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Gate valves</a:t>
            </a:r>
            <a:endParaRPr lang="en-US" dirty="0"/>
          </a:p>
        </p:txBody>
      </p:sp>
      <p:cxnSp>
        <p:nvCxnSpPr>
          <p:cNvPr id="58" name="Straight Arrow Connector 57"/>
          <p:cNvCxnSpPr>
            <a:stCxn id="56" idx="2"/>
          </p:cNvCxnSpPr>
          <p:nvPr/>
        </p:nvCxnSpPr>
        <p:spPr>
          <a:xfrm flipH="1">
            <a:off x="3898773" y="2322104"/>
            <a:ext cx="735176" cy="5135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56" idx="2"/>
          </p:cNvCxnSpPr>
          <p:nvPr/>
        </p:nvCxnSpPr>
        <p:spPr>
          <a:xfrm>
            <a:off x="4633949" y="2322104"/>
            <a:ext cx="735176" cy="5135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7260893" y="1757413"/>
            <a:ext cx="1470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End Station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454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Initial </a:t>
            </a:r>
            <a:r>
              <a:rPr lang="en-US" dirty="0" err="1" smtClean="0"/>
              <a:t>Cooldown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Acquiring the operating temperature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18/38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32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Lot of Heat to Remove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925" y="1284055"/>
            <a:ext cx="1968666" cy="20835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64769" y="2048012"/>
            <a:ext cx="729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60 W</a:t>
            </a:r>
            <a:endParaRPr lang="en-US" b="1" dirty="0"/>
          </a:p>
        </p:txBody>
      </p:sp>
      <p:sp>
        <p:nvSpPr>
          <p:cNvPr id="6" name="Oval 5"/>
          <p:cNvSpPr/>
          <p:nvPr/>
        </p:nvSpPr>
        <p:spPr>
          <a:xfrm>
            <a:off x="232457" y="2804426"/>
            <a:ext cx="3199761" cy="3199761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143 kg Test Mass:</a:t>
            </a:r>
          </a:p>
          <a:p>
            <a:pPr algn="ctr"/>
            <a:r>
              <a:rPr lang="en-US" sz="3200" dirty="0" smtClean="0"/>
              <a:t>14 MJ to get cold (warm)</a:t>
            </a:r>
            <a:endParaRPr lang="en-US" sz="3200" dirty="0"/>
          </a:p>
        </p:txBody>
      </p:sp>
      <p:sp>
        <p:nvSpPr>
          <p:cNvPr id="11" name="Right Arrow 10"/>
          <p:cNvSpPr/>
          <p:nvPr/>
        </p:nvSpPr>
        <p:spPr>
          <a:xfrm rot="19720003">
            <a:off x="3903252" y="3203645"/>
            <a:ext cx="1510175" cy="68651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859598" y="1716328"/>
            <a:ext cx="2972610" cy="138499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2.7 days to </a:t>
            </a:r>
            <a:r>
              <a:rPr lang="en-US" sz="2800" dirty="0" smtClean="0"/>
              <a:t>124 </a:t>
            </a:r>
            <a:r>
              <a:rPr lang="en-US" sz="2800" dirty="0" smtClean="0"/>
              <a:t>K (295 K) at a constant 60 W</a:t>
            </a:r>
            <a:endParaRPr lang="en-US" sz="2800" dirty="0"/>
          </a:p>
        </p:txBody>
      </p:sp>
      <p:sp>
        <p:nvSpPr>
          <p:cNvPr id="14" name="Right Arrow 13"/>
          <p:cNvSpPr/>
          <p:nvPr/>
        </p:nvSpPr>
        <p:spPr>
          <a:xfrm rot="5400000">
            <a:off x="6750025" y="3455370"/>
            <a:ext cx="755088" cy="54921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266036" y="4347176"/>
            <a:ext cx="3718222" cy="138499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Maybe there is another way to cool the test mass quickly</a:t>
            </a:r>
            <a:endParaRPr lang="en-US" sz="2800" dirty="0"/>
          </a:p>
        </p:txBody>
      </p:sp>
      <p:grpSp>
        <p:nvGrpSpPr>
          <p:cNvPr id="13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17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4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19/38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6238468"/>
            <a:ext cx="7211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 Radiation to the heat shield alone would take ≈ 2 weeks.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650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Box 94"/>
          <p:cNvSpPr txBox="1"/>
          <p:nvPr/>
        </p:nvSpPr>
        <p:spPr>
          <a:xfrm>
            <a:off x="198236" y="2396238"/>
            <a:ext cx="1142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79646"/>
                </a:solidFill>
              </a:rPr>
              <a:t>return</a:t>
            </a:r>
            <a:endParaRPr lang="en-US" dirty="0">
              <a:solidFill>
                <a:srgbClr val="F7964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Initial Cool Down Cold Link – 2 Designs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23560" y="6497446"/>
            <a:ext cx="2133600" cy="365125"/>
          </a:xfrm>
        </p:spPr>
        <p:txBody>
          <a:bodyPr/>
          <a:lstStyle/>
          <a:p>
            <a:r>
              <a:rPr lang="en-US" dirty="0"/>
              <a:t>20/38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961401" y="3577237"/>
            <a:ext cx="2743200" cy="274320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Test mass</a:t>
            </a:r>
            <a:endParaRPr lang="en-US" sz="3200" dirty="0"/>
          </a:p>
        </p:txBody>
      </p:sp>
      <p:sp>
        <p:nvSpPr>
          <p:cNvPr id="57" name="Rectangle 56"/>
          <p:cNvSpPr/>
          <p:nvPr/>
        </p:nvSpPr>
        <p:spPr>
          <a:xfrm>
            <a:off x="105830" y="1164061"/>
            <a:ext cx="8936750" cy="538527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/>
          <p:cNvCxnSpPr>
            <a:stCxn id="57" idx="0"/>
            <a:endCxn id="57" idx="2"/>
          </p:cNvCxnSpPr>
          <p:nvPr/>
        </p:nvCxnSpPr>
        <p:spPr>
          <a:xfrm>
            <a:off x="4574205" y="1164061"/>
            <a:ext cx="0" cy="538527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105830" y="1813472"/>
            <a:ext cx="89367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105830" y="1298712"/>
            <a:ext cx="4468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Conductive cooling, low pressure 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gas</a:t>
            </a:r>
            <a:endParaRPr lang="en-US" sz="2000" dirty="0"/>
          </a:p>
        </p:txBody>
      </p:sp>
      <p:sp>
        <p:nvSpPr>
          <p:cNvPr id="61" name="TextBox 60"/>
          <p:cNvSpPr txBox="1"/>
          <p:nvPr/>
        </p:nvSpPr>
        <p:spPr>
          <a:xfrm>
            <a:off x="4574204" y="1297176"/>
            <a:ext cx="4468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Pros and Cons</a:t>
            </a:r>
            <a:endParaRPr lang="en-US" sz="2000" dirty="0"/>
          </a:p>
        </p:txBody>
      </p:sp>
      <p:cxnSp>
        <p:nvCxnSpPr>
          <p:cNvPr id="88" name="Straight Arrow Connector 87"/>
          <p:cNvCxnSpPr/>
          <p:nvPr/>
        </p:nvCxnSpPr>
        <p:spPr>
          <a:xfrm flipV="1">
            <a:off x="1260116" y="3030154"/>
            <a:ext cx="846" cy="278995"/>
          </a:xfrm>
          <a:prstGeom prst="straightConnector1">
            <a:avLst/>
          </a:prstGeom>
          <a:ln>
            <a:tailEnd type="arrow"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 flipV="1">
            <a:off x="1254227" y="2502255"/>
            <a:ext cx="846" cy="2789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1039791" y="1881459"/>
            <a:ext cx="2558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</a:t>
            </a:r>
            <a:r>
              <a:rPr lang="en-US" dirty="0" smtClean="0"/>
              <a:t>iquid N</a:t>
            </a:r>
            <a:r>
              <a:rPr lang="en-US" baseline="-25000" dirty="0" smtClean="0"/>
              <a:t>2</a:t>
            </a:r>
            <a:r>
              <a:rPr lang="en-US" dirty="0" smtClean="0"/>
              <a:t> pipe flexures</a:t>
            </a:r>
            <a:endParaRPr lang="en-US" dirty="0"/>
          </a:p>
        </p:txBody>
      </p:sp>
      <p:sp>
        <p:nvSpPr>
          <p:cNvPr id="96" name="TextBox 95"/>
          <p:cNvSpPr txBox="1"/>
          <p:nvPr/>
        </p:nvSpPr>
        <p:spPr>
          <a:xfrm>
            <a:off x="3339112" y="2392673"/>
            <a:ext cx="1142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/>
                </a:solidFill>
              </a:rPr>
              <a:t>supply</a:t>
            </a:r>
            <a:endParaRPr lang="en-US" dirty="0">
              <a:solidFill>
                <a:schemeClr val="accent4"/>
              </a:solidFill>
            </a:endParaRPr>
          </a:p>
        </p:txBody>
      </p:sp>
      <p:cxnSp>
        <p:nvCxnSpPr>
          <p:cNvPr id="107" name="Straight Arrow Connector 106"/>
          <p:cNvCxnSpPr>
            <a:endCxn id="3" idx="0"/>
          </p:cNvCxnSpPr>
          <p:nvPr/>
        </p:nvCxnSpPr>
        <p:spPr>
          <a:xfrm flipV="1">
            <a:off x="583143" y="4383850"/>
            <a:ext cx="386506" cy="153060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>
            <a:stCxn id="94" idx="2"/>
          </p:cNvCxnSpPr>
          <p:nvPr/>
        </p:nvCxnSpPr>
        <p:spPr>
          <a:xfrm flipH="1">
            <a:off x="1614800" y="2250791"/>
            <a:ext cx="704261" cy="46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Arc 2"/>
          <p:cNvSpPr>
            <a:spLocks noChangeAspect="1"/>
          </p:cNvSpPr>
          <p:nvPr/>
        </p:nvSpPr>
        <p:spPr>
          <a:xfrm>
            <a:off x="863501" y="3467920"/>
            <a:ext cx="2926080" cy="2926080"/>
          </a:xfrm>
          <a:prstGeom prst="arc">
            <a:avLst>
              <a:gd name="adj1" fmla="val 12117581"/>
              <a:gd name="adj2" fmla="val 20214937"/>
            </a:avLst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>
            <a:spLocks noChangeAspect="1"/>
          </p:cNvSpPr>
          <p:nvPr/>
        </p:nvSpPr>
        <p:spPr>
          <a:xfrm>
            <a:off x="1255073" y="3880258"/>
            <a:ext cx="137160" cy="13716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3217630" y="3843038"/>
            <a:ext cx="137160" cy="13716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 66"/>
          <p:cNvSpPr/>
          <p:nvPr/>
        </p:nvSpPr>
        <p:spPr>
          <a:xfrm>
            <a:off x="1039791" y="2734766"/>
            <a:ext cx="1191502" cy="235199"/>
          </a:xfrm>
          <a:custGeom>
            <a:avLst/>
            <a:gdLst>
              <a:gd name="connsiteX0" fmla="*/ 1191502 w 1191502"/>
              <a:gd name="connsiteY0" fmla="*/ 0 h 235199"/>
              <a:gd name="connsiteX1" fmla="*/ 533040 w 1191502"/>
              <a:gd name="connsiteY1" fmla="*/ 47040 h 235199"/>
              <a:gd name="connsiteX2" fmla="*/ 0 w 1191502"/>
              <a:gd name="connsiteY2" fmla="*/ 235199 h 235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1502" h="235199">
                <a:moveTo>
                  <a:pt x="1191502" y="0"/>
                </a:moveTo>
                <a:cubicBezTo>
                  <a:pt x="961563" y="3920"/>
                  <a:pt x="731624" y="7840"/>
                  <a:pt x="533040" y="47040"/>
                </a:cubicBezTo>
                <a:cubicBezTo>
                  <a:pt x="334456" y="86240"/>
                  <a:pt x="0" y="235199"/>
                  <a:pt x="0" y="235199"/>
                </a:cubicBezTo>
              </a:path>
            </a:pathLst>
          </a:custGeom>
          <a:ln w="1270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/>
          <p:cNvCxnSpPr/>
          <p:nvPr/>
        </p:nvCxnSpPr>
        <p:spPr>
          <a:xfrm>
            <a:off x="1067355" y="2926934"/>
            <a:ext cx="0" cy="1090484"/>
          </a:xfrm>
          <a:prstGeom prst="line">
            <a:avLst/>
          </a:prstGeom>
          <a:ln w="1270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>
            <a:off x="3540050" y="2907245"/>
            <a:ext cx="0" cy="1090484"/>
          </a:xfrm>
          <a:prstGeom prst="line">
            <a:avLst/>
          </a:prstGeom>
          <a:ln w="127000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Arc 104"/>
          <p:cNvSpPr>
            <a:spLocks noChangeAspect="1"/>
          </p:cNvSpPr>
          <p:nvPr/>
        </p:nvSpPr>
        <p:spPr>
          <a:xfrm>
            <a:off x="805443" y="3394300"/>
            <a:ext cx="3017520" cy="3017520"/>
          </a:xfrm>
          <a:prstGeom prst="arc">
            <a:avLst>
              <a:gd name="adj1" fmla="val 12933898"/>
              <a:gd name="adj2" fmla="val 19461945"/>
            </a:avLst>
          </a:prstGeom>
          <a:ln w="127000">
            <a:gradFill flip="none" rotWithShape="1">
              <a:gsLst>
                <a:gs pos="0">
                  <a:schemeClr val="accent6"/>
                </a:gs>
                <a:gs pos="100000">
                  <a:srgbClr val="FFFFFF"/>
                </a:gs>
                <a:gs pos="100000">
                  <a:schemeClr val="accent4"/>
                </a:gs>
                <a:gs pos="99000">
                  <a:schemeClr val="accent4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Freeform 117"/>
          <p:cNvSpPr/>
          <p:nvPr/>
        </p:nvSpPr>
        <p:spPr>
          <a:xfrm>
            <a:off x="2403353" y="2745473"/>
            <a:ext cx="1191502" cy="235199"/>
          </a:xfrm>
          <a:custGeom>
            <a:avLst/>
            <a:gdLst>
              <a:gd name="connsiteX0" fmla="*/ 1191502 w 1191502"/>
              <a:gd name="connsiteY0" fmla="*/ 0 h 235199"/>
              <a:gd name="connsiteX1" fmla="*/ 533040 w 1191502"/>
              <a:gd name="connsiteY1" fmla="*/ 47040 h 235199"/>
              <a:gd name="connsiteX2" fmla="*/ 0 w 1191502"/>
              <a:gd name="connsiteY2" fmla="*/ 235199 h 235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1502" h="235199">
                <a:moveTo>
                  <a:pt x="1191502" y="0"/>
                </a:moveTo>
                <a:cubicBezTo>
                  <a:pt x="961563" y="3920"/>
                  <a:pt x="731624" y="7840"/>
                  <a:pt x="533040" y="47040"/>
                </a:cubicBezTo>
                <a:cubicBezTo>
                  <a:pt x="334456" y="86240"/>
                  <a:pt x="0" y="235199"/>
                  <a:pt x="0" y="235199"/>
                </a:cubicBezTo>
              </a:path>
            </a:pathLst>
          </a:custGeom>
          <a:ln w="127000">
            <a:solidFill>
              <a:schemeClr val="accent4"/>
            </a:solidFill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6" name="Straight Arrow Connector 125"/>
          <p:cNvCxnSpPr>
            <a:stCxn id="94" idx="2"/>
          </p:cNvCxnSpPr>
          <p:nvPr/>
        </p:nvCxnSpPr>
        <p:spPr>
          <a:xfrm>
            <a:off x="2319061" y="2250791"/>
            <a:ext cx="644018" cy="46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8" name="TextBox 127"/>
          <p:cNvSpPr txBox="1"/>
          <p:nvPr/>
        </p:nvSpPr>
        <p:spPr>
          <a:xfrm>
            <a:off x="135508" y="5914459"/>
            <a:ext cx="2404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hermally conductive plate with variable gap</a:t>
            </a:r>
            <a:endParaRPr lang="en-US" dirty="0"/>
          </a:p>
        </p:txBody>
      </p:sp>
      <p:cxnSp>
        <p:nvCxnSpPr>
          <p:cNvPr id="131" name="Straight Connector 130"/>
          <p:cNvCxnSpPr/>
          <p:nvPr/>
        </p:nvCxnSpPr>
        <p:spPr>
          <a:xfrm>
            <a:off x="2184259" y="2431862"/>
            <a:ext cx="0" cy="362305"/>
          </a:xfrm>
          <a:prstGeom prst="line">
            <a:avLst/>
          </a:prstGeom>
          <a:ln w="1270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>
            <a:off x="2435395" y="2447542"/>
            <a:ext cx="0" cy="362305"/>
          </a:xfrm>
          <a:prstGeom prst="line">
            <a:avLst/>
          </a:prstGeom>
          <a:ln w="127000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/>
          <p:cNvCxnSpPr/>
          <p:nvPr/>
        </p:nvCxnSpPr>
        <p:spPr>
          <a:xfrm flipV="1">
            <a:off x="3338266" y="3047953"/>
            <a:ext cx="846" cy="278995"/>
          </a:xfrm>
          <a:prstGeom prst="straightConnector1">
            <a:avLst/>
          </a:prstGeom>
          <a:ln>
            <a:tailEnd type="arrow"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/>
          <p:cNvCxnSpPr/>
          <p:nvPr/>
        </p:nvCxnSpPr>
        <p:spPr>
          <a:xfrm flipV="1">
            <a:off x="3335390" y="2515172"/>
            <a:ext cx="846" cy="2789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8" name="TextBox 187"/>
          <p:cNvSpPr txBox="1"/>
          <p:nvPr/>
        </p:nvSpPr>
        <p:spPr>
          <a:xfrm>
            <a:off x="4590563" y="1897268"/>
            <a:ext cx="4468374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Pros</a:t>
            </a:r>
            <a:endParaRPr lang="en-US" dirty="0" smtClean="0"/>
          </a:p>
          <a:p>
            <a:endParaRPr lang="en-US" b="1" dirty="0"/>
          </a:p>
          <a:p>
            <a:pPr marL="285750" indent="-285750">
              <a:buFontTx/>
              <a:buChar char="•"/>
            </a:pPr>
            <a:r>
              <a:rPr lang="en-US" dirty="0" smtClean="0"/>
              <a:t>Operates in partial vacuum.</a:t>
            </a:r>
          </a:p>
          <a:p>
            <a:pPr marL="285750" indent="-285750">
              <a:buFontTx/>
              <a:buChar char="•"/>
            </a:pPr>
            <a:r>
              <a:rPr lang="en-US" dirty="0" smtClean="0"/>
              <a:t>Low heat transfer between cold and warm parts of vacuum system.</a:t>
            </a:r>
          </a:p>
          <a:p>
            <a:pPr marL="285750" indent="-285750">
              <a:buFontTx/>
              <a:buChar char="•"/>
            </a:pPr>
            <a:r>
              <a:rPr lang="en-US" dirty="0" smtClean="0"/>
              <a:t>Fine temperature control – just back away when at desired temperature</a:t>
            </a:r>
          </a:p>
          <a:p>
            <a:pPr marL="285750" indent="-285750">
              <a:buFontTx/>
              <a:buChar char="•"/>
            </a:pPr>
            <a:r>
              <a:rPr lang="en-US" dirty="0" smtClean="0"/>
              <a:t>Versatility, design permits both conductive and convective cooling.</a:t>
            </a:r>
          </a:p>
          <a:p>
            <a:endParaRPr lang="en-US" dirty="0"/>
          </a:p>
          <a:p>
            <a:r>
              <a:rPr lang="en-US" b="1" dirty="0" smtClean="0"/>
              <a:t>Cons</a:t>
            </a:r>
            <a:endParaRPr lang="en-US" dirty="0" smtClean="0"/>
          </a:p>
          <a:p>
            <a:endParaRPr lang="en-US" b="1" dirty="0"/>
          </a:p>
          <a:p>
            <a:pPr marL="285750" indent="-285750">
              <a:buFontTx/>
              <a:buChar char="•"/>
            </a:pPr>
            <a:r>
              <a:rPr lang="en-US" dirty="0" smtClean="0"/>
              <a:t>Requires moving parts:</a:t>
            </a:r>
          </a:p>
          <a:p>
            <a:pPr marL="742950" lvl="1" indent="-285750">
              <a:buFontTx/>
              <a:buChar char="-"/>
            </a:pPr>
            <a:r>
              <a:rPr lang="en-US" dirty="0" smtClean="0"/>
              <a:t>flexible pipes</a:t>
            </a:r>
          </a:p>
          <a:p>
            <a:pPr marL="742950" lvl="1" indent="-285750">
              <a:buFontTx/>
              <a:buChar char="-"/>
            </a:pPr>
            <a:r>
              <a:rPr lang="en-US" dirty="0" smtClean="0"/>
              <a:t>actuators</a:t>
            </a:r>
          </a:p>
          <a:p>
            <a:pPr marL="285750" indent="-285750">
              <a:buFontTx/>
              <a:buChar char="•"/>
            </a:pPr>
            <a:r>
              <a:rPr lang="en-US" dirty="0" smtClean="0"/>
              <a:t>Physically contacts barrel of test mass</a:t>
            </a:r>
          </a:p>
        </p:txBody>
      </p:sp>
    </p:spTree>
    <p:extLst>
      <p:ext uri="{BB962C8B-B14F-4D97-AF65-F5344CB8AC3E}">
        <p14:creationId xmlns:p14="http://schemas.microsoft.com/office/powerpoint/2010/main" val="261883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0974"/>
            <a:ext cx="8229600" cy="1143000"/>
          </a:xfrm>
        </p:spPr>
        <p:txBody>
          <a:bodyPr/>
          <a:lstStyle/>
          <a:p>
            <a:r>
              <a:rPr lang="en-US" dirty="0" smtClean="0"/>
              <a:t>Advanced LIGO Timeline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86110" y="6356350"/>
            <a:ext cx="2133600" cy="365125"/>
          </a:xfrm>
        </p:spPr>
        <p:txBody>
          <a:bodyPr/>
          <a:lstStyle/>
          <a:p>
            <a:fld id="{BA55BF39-0EDD-F045-A247-C9231CAEE0BD}" type="slidenum">
              <a:rPr lang="en-US" smtClean="0"/>
              <a:t>3</a:t>
            </a:fld>
            <a:r>
              <a:rPr lang="en-US" dirty="0"/>
              <a:t>/38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9" y="1786846"/>
            <a:ext cx="4494348" cy="3017520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298051" y="5662628"/>
            <a:ext cx="8539799" cy="33690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65364" y="5507134"/>
            <a:ext cx="1231078" cy="621982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science run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790800"/>
            <a:ext cx="4572000" cy="30191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959" y="4809998"/>
            <a:ext cx="4494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Livingston, LA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572000" y="4820869"/>
            <a:ext cx="45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Hanford, WA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3770983" y="6155030"/>
            <a:ext cx="1632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Sept-Dec 2015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98026" y="5983824"/>
            <a:ext cx="2030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Last core optics</a:t>
            </a:r>
          </a:p>
          <a:p>
            <a:r>
              <a:rPr lang="en-US" dirty="0" smtClean="0"/>
              <a:t>March 2014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751604" y="5507134"/>
            <a:ext cx="0" cy="557117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181207" y="5510828"/>
            <a:ext cx="1231078" cy="621982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Full lock testing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006170" y="6132810"/>
            <a:ext cx="1788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Aug-Sept 2014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6799416" y="5507134"/>
            <a:ext cx="1697592" cy="621982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Build LIGO III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5403779" y="5507132"/>
            <a:ext cx="1266041" cy="621982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GW</a:t>
            </a:r>
          </a:p>
          <a:p>
            <a:pPr algn="ctr"/>
            <a:r>
              <a:rPr lang="en-US" dirty="0" smtClean="0"/>
              <a:t>astronomy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455616" y="6145768"/>
            <a:ext cx="1214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Soon after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994599" y="6129116"/>
            <a:ext cx="1214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Far after</a:t>
            </a:r>
            <a:endParaRPr lang="en-US" dirty="0"/>
          </a:p>
        </p:txBody>
      </p:sp>
      <p:grpSp>
        <p:nvGrpSpPr>
          <p:cNvPr id="28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30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5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431473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Initial Cool </a:t>
            </a:r>
            <a:r>
              <a:rPr lang="en-US" dirty="0" smtClean="0"/>
              <a:t>Down Cold Link </a:t>
            </a:r>
            <a:r>
              <a:rPr lang="en-US" dirty="0"/>
              <a:t>– </a:t>
            </a:r>
            <a:r>
              <a:rPr lang="en-US" dirty="0" smtClean="0"/>
              <a:t>2 Designs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23560" y="6497446"/>
            <a:ext cx="2133600" cy="365125"/>
          </a:xfrm>
        </p:spPr>
        <p:txBody>
          <a:bodyPr/>
          <a:lstStyle/>
          <a:p>
            <a:r>
              <a:rPr lang="en-US" dirty="0"/>
              <a:t>21/38</a:t>
            </a:r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105830" y="1164061"/>
            <a:ext cx="8936750" cy="538527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/>
          <p:cNvCxnSpPr>
            <a:stCxn id="57" idx="0"/>
            <a:endCxn id="57" idx="2"/>
          </p:cNvCxnSpPr>
          <p:nvPr/>
        </p:nvCxnSpPr>
        <p:spPr>
          <a:xfrm>
            <a:off x="4574205" y="1164061"/>
            <a:ext cx="0" cy="538527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105830" y="1813472"/>
            <a:ext cx="89367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105830" y="1298712"/>
            <a:ext cx="4468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Pros and Cons</a:t>
            </a:r>
            <a:endParaRPr lang="en-US" sz="2000" dirty="0"/>
          </a:p>
        </p:txBody>
      </p:sp>
      <p:sp>
        <p:nvSpPr>
          <p:cNvPr id="61" name="TextBox 60"/>
          <p:cNvSpPr txBox="1"/>
          <p:nvPr/>
        </p:nvSpPr>
        <p:spPr>
          <a:xfrm>
            <a:off x="4574204" y="1297176"/>
            <a:ext cx="4468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Convective cooling, up to 1 </a:t>
            </a:r>
            <a:r>
              <a:rPr lang="en-US" sz="2000" dirty="0" err="1" smtClean="0"/>
              <a:t>atm</a:t>
            </a:r>
            <a:r>
              <a:rPr lang="en-US" sz="2000" dirty="0" smtClean="0"/>
              <a:t> 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gas </a:t>
            </a:r>
            <a:endParaRPr lang="en-US" sz="2000" dirty="0"/>
          </a:p>
        </p:txBody>
      </p:sp>
      <p:sp>
        <p:nvSpPr>
          <p:cNvPr id="130" name="Oval 129"/>
          <p:cNvSpPr/>
          <p:nvPr/>
        </p:nvSpPr>
        <p:spPr>
          <a:xfrm>
            <a:off x="5472193" y="3577237"/>
            <a:ext cx="2743200" cy="274320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Test mass</a:t>
            </a:r>
            <a:endParaRPr lang="en-US" sz="3200" dirty="0"/>
          </a:p>
        </p:txBody>
      </p:sp>
      <p:cxnSp>
        <p:nvCxnSpPr>
          <p:cNvPr id="136" name="Straight Connector 135"/>
          <p:cNvCxnSpPr/>
          <p:nvPr/>
        </p:nvCxnSpPr>
        <p:spPr>
          <a:xfrm>
            <a:off x="6020187" y="3166291"/>
            <a:ext cx="1536411" cy="0"/>
          </a:xfrm>
          <a:prstGeom prst="line">
            <a:avLst/>
          </a:prstGeom>
          <a:ln w="127000">
            <a:gradFill flip="none" rotWithShape="1">
              <a:gsLst>
                <a:gs pos="0">
                  <a:schemeClr val="accent6"/>
                </a:gs>
                <a:gs pos="100000">
                  <a:srgbClr val="FFFFFF"/>
                </a:gs>
                <a:gs pos="99000">
                  <a:schemeClr val="accent4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>
            <a:off x="5503155" y="3238990"/>
            <a:ext cx="2602492" cy="0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>
          <a:xfrm>
            <a:off x="5985729" y="2123485"/>
            <a:ext cx="0" cy="1090484"/>
          </a:xfrm>
          <a:prstGeom prst="line">
            <a:avLst/>
          </a:prstGeom>
          <a:ln w="1270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>
            <a:off x="7596116" y="2132826"/>
            <a:ext cx="0" cy="1090484"/>
          </a:xfrm>
          <a:prstGeom prst="line">
            <a:avLst/>
          </a:prstGeom>
          <a:ln w="127000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7" name="TextBox 146"/>
          <p:cNvSpPr txBox="1"/>
          <p:nvPr/>
        </p:nvSpPr>
        <p:spPr>
          <a:xfrm>
            <a:off x="6119631" y="2022467"/>
            <a:ext cx="1476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</a:t>
            </a:r>
            <a:r>
              <a:rPr lang="en-US" dirty="0" smtClean="0"/>
              <a:t>iquid N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pipes</a:t>
            </a:r>
            <a:endParaRPr lang="en-US" dirty="0"/>
          </a:p>
        </p:txBody>
      </p:sp>
      <p:sp>
        <p:nvSpPr>
          <p:cNvPr id="148" name="TextBox 147"/>
          <p:cNvSpPr txBox="1"/>
          <p:nvPr/>
        </p:nvSpPr>
        <p:spPr>
          <a:xfrm>
            <a:off x="4579007" y="5878386"/>
            <a:ext cx="3400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hermally conductive plate with large fixed gap</a:t>
            </a:r>
            <a:endParaRPr lang="en-US" dirty="0"/>
          </a:p>
        </p:txBody>
      </p:sp>
      <p:cxnSp>
        <p:nvCxnSpPr>
          <p:cNvPr id="149" name="Straight Arrow Connector 148"/>
          <p:cNvCxnSpPr/>
          <p:nvPr/>
        </p:nvCxnSpPr>
        <p:spPr>
          <a:xfrm flipV="1">
            <a:off x="4898398" y="3238990"/>
            <a:ext cx="604757" cy="26393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" name="TextBox 154"/>
          <p:cNvSpPr txBox="1"/>
          <p:nvPr/>
        </p:nvSpPr>
        <p:spPr>
          <a:xfrm>
            <a:off x="4633624" y="1951725"/>
            <a:ext cx="1142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79646"/>
                </a:solidFill>
              </a:rPr>
              <a:t>return</a:t>
            </a:r>
            <a:endParaRPr lang="en-US" dirty="0">
              <a:solidFill>
                <a:srgbClr val="F79646"/>
              </a:solidFill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7774500" y="1948160"/>
            <a:ext cx="1142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/>
                </a:solidFill>
              </a:rPr>
              <a:t>supply</a:t>
            </a:r>
            <a:endParaRPr lang="en-US" dirty="0">
              <a:solidFill>
                <a:schemeClr val="accent4"/>
              </a:solidFill>
            </a:endParaRPr>
          </a:p>
        </p:txBody>
      </p:sp>
      <p:cxnSp>
        <p:nvCxnSpPr>
          <p:cNvPr id="157" name="Straight Arrow Connector 156"/>
          <p:cNvCxnSpPr/>
          <p:nvPr/>
        </p:nvCxnSpPr>
        <p:spPr>
          <a:xfrm>
            <a:off x="7274107" y="2447542"/>
            <a:ext cx="282491" cy="2979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/>
          <p:cNvCxnSpPr/>
          <p:nvPr/>
        </p:nvCxnSpPr>
        <p:spPr>
          <a:xfrm flipH="1">
            <a:off x="6020187" y="2482176"/>
            <a:ext cx="394966" cy="23278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6" name="Freeform 165"/>
          <p:cNvSpPr/>
          <p:nvPr/>
        </p:nvSpPr>
        <p:spPr>
          <a:xfrm>
            <a:off x="5283374" y="3402540"/>
            <a:ext cx="438975" cy="1238713"/>
          </a:xfrm>
          <a:custGeom>
            <a:avLst/>
            <a:gdLst>
              <a:gd name="connsiteX0" fmla="*/ 344909 w 438975"/>
              <a:gd name="connsiteY0" fmla="*/ 0 h 1238713"/>
              <a:gd name="connsiteX1" fmla="*/ 360587 w 438975"/>
              <a:gd name="connsiteY1" fmla="*/ 156799 h 1238713"/>
              <a:gd name="connsiteX2" fmla="*/ 376264 w 438975"/>
              <a:gd name="connsiteY2" fmla="*/ 203839 h 1238713"/>
              <a:gd name="connsiteX3" fmla="*/ 391942 w 438975"/>
              <a:gd name="connsiteY3" fmla="*/ 156799 h 1238713"/>
              <a:gd name="connsiteX4" fmla="*/ 344909 w 438975"/>
              <a:gd name="connsiteY4" fmla="*/ 125439 h 1238713"/>
              <a:gd name="connsiteX5" fmla="*/ 313554 w 438975"/>
              <a:gd name="connsiteY5" fmla="*/ 172479 h 1238713"/>
              <a:gd name="connsiteX6" fmla="*/ 360587 w 438975"/>
              <a:gd name="connsiteY6" fmla="*/ 282239 h 1238713"/>
              <a:gd name="connsiteX7" fmla="*/ 376264 w 438975"/>
              <a:gd name="connsiteY7" fmla="*/ 329278 h 1238713"/>
              <a:gd name="connsiteX8" fmla="*/ 360587 w 438975"/>
              <a:gd name="connsiteY8" fmla="*/ 376318 h 1238713"/>
              <a:gd name="connsiteX9" fmla="*/ 438975 w 438975"/>
              <a:gd name="connsiteY9" fmla="*/ 454718 h 1238713"/>
              <a:gd name="connsiteX10" fmla="*/ 360587 w 438975"/>
              <a:gd name="connsiteY10" fmla="*/ 376318 h 1238713"/>
              <a:gd name="connsiteX11" fmla="*/ 329231 w 438975"/>
              <a:gd name="connsiteY11" fmla="*/ 407678 h 1238713"/>
              <a:gd name="connsiteX12" fmla="*/ 344909 w 438975"/>
              <a:gd name="connsiteY12" fmla="*/ 564477 h 1238713"/>
              <a:gd name="connsiteX13" fmla="*/ 391942 w 438975"/>
              <a:gd name="connsiteY13" fmla="*/ 580157 h 1238713"/>
              <a:gd name="connsiteX14" fmla="*/ 344909 w 438975"/>
              <a:gd name="connsiteY14" fmla="*/ 595837 h 1238713"/>
              <a:gd name="connsiteX15" fmla="*/ 235165 w 438975"/>
              <a:gd name="connsiteY15" fmla="*/ 611517 h 1238713"/>
              <a:gd name="connsiteX16" fmla="*/ 313554 w 438975"/>
              <a:gd name="connsiteY16" fmla="*/ 674236 h 1238713"/>
              <a:gd name="connsiteX17" fmla="*/ 250843 w 438975"/>
              <a:gd name="connsiteY17" fmla="*/ 595837 h 1238713"/>
              <a:gd name="connsiteX18" fmla="*/ 188132 w 438975"/>
              <a:gd name="connsiteY18" fmla="*/ 611517 h 1238713"/>
              <a:gd name="connsiteX19" fmla="*/ 188132 w 438975"/>
              <a:gd name="connsiteY19" fmla="*/ 768316 h 1238713"/>
              <a:gd name="connsiteX20" fmla="*/ 203810 w 438975"/>
              <a:gd name="connsiteY20" fmla="*/ 815355 h 1238713"/>
              <a:gd name="connsiteX21" fmla="*/ 156777 w 438975"/>
              <a:gd name="connsiteY21" fmla="*/ 783996 h 1238713"/>
              <a:gd name="connsiteX22" fmla="*/ 141099 w 438975"/>
              <a:gd name="connsiteY22" fmla="*/ 831035 h 1238713"/>
              <a:gd name="connsiteX23" fmla="*/ 109744 w 438975"/>
              <a:gd name="connsiteY23" fmla="*/ 893755 h 1238713"/>
              <a:gd name="connsiteX24" fmla="*/ 94066 w 438975"/>
              <a:gd name="connsiteY24" fmla="*/ 987834 h 1238713"/>
              <a:gd name="connsiteX25" fmla="*/ 62711 w 438975"/>
              <a:gd name="connsiteY25" fmla="*/ 1081914 h 1238713"/>
              <a:gd name="connsiteX26" fmla="*/ 78389 w 438975"/>
              <a:gd name="connsiteY26" fmla="*/ 1128954 h 1238713"/>
              <a:gd name="connsiteX27" fmla="*/ 94066 w 438975"/>
              <a:gd name="connsiteY27" fmla="*/ 1081914 h 1238713"/>
              <a:gd name="connsiteX28" fmla="*/ 47033 w 438975"/>
              <a:gd name="connsiteY28" fmla="*/ 1050554 h 1238713"/>
              <a:gd name="connsiteX29" fmla="*/ 15678 w 438975"/>
              <a:gd name="connsiteY29" fmla="*/ 1175993 h 1238713"/>
              <a:gd name="connsiteX30" fmla="*/ 0 w 438975"/>
              <a:gd name="connsiteY30" fmla="*/ 1238713 h 123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38975" h="1238713">
                <a:moveTo>
                  <a:pt x="344909" y="0"/>
                </a:moveTo>
                <a:cubicBezTo>
                  <a:pt x="350135" y="52266"/>
                  <a:pt x="352601" y="104883"/>
                  <a:pt x="360587" y="156799"/>
                </a:cubicBezTo>
                <a:cubicBezTo>
                  <a:pt x="363100" y="173135"/>
                  <a:pt x="359736" y="203839"/>
                  <a:pt x="376264" y="203839"/>
                </a:cubicBezTo>
                <a:cubicBezTo>
                  <a:pt x="392792" y="203839"/>
                  <a:pt x="386716" y="172479"/>
                  <a:pt x="391942" y="156799"/>
                </a:cubicBezTo>
                <a:cubicBezTo>
                  <a:pt x="376264" y="146346"/>
                  <a:pt x="363386" y="121743"/>
                  <a:pt x="344909" y="125439"/>
                </a:cubicBezTo>
                <a:cubicBezTo>
                  <a:pt x="326431" y="129135"/>
                  <a:pt x="316219" y="153824"/>
                  <a:pt x="313554" y="172479"/>
                </a:cubicBezTo>
                <a:cubicBezTo>
                  <a:pt x="307599" y="214173"/>
                  <a:pt x="340191" y="251641"/>
                  <a:pt x="360587" y="282239"/>
                </a:cubicBezTo>
                <a:cubicBezTo>
                  <a:pt x="365813" y="297919"/>
                  <a:pt x="376264" y="312750"/>
                  <a:pt x="376264" y="329278"/>
                </a:cubicBezTo>
                <a:cubicBezTo>
                  <a:pt x="376264" y="345806"/>
                  <a:pt x="357870" y="360015"/>
                  <a:pt x="360587" y="376318"/>
                </a:cubicBezTo>
                <a:cubicBezTo>
                  <a:pt x="367119" y="415518"/>
                  <a:pt x="411535" y="436422"/>
                  <a:pt x="438975" y="454718"/>
                </a:cubicBezTo>
                <a:cubicBezTo>
                  <a:pt x="425042" y="433815"/>
                  <a:pt x="395427" y="376318"/>
                  <a:pt x="360587" y="376318"/>
                </a:cubicBezTo>
                <a:cubicBezTo>
                  <a:pt x="345805" y="376318"/>
                  <a:pt x="339683" y="397225"/>
                  <a:pt x="329231" y="407678"/>
                </a:cubicBezTo>
                <a:cubicBezTo>
                  <a:pt x="334457" y="459944"/>
                  <a:pt x="326960" y="515112"/>
                  <a:pt x="344909" y="564477"/>
                </a:cubicBezTo>
                <a:cubicBezTo>
                  <a:pt x="350556" y="580008"/>
                  <a:pt x="391942" y="563631"/>
                  <a:pt x="391942" y="580157"/>
                </a:cubicBezTo>
                <a:cubicBezTo>
                  <a:pt x="391942" y="596683"/>
                  <a:pt x="361114" y="592596"/>
                  <a:pt x="344909" y="595837"/>
                </a:cubicBezTo>
                <a:cubicBezTo>
                  <a:pt x="308674" y="603085"/>
                  <a:pt x="271746" y="606290"/>
                  <a:pt x="235165" y="611517"/>
                </a:cubicBezTo>
                <a:cubicBezTo>
                  <a:pt x="236212" y="613087"/>
                  <a:pt x="283264" y="704531"/>
                  <a:pt x="313554" y="674236"/>
                </a:cubicBezTo>
                <a:cubicBezTo>
                  <a:pt x="343844" y="643941"/>
                  <a:pt x="252429" y="596894"/>
                  <a:pt x="250843" y="595837"/>
                </a:cubicBezTo>
                <a:cubicBezTo>
                  <a:pt x="229939" y="601064"/>
                  <a:pt x="204957" y="598055"/>
                  <a:pt x="188132" y="611517"/>
                </a:cubicBezTo>
                <a:cubicBezTo>
                  <a:pt x="153169" y="639491"/>
                  <a:pt x="187115" y="763229"/>
                  <a:pt x="188132" y="768316"/>
                </a:cubicBezTo>
                <a:cubicBezTo>
                  <a:pt x="191373" y="784523"/>
                  <a:pt x="218592" y="807963"/>
                  <a:pt x="203810" y="815355"/>
                </a:cubicBezTo>
                <a:cubicBezTo>
                  <a:pt x="186957" y="823783"/>
                  <a:pt x="172455" y="794449"/>
                  <a:pt x="156777" y="783996"/>
                </a:cubicBezTo>
                <a:cubicBezTo>
                  <a:pt x="151551" y="799676"/>
                  <a:pt x="147609" y="815843"/>
                  <a:pt x="141099" y="831035"/>
                </a:cubicBezTo>
                <a:cubicBezTo>
                  <a:pt x="131893" y="852519"/>
                  <a:pt x="116459" y="871367"/>
                  <a:pt x="109744" y="893755"/>
                </a:cubicBezTo>
                <a:cubicBezTo>
                  <a:pt x="100610" y="924207"/>
                  <a:pt x="101776" y="956991"/>
                  <a:pt x="94066" y="987834"/>
                </a:cubicBezTo>
                <a:cubicBezTo>
                  <a:pt x="86050" y="1019903"/>
                  <a:pt x="62711" y="1081914"/>
                  <a:pt x="62711" y="1081914"/>
                </a:cubicBezTo>
                <a:cubicBezTo>
                  <a:pt x="67937" y="1097594"/>
                  <a:pt x="61861" y="1128954"/>
                  <a:pt x="78389" y="1128954"/>
                </a:cubicBezTo>
                <a:cubicBezTo>
                  <a:pt x="94917" y="1128954"/>
                  <a:pt x="100204" y="1097260"/>
                  <a:pt x="94066" y="1081914"/>
                </a:cubicBezTo>
                <a:cubicBezTo>
                  <a:pt x="87069" y="1064418"/>
                  <a:pt x="62711" y="1061007"/>
                  <a:pt x="47033" y="1050554"/>
                </a:cubicBezTo>
                <a:cubicBezTo>
                  <a:pt x="19018" y="1134614"/>
                  <a:pt x="40904" y="1062463"/>
                  <a:pt x="15678" y="1175993"/>
                </a:cubicBezTo>
                <a:cubicBezTo>
                  <a:pt x="11004" y="1197030"/>
                  <a:pt x="0" y="1238713"/>
                  <a:pt x="0" y="1238713"/>
                </a:cubicBezTo>
              </a:path>
            </a:pathLst>
          </a:cu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Freeform 166"/>
          <p:cNvSpPr/>
          <p:nvPr/>
        </p:nvSpPr>
        <p:spPr>
          <a:xfrm>
            <a:off x="5750177" y="3324141"/>
            <a:ext cx="270474" cy="627196"/>
          </a:xfrm>
          <a:custGeom>
            <a:avLst/>
            <a:gdLst>
              <a:gd name="connsiteX0" fmla="*/ 238692 w 270474"/>
              <a:gd name="connsiteY0" fmla="*/ 0 h 627196"/>
              <a:gd name="connsiteX1" fmla="*/ 254370 w 270474"/>
              <a:gd name="connsiteY1" fmla="*/ 235198 h 627196"/>
              <a:gd name="connsiteX2" fmla="*/ 270048 w 270474"/>
              <a:gd name="connsiteY2" fmla="*/ 188159 h 627196"/>
              <a:gd name="connsiteX3" fmla="*/ 238692 w 270474"/>
              <a:gd name="connsiteY3" fmla="*/ 156799 h 627196"/>
              <a:gd name="connsiteX4" fmla="*/ 191659 w 270474"/>
              <a:gd name="connsiteY4" fmla="*/ 266558 h 627196"/>
              <a:gd name="connsiteX5" fmla="*/ 223015 w 270474"/>
              <a:gd name="connsiteY5" fmla="*/ 297918 h 627196"/>
              <a:gd name="connsiteX6" fmla="*/ 191659 w 270474"/>
              <a:gd name="connsiteY6" fmla="*/ 329278 h 627196"/>
              <a:gd name="connsiteX7" fmla="*/ 128949 w 270474"/>
              <a:gd name="connsiteY7" fmla="*/ 423357 h 627196"/>
              <a:gd name="connsiteX8" fmla="*/ 97593 w 270474"/>
              <a:gd name="connsiteY8" fmla="*/ 454717 h 627196"/>
              <a:gd name="connsiteX9" fmla="*/ 34883 w 270474"/>
              <a:gd name="connsiteY9" fmla="*/ 486077 h 627196"/>
              <a:gd name="connsiteX10" fmla="*/ 3527 w 270474"/>
              <a:gd name="connsiteY10" fmla="*/ 517437 h 627196"/>
              <a:gd name="connsiteX11" fmla="*/ 3527 w 270474"/>
              <a:gd name="connsiteY11" fmla="*/ 627196 h 62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0474" h="627196">
                <a:moveTo>
                  <a:pt x="238692" y="0"/>
                </a:moveTo>
                <a:cubicBezTo>
                  <a:pt x="243918" y="78399"/>
                  <a:pt x="241454" y="157693"/>
                  <a:pt x="254370" y="235198"/>
                </a:cubicBezTo>
                <a:cubicBezTo>
                  <a:pt x="257087" y="251501"/>
                  <a:pt x="273289" y="204366"/>
                  <a:pt x="270048" y="188159"/>
                </a:cubicBezTo>
                <a:cubicBezTo>
                  <a:pt x="267149" y="173664"/>
                  <a:pt x="249144" y="167252"/>
                  <a:pt x="238692" y="156799"/>
                </a:cubicBezTo>
                <a:cubicBezTo>
                  <a:pt x="218991" y="186354"/>
                  <a:pt x="184910" y="226058"/>
                  <a:pt x="191659" y="266558"/>
                </a:cubicBezTo>
                <a:cubicBezTo>
                  <a:pt x="194089" y="281139"/>
                  <a:pt x="212563" y="287465"/>
                  <a:pt x="223015" y="297918"/>
                </a:cubicBezTo>
                <a:cubicBezTo>
                  <a:pt x="212563" y="308371"/>
                  <a:pt x="200528" y="317452"/>
                  <a:pt x="191659" y="329278"/>
                </a:cubicBezTo>
                <a:cubicBezTo>
                  <a:pt x="169048" y="359430"/>
                  <a:pt x="155597" y="396706"/>
                  <a:pt x="128949" y="423357"/>
                </a:cubicBezTo>
                <a:lnTo>
                  <a:pt x="97593" y="454717"/>
                </a:lnTo>
                <a:cubicBezTo>
                  <a:pt x="97593" y="454717"/>
                  <a:pt x="54328" y="473112"/>
                  <a:pt x="34883" y="486077"/>
                </a:cubicBezTo>
                <a:cubicBezTo>
                  <a:pt x="22584" y="494278"/>
                  <a:pt x="6733" y="503007"/>
                  <a:pt x="3527" y="517437"/>
                </a:cubicBezTo>
                <a:cubicBezTo>
                  <a:pt x="-4409" y="553152"/>
                  <a:pt x="3527" y="590610"/>
                  <a:pt x="3527" y="62719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Freeform 167"/>
          <p:cNvSpPr/>
          <p:nvPr/>
        </p:nvSpPr>
        <p:spPr>
          <a:xfrm>
            <a:off x="6000955" y="3308461"/>
            <a:ext cx="399000" cy="392088"/>
          </a:xfrm>
          <a:custGeom>
            <a:avLst/>
            <a:gdLst>
              <a:gd name="connsiteX0" fmla="*/ 332823 w 399000"/>
              <a:gd name="connsiteY0" fmla="*/ 0 h 392088"/>
              <a:gd name="connsiteX1" fmla="*/ 348501 w 399000"/>
              <a:gd name="connsiteY1" fmla="*/ 125439 h 392088"/>
              <a:gd name="connsiteX2" fmla="*/ 395534 w 399000"/>
              <a:gd name="connsiteY2" fmla="*/ 109759 h 392088"/>
              <a:gd name="connsiteX3" fmla="*/ 364178 w 399000"/>
              <a:gd name="connsiteY3" fmla="*/ 78399 h 392088"/>
              <a:gd name="connsiteX4" fmla="*/ 364178 w 399000"/>
              <a:gd name="connsiteY4" fmla="*/ 203839 h 392088"/>
              <a:gd name="connsiteX5" fmla="*/ 395534 w 399000"/>
              <a:gd name="connsiteY5" fmla="*/ 172479 h 392088"/>
              <a:gd name="connsiteX6" fmla="*/ 270112 w 399000"/>
              <a:gd name="connsiteY6" fmla="*/ 188159 h 392088"/>
              <a:gd name="connsiteX7" fmla="*/ 223079 w 399000"/>
              <a:gd name="connsiteY7" fmla="*/ 235198 h 392088"/>
              <a:gd name="connsiteX8" fmla="*/ 34947 w 399000"/>
              <a:gd name="connsiteY8" fmla="*/ 344958 h 392088"/>
              <a:gd name="connsiteX9" fmla="*/ 19270 w 399000"/>
              <a:gd name="connsiteY9" fmla="*/ 391997 h 39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9000" h="392088">
                <a:moveTo>
                  <a:pt x="332823" y="0"/>
                </a:moveTo>
                <a:cubicBezTo>
                  <a:pt x="338049" y="41813"/>
                  <a:pt x="327597" y="88851"/>
                  <a:pt x="348501" y="125439"/>
                </a:cubicBezTo>
                <a:cubicBezTo>
                  <a:pt x="356699" y="139788"/>
                  <a:pt x="390309" y="125437"/>
                  <a:pt x="395534" y="109759"/>
                </a:cubicBezTo>
                <a:cubicBezTo>
                  <a:pt x="400208" y="95735"/>
                  <a:pt x="374630" y="88852"/>
                  <a:pt x="364178" y="78399"/>
                </a:cubicBezTo>
                <a:cubicBezTo>
                  <a:pt x="351807" y="115519"/>
                  <a:pt x="326342" y="165997"/>
                  <a:pt x="364178" y="203839"/>
                </a:cubicBezTo>
                <a:cubicBezTo>
                  <a:pt x="374630" y="214292"/>
                  <a:pt x="410115" y="174910"/>
                  <a:pt x="395534" y="172479"/>
                </a:cubicBezTo>
                <a:cubicBezTo>
                  <a:pt x="353975" y="165551"/>
                  <a:pt x="311919" y="182932"/>
                  <a:pt x="270112" y="188159"/>
                </a:cubicBezTo>
                <a:cubicBezTo>
                  <a:pt x="254434" y="203839"/>
                  <a:pt x="227888" y="213553"/>
                  <a:pt x="223079" y="235198"/>
                </a:cubicBezTo>
                <a:cubicBezTo>
                  <a:pt x="186151" y="401397"/>
                  <a:pt x="407204" y="316319"/>
                  <a:pt x="34947" y="344958"/>
                </a:cubicBezTo>
                <a:cubicBezTo>
                  <a:pt x="693" y="396345"/>
                  <a:pt x="-15252" y="391997"/>
                  <a:pt x="19270" y="391997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0" name="Group 169"/>
          <p:cNvGrpSpPr/>
          <p:nvPr/>
        </p:nvGrpSpPr>
        <p:grpSpPr>
          <a:xfrm>
            <a:off x="7190160" y="3310677"/>
            <a:ext cx="1116581" cy="1332792"/>
            <a:chOff x="5283374" y="3308461"/>
            <a:chExt cx="1116581" cy="1332792"/>
          </a:xfrm>
          <a:scene3d>
            <a:camera prst="orthographicFront">
              <a:rot lat="0" lon="10800000" rev="0"/>
            </a:camera>
            <a:lightRig rig="threePt" dir="t"/>
          </a:scene3d>
        </p:grpSpPr>
        <p:sp>
          <p:nvSpPr>
            <p:cNvPr id="171" name="Freeform 170"/>
            <p:cNvSpPr/>
            <p:nvPr/>
          </p:nvSpPr>
          <p:spPr>
            <a:xfrm>
              <a:off x="5283374" y="3402540"/>
              <a:ext cx="438975" cy="1238713"/>
            </a:xfrm>
            <a:custGeom>
              <a:avLst/>
              <a:gdLst>
                <a:gd name="connsiteX0" fmla="*/ 344909 w 438975"/>
                <a:gd name="connsiteY0" fmla="*/ 0 h 1238713"/>
                <a:gd name="connsiteX1" fmla="*/ 360587 w 438975"/>
                <a:gd name="connsiteY1" fmla="*/ 156799 h 1238713"/>
                <a:gd name="connsiteX2" fmla="*/ 376264 w 438975"/>
                <a:gd name="connsiteY2" fmla="*/ 203839 h 1238713"/>
                <a:gd name="connsiteX3" fmla="*/ 391942 w 438975"/>
                <a:gd name="connsiteY3" fmla="*/ 156799 h 1238713"/>
                <a:gd name="connsiteX4" fmla="*/ 344909 w 438975"/>
                <a:gd name="connsiteY4" fmla="*/ 125439 h 1238713"/>
                <a:gd name="connsiteX5" fmla="*/ 313554 w 438975"/>
                <a:gd name="connsiteY5" fmla="*/ 172479 h 1238713"/>
                <a:gd name="connsiteX6" fmla="*/ 360587 w 438975"/>
                <a:gd name="connsiteY6" fmla="*/ 282239 h 1238713"/>
                <a:gd name="connsiteX7" fmla="*/ 376264 w 438975"/>
                <a:gd name="connsiteY7" fmla="*/ 329278 h 1238713"/>
                <a:gd name="connsiteX8" fmla="*/ 360587 w 438975"/>
                <a:gd name="connsiteY8" fmla="*/ 376318 h 1238713"/>
                <a:gd name="connsiteX9" fmla="*/ 438975 w 438975"/>
                <a:gd name="connsiteY9" fmla="*/ 454718 h 1238713"/>
                <a:gd name="connsiteX10" fmla="*/ 360587 w 438975"/>
                <a:gd name="connsiteY10" fmla="*/ 376318 h 1238713"/>
                <a:gd name="connsiteX11" fmla="*/ 329231 w 438975"/>
                <a:gd name="connsiteY11" fmla="*/ 407678 h 1238713"/>
                <a:gd name="connsiteX12" fmla="*/ 344909 w 438975"/>
                <a:gd name="connsiteY12" fmla="*/ 564477 h 1238713"/>
                <a:gd name="connsiteX13" fmla="*/ 391942 w 438975"/>
                <a:gd name="connsiteY13" fmla="*/ 580157 h 1238713"/>
                <a:gd name="connsiteX14" fmla="*/ 344909 w 438975"/>
                <a:gd name="connsiteY14" fmla="*/ 595837 h 1238713"/>
                <a:gd name="connsiteX15" fmla="*/ 235165 w 438975"/>
                <a:gd name="connsiteY15" fmla="*/ 611517 h 1238713"/>
                <a:gd name="connsiteX16" fmla="*/ 313554 w 438975"/>
                <a:gd name="connsiteY16" fmla="*/ 674236 h 1238713"/>
                <a:gd name="connsiteX17" fmla="*/ 250843 w 438975"/>
                <a:gd name="connsiteY17" fmla="*/ 595837 h 1238713"/>
                <a:gd name="connsiteX18" fmla="*/ 188132 w 438975"/>
                <a:gd name="connsiteY18" fmla="*/ 611517 h 1238713"/>
                <a:gd name="connsiteX19" fmla="*/ 188132 w 438975"/>
                <a:gd name="connsiteY19" fmla="*/ 768316 h 1238713"/>
                <a:gd name="connsiteX20" fmla="*/ 203810 w 438975"/>
                <a:gd name="connsiteY20" fmla="*/ 815355 h 1238713"/>
                <a:gd name="connsiteX21" fmla="*/ 156777 w 438975"/>
                <a:gd name="connsiteY21" fmla="*/ 783996 h 1238713"/>
                <a:gd name="connsiteX22" fmla="*/ 141099 w 438975"/>
                <a:gd name="connsiteY22" fmla="*/ 831035 h 1238713"/>
                <a:gd name="connsiteX23" fmla="*/ 109744 w 438975"/>
                <a:gd name="connsiteY23" fmla="*/ 893755 h 1238713"/>
                <a:gd name="connsiteX24" fmla="*/ 94066 w 438975"/>
                <a:gd name="connsiteY24" fmla="*/ 987834 h 1238713"/>
                <a:gd name="connsiteX25" fmla="*/ 62711 w 438975"/>
                <a:gd name="connsiteY25" fmla="*/ 1081914 h 1238713"/>
                <a:gd name="connsiteX26" fmla="*/ 78389 w 438975"/>
                <a:gd name="connsiteY26" fmla="*/ 1128954 h 1238713"/>
                <a:gd name="connsiteX27" fmla="*/ 94066 w 438975"/>
                <a:gd name="connsiteY27" fmla="*/ 1081914 h 1238713"/>
                <a:gd name="connsiteX28" fmla="*/ 47033 w 438975"/>
                <a:gd name="connsiteY28" fmla="*/ 1050554 h 1238713"/>
                <a:gd name="connsiteX29" fmla="*/ 15678 w 438975"/>
                <a:gd name="connsiteY29" fmla="*/ 1175993 h 1238713"/>
                <a:gd name="connsiteX30" fmla="*/ 0 w 438975"/>
                <a:gd name="connsiteY30" fmla="*/ 1238713 h 1238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38975" h="1238713">
                  <a:moveTo>
                    <a:pt x="344909" y="0"/>
                  </a:moveTo>
                  <a:cubicBezTo>
                    <a:pt x="350135" y="52266"/>
                    <a:pt x="352601" y="104883"/>
                    <a:pt x="360587" y="156799"/>
                  </a:cubicBezTo>
                  <a:cubicBezTo>
                    <a:pt x="363100" y="173135"/>
                    <a:pt x="359736" y="203839"/>
                    <a:pt x="376264" y="203839"/>
                  </a:cubicBezTo>
                  <a:cubicBezTo>
                    <a:pt x="392792" y="203839"/>
                    <a:pt x="386716" y="172479"/>
                    <a:pt x="391942" y="156799"/>
                  </a:cubicBezTo>
                  <a:cubicBezTo>
                    <a:pt x="376264" y="146346"/>
                    <a:pt x="363386" y="121743"/>
                    <a:pt x="344909" y="125439"/>
                  </a:cubicBezTo>
                  <a:cubicBezTo>
                    <a:pt x="326431" y="129135"/>
                    <a:pt x="316219" y="153824"/>
                    <a:pt x="313554" y="172479"/>
                  </a:cubicBezTo>
                  <a:cubicBezTo>
                    <a:pt x="307599" y="214173"/>
                    <a:pt x="340191" y="251641"/>
                    <a:pt x="360587" y="282239"/>
                  </a:cubicBezTo>
                  <a:cubicBezTo>
                    <a:pt x="365813" y="297919"/>
                    <a:pt x="376264" y="312750"/>
                    <a:pt x="376264" y="329278"/>
                  </a:cubicBezTo>
                  <a:cubicBezTo>
                    <a:pt x="376264" y="345806"/>
                    <a:pt x="357870" y="360015"/>
                    <a:pt x="360587" y="376318"/>
                  </a:cubicBezTo>
                  <a:cubicBezTo>
                    <a:pt x="367119" y="415518"/>
                    <a:pt x="411535" y="436422"/>
                    <a:pt x="438975" y="454718"/>
                  </a:cubicBezTo>
                  <a:cubicBezTo>
                    <a:pt x="425042" y="433815"/>
                    <a:pt x="395427" y="376318"/>
                    <a:pt x="360587" y="376318"/>
                  </a:cubicBezTo>
                  <a:cubicBezTo>
                    <a:pt x="345805" y="376318"/>
                    <a:pt x="339683" y="397225"/>
                    <a:pt x="329231" y="407678"/>
                  </a:cubicBezTo>
                  <a:cubicBezTo>
                    <a:pt x="334457" y="459944"/>
                    <a:pt x="326960" y="515112"/>
                    <a:pt x="344909" y="564477"/>
                  </a:cubicBezTo>
                  <a:cubicBezTo>
                    <a:pt x="350556" y="580008"/>
                    <a:pt x="391942" y="563631"/>
                    <a:pt x="391942" y="580157"/>
                  </a:cubicBezTo>
                  <a:cubicBezTo>
                    <a:pt x="391942" y="596683"/>
                    <a:pt x="361114" y="592596"/>
                    <a:pt x="344909" y="595837"/>
                  </a:cubicBezTo>
                  <a:cubicBezTo>
                    <a:pt x="308674" y="603085"/>
                    <a:pt x="271746" y="606290"/>
                    <a:pt x="235165" y="611517"/>
                  </a:cubicBezTo>
                  <a:cubicBezTo>
                    <a:pt x="236212" y="613087"/>
                    <a:pt x="283264" y="704531"/>
                    <a:pt x="313554" y="674236"/>
                  </a:cubicBezTo>
                  <a:cubicBezTo>
                    <a:pt x="343844" y="643941"/>
                    <a:pt x="252429" y="596894"/>
                    <a:pt x="250843" y="595837"/>
                  </a:cubicBezTo>
                  <a:cubicBezTo>
                    <a:pt x="229939" y="601064"/>
                    <a:pt x="204957" y="598055"/>
                    <a:pt x="188132" y="611517"/>
                  </a:cubicBezTo>
                  <a:cubicBezTo>
                    <a:pt x="153169" y="639491"/>
                    <a:pt x="187115" y="763229"/>
                    <a:pt x="188132" y="768316"/>
                  </a:cubicBezTo>
                  <a:cubicBezTo>
                    <a:pt x="191373" y="784523"/>
                    <a:pt x="218592" y="807963"/>
                    <a:pt x="203810" y="815355"/>
                  </a:cubicBezTo>
                  <a:cubicBezTo>
                    <a:pt x="186957" y="823783"/>
                    <a:pt x="172455" y="794449"/>
                    <a:pt x="156777" y="783996"/>
                  </a:cubicBezTo>
                  <a:cubicBezTo>
                    <a:pt x="151551" y="799676"/>
                    <a:pt x="147609" y="815843"/>
                    <a:pt x="141099" y="831035"/>
                  </a:cubicBezTo>
                  <a:cubicBezTo>
                    <a:pt x="131893" y="852519"/>
                    <a:pt x="116459" y="871367"/>
                    <a:pt x="109744" y="893755"/>
                  </a:cubicBezTo>
                  <a:cubicBezTo>
                    <a:pt x="100610" y="924207"/>
                    <a:pt x="101776" y="956991"/>
                    <a:pt x="94066" y="987834"/>
                  </a:cubicBezTo>
                  <a:cubicBezTo>
                    <a:pt x="86050" y="1019903"/>
                    <a:pt x="62711" y="1081914"/>
                    <a:pt x="62711" y="1081914"/>
                  </a:cubicBezTo>
                  <a:cubicBezTo>
                    <a:pt x="67937" y="1097594"/>
                    <a:pt x="61861" y="1128954"/>
                    <a:pt x="78389" y="1128954"/>
                  </a:cubicBezTo>
                  <a:cubicBezTo>
                    <a:pt x="94917" y="1128954"/>
                    <a:pt x="100204" y="1097260"/>
                    <a:pt x="94066" y="1081914"/>
                  </a:cubicBezTo>
                  <a:cubicBezTo>
                    <a:pt x="87069" y="1064418"/>
                    <a:pt x="62711" y="1061007"/>
                    <a:pt x="47033" y="1050554"/>
                  </a:cubicBezTo>
                  <a:cubicBezTo>
                    <a:pt x="19018" y="1134614"/>
                    <a:pt x="40904" y="1062463"/>
                    <a:pt x="15678" y="1175993"/>
                  </a:cubicBezTo>
                  <a:cubicBezTo>
                    <a:pt x="11004" y="1197030"/>
                    <a:pt x="0" y="1238713"/>
                    <a:pt x="0" y="1238713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Freeform 171"/>
            <p:cNvSpPr/>
            <p:nvPr/>
          </p:nvSpPr>
          <p:spPr>
            <a:xfrm>
              <a:off x="5750177" y="3324141"/>
              <a:ext cx="270474" cy="627196"/>
            </a:xfrm>
            <a:custGeom>
              <a:avLst/>
              <a:gdLst>
                <a:gd name="connsiteX0" fmla="*/ 238692 w 270474"/>
                <a:gd name="connsiteY0" fmla="*/ 0 h 627196"/>
                <a:gd name="connsiteX1" fmla="*/ 254370 w 270474"/>
                <a:gd name="connsiteY1" fmla="*/ 235198 h 627196"/>
                <a:gd name="connsiteX2" fmla="*/ 270048 w 270474"/>
                <a:gd name="connsiteY2" fmla="*/ 188159 h 627196"/>
                <a:gd name="connsiteX3" fmla="*/ 238692 w 270474"/>
                <a:gd name="connsiteY3" fmla="*/ 156799 h 627196"/>
                <a:gd name="connsiteX4" fmla="*/ 191659 w 270474"/>
                <a:gd name="connsiteY4" fmla="*/ 266558 h 627196"/>
                <a:gd name="connsiteX5" fmla="*/ 223015 w 270474"/>
                <a:gd name="connsiteY5" fmla="*/ 297918 h 627196"/>
                <a:gd name="connsiteX6" fmla="*/ 191659 w 270474"/>
                <a:gd name="connsiteY6" fmla="*/ 329278 h 627196"/>
                <a:gd name="connsiteX7" fmla="*/ 128949 w 270474"/>
                <a:gd name="connsiteY7" fmla="*/ 423357 h 627196"/>
                <a:gd name="connsiteX8" fmla="*/ 97593 w 270474"/>
                <a:gd name="connsiteY8" fmla="*/ 454717 h 627196"/>
                <a:gd name="connsiteX9" fmla="*/ 34883 w 270474"/>
                <a:gd name="connsiteY9" fmla="*/ 486077 h 627196"/>
                <a:gd name="connsiteX10" fmla="*/ 3527 w 270474"/>
                <a:gd name="connsiteY10" fmla="*/ 517437 h 627196"/>
                <a:gd name="connsiteX11" fmla="*/ 3527 w 270474"/>
                <a:gd name="connsiteY11" fmla="*/ 627196 h 62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0474" h="627196">
                  <a:moveTo>
                    <a:pt x="238692" y="0"/>
                  </a:moveTo>
                  <a:cubicBezTo>
                    <a:pt x="243918" y="78399"/>
                    <a:pt x="241454" y="157693"/>
                    <a:pt x="254370" y="235198"/>
                  </a:cubicBezTo>
                  <a:cubicBezTo>
                    <a:pt x="257087" y="251501"/>
                    <a:pt x="273289" y="204366"/>
                    <a:pt x="270048" y="188159"/>
                  </a:cubicBezTo>
                  <a:cubicBezTo>
                    <a:pt x="267149" y="173664"/>
                    <a:pt x="249144" y="167252"/>
                    <a:pt x="238692" y="156799"/>
                  </a:cubicBezTo>
                  <a:cubicBezTo>
                    <a:pt x="218991" y="186354"/>
                    <a:pt x="184910" y="226058"/>
                    <a:pt x="191659" y="266558"/>
                  </a:cubicBezTo>
                  <a:cubicBezTo>
                    <a:pt x="194089" y="281139"/>
                    <a:pt x="212563" y="287465"/>
                    <a:pt x="223015" y="297918"/>
                  </a:cubicBezTo>
                  <a:cubicBezTo>
                    <a:pt x="212563" y="308371"/>
                    <a:pt x="200528" y="317452"/>
                    <a:pt x="191659" y="329278"/>
                  </a:cubicBezTo>
                  <a:cubicBezTo>
                    <a:pt x="169048" y="359430"/>
                    <a:pt x="155597" y="396706"/>
                    <a:pt x="128949" y="423357"/>
                  </a:cubicBezTo>
                  <a:lnTo>
                    <a:pt x="97593" y="454717"/>
                  </a:lnTo>
                  <a:cubicBezTo>
                    <a:pt x="97593" y="454717"/>
                    <a:pt x="54328" y="473112"/>
                    <a:pt x="34883" y="486077"/>
                  </a:cubicBezTo>
                  <a:cubicBezTo>
                    <a:pt x="22584" y="494278"/>
                    <a:pt x="6733" y="503007"/>
                    <a:pt x="3527" y="517437"/>
                  </a:cubicBezTo>
                  <a:cubicBezTo>
                    <a:pt x="-4409" y="553152"/>
                    <a:pt x="3527" y="590610"/>
                    <a:pt x="3527" y="627196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Freeform 172"/>
            <p:cNvSpPr/>
            <p:nvPr/>
          </p:nvSpPr>
          <p:spPr>
            <a:xfrm>
              <a:off x="6000955" y="3308461"/>
              <a:ext cx="399000" cy="392088"/>
            </a:xfrm>
            <a:custGeom>
              <a:avLst/>
              <a:gdLst>
                <a:gd name="connsiteX0" fmla="*/ 332823 w 399000"/>
                <a:gd name="connsiteY0" fmla="*/ 0 h 392088"/>
                <a:gd name="connsiteX1" fmla="*/ 348501 w 399000"/>
                <a:gd name="connsiteY1" fmla="*/ 125439 h 392088"/>
                <a:gd name="connsiteX2" fmla="*/ 395534 w 399000"/>
                <a:gd name="connsiteY2" fmla="*/ 109759 h 392088"/>
                <a:gd name="connsiteX3" fmla="*/ 364178 w 399000"/>
                <a:gd name="connsiteY3" fmla="*/ 78399 h 392088"/>
                <a:gd name="connsiteX4" fmla="*/ 364178 w 399000"/>
                <a:gd name="connsiteY4" fmla="*/ 203839 h 392088"/>
                <a:gd name="connsiteX5" fmla="*/ 395534 w 399000"/>
                <a:gd name="connsiteY5" fmla="*/ 172479 h 392088"/>
                <a:gd name="connsiteX6" fmla="*/ 270112 w 399000"/>
                <a:gd name="connsiteY6" fmla="*/ 188159 h 392088"/>
                <a:gd name="connsiteX7" fmla="*/ 223079 w 399000"/>
                <a:gd name="connsiteY7" fmla="*/ 235198 h 392088"/>
                <a:gd name="connsiteX8" fmla="*/ 34947 w 399000"/>
                <a:gd name="connsiteY8" fmla="*/ 344958 h 392088"/>
                <a:gd name="connsiteX9" fmla="*/ 19270 w 399000"/>
                <a:gd name="connsiteY9" fmla="*/ 391997 h 392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9000" h="392088">
                  <a:moveTo>
                    <a:pt x="332823" y="0"/>
                  </a:moveTo>
                  <a:cubicBezTo>
                    <a:pt x="338049" y="41813"/>
                    <a:pt x="327597" y="88851"/>
                    <a:pt x="348501" y="125439"/>
                  </a:cubicBezTo>
                  <a:cubicBezTo>
                    <a:pt x="356699" y="139788"/>
                    <a:pt x="390309" y="125437"/>
                    <a:pt x="395534" y="109759"/>
                  </a:cubicBezTo>
                  <a:cubicBezTo>
                    <a:pt x="400208" y="95735"/>
                    <a:pt x="374630" y="88852"/>
                    <a:pt x="364178" y="78399"/>
                  </a:cubicBezTo>
                  <a:cubicBezTo>
                    <a:pt x="351807" y="115519"/>
                    <a:pt x="326342" y="165997"/>
                    <a:pt x="364178" y="203839"/>
                  </a:cubicBezTo>
                  <a:cubicBezTo>
                    <a:pt x="374630" y="214292"/>
                    <a:pt x="410115" y="174910"/>
                    <a:pt x="395534" y="172479"/>
                  </a:cubicBezTo>
                  <a:cubicBezTo>
                    <a:pt x="353975" y="165551"/>
                    <a:pt x="311919" y="182932"/>
                    <a:pt x="270112" y="188159"/>
                  </a:cubicBezTo>
                  <a:cubicBezTo>
                    <a:pt x="254434" y="203839"/>
                    <a:pt x="227888" y="213553"/>
                    <a:pt x="223079" y="235198"/>
                  </a:cubicBezTo>
                  <a:cubicBezTo>
                    <a:pt x="186151" y="401397"/>
                    <a:pt x="407204" y="316319"/>
                    <a:pt x="34947" y="344958"/>
                  </a:cubicBezTo>
                  <a:cubicBezTo>
                    <a:pt x="693" y="396345"/>
                    <a:pt x="-15252" y="391997"/>
                    <a:pt x="19270" y="391997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4" name="Freeform 173"/>
          <p:cNvSpPr/>
          <p:nvPr/>
        </p:nvSpPr>
        <p:spPr>
          <a:xfrm>
            <a:off x="6788430" y="3324141"/>
            <a:ext cx="48493" cy="172479"/>
          </a:xfrm>
          <a:custGeom>
            <a:avLst/>
            <a:gdLst>
              <a:gd name="connsiteX0" fmla="*/ 47033 w 48493"/>
              <a:gd name="connsiteY0" fmla="*/ 0 h 172479"/>
              <a:gd name="connsiteX1" fmla="*/ 31356 w 48493"/>
              <a:gd name="connsiteY1" fmla="*/ 78399 h 172479"/>
              <a:gd name="connsiteX2" fmla="*/ 47033 w 48493"/>
              <a:gd name="connsiteY2" fmla="*/ 125439 h 172479"/>
              <a:gd name="connsiteX3" fmla="*/ 0 w 48493"/>
              <a:gd name="connsiteY3" fmla="*/ 141119 h 172479"/>
              <a:gd name="connsiteX4" fmla="*/ 31356 w 48493"/>
              <a:gd name="connsiteY4" fmla="*/ 172479 h 172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93" h="172479">
                <a:moveTo>
                  <a:pt x="47033" y="0"/>
                </a:moveTo>
                <a:cubicBezTo>
                  <a:pt x="41807" y="26133"/>
                  <a:pt x="31356" y="51749"/>
                  <a:pt x="31356" y="78399"/>
                </a:cubicBezTo>
                <a:cubicBezTo>
                  <a:pt x="31356" y="94927"/>
                  <a:pt x="54424" y="110656"/>
                  <a:pt x="47033" y="125439"/>
                </a:cubicBezTo>
                <a:cubicBezTo>
                  <a:pt x="39643" y="140221"/>
                  <a:pt x="15678" y="135892"/>
                  <a:pt x="0" y="141119"/>
                </a:cubicBezTo>
                <a:lnTo>
                  <a:pt x="31356" y="172479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TextBox 175"/>
          <p:cNvSpPr txBox="1"/>
          <p:nvPr/>
        </p:nvSpPr>
        <p:spPr>
          <a:xfrm>
            <a:off x="7821534" y="2497157"/>
            <a:ext cx="1177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</a:t>
            </a:r>
            <a:r>
              <a:rPr lang="en-US" dirty="0" smtClean="0"/>
              <a:t>onvective N2 gas</a:t>
            </a:r>
            <a:endParaRPr lang="en-US" dirty="0"/>
          </a:p>
        </p:txBody>
      </p:sp>
      <p:cxnSp>
        <p:nvCxnSpPr>
          <p:cNvPr id="178" name="Straight Arrow Connector 177"/>
          <p:cNvCxnSpPr>
            <a:stCxn id="176" idx="2"/>
          </p:cNvCxnSpPr>
          <p:nvPr/>
        </p:nvCxnSpPr>
        <p:spPr>
          <a:xfrm flipH="1">
            <a:off x="8152682" y="3143488"/>
            <a:ext cx="257546" cy="5570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10633" y="1832879"/>
            <a:ext cx="44683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Pros</a:t>
            </a:r>
            <a:endParaRPr lang="en-US" dirty="0" smtClean="0"/>
          </a:p>
          <a:p>
            <a:endParaRPr lang="en-US" b="1" dirty="0"/>
          </a:p>
          <a:p>
            <a:pPr marL="285750" indent="-285750">
              <a:buFontTx/>
              <a:buChar char="•"/>
            </a:pPr>
            <a:r>
              <a:rPr lang="en-US" dirty="0" smtClean="0"/>
              <a:t>No moving parts or actuators</a:t>
            </a:r>
          </a:p>
          <a:p>
            <a:pPr marL="285750" indent="-285750">
              <a:buFontTx/>
              <a:buChar char="•"/>
            </a:pPr>
            <a:r>
              <a:rPr lang="en-US" dirty="0" smtClean="0"/>
              <a:t>No contact with test mass</a:t>
            </a:r>
          </a:p>
          <a:p>
            <a:pPr marL="285750" indent="-285750">
              <a:buFontTx/>
              <a:buChar char="•"/>
            </a:pPr>
            <a:r>
              <a:rPr lang="en-US" dirty="0" smtClean="0"/>
              <a:t>Faster cooling than conduction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b="1" dirty="0" smtClean="0"/>
              <a:t>Cons</a:t>
            </a:r>
            <a:endParaRPr lang="en-US" dirty="0" smtClean="0"/>
          </a:p>
          <a:p>
            <a:endParaRPr lang="en-US" b="1" dirty="0"/>
          </a:p>
          <a:p>
            <a:pPr marL="285750" indent="-285750">
              <a:buFontTx/>
              <a:buChar char="•"/>
            </a:pPr>
            <a:r>
              <a:rPr lang="en-US" dirty="0" smtClean="0"/>
              <a:t>Convection between cold and warm parts of vacuum system</a:t>
            </a:r>
          </a:p>
          <a:p>
            <a:pPr marL="285750" indent="-285750">
              <a:buFontTx/>
              <a:buChar char="•"/>
            </a:pPr>
            <a:r>
              <a:rPr lang="en-US" dirty="0" smtClean="0"/>
              <a:t>No fine temperature control – must return to vacuum to ‘turn off’ cold link.</a:t>
            </a:r>
          </a:p>
          <a:p>
            <a:pPr marL="285750" indent="-285750">
              <a:buFontTx/>
              <a:buChar char="•"/>
            </a:pPr>
            <a:r>
              <a:rPr lang="en-US" dirty="0" smtClean="0"/>
              <a:t>Does not operate under vacuum</a:t>
            </a:r>
          </a:p>
        </p:txBody>
      </p:sp>
    </p:spTree>
    <p:extLst>
      <p:ext uri="{BB962C8B-B14F-4D97-AF65-F5344CB8AC3E}">
        <p14:creationId xmlns:p14="http://schemas.microsoft.com/office/powerpoint/2010/main" val="2109298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atDewarSchematic-v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792" y="1272233"/>
            <a:ext cx="3379167" cy="55869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86"/>
            <a:ext cx="8229600" cy="1143000"/>
          </a:xfrm>
        </p:spPr>
        <p:txBody>
          <a:bodyPr/>
          <a:lstStyle/>
          <a:p>
            <a:r>
              <a:rPr lang="en-US" dirty="0" smtClean="0"/>
              <a:t>Experimental Setup</a:t>
            </a:r>
            <a:endParaRPr lang="en-US" dirty="0"/>
          </a:p>
        </p:txBody>
      </p:sp>
      <p:pic>
        <p:nvPicPr>
          <p:cNvPr id="7" name="Picture 6" descr="2013-08-06 14.32.30 copy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96693"/>
            <a:ext cx="4095980" cy="546130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16120" y="4235141"/>
            <a:ext cx="114156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Test </a:t>
            </a:r>
            <a:r>
              <a:rPr lang="en-US" dirty="0" err="1"/>
              <a:t>d</a:t>
            </a:r>
            <a:r>
              <a:rPr lang="en-US" dirty="0" err="1" smtClean="0"/>
              <a:t>ewar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2" idx="3"/>
          </p:cNvCxnSpPr>
          <p:nvPr/>
        </p:nvCxnSpPr>
        <p:spPr>
          <a:xfrm>
            <a:off x="5557686" y="4558307"/>
            <a:ext cx="32284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2013-08-06 14.32.30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1754" y="4235141"/>
            <a:ext cx="4094226" cy="2620520"/>
          </a:xfrm>
          <a:prstGeom prst="rect">
            <a:avLst/>
          </a:prstGeom>
        </p:spPr>
      </p:pic>
      <p:cxnSp>
        <p:nvCxnSpPr>
          <p:cNvPr id="14" name="Straight Arrow Connector 13"/>
          <p:cNvCxnSpPr>
            <a:stCxn id="12" idx="1"/>
          </p:cNvCxnSpPr>
          <p:nvPr/>
        </p:nvCxnSpPr>
        <p:spPr>
          <a:xfrm flipH="1" flipV="1">
            <a:off x="3146200" y="4542442"/>
            <a:ext cx="1269920" cy="158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416120" y="5463081"/>
            <a:ext cx="114156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Heat shield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1979246" y="5629424"/>
            <a:ext cx="2436874" cy="111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5548662" y="5463081"/>
            <a:ext cx="1498825" cy="2773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146200" y="6492875"/>
            <a:ext cx="2133600" cy="365125"/>
          </a:xfrm>
        </p:spPr>
        <p:txBody>
          <a:bodyPr/>
          <a:lstStyle/>
          <a:p>
            <a:r>
              <a:rPr lang="en-US" dirty="0"/>
              <a:t>22/38</a:t>
            </a:r>
            <a:endParaRPr lang="en-US" dirty="0"/>
          </a:p>
        </p:txBody>
      </p:sp>
      <p:grpSp>
        <p:nvGrpSpPr>
          <p:cNvPr id="20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23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6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pic>
        <p:nvPicPr>
          <p:cNvPr id="24" name="Picture 23" descr="Stanford_University_seal_200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674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2014-01-31 00.12.02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743"/>
            <a:ext cx="5040944" cy="6721258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BF39-0EDD-F045-A247-C9231CAEE0BD}" type="slidenum">
              <a:rPr lang="en-US" smtClean="0"/>
              <a:t>32</a:t>
            </a:fld>
            <a:endParaRPr lang="en-US"/>
          </a:p>
        </p:txBody>
      </p:sp>
      <p:pic>
        <p:nvPicPr>
          <p:cNvPr id="12" name="Picture 11" descr="FatDewarSchematic-v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964" y="51832"/>
            <a:ext cx="4120261" cy="681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156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 up of cold link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49120" y="6356350"/>
            <a:ext cx="2133600" cy="365125"/>
          </a:xfrm>
        </p:spPr>
        <p:txBody>
          <a:bodyPr/>
          <a:lstStyle/>
          <a:p>
            <a:r>
              <a:rPr lang="en-US" dirty="0"/>
              <a:t>24/38</a:t>
            </a:r>
            <a:endParaRPr lang="en-US" dirty="0"/>
          </a:p>
        </p:txBody>
      </p:sp>
      <p:pic>
        <p:nvPicPr>
          <p:cNvPr id="5" name="Picture 4" descr="photo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7253816" cy="5440362"/>
          </a:xfrm>
          <a:prstGeom prst="rect">
            <a:avLst/>
          </a:prstGeom>
        </p:spPr>
      </p:pic>
      <p:grpSp>
        <p:nvGrpSpPr>
          <p:cNvPr id="6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8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4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pic>
        <p:nvPicPr>
          <p:cNvPr id="9" name="Picture 8" descr="Stanford_University_seal_200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1219200" cy="1219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97481" y="5456144"/>
            <a:ext cx="1192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Test</a:t>
            </a:r>
          </a:p>
          <a:p>
            <a:r>
              <a:rPr lang="en-US" sz="2400" dirty="0" smtClean="0"/>
              <a:t>mass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7697481" y="1887078"/>
            <a:ext cx="1192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Cold link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7576939" y="4143203"/>
            <a:ext cx="133879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Flexure ‘point’ contacts</a:t>
            </a:r>
            <a:endParaRPr lang="en-US" sz="2400" dirty="0"/>
          </a:p>
        </p:txBody>
      </p:sp>
      <p:cxnSp>
        <p:nvCxnSpPr>
          <p:cNvPr id="14" name="Straight Arrow Connector 13"/>
          <p:cNvCxnSpPr>
            <a:stCxn id="11" idx="1"/>
          </p:cNvCxnSpPr>
          <p:nvPr/>
        </p:nvCxnSpPr>
        <p:spPr>
          <a:xfrm flipH="1">
            <a:off x="5650004" y="2302577"/>
            <a:ext cx="2047477" cy="211267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2" idx="1"/>
          </p:cNvCxnSpPr>
          <p:nvPr/>
        </p:nvCxnSpPr>
        <p:spPr>
          <a:xfrm flipH="1" flipV="1">
            <a:off x="6453445" y="4068799"/>
            <a:ext cx="1123494" cy="67456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0" idx="1"/>
          </p:cNvCxnSpPr>
          <p:nvPr/>
        </p:nvCxnSpPr>
        <p:spPr>
          <a:xfrm flipH="1" flipV="1">
            <a:off x="6336816" y="5040647"/>
            <a:ext cx="1360665" cy="830996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576939" y="2903157"/>
            <a:ext cx="1312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Variable gap</a:t>
            </a:r>
            <a:endParaRPr lang="en-US" sz="2400" dirty="0"/>
          </a:p>
        </p:txBody>
      </p:sp>
      <p:cxnSp>
        <p:nvCxnSpPr>
          <p:cNvPr id="28" name="Straight Arrow Connector 27"/>
          <p:cNvCxnSpPr/>
          <p:nvPr/>
        </p:nvCxnSpPr>
        <p:spPr>
          <a:xfrm flipH="1" flipV="1">
            <a:off x="4120874" y="3083994"/>
            <a:ext cx="3491027" cy="25212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3939452" y="2903157"/>
            <a:ext cx="0" cy="284501"/>
          </a:xfrm>
          <a:prstGeom prst="straightConnector1">
            <a:avLst/>
          </a:prstGeom>
          <a:ln w="38100">
            <a:solidFill>
              <a:srgbClr val="0000FF"/>
            </a:solidFill>
            <a:headEnd type="arrow" w="sm" len="sm"/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9220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Flexible cold link evolution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BF39-0EDD-F045-A247-C9231CAEE0BD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 descr="2014-01-26 23.29.0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5" t="31743" r="32983" b="11573"/>
          <a:stretch/>
        </p:blipFill>
        <p:spPr>
          <a:xfrm>
            <a:off x="4553697" y="2850751"/>
            <a:ext cx="2371739" cy="3437099"/>
          </a:xfrm>
          <a:prstGeom prst="rect">
            <a:avLst/>
          </a:prstGeom>
        </p:spPr>
      </p:pic>
      <p:pic>
        <p:nvPicPr>
          <p:cNvPr id="6" name="Picture 5" descr="2014-01-31 00.12.1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5" t="5858" r="18507" b="10060"/>
          <a:stretch/>
        </p:blipFill>
        <p:spPr>
          <a:xfrm>
            <a:off x="6990231" y="2341685"/>
            <a:ext cx="2153769" cy="4457538"/>
          </a:xfrm>
          <a:prstGeom prst="rect">
            <a:avLst/>
          </a:prstGeom>
        </p:spPr>
      </p:pic>
      <p:pic>
        <p:nvPicPr>
          <p:cNvPr id="7" name="Picture 6" descr="2013-08-29 14.14.55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3" t="10014" r="18370" b="15541"/>
          <a:stretch/>
        </p:blipFill>
        <p:spPr>
          <a:xfrm>
            <a:off x="2213719" y="2850751"/>
            <a:ext cx="2254972" cy="3948472"/>
          </a:xfrm>
          <a:prstGeom prst="rect">
            <a:avLst/>
          </a:prstGeom>
        </p:spPr>
      </p:pic>
      <p:pic>
        <p:nvPicPr>
          <p:cNvPr id="8" name="Picture 7" descr="2013-05-15_9am copy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7" t="9447" r="15240"/>
          <a:stretch/>
        </p:blipFill>
        <p:spPr>
          <a:xfrm>
            <a:off x="0" y="1703505"/>
            <a:ext cx="2084131" cy="5095718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2434017" y="1417638"/>
            <a:ext cx="4711717" cy="4664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Time</a:t>
            </a:r>
            <a:endParaRPr lang="en-US" dirty="0"/>
          </a:p>
        </p:txBody>
      </p:sp>
      <p:grpSp>
        <p:nvGrpSpPr>
          <p:cNvPr id="10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12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7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43526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13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 – cold link engaged</a:t>
            </a:r>
            <a:endParaRPr lang="en-US" dirty="0"/>
          </a:p>
        </p:txBody>
      </p:sp>
      <p:pic>
        <p:nvPicPr>
          <p:cNvPr id="5" name="Picture 4" descr="ResultsFig_24Feb201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0462"/>
            <a:ext cx="9144000" cy="5080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4460" y="6356350"/>
            <a:ext cx="2133600" cy="365125"/>
          </a:xfrm>
        </p:spPr>
        <p:txBody>
          <a:bodyPr/>
          <a:lstStyle/>
          <a:p>
            <a:r>
              <a:rPr lang="en-US" dirty="0"/>
              <a:t>26/38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85193" y="4120631"/>
            <a:ext cx="156800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140 min time constant</a:t>
            </a:r>
            <a:endParaRPr lang="en-US" dirty="0"/>
          </a:p>
        </p:txBody>
      </p:sp>
      <p:cxnSp>
        <p:nvCxnSpPr>
          <p:cNvPr id="9" name="Straight Arrow Connector 8"/>
          <p:cNvCxnSpPr>
            <a:stCxn id="7" idx="1"/>
          </p:cNvCxnSpPr>
          <p:nvPr/>
        </p:nvCxnSpPr>
        <p:spPr>
          <a:xfrm flipH="1">
            <a:off x="4367090" y="4443797"/>
            <a:ext cx="618103" cy="208110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9856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18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pic>
        <p:nvPicPr>
          <p:cNvPr id="8" name="Picture 7" descr="ResultsModeling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6143"/>
            <a:ext cx="9144000" cy="51048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</a:t>
            </a:r>
            <a:r>
              <a:rPr lang="en-US" dirty="0" smtClean="0"/>
              <a:t>est mass temperature modeling</a:t>
            </a:r>
            <a:endParaRPr lang="en-US" dirty="0"/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849120" y="6356350"/>
            <a:ext cx="2133600" cy="365125"/>
          </a:xfrm>
        </p:spPr>
        <p:txBody>
          <a:bodyPr/>
          <a:lstStyle/>
          <a:p>
            <a:r>
              <a:rPr lang="en-US" dirty="0"/>
              <a:t>27/38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298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18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pic>
        <p:nvPicPr>
          <p:cNvPr id="9" name="Picture 8" descr="ResultsModeling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6143"/>
            <a:ext cx="9144000" cy="51048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</a:t>
            </a:r>
            <a:r>
              <a:rPr lang="en-US" dirty="0" smtClean="0"/>
              <a:t>est mass temperature modeling</a:t>
            </a:r>
            <a:endParaRPr lang="en-US" dirty="0"/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849120" y="6356350"/>
            <a:ext cx="2133600" cy="365125"/>
          </a:xfrm>
        </p:spPr>
        <p:txBody>
          <a:bodyPr/>
          <a:lstStyle/>
          <a:p>
            <a:r>
              <a:rPr lang="en-US" dirty="0"/>
              <a:t>27/38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298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18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</a:t>
            </a:r>
            <a:r>
              <a:rPr lang="en-US" dirty="0" smtClean="0"/>
              <a:t>est mass temperature modeling</a:t>
            </a:r>
            <a:endParaRPr lang="en-US" dirty="0"/>
          </a:p>
        </p:txBody>
      </p:sp>
      <p:pic>
        <p:nvPicPr>
          <p:cNvPr id="5" name="Picture 4" descr="ResultsModeli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4792"/>
            <a:ext cx="9144000" cy="51048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86584" y="5558965"/>
            <a:ext cx="412087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Heat transfer goes through residual N</a:t>
            </a:r>
            <a:r>
              <a:rPr lang="en-US" baseline="-25000" dirty="0" smtClean="0"/>
              <a:t>2</a:t>
            </a:r>
            <a:r>
              <a:rPr lang="en-US" dirty="0" smtClean="0"/>
              <a:t> gas between test mass and cold link!</a:t>
            </a:r>
            <a:endParaRPr lang="en-US" dirty="0"/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849120" y="6356350"/>
            <a:ext cx="2133600" cy="365125"/>
          </a:xfrm>
        </p:spPr>
        <p:txBody>
          <a:bodyPr/>
          <a:lstStyle/>
          <a:p>
            <a:r>
              <a:rPr lang="en-US" dirty="0"/>
              <a:t>27/38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298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18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</a:t>
            </a:r>
            <a:r>
              <a:rPr lang="en-US" dirty="0" smtClean="0"/>
              <a:t>est mass temperature modeling</a:t>
            </a:r>
            <a:endParaRPr lang="en-US" dirty="0"/>
          </a:p>
        </p:txBody>
      </p:sp>
      <p:pic>
        <p:nvPicPr>
          <p:cNvPr id="10" name="Picture 9" descr="ResultsModeling_withFi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4792"/>
            <a:ext cx="9144000" cy="5104815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849120" y="6356350"/>
            <a:ext cx="2133600" cy="365125"/>
          </a:xfrm>
        </p:spPr>
        <p:txBody>
          <a:bodyPr/>
          <a:lstStyle/>
          <a:p>
            <a:r>
              <a:rPr lang="en-US" dirty="0"/>
              <a:t>27/38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86584" y="5558965"/>
            <a:ext cx="412087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Heat transfer goes through residual N</a:t>
            </a:r>
            <a:r>
              <a:rPr lang="en-US" baseline="-25000" dirty="0" smtClean="0"/>
              <a:t>2</a:t>
            </a:r>
            <a:r>
              <a:rPr lang="en-US" dirty="0" smtClean="0"/>
              <a:t> gas between test mass and cold link!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347708" y="4644150"/>
            <a:ext cx="230354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This is a perfect exponential decay…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488075" y="4081757"/>
            <a:ext cx="375803" cy="562393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4052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10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Predicted Advanced LIGO Sensitivity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94576" y="6356350"/>
            <a:ext cx="2133600" cy="365125"/>
          </a:xfrm>
        </p:spPr>
        <p:txBody>
          <a:bodyPr/>
          <a:lstStyle/>
          <a:p>
            <a:fld id="{2CCA248F-67E1-474F-803E-77EDC1F06E08}" type="slidenum">
              <a:rPr lang="en-US" smtClean="0"/>
              <a:t>4</a:t>
            </a:fld>
            <a:r>
              <a:rPr lang="en-US" dirty="0"/>
              <a:t>/38</a:t>
            </a:r>
            <a:endParaRPr lang="en-US" dirty="0"/>
          </a:p>
        </p:txBody>
      </p:sp>
      <p:pic>
        <p:nvPicPr>
          <p:cNvPr id="6" name="Picture 5" descr="gwinc_figu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4096"/>
            <a:ext cx="9144000" cy="5186363"/>
          </a:xfrm>
          <a:prstGeom prst="rect">
            <a:avLst/>
          </a:prstGeom>
        </p:spPr>
      </p:pic>
      <p:sp>
        <p:nvSpPr>
          <p:cNvPr id="11" name="Footer Placeholder 13"/>
          <p:cNvSpPr>
            <a:spLocks noGrp="1"/>
          </p:cNvSpPr>
          <p:nvPr>
            <p:ph type="ftr" sz="quarter" idx="11"/>
          </p:nvPr>
        </p:nvSpPr>
        <p:spPr>
          <a:xfrm>
            <a:off x="3124200" y="6417995"/>
            <a:ext cx="2895600" cy="365125"/>
          </a:xfrm>
        </p:spPr>
        <p:txBody>
          <a:bodyPr/>
          <a:lstStyle/>
          <a:p>
            <a:r>
              <a:rPr lang="en-US" dirty="0" smtClean="0"/>
              <a:t>G1400475 – 29 April 2014 – Caltech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938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32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4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sp>
        <p:nvSpPr>
          <p:cNvPr id="29" name="TextBox 28"/>
          <p:cNvSpPr txBox="1"/>
          <p:nvPr/>
        </p:nvSpPr>
        <p:spPr>
          <a:xfrm>
            <a:off x="1593923" y="4105774"/>
            <a:ext cx="62979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These are both functions of temperature.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In general, the solution is not truly exponential since the time ‘constant’ changes.</a:t>
            </a:r>
            <a:endParaRPr lang="en-US" sz="2000" dirty="0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7047893"/>
              </p:ext>
            </p:extLst>
          </p:nvPr>
        </p:nvGraphicFramePr>
        <p:xfrm>
          <a:off x="2571750" y="2857203"/>
          <a:ext cx="4481513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79" name="Equation" r:id="rId5" imgW="2425700" imgH="444500" progId="Equation.3">
                  <p:embed/>
                </p:oleObj>
              </mc:Choice>
              <mc:Fallback>
                <p:oleObj name="Equation" r:id="rId5" imgW="24257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71750" y="2857203"/>
                        <a:ext cx="4481513" cy="822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Exponential Temperature </a:t>
            </a:r>
            <a:r>
              <a:rPr lang="en-US" dirty="0"/>
              <a:t>D</a:t>
            </a:r>
            <a:r>
              <a:rPr lang="en-US" dirty="0" smtClean="0"/>
              <a:t>ecay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28/38</a:t>
            </a:r>
            <a:endParaRPr lang="en-US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5558952"/>
              </p:ext>
            </p:extLst>
          </p:nvPr>
        </p:nvGraphicFramePr>
        <p:xfrm>
          <a:off x="737937" y="1484481"/>
          <a:ext cx="2604534" cy="798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80" name="Equation" r:id="rId7" imgW="1409700" imgH="431800" progId="Equation.3">
                  <p:embed/>
                </p:oleObj>
              </mc:Choice>
              <mc:Fallback>
                <p:oleObj name="Equation" r:id="rId7" imgW="14097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37937" y="1484481"/>
                        <a:ext cx="2604534" cy="7985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1120929"/>
              </p:ext>
            </p:extLst>
          </p:nvPr>
        </p:nvGraphicFramePr>
        <p:xfrm>
          <a:off x="5229726" y="1484481"/>
          <a:ext cx="2444274" cy="741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81" name="Equation" r:id="rId9" imgW="1219200" imgH="368300" progId="Equation.3">
                  <p:embed/>
                </p:oleObj>
              </mc:Choice>
              <mc:Fallback>
                <p:oleObj name="Equation" r:id="rId9" imgW="12192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229726" y="1484481"/>
                        <a:ext cx="2444274" cy="7411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Slide Number Placeholder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9" name="Right Arrow 18"/>
          <p:cNvSpPr/>
          <p:nvPr/>
        </p:nvSpPr>
        <p:spPr>
          <a:xfrm>
            <a:off x="3783263" y="1758155"/>
            <a:ext cx="895684" cy="2337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333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14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4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pic>
        <p:nvPicPr>
          <p:cNvPr id="6" name="Picture 5" descr="SiCp_to_N2K_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2" y="2295144"/>
            <a:ext cx="82296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Exponential Temperature Decay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2846721"/>
              </p:ext>
            </p:extLst>
          </p:nvPr>
        </p:nvGraphicFramePr>
        <p:xfrm>
          <a:off x="2710260" y="4896549"/>
          <a:ext cx="398463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4" name="Equation" r:id="rId6" imgW="215900" imgH="215900" progId="Equation.3">
                  <p:embed/>
                </p:oleObj>
              </mc:Choice>
              <mc:Fallback>
                <p:oleObj name="Equation" r:id="rId6" imgW="2159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710260" y="4896549"/>
                        <a:ext cx="398463" cy="400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0"/>
          <p:cNvCxnSpPr/>
          <p:nvPr/>
        </p:nvCxnSpPr>
        <p:spPr>
          <a:xfrm>
            <a:off x="3108723" y="5065947"/>
            <a:ext cx="293766" cy="46609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5636829"/>
              </p:ext>
            </p:extLst>
          </p:nvPr>
        </p:nvGraphicFramePr>
        <p:xfrm>
          <a:off x="737937" y="1484481"/>
          <a:ext cx="2604534" cy="798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5" name="Equation" r:id="rId8" imgW="1409700" imgH="431800" progId="Equation.3">
                  <p:embed/>
                </p:oleObj>
              </mc:Choice>
              <mc:Fallback>
                <p:oleObj name="Equation" r:id="rId8" imgW="14097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37937" y="1484481"/>
                        <a:ext cx="2604534" cy="7985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7521123"/>
              </p:ext>
            </p:extLst>
          </p:nvPr>
        </p:nvGraphicFramePr>
        <p:xfrm>
          <a:off x="5229726" y="1484481"/>
          <a:ext cx="2444274" cy="741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6" name="Equation" r:id="rId10" imgW="1219200" imgH="368300" progId="Equation.3">
                  <p:embed/>
                </p:oleObj>
              </mc:Choice>
              <mc:Fallback>
                <p:oleObj name="Equation" r:id="rId10" imgW="12192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29726" y="1484481"/>
                        <a:ext cx="2444274" cy="7411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ight Arrow 19"/>
          <p:cNvSpPr/>
          <p:nvPr/>
        </p:nvSpPr>
        <p:spPr>
          <a:xfrm>
            <a:off x="3783263" y="1758155"/>
            <a:ext cx="895684" cy="2337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76500" y="6356350"/>
            <a:ext cx="2133600" cy="365125"/>
          </a:xfrm>
        </p:spPr>
        <p:txBody>
          <a:bodyPr/>
          <a:lstStyle/>
          <a:p>
            <a:r>
              <a:rPr lang="en-US" dirty="0"/>
              <a:t>29/38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293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15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4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pic>
        <p:nvPicPr>
          <p:cNvPr id="7" name="Picture 6" descr="SiCp_to_N2K_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2" y="2295144"/>
            <a:ext cx="82296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Exponential Temperature Decay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2846721"/>
              </p:ext>
            </p:extLst>
          </p:nvPr>
        </p:nvGraphicFramePr>
        <p:xfrm>
          <a:off x="2710260" y="4896549"/>
          <a:ext cx="398463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41" name="Equation" r:id="rId6" imgW="215900" imgH="215900" progId="Equation.3">
                  <p:embed/>
                </p:oleObj>
              </mc:Choice>
              <mc:Fallback>
                <p:oleObj name="Equation" r:id="rId6" imgW="2159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710260" y="4896549"/>
                        <a:ext cx="398463" cy="400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0"/>
          <p:cNvCxnSpPr/>
          <p:nvPr/>
        </p:nvCxnSpPr>
        <p:spPr>
          <a:xfrm>
            <a:off x="3108723" y="5065947"/>
            <a:ext cx="293766" cy="46609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8334794"/>
              </p:ext>
            </p:extLst>
          </p:nvPr>
        </p:nvGraphicFramePr>
        <p:xfrm>
          <a:off x="1922782" y="4110190"/>
          <a:ext cx="493712" cy="39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42" name="Equation" r:id="rId8" imgW="266700" imgH="215900" progId="Equation.3">
                  <p:embed/>
                </p:oleObj>
              </mc:Choice>
              <mc:Fallback>
                <p:oleObj name="Equation" r:id="rId8" imgW="2667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922782" y="4110190"/>
                        <a:ext cx="493712" cy="398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Arrow Connector 11"/>
          <p:cNvCxnSpPr/>
          <p:nvPr/>
        </p:nvCxnSpPr>
        <p:spPr>
          <a:xfrm flipV="1">
            <a:off x="2416494" y="3771395"/>
            <a:ext cx="293766" cy="338795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5636829"/>
              </p:ext>
            </p:extLst>
          </p:nvPr>
        </p:nvGraphicFramePr>
        <p:xfrm>
          <a:off x="737937" y="1484481"/>
          <a:ext cx="2604534" cy="798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43" name="Equation" r:id="rId10" imgW="1409700" imgH="431800" progId="Equation.3">
                  <p:embed/>
                </p:oleObj>
              </mc:Choice>
              <mc:Fallback>
                <p:oleObj name="Equation" r:id="rId10" imgW="14097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37937" y="1484481"/>
                        <a:ext cx="2604534" cy="7985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7521123"/>
              </p:ext>
            </p:extLst>
          </p:nvPr>
        </p:nvGraphicFramePr>
        <p:xfrm>
          <a:off x="5229726" y="1484481"/>
          <a:ext cx="2444274" cy="741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44" name="Equation" r:id="rId12" imgW="1219200" imgH="368300" progId="Equation.3">
                  <p:embed/>
                </p:oleObj>
              </mc:Choice>
              <mc:Fallback>
                <p:oleObj name="Equation" r:id="rId12" imgW="12192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29726" y="1484481"/>
                        <a:ext cx="2444274" cy="7411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ight Arrow 19"/>
          <p:cNvSpPr/>
          <p:nvPr/>
        </p:nvSpPr>
        <p:spPr>
          <a:xfrm>
            <a:off x="3783263" y="1758155"/>
            <a:ext cx="895684" cy="2337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76500" y="6356350"/>
            <a:ext cx="2133600" cy="365125"/>
          </a:xfrm>
        </p:spPr>
        <p:txBody>
          <a:bodyPr/>
          <a:lstStyle/>
          <a:p>
            <a:r>
              <a:rPr lang="en-US" dirty="0"/>
              <a:t>29/38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293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21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4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pic>
        <p:nvPicPr>
          <p:cNvPr id="13" name="Picture 12" descr="SiCp_to_N2K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2" y="2295144"/>
            <a:ext cx="82296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Exponential Temperature Decay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76500" y="6356350"/>
            <a:ext cx="2133600" cy="365125"/>
          </a:xfrm>
        </p:spPr>
        <p:txBody>
          <a:bodyPr/>
          <a:lstStyle/>
          <a:p>
            <a:r>
              <a:rPr lang="en-US" dirty="0"/>
              <a:t>29/38</a:t>
            </a:r>
            <a:endParaRPr lang="en-US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2846721"/>
              </p:ext>
            </p:extLst>
          </p:nvPr>
        </p:nvGraphicFramePr>
        <p:xfrm>
          <a:off x="2710260" y="4896549"/>
          <a:ext cx="398463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74" name="Equation" r:id="rId6" imgW="215900" imgH="215900" progId="Equation.3">
                  <p:embed/>
                </p:oleObj>
              </mc:Choice>
              <mc:Fallback>
                <p:oleObj name="Equation" r:id="rId6" imgW="2159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710260" y="4896549"/>
                        <a:ext cx="398463" cy="400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0"/>
          <p:cNvCxnSpPr/>
          <p:nvPr/>
        </p:nvCxnSpPr>
        <p:spPr>
          <a:xfrm>
            <a:off x="3108723" y="5065947"/>
            <a:ext cx="293766" cy="46609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8334794"/>
              </p:ext>
            </p:extLst>
          </p:nvPr>
        </p:nvGraphicFramePr>
        <p:xfrm>
          <a:off x="1922782" y="4110190"/>
          <a:ext cx="493712" cy="39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75" name="Equation" r:id="rId8" imgW="266700" imgH="215900" progId="Equation.3">
                  <p:embed/>
                </p:oleObj>
              </mc:Choice>
              <mc:Fallback>
                <p:oleObj name="Equation" r:id="rId8" imgW="2667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922782" y="4110190"/>
                        <a:ext cx="493712" cy="398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Arrow Connector 11"/>
          <p:cNvCxnSpPr/>
          <p:nvPr/>
        </p:nvCxnSpPr>
        <p:spPr>
          <a:xfrm flipV="1">
            <a:off x="2416494" y="3771395"/>
            <a:ext cx="293766" cy="338795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3719539"/>
              </p:ext>
            </p:extLst>
          </p:nvPr>
        </p:nvGraphicFramePr>
        <p:xfrm>
          <a:off x="6089794" y="2245463"/>
          <a:ext cx="563562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76" name="Equation" r:id="rId10" imgW="304800" imgH="431800" progId="Equation.3">
                  <p:embed/>
                </p:oleObj>
              </mc:Choice>
              <mc:Fallback>
                <p:oleObj name="Equation" r:id="rId10" imgW="3048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089794" y="2245463"/>
                        <a:ext cx="563562" cy="796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Straight Arrow Connector 15"/>
          <p:cNvCxnSpPr/>
          <p:nvPr/>
        </p:nvCxnSpPr>
        <p:spPr>
          <a:xfrm flipH="1">
            <a:off x="5689600" y="2599105"/>
            <a:ext cx="400194" cy="54835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5636829"/>
              </p:ext>
            </p:extLst>
          </p:nvPr>
        </p:nvGraphicFramePr>
        <p:xfrm>
          <a:off x="737937" y="1484481"/>
          <a:ext cx="2604534" cy="798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77" name="Equation" r:id="rId12" imgW="1409700" imgH="431800" progId="Equation.3">
                  <p:embed/>
                </p:oleObj>
              </mc:Choice>
              <mc:Fallback>
                <p:oleObj name="Equation" r:id="rId12" imgW="14097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37937" y="1484481"/>
                        <a:ext cx="2604534" cy="7985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7521123"/>
              </p:ext>
            </p:extLst>
          </p:nvPr>
        </p:nvGraphicFramePr>
        <p:xfrm>
          <a:off x="5229726" y="1484481"/>
          <a:ext cx="2444274" cy="741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78" name="Equation" r:id="rId14" imgW="1219200" imgH="368300" progId="Equation.3">
                  <p:embed/>
                </p:oleObj>
              </mc:Choice>
              <mc:Fallback>
                <p:oleObj name="Equation" r:id="rId14" imgW="12192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229726" y="1484481"/>
                        <a:ext cx="2444274" cy="7411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ight Arrow 19"/>
          <p:cNvSpPr/>
          <p:nvPr/>
        </p:nvSpPr>
        <p:spPr>
          <a:xfrm>
            <a:off x="3783263" y="1758155"/>
            <a:ext cx="895684" cy="2337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293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20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Measurement – cold link disengaged</a:t>
            </a:r>
            <a:endParaRPr lang="en-US" dirty="0"/>
          </a:p>
        </p:txBody>
      </p:sp>
      <p:pic>
        <p:nvPicPr>
          <p:cNvPr id="4" name="Picture 3" descr="Comparison_24and27Feb201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597"/>
            <a:ext cx="9144000" cy="51048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79624" y="3504806"/>
            <a:ext cx="161984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160 min time constant</a:t>
            </a:r>
            <a:endParaRPr lang="en-US" dirty="0"/>
          </a:p>
        </p:txBody>
      </p:sp>
      <p:cxnSp>
        <p:nvCxnSpPr>
          <p:cNvPr id="7" name="Straight Arrow Connector 6"/>
          <p:cNvCxnSpPr>
            <a:stCxn id="6" idx="2"/>
          </p:cNvCxnSpPr>
          <p:nvPr/>
        </p:nvCxnSpPr>
        <p:spPr>
          <a:xfrm>
            <a:off x="4589545" y="4151137"/>
            <a:ext cx="191818" cy="514442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76500" y="6356350"/>
            <a:ext cx="2133600" cy="365125"/>
          </a:xfrm>
        </p:spPr>
        <p:txBody>
          <a:bodyPr/>
          <a:lstStyle/>
          <a:p>
            <a:r>
              <a:rPr lang="en-US" dirty="0"/>
              <a:t>30/38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084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20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Measurement – cold link disengaged</a:t>
            </a:r>
            <a:endParaRPr lang="en-US" dirty="0"/>
          </a:p>
        </p:txBody>
      </p:sp>
      <p:pic>
        <p:nvPicPr>
          <p:cNvPr id="12" name="Picture 11" descr="Comparison_with_sim_24and27Feb201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597"/>
            <a:ext cx="9144000" cy="51048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79624" y="3504806"/>
            <a:ext cx="161984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160 min time constant</a:t>
            </a:r>
            <a:endParaRPr lang="en-US" dirty="0"/>
          </a:p>
        </p:txBody>
      </p:sp>
      <p:cxnSp>
        <p:nvCxnSpPr>
          <p:cNvPr id="7" name="Straight Arrow Connector 6"/>
          <p:cNvCxnSpPr>
            <a:stCxn id="6" idx="2"/>
          </p:cNvCxnSpPr>
          <p:nvPr/>
        </p:nvCxnSpPr>
        <p:spPr>
          <a:xfrm>
            <a:off x="4589545" y="4151137"/>
            <a:ext cx="191818" cy="514442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217225" y="2413943"/>
            <a:ext cx="240372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Simulation assuming only N</a:t>
            </a:r>
            <a:r>
              <a:rPr lang="en-US" baseline="-25000" dirty="0" smtClean="0"/>
              <a:t>2</a:t>
            </a:r>
            <a:r>
              <a:rPr lang="en-US" dirty="0" smtClean="0"/>
              <a:t> gas conduction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646036" y="2413943"/>
            <a:ext cx="487438" cy="285383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76500" y="6356350"/>
            <a:ext cx="2133600" cy="365125"/>
          </a:xfrm>
        </p:spPr>
        <p:txBody>
          <a:bodyPr/>
          <a:lstStyle/>
          <a:p>
            <a:r>
              <a:rPr lang="en-US" dirty="0"/>
              <a:t>30/38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612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10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pic>
        <p:nvPicPr>
          <p:cNvPr id="7" name="Picture 6" descr="convection_vs_pressure_Page_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1475"/>
            <a:ext cx="9144000" cy="50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Conductive </a:t>
            </a:r>
            <a:r>
              <a:rPr lang="en-US" dirty="0" err="1" smtClean="0"/>
              <a:t>vs</a:t>
            </a:r>
            <a:r>
              <a:rPr lang="en-US" dirty="0" smtClean="0"/>
              <a:t> Convective Regimes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86110" y="6356350"/>
            <a:ext cx="2133600" cy="365125"/>
          </a:xfrm>
        </p:spPr>
        <p:txBody>
          <a:bodyPr/>
          <a:lstStyle/>
          <a:p>
            <a:r>
              <a:rPr lang="en-US" dirty="0"/>
              <a:t>31/38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678218" y="4785526"/>
            <a:ext cx="1913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Convection</a:t>
            </a:r>
            <a:endParaRPr lang="en-US" sz="2400" dirty="0"/>
          </a:p>
        </p:txBody>
      </p:sp>
      <p:sp>
        <p:nvSpPr>
          <p:cNvPr id="12" name="Up Arrow 11"/>
          <p:cNvSpPr/>
          <p:nvPr/>
        </p:nvSpPr>
        <p:spPr>
          <a:xfrm>
            <a:off x="184945" y="2132915"/>
            <a:ext cx="272255" cy="2034283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908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Finite Element Modeling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73780" y="6356350"/>
            <a:ext cx="2133600" cy="365125"/>
          </a:xfrm>
        </p:spPr>
        <p:txBody>
          <a:bodyPr/>
          <a:lstStyle/>
          <a:p>
            <a:r>
              <a:rPr lang="en-US" dirty="0"/>
              <a:t>32/38</a:t>
            </a:r>
            <a:endParaRPr lang="en-US" dirty="0"/>
          </a:p>
        </p:txBody>
      </p:sp>
      <p:grpSp>
        <p:nvGrpSpPr>
          <p:cNvPr id="8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10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sp>
        <p:nvSpPr>
          <p:cNvPr id="12" name="TextBox 11"/>
          <p:cNvSpPr txBox="1"/>
          <p:nvPr/>
        </p:nvSpPr>
        <p:spPr>
          <a:xfrm>
            <a:off x="116631" y="6488668"/>
            <a:ext cx="32008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Images courtesy of Tim MacDonald </a:t>
            </a:r>
            <a:endParaRPr lang="en-US" sz="16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1" y="2260564"/>
            <a:ext cx="9107618" cy="3580930"/>
            <a:chOff x="1" y="2221690"/>
            <a:chExt cx="9107618" cy="3580930"/>
          </a:xfrm>
        </p:grpSpPr>
        <p:pic>
          <p:nvPicPr>
            <p:cNvPr id="7" name="Picture 6" descr="MaxTemp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03"/>
            <a:stretch/>
          </p:blipFill>
          <p:spPr>
            <a:xfrm>
              <a:off x="4393008" y="2451105"/>
              <a:ext cx="4714611" cy="2786507"/>
            </a:xfrm>
            <a:prstGeom prst="rect">
              <a:avLst/>
            </a:prstGeom>
          </p:spPr>
        </p:pic>
        <p:pic>
          <p:nvPicPr>
            <p:cNvPr id="5" name="Picture 4" descr="TempGrad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2221690"/>
              <a:ext cx="4393007" cy="321159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" y="5433288"/>
              <a:ext cx="43930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≈ 43 min into cool down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17436" y="2279807"/>
              <a:ext cx="11955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Cold link</a:t>
              </a:r>
              <a:endParaRPr lang="en-US" sz="20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426659" y="4219099"/>
              <a:ext cx="1043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Test mass</a:t>
              </a:r>
              <a:endParaRPr lang="en-US" sz="20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65468" y="2235058"/>
              <a:ext cx="10431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N</a:t>
              </a:r>
              <a:r>
                <a:rPr lang="en-US" sz="2000" baseline="-25000" dirty="0" smtClean="0"/>
                <a:t>2</a:t>
              </a:r>
              <a:r>
                <a:rPr lang="en-US" sz="2000" dirty="0" smtClean="0"/>
                <a:t> gas</a:t>
              </a:r>
              <a:endParaRPr lang="en-US" sz="2000" dirty="0"/>
            </a:p>
          </p:txBody>
        </p:sp>
        <p:cxnSp>
          <p:nvCxnSpPr>
            <p:cNvPr id="17" name="Straight Arrow Connector 16"/>
            <p:cNvCxnSpPr>
              <a:stCxn id="15" idx="2"/>
            </p:cNvCxnSpPr>
            <p:nvPr/>
          </p:nvCxnSpPr>
          <p:spPr>
            <a:xfrm>
              <a:off x="2187056" y="2635168"/>
              <a:ext cx="239603" cy="16621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3" idx="2"/>
            </p:cNvCxnSpPr>
            <p:nvPr/>
          </p:nvCxnSpPr>
          <p:spPr>
            <a:xfrm flipH="1">
              <a:off x="3469836" y="2679917"/>
              <a:ext cx="445388" cy="64964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9990" y="1246727"/>
            <a:ext cx="91340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Due to complexity, LIGO III designs must be verified </a:t>
            </a:r>
            <a:r>
              <a:rPr lang="en-US" sz="2000" dirty="0" smtClean="0"/>
              <a:t>with modeling or </a:t>
            </a:r>
            <a:r>
              <a:rPr lang="en-US" sz="2000" dirty="0" smtClean="0"/>
              <a:t>FEM 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Below: FEM of conduction through 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gas to cold link for </a:t>
            </a:r>
            <a:r>
              <a:rPr lang="en-US" sz="2000" dirty="0"/>
              <a:t>S</a:t>
            </a:r>
            <a:r>
              <a:rPr lang="en-US" sz="2000" dirty="0" smtClean="0"/>
              <a:t>tanford experiment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9992" y="5922228"/>
            <a:ext cx="8853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Convective FEM is proving to require large amounts of computing power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72721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old_link_143kg_testmas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9637"/>
            <a:ext cx="9144000" cy="5104815"/>
          </a:xfrm>
          <a:prstGeom prst="rect">
            <a:avLst/>
          </a:prstGeom>
        </p:spPr>
      </p:pic>
      <p:grpSp>
        <p:nvGrpSpPr>
          <p:cNvPr id="7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9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4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Cold link on a LIGO III test mass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61450" y="6356350"/>
            <a:ext cx="2133600" cy="365125"/>
          </a:xfrm>
        </p:spPr>
        <p:txBody>
          <a:bodyPr/>
          <a:lstStyle/>
          <a:p>
            <a:r>
              <a:rPr lang="en-US" dirty="0"/>
              <a:t>33/38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20646" y="2228769"/>
            <a:ext cx="322672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Test mass radius = 280 mm</a:t>
            </a:r>
          </a:p>
          <a:p>
            <a:r>
              <a:rPr lang="en-US" dirty="0" smtClean="0"/>
              <a:t>Test mass thickness = 250 mm</a:t>
            </a:r>
          </a:p>
          <a:p>
            <a:r>
              <a:rPr lang="en-US" dirty="0" smtClean="0"/>
              <a:t>Cold link covers 2/3 of top barrel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93697" y="2241727"/>
            <a:ext cx="242328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Conduction limit, no convection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552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Stanford Next Gen Experiment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34/38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596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10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Predicted Advanced LIGO Sensitivity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94576" y="6356350"/>
            <a:ext cx="2133600" cy="365125"/>
          </a:xfrm>
        </p:spPr>
        <p:txBody>
          <a:bodyPr/>
          <a:lstStyle/>
          <a:p>
            <a:r>
              <a:rPr lang="en-US" dirty="0"/>
              <a:t>4/38</a:t>
            </a:r>
            <a:endParaRPr lang="en-US" dirty="0"/>
          </a:p>
        </p:txBody>
      </p:sp>
      <p:pic>
        <p:nvPicPr>
          <p:cNvPr id="6" name="Picture 5" descr="gwinc_figu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4096"/>
            <a:ext cx="9144000" cy="51863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42001" y="1766957"/>
            <a:ext cx="2330173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LIGO III aims to do better by a factor of 3</a:t>
            </a:r>
            <a:endParaRPr lang="en-US" dirty="0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1"/>
          </p:nvPr>
        </p:nvSpPr>
        <p:spPr>
          <a:xfrm>
            <a:off x="3124200" y="6417995"/>
            <a:ext cx="2895600" cy="365125"/>
          </a:xfrm>
        </p:spPr>
        <p:txBody>
          <a:bodyPr/>
          <a:lstStyle/>
          <a:p>
            <a:r>
              <a:rPr lang="en-US" dirty="0" smtClean="0"/>
              <a:t>G1400475 – 29 April 2014 – Caltech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519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76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79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Stanford Next Gen Experiment </a:t>
            </a:r>
            <a:r>
              <a:rPr lang="en-US" dirty="0" smtClean="0"/>
              <a:t>Layout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2360" y="4906301"/>
            <a:ext cx="7345506" cy="63493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ISI Stage 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2360" y="5858701"/>
            <a:ext cx="7345506" cy="63493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ISI Stage </a:t>
            </a:r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781932" y="1870274"/>
            <a:ext cx="28862" cy="483981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5054426" y="4213648"/>
            <a:ext cx="14431" cy="692653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5971682" y="4213648"/>
            <a:ext cx="14431" cy="692653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794664" y="2727327"/>
            <a:ext cx="1313244" cy="1486321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337107" y="3434411"/>
            <a:ext cx="1457556" cy="779237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H="1" flipV="1">
            <a:off x="3532801" y="4213648"/>
            <a:ext cx="14431" cy="692653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314189" y="3391121"/>
            <a:ext cx="259762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371913" y="3232383"/>
            <a:ext cx="137160" cy="13716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4823526" y="2684036"/>
            <a:ext cx="1284382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4809095" y="3953902"/>
            <a:ext cx="1298813" cy="25974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4809095" y="3694156"/>
            <a:ext cx="1298813" cy="25974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 flipV="1">
            <a:off x="4794661" y="3399218"/>
            <a:ext cx="1298813" cy="25974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4796627" y="3131375"/>
            <a:ext cx="1298813" cy="25974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4809092" y="2799478"/>
            <a:ext cx="1298813" cy="25974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314189" y="3564283"/>
            <a:ext cx="259762" cy="533921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5472932" y="2712896"/>
            <a:ext cx="649406" cy="533921"/>
          </a:xfrm>
          <a:custGeom>
            <a:avLst/>
            <a:gdLst>
              <a:gd name="connsiteX0" fmla="*/ 0 w 649406"/>
              <a:gd name="connsiteY0" fmla="*/ 533921 h 533921"/>
              <a:gd name="connsiteX1" fmla="*/ 115450 w 649406"/>
              <a:gd name="connsiteY1" fmla="*/ 505061 h 533921"/>
              <a:gd name="connsiteX2" fmla="*/ 158744 w 649406"/>
              <a:gd name="connsiteY2" fmla="*/ 476200 h 533921"/>
              <a:gd name="connsiteX3" fmla="*/ 230900 w 649406"/>
              <a:gd name="connsiteY3" fmla="*/ 404049 h 533921"/>
              <a:gd name="connsiteX4" fmla="*/ 274194 w 649406"/>
              <a:gd name="connsiteY4" fmla="*/ 360758 h 533921"/>
              <a:gd name="connsiteX5" fmla="*/ 331919 w 649406"/>
              <a:gd name="connsiteY5" fmla="*/ 346328 h 533921"/>
              <a:gd name="connsiteX6" fmla="*/ 303056 w 649406"/>
              <a:gd name="connsiteY6" fmla="*/ 259746 h 533921"/>
              <a:gd name="connsiteX7" fmla="*/ 288625 w 649406"/>
              <a:gd name="connsiteY7" fmla="*/ 303037 h 533921"/>
              <a:gd name="connsiteX8" fmla="*/ 317487 w 649406"/>
              <a:gd name="connsiteY8" fmla="*/ 375188 h 533921"/>
              <a:gd name="connsiteX9" fmla="*/ 432937 w 649406"/>
              <a:gd name="connsiteY9" fmla="*/ 360758 h 533921"/>
              <a:gd name="connsiteX10" fmla="*/ 461800 w 649406"/>
              <a:gd name="connsiteY10" fmla="*/ 317467 h 533921"/>
              <a:gd name="connsiteX11" fmla="*/ 505094 w 649406"/>
              <a:gd name="connsiteY11" fmla="*/ 288606 h 533921"/>
              <a:gd name="connsiteX12" fmla="*/ 490662 w 649406"/>
              <a:gd name="connsiteY12" fmla="*/ 216455 h 533921"/>
              <a:gd name="connsiteX13" fmla="*/ 461800 w 649406"/>
              <a:gd name="connsiteY13" fmla="*/ 259746 h 533921"/>
              <a:gd name="connsiteX14" fmla="*/ 505094 w 649406"/>
              <a:gd name="connsiteY14" fmla="*/ 274176 h 533921"/>
              <a:gd name="connsiteX15" fmla="*/ 620544 w 649406"/>
              <a:gd name="connsiteY15" fmla="*/ 259746 h 533921"/>
              <a:gd name="connsiteX16" fmla="*/ 649406 w 649406"/>
              <a:gd name="connsiteY16" fmla="*/ 173164 h 533921"/>
              <a:gd name="connsiteX17" fmla="*/ 606112 w 649406"/>
              <a:gd name="connsiteY17" fmla="*/ 14431 h 533921"/>
              <a:gd name="connsiteX18" fmla="*/ 591681 w 649406"/>
              <a:gd name="connsiteY18" fmla="*/ 0 h 533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49406" h="533921">
                <a:moveTo>
                  <a:pt x="0" y="533921"/>
                </a:moveTo>
                <a:cubicBezTo>
                  <a:pt x="27442" y="528433"/>
                  <a:pt x="85867" y="519851"/>
                  <a:pt x="115450" y="505061"/>
                </a:cubicBezTo>
                <a:cubicBezTo>
                  <a:pt x="130963" y="497305"/>
                  <a:pt x="145691" y="487621"/>
                  <a:pt x="158744" y="476200"/>
                </a:cubicBezTo>
                <a:cubicBezTo>
                  <a:pt x="184342" y="453803"/>
                  <a:pt x="206848" y="428099"/>
                  <a:pt x="230900" y="404049"/>
                </a:cubicBezTo>
                <a:cubicBezTo>
                  <a:pt x="245331" y="389619"/>
                  <a:pt x="254395" y="365707"/>
                  <a:pt x="274194" y="360758"/>
                </a:cubicBezTo>
                <a:lnTo>
                  <a:pt x="331919" y="346328"/>
                </a:lnTo>
                <a:cubicBezTo>
                  <a:pt x="322298" y="317467"/>
                  <a:pt x="324568" y="281257"/>
                  <a:pt x="303056" y="259746"/>
                </a:cubicBezTo>
                <a:cubicBezTo>
                  <a:pt x="292300" y="248991"/>
                  <a:pt x="286738" y="287943"/>
                  <a:pt x="288625" y="303037"/>
                </a:cubicBezTo>
                <a:cubicBezTo>
                  <a:pt x="291838" y="328740"/>
                  <a:pt x="307866" y="351138"/>
                  <a:pt x="317487" y="375188"/>
                </a:cubicBezTo>
                <a:cubicBezTo>
                  <a:pt x="355970" y="370378"/>
                  <a:pt x="396928" y="375161"/>
                  <a:pt x="432937" y="360758"/>
                </a:cubicBezTo>
                <a:cubicBezTo>
                  <a:pt x="449040" y="354317"/>
                  <a:pt x="449536" y="329730"/>
                  <a:pt x="461800" y="317467"/>
                </a:cubicBezTo>
                <a:cubicBezTo>
                  <a:pt x="474064" y="305203"/>
                  <a:pt x="490663" y="298226"/>
                  <a:pt x="505094" y="288606"/>
                </a:cubicBezTo>
                <a:cubicBezTo>
                  <a:pt x="500283" y="264556"/>
                  <a:pt x="511070" y="230059"/>
                  <a:pt x="490662" y="216455"/>
                </a:cubicBezTo>
                <a:cubicBezTo>
                  <a:pt x="476231" y="206835"/>
                  <a:pt x="457593" y="242921"/>
                  <a:pt x="461800" y="259746"/>
                </a:cubicBezTo>
                <a:cubicBezTo>
                  <a:pt x="465490" y="274504"/>
                  <a:pt x="490663" y="269366"/>
                  <a:pt x="505094" y="274176"/>
                </a:cubicBezTo>
                <a:cubicBezTo>
                  <a:pt x="543577" y="269366"/>
                  <a:pt x="588771" y="281986"/>
                  <a:pt x="620544" y="259746"/>
                </a:cubicBezTo>
                <a:cubicBezTo>
                  <a:pt x="645467" y="242301"/>
                  <a:pt x="649406" y="173164"/>
                  <a:pt x="649406" y="173164"/>
                </a:cubicBezTo>
                <a:cubicBezTo>
                  <a:pt x="643769" y="144982"/>
                  <a:pt x="624423" y="32742"/>
                  <a:pt x="606112" y="14431"/>
                </a:cubicBezTo>
                <a:lnTo>
                  <a:pt x="591681" y="0"/>
                </a:lnTo>
              </a:path>
            </a:pathLst>
          </a:cu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4823526" y="2756187"/>
            <a:ext cx="622508" cy="490630"/>
          </a:xfrm>
          <a:custGeom>
            <a:avLst/>
            <a:gdLst>
              <a:gd name="connsiteX0" fmla="*/ 606112 w 622508"/>
              <a:gd name="connsiteY0" fmla="*/ 490630 h 490630"/>
              <a:gd name="connsiteX1" fmla="*/ 620543 w 622508"/>
              <a:gd name="connsiteY1" fmla="*/ 418479 h 490630"/>
              <a:gd name="connsiteX2" fmla="*/ 577250 w 622508"/>
              <a:gd name="connsiteY2" fmla="*/ 404049 h 490630"/>
              <a:gd name="connsiteX3" fmla="*/ 548387 w 622508"/>
              <a:gd name="connsiteY3" fmla="*/ 375188 h 490630"/>
              <a:gd name="connsiteX4" fmla="*/ 461800 w 622508"/>
              <a:gd name="connsiteY4" fmla="*/ 346327 h 490630"/>
              <a:gd name="connsiteX5" fmla="*/ 317487 w 622508"/>
              <a:gd name="connsiteY5" fmla="*/ 360758 h 490630"/>
              <a:gd name="connsiteX6" fmla="*/ 360781 w 622508"/>
              <a:gd name="connsiteY6" fmla="*/ 389618 h 490630"/>
              <a:gd name="connsiteX7" fmla="*/ 447369 w 622508"/>
              <a:gd name="connsiteY7" fmla="*/ 375188 h 490630"/>
              <a:gd name="connsiteX8" fmla="*/ 432937 w 622508"/>
              <a:gd name="connsiteY8" fmla="*/ 303037 h 490630"/>
              <a:gd name="connsiteX9" fmla="*/ 346350 w 622508"/>
              <a:gd name="connsiteY9" fmla="*/ 274176 h 490630"/>
              <a:gd name="connsiteX10" fmla="*/ 216469 w 622508"/>
              <a:gd name="connsiteY10" fmla="*/ 288606 h 490630"/>
              <a:gd name="connsiteX11" fmla="*/ 216469 w 622508"/>
              <a:gd name="connsiteY11" fmla="*/ 375188 h 490630"/>
              <a:gd name="connsiteX12" fmla="*/ 259762 w 622508"/>
              <a:gd name="connsiteY12" fmla="*/ 389618 h 490630"/>
              <a:gd name="connsiteX13" fmla="*/ 360781 w 622508"/>
              <a:gd name="connsiteY13" fmla="*/ 375188 h 490630"/>
              <a:gd name="connsiteX14" fmla="*/ 303056 w 622508"/>
              <a:gd name="connsiteY14" fmla="*/ 288606 h 490630"/>
              <a:gd name="connsiteX15" fmla="*/ 216469 w 622508"/>
              <a:gd name="connsiteY15" fmla="*/ 216455 h 490630"/>
              <a:gd name="connsiteX16" fmla="*/ 173175 w 622508"/>
              <a:gd name="connsiteY16" fmla="*/ 202024 h 490630"/>
              <a:gd name="connsiteX17" fmla="*/ 101019 w 622508"/>
              <a:gd name="connsiteY17" fmla="*/ 144303 h 490630"/>
              <a:gd name="connsiteX18" fmla="*/ 28862 w 622508"/>
              <a:gd name="connsiteY18" fmla="*/ 86582 h 490630"/>
              <a:gd name="connsiteX19" fmla="*/ 0 w 622508"/>
              <a:gd name="connsiteY19" fmla="*/ 0 h 490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22508" h="490630">
                <a:moveTo>
                  <a:pt x="606112" y="490630"/>
                </a:moveTo>
                <a:cubicBezTo>
                  <a:pt x="610922" y="466580"/>
                  <a:pt x="628299" y="441747"/>
                  <a:pt x="620543" y="418479"/>
                </a:cubicBezTo>
                <a:cubicBezTo>
                  <a:pt x="615732" y="404048"/>
                  <a:pt x="590294" y="411875"/>
                  <a:pt x="577250" y="404049"/>
                </a:cubicBezTo>
                <a:cubicBezTo>
                  <a:pt x="565583" y="397049"/>
                  <a:pt x="560556" y="381272"/>
                  <a:pt x="548387" y="375188"/>
                </a:cubicBezTo>
                <a:cubicBezTo>
                  <a:pt x="521175" y="361583"/>
                  <a:pt x="461800" y="346327"/>
                  <a:pt x="461800" y="346327"/>
                </a:cubicBezTo>
                <a:cubicBezTo>
                  <a:pt x="413696" y="351137"/>
                  <a:pt x="361923" y="341715"/>
                  <a:pt x="317487" y="360758"/>
                </a:cubicBezTo>
                <a:cubicBezTo>
                  <a:pt x="301545" y="367590"/>
                  <a:pt x="343543" y="387703"/>
                  <a:pt x="360781" y="389618"/>
                </a:cubicBezTo>
                <a:cubicBezTo>
                  <a:pt x="389863" y="392849"/>
                  <a:pt x="418506" y="379998"/>
                  <a:pt x="447369" y="375188"/>
                </a:cubicBezTo>
                <a:cubicBezTo>
                  <a:pt x="442558" y="351138"/>
                  <a:pt x="450281" y="320379"/>
                  <a:pt x="432937" y="303037"/>
                </a:cubicBezTo>
                <a:cubicBezTo>
                  <a:pt x="411424" y="281525"/>
                  <a:pt x="346350" y="274176"/>
                  <a:pt x="346350" y="274176"/>
                </a:cubicBezTo>
                <a:cubicBezTo>
                  <a:pt x="303056" y="278986"/>
                  <a:pt x="256914" y="272429"/>
                  <a:pt x="216469" y="288606"/>
                </a:cubicBezTo>
                <a:cubicBezTo>
                  <a:pt x="188979" y="299601"/>
                  <a:pt x="205473" y="364193"/>
                  <a:pt x="216469" y="375188"/>
                </a:cubicBezTo>
                <a:cubicBezTo>
                  <a:pt x="227226" y="385944"/>
                  <a:pt x="245331" y="384808"/>
                  <a:pt x="259762" y="389618"/>
                </a:cubicBezTo>
                <a:cubicBezTo>
                  <a:pt x="293435" y="384808"/>
                  <a:pt x="336728" y="399239"/>
                  <a:pt x="360781" y="375188"/>
                </a:cubicBezTo>
                <a:cubicBezTo>
                  <a:pt x="421732" y="314242"/>
                  <a:pt x="321014" y="294592"/>
                  <a:pt x="303056" y="288606"/>
                </a:cubicBezTo>
                <a:cubicBezTo>
                  <a:pt x="271139" y="256691"/>
                  <a:pt x="256652" y="236545"/>
                  <a:pt x="216469" y="216455"/>
                </a:cubicBezTo>
                <a:cubicBezTo>
                  <a:pt x="202863" y="209652"/>
                  <a:pt x="187606" y="206834"/>
                  <a:pt x="173175" y="202024"/>
                </a:cubicBezTo>
                <a:cubicBezTo>
                  <a:pt x="103485" y="132341"/>
                  <a:pt x="192043" y="217117"/>
                  <a:pt x="101019" y="144303"/>
                </a:cubicBezTo>
                <a:cubicBezTo>
                  <a:pt x="-1791" y="62060"/>
                  <a:pt x="162108" y="175408"/>
                  <a:pt x="28862" y="86582"/>
                </a:cubicBezTo>
                <a:lnTo>
                  <a:pt x="0" y="0"/>
                </a:lnTo>
              </a:path>
            </a:pathLst>
          </a:cu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>
            <a:off x="3351538" y="3436840"/>
            <a:ext cx="505094" cy="776808"/>
          </a:xfrm>
          <a:prstGeom prst="line">
            <a:avLst/>
          </a:prstGeom>
          <a:ln w="50800"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662679" y="3430510"/>
            <a:ext cx="505094" cy="776808"/>
          </a:xfrm>
          <a:prstGeom prst="line">
            <a:avLst/>
          </a:prstGeom>
          <a:ln w="50800"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994592" y="3444940"/>
            <a:ext cx="505094" cy="776808"/>
          </a:xfrm>
          <a:prstGeom prst="line">
            <a:avLst/>
          </a:prstGeom>
          <a:ln w="50800"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326505" y="3444940"/>
            <a:ext cx="505094" cy="776808"/>
          </a:xfrm>
          <a:prstGeom prst="line">
            <a:avLst/>
          </a:prstGeom>
          <a:ln w="50800"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13" idx="1"/>
          </p:cNvCxnSpPr>
          <p:nvPr/>
        </p:nvCxnSpPr>
        <p:spPr>
          <a:xfrm>
            <a:off x="3337107" y="3824030"/>
            <a:ext cx="252547" cy="397718"/>
          </a:xfrm>
          <a:prstGeom prst="line">
            <a:avLst/>
          </a:prstGeom>
          <a:ln w="50800"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Freeform 39"/>
          <p:cNvSpPr/>
          <p:nvPr/>
        </p:nvSpPr>
        <p:spPr>
          <a:xfrm>
            <a:off x="6107907" y="4228078"/>
            <a:ext cx="1717319" cy="1736126"/>
          </a:xfrm>
          <a:custGeom>
            <a:avLst/>
            <a:gdLst>
              <a:gd name="connsiteX0" fmla="*/ 0 w 1717319"/>
              <a:gd name="connsiteY0" fmla="*/ 0 h 1736126"/>
              <a:gd name="connsiteX1" fmla="*/ 28862 w 1717319"/>
              <a:gd name="connsiteY1" fmla="*/ 72151 h 1736126"/>
              <a:gd name="connsiteX2" fmla="*/ 43294 w 1717319"/>
              <a:gd name="connsiteY2" fmla="*/ 115442 h 1736126"/>
              <a:gd name="connsiteX3" fmla="*/ 72156 w 1717319"/>
              <a:gd name="connsiteY3" fmla="*/ 173163 h 1736126"/>
              <a:gd name="connsiteX4" fmla="*/ 101019 w 1717319"/>
              <a:gd name="connsiteY4" fmla="*/ 274176 h 1736126"/>
              <a:gd name="connsiteX5" fmla="*/ 129881 w 1717319"/>
              <a:gd name="connsiteY5" fmla="*/ 418479 h 1736126"/>
              <a:gd name="connsiteX6" fmla="*/ 144312 w 1717319"/>
              <a:gd name="connsiteY6" fmla="*/ 461769 h 1736126"/>
              <a:gd name="connsiteX7" fmla="*/ 187606 w 1717319"/>
              <a:gd name="connsiteY7" fmla="*/ 490630 h 1736126"/>
              <a:gd name="connsiteX8" fmla="*/ 245331 w 1717319"/>
              <a:gd name="connsiteY8" fmla="*/ 548351 h 1736126"/>
              <a:gd name="connsiteX9" fmla="*/ 274194 w 1717319"/>
              <a:gd name="connsiteY9" fmla="*/ 577212 h 1736126"/>
              <a:gd name="connsiteX10" fmla="*/ 317487 w 1717319"/>
              <a:gd name="connsiteY10" fmla="*/ 591642 h 1736126"/>
              <a:gd name="connsiteX11" fmla="*/ 476231 w 1717319"/>
              <a:gd name="connsiteY11" fmla="*/ 620503 h 1736126"/>
              <a:gd name="connsiteX12" fmla="*/ 750425 w 1717319"/>
              <a:gd name="connsiteY12" fmla="*/ 634933 h 1736126"/>
              <a:gd name="connsiteX13" fmla="*/ 793719 w 1717319"/>
              <a:gd name="connsiteY13" fmla="*/ 678224 h 1736126"/>
              <a:gd name="connsiteX14" fmla="*/ 808150 w 1717319"/>
              <a:gd name="connsiteY14" fmla="*/ 721515 h 1736126"/>
              <a:gd name="connsiteX15" fmla="*/ 837012 w 1717319"/>
              <a:gd name="connsiteY15" fmla="*/ 764806 h 1736126"/>
              <a:gd name="connsiteX16" fmla="*/ 822581 w 1717319"/>
              <a:gd name="connsiteY16" fmla="*/ 937969 h 1736126"/>
              <a:gd name="connsiteX17" fmla="*/ 735994 w 1717319"/>
              <a:gd name="connsiteY17" fmla="*/ 995691 h 1736126"/>
              <a:gd name="connsiteX18" fmla="*/ 692700 w 1717319"/>
              <a:gd name="connsiteY18" fmla="*/ 1024551 h 1736126"/>
              <a:gd name="connsiteX19" fmla="*/ 663837 w 1717319"/>
              <a:gd name="connsiteY19" fmla="*/ 1053412 h 1736126"/>
              <a:gd name="connsiteX20" fmla="*/ 577250 w 1717319"/>
              <a:gd name="connsiteY20" fmla="*/ 1082272 h 1736126"/>
              <a:gd name="connsiteX21" fmla="*/ 490662 w 1717319"/>
              <a:gd name="connsiteY21" fmla="*/ 1111133 h 1736126"/>
              <a:gd name="connsiteX22" fmla="*/ 432937 w 1717319"/>
              <a:gd name="connsiteY22" fmla="*/ 1125563 h 1736126"/>
              <a:gd name="connsiteX23" fmla="*/ 288625 w 1717319"/>
              <a:gd name="connsiteY23" fmla="*/ 1183284 h 1736126"/>
              <a:gd name="connsiteX24" fmla="*/ 202037 w 1717319"/>
              <a:gd name="connsiteY24" fmla="*/ 1212145 h 1736126"/>
              <a:gd name="connsiteX25" fmla="*/ 173175 w 1717319"/>
              <a:gd name="connsiteY25" fmla="*/ 1313157 h 1736126"/>
              <a:gd name="connsiteX26" fmla="*/ 216469 w 1717319"/>
              <a:gd name="connsiteY26" fmla="*/ 1385309 h 1736126"/>
              <a:gd name="connsiteX27" fmla="*/ 259762 w 1717319"/>
              <a:gd name="connsiteY27" fmla="*/ 1414169 h 1736126"/>
              <a:gd name="connsiteX28" fmla="*/ 331919 w 1717319"/>
              <a:gd name="connsiteY28" fmla="*/ 1471890 h 1736126"/>
              <a:gd name="connsiteX29" fmla="*/ 360781 w 1717319"/>
              <a:gd name="connsiteY29" fmla="*/ 1515181 h 1736126"/>
              <a:gd name="connsiteX30" fmla="*/ 548387 w 1717319"/>
              <a:gd name="connsiteY30" fmla="*/ 1558472 h 1736126"/>
              <a:gd name="connsiteX31" fmla="*/ 663837 w 1717319"/>
              <a:gd name="connsiteY31" fmla="*/ 1544042 h 1736126"/>
              <a:gd name="connsiteX32" fmla="*/ 750425 w 1717319"/>
              <a:gd name="connsiteY32" fmla="*/ 1558472 h 1736126"/>
              <a:gd name="connsiteX33" fmla="*/ 663837 w 1717319"/>
              <a:gd name="connsiteY33" fmla="*/ 1587333 h 1736126"/>
              <a:gd name="connsiteX34" fmla="*/ 707131 w 1717319"/>
              <a:gd name="connsiteY34" fmla="*/ 1601763 h 1736126"/>
              <a:gd name="connsiteX35" fmla="*/ 1010187 w 1717319"/>
              <a:gd name="connsiteY35" fmla="*/ 1572903 h 1736126"/>
              <a:gd name="connsiteX36" fmla="*/ 1327675 w 1717319"/>
              <a:gd name="connsiteY36" fmla="*/ 1601763 h 1736126"/>
              <a:gd name="connsiteX37" fmla="*/ 1385400 w 1717319"/>
              <a:gd name="connsiteY37" fmla="*/ 1630624 h 1736126"/>
              <a:gd name="connsiteX38" fmla="*/ 1414262 w 1717319"/>
              <a:gd name="connsiteY38" fmla="*/ 1673915 h 1736126"/>
              <a:gd name="connsiteX39" fmla="*/ 1515281 w 1717319"/>
              <a:gd name="connsiteY39" fmla="*/ 1673915 h 1736126"/>
              <a:gd name="connsiteX40" fmla="*/ 1529712 w 1717319"/>
              <a:gd name="connsiteY40" fmla="*/ 1630624 h 1736126"/>
              <a:gd name="connsiteX41" fmla="*/ 1558575 w 1717319"/>
              <a:gd name="connsiteY41" fmla="*/ 1529612 h 1736126"/>
              <a:gd name="connsiteX42" fmla="*/ 1544144 w 1717319"/>
              <a:gd name="connsiteY42" fmla="*/ 1471890 h 1736126"/>
              <a:gd name="connsiteX43" fmla="*/ 1471987 w 1717319"/>
              <a:gd name="connsiteY43" fmla="*/ 1486321 h 1736126"/>
              <a:gd name="connsiteX44" fmla="*/ 1443125 w 1717319"/>
              <a:gd name="connsiteY44" fmla="*/ 1529612 h 1736126"/>
              <a:gd name="connsiteX45" fmla="*/ 1385400 w 1717319"/>
              <a:gd name="connsiteY45" fmla="*/ 1601763 h 1736126"/>
              <a:gd name="connsiteX46" fmla="*/ 1399831 w 1717319"/>
              <a:gd name="connsiteY46" fmla="*/ 1673915 h 1736126"/>
              <a:gd name="connsiteX47" fmla="*/ 1428694 w 1717319"/>
              <a:gd name="connsiteY47" fmla="*/ 1702775 h 1736126"/>
              <a:gd name="connsiteX48" fmla="*/ 1717319 w 1717319"/>
              <a:gd name="connsiteY48" fmla="*/ 1731636 h 173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717319" h="1736126">
                <a:moveTo>
                  <a:pt x="0" y="0"/>
                </a:moveTo>
                <a:cubicBezTo>
                  <a:pt x="9621" y="24050"/>
                  <a:pt x="19766" y="47897"/>
                  <a:pt x="28862" y="72151"/>
                </a:cubicBezTo>
                <a:cubicBezTo>
                  <a:pt x="34203" y="86393"/>
                  <a:pt x="37302" y="101461"/>
                  <a:pt x="43294" y="115442"/>
                </a:cubicBezTo>
                <a:cubicBezTo>
                  <a:pt x="51768" y="135214"/>
                  <a:pt x="63682" y="153391"/>
                  <a:pt x="72156" y="173163"/>
                </a:cubicBezTo>
                <a:cubicBezTo>
                  <a:pt x="82470" y="197229"/>
                  <a:pt x="96443" y="251297"/>
                  <a:pt x="101019" y="274176"/>
                </a:cubicBezTo>
                <a:cubicBezTo>
                  <a:pt x="119919" y="368670"/>
                  <a:pt x="107534" y="340269"/>
                  <a:pt x="129881" y="418479"/>
                </a:cubicBezTo>
                <a:cubicBezTo>
                  <a:pt x="134060" y="433104"/>
                  <a:pt x="134810" y="449892"/>
                  <a:pt x="144312" y="461769"/>
                </a:cubicBezTo>
                <a:cubicBezTo>
                  <a:pt x="155147" y="475312"/>
                  <a:pt x="173175" y="481010"/>
                  <a:pt x="187606" y="490630"/>
                </a:cubicBezTo>
                <a:cubicBezTo>
                  <a:pt x="213261" y="567591"/>
                  <a:pt x="181193" y="509871"/>
                  <a:pt x="245331" y="548351"/>
                </a:cubicBezTo>
                <a:cubicBezTo>
                  <a:pt x="256998" y="555351"/>
                  <a:pt x="262527" y="570212"/>
                  <a:pt x="274194" y="577212"/>
                </a:cubicBezTo>
                <a:cubicBezTo>
                  <a:pt x="287238" y="585038"/>
                  <a:pt x="302861" y="587463"/>
                  <a:pt x="317487" y="591642"/>
                </a:cubicBezTo>
                <a:cubicBezTo>
                  <a:pt x="370473" y="606780"/>
                  <a:pt x="420299" y="616201"/>
                  <a:pt x="476231" y="620503"/>
                </a:cubicBezTo>
                <a:cubicBezTo>
                  <a:pt x="567486" y="627522"/>
                  <a:pt x="659027" y="630123"/>
                  <a:pt x="750425" y="634933"/>
                </a:cubicBezTo>
                <a:cubicBezTo>
                  <a:pt x="764856" y="649363"/>
                  <a:pt x="782398" y="661244"/>
                  <a:pt x="793719" y="678224"/>
                </a:cubicBezTo>
                <a:cubicBezTo>
                  <a:pt x="802157" y="690880"/>
                  <a:pt x="801347" y="707910"/>
                  <a:pt x="808150" y="721515"/>
                </a:cubicBezTo>
                <a:cubicBezTo>
                  <a:pt x="815906" y="737027"/>
                  <a:pt x="827391" y="750376"/>
                  <a:pt x="837012" y="764806"/>
                </a:cubicBezTo>
                <a:cubicBezTo>
                  <a:pt x="832202" y="822527"/>
                  <a:pt x="837506" y="882004"/>
                  <a:pt x="822581" y="937969"/>
                </a:cubicBezTo>
                <a:cubicBezTo>
                  <a:pt x="809955" y="985312"/>
                  <a:pt x="767771" y="979803"/>
                  <a:pt x="735994" y="995691"/>
                </a:cubicBezTo>
                <a:cubicBezTo>
                  <a:pt x="720481" y="1003447"/>
                  <a:pt x="706244" y="1013717"/>
                  <a:pt x="692700" y="1024551"/>
                </a:cubicBezTo>
                <a:cubicBezTo>
                  <a:pt x="682075" y="1033050"/>
                  <a:pt x="676006" y="1047328"/>
                  <a:pt x="663837" y="1053412"/>
                </a:cubicBezTo>
                <a:cubicBezTo>
                  <a:pt x="636625" y="1067017"/>
                  <a:pt x="606112" y="1072652"/>
                  <a:pt x="577250" y="1082272"/>
                </a:cubicBezTo>
                <a:lnTo>
                  <a:pt x="490662" y="1111133"/>
                </a:lnTo>
                <a:cubicBezTo>
                  <a:pt x="471420" y="1115943"/>
                  <a:pt x="451934" y="1119864"/>
                  <a:pt x="432937" y="1125563"/>
                </a:cubicBezTo>
                <a:cubicBezTo>
                  <a:pt x="241497" y="1182991"/>
                  <a:pt x="433273" y="1125429"/>
                  <a:pt x="288625" y="1183284"/>
                </a:cubicBezTo>
                <a:cubicBezTo>
                  <a:pt x="260377" y="1194582"/>
                  <a:pt x="202037" y="1212145"/>
                  <a:pt x="202037" y="1212145"/>
                </a:cubicBezTo>
                <a:cubicBezTo>
                  <a:pt x="195232" y="1232559"/>
                  <a:pt x="173175" y="1295038"/>
                  <a:pt x="173175" y="1313157"/>
                </a:cubicBezTo>
                <a:cubicBezTo>
                  <a:pt x="173175" y="1345511"/>
                  <a:pt x="193606" y="1367020"/>
                  <a:pt x="216469" y="1385309"/>
                </a:cubicBezTo>
                <a:cubicBezTo>
                  <a:pt x="230012" y="1396143"/>
                  <a:pt x="246219" y="1403335"/>
                  <a:pt x="259762" y="1414169"/>
                </a:cubicBezTo>
                <a:cubicBezTo>
                  <a:pt x="362571" y="1496411"/>
                  <a:pt x="198675" y="1383069"/>
                  <a:pt x="331919" y="1471890"/>
                </a:cubicBezTo>
                <a:cubicBezTo>
                  <a:pt x="341540" y="1486320"/>
                  <a:pt x="349946" y="1501638"/>
                  <a:pt x="360781" y="1515181"/>
                </a:cubicBezTo>
                <a:cubicBezTo>
                  <a:pt x="412886" y="1580308"/>
                  <a:pt x="432054" y="1547897"/>
                  <a:pt x="548387" y="1558472"/>
                </a:cubicBezTo>
                <a:cubicBezTo>
                  <a:pt x="586870" y="1553662"/>
                  <a:pt x="625054" y="1544042"/>
                  <a:pt x="663837" y="1544042"/>
                </a:cubicBezTo>
                <a:cubicBezTo>
                  <a:pt x="693098" y="1544042"/>
                  <a:pt x="750425" y="1529211"/>
                  <a:pt x="750425" y="1558472"/>
                </a:cubicBezTo>
                <a:cubicBezTo>
                  <a:pt x="750425" y="1588896"/>
                  <a:pt x="663837" y="1587333"/>
                  <a:pt x="663837" y="1587333"/>
                </a:cubicBezTo>
                <a:cubicBezTo>
                  <a:pt x="678268" y="1592143"/>
                  <a:pt x="691919" y="1601763"/>
                  <a:pt x="707131" y="1601763"/>
                </a:cubicBezTo>
                <a:cubicBezTo>
                  <a:pt x="882705" y="1601763"/>
                  <a:pt x="887795" y="1597379"/>
                  <a:pt x="1010187" y="1572903"/>
                </a:cubicBezTo>
                <a:cubicBezTo>
                  <a:pt x="1101218" y="1577694"/>
                  <a:pt x="1230520" y="1560128"/>
                  <a:pt x="1327675" y="1601763"/>
                </a:cubicBezTo>
                <a:cubicBezTo>
                  <a:pt x="1347448" y="1610237"/>
                  <a:pt x="1366158" y="1621004"/>
                  <a:pt x="1385400" y="1630624"/>
                </a:cubicBezTo>
                <a:cubicBezTo>
                  <a:pt x="1395021" y="1645054"/>
                  <a:pt x="1400719" y="1663081"/>
                  <a:pt x="1414262" y="1673915"/>
                </a:cubicBezTo>
                <a:cubicBezTo>
                  <a:pt x="1448767" y="1701517"/>
                  <a:pt x="1478791" y="1683037"/>
                  <a:pt x="1515281" y="1673915"/>
                </a:cubicBezTo>
                <a:cubicBezTo>
                  <a:pt x="1520091" y="1659485"/>
                  <a:pt x="1525533" y="1645250"/>
                  <a:pt x="1529712" y="1630624"/>
                </a:cubicBezTo>
                <a:cubicBezTo>
                  <a:pt x="1565954" y="1503788"/>
                  <a:pt x="1523974" y="1633409"/>
                  <a:pt x="1558575" y="1529612"/>
                </a:cubicBezTo>
                <a:cubicBezTo>
                  <a:pt x="1553765" y="1510371"/>
                  <a:pt x="1561883" y="1480759"/>
                  <a:pt x="1544144" y="1471890"/>
                </a:cubicBezTo>
                <a:cubicBezTo>
                  <a:pt x="1522205" y="1460921"/>
                  <a:pt x="1493284" y="1474152"/>
                  <a:pt x="1471987" y="1486321"/>
                </a:cubicBezTo>
                <a:cubicBezTo>
                  <a:pt x="1456929" y="1494925"/>
                  <a:pt x="1453960" y="1516070"/>
                  <a:pt x="1443125" y="1529612"/>
                </a:cubicBezTo>
                <a:cubicBezTo>
                  <a:pt x="1360872" y="1632421"/>
                  <a:pt x="1474234" y="1468519"/>
                  <a:pt x="1385400" y="1601763"/>
                </a:cubicBezTo>
                <a:cubicBezTo>
                  <a:pt x="1390210" y="1625814"/>
                  <a:pt x="1390169" y="1651371"/>
                  <a:pt x="1399831" y="1673915"/>
                </a:cubicBezTo>
                <a:cubicBezTo>
                  <a:pt x="1405191" y="1686420"/>
                  <a:pt x="1416525" y="1696691"/>
                  <a:pt x="1428694" y="1702775"/>
                </a:cubicBezTo>
                <a:cubicBezTo>
                  <a:pt x="1529015" y="1752932"/>
                  <a:pt x="1595886" y="1731636"/>
                  <a:pt x="1717319" y="1731636"/>
                </a:cubicBezTo>
              </a:path>
            </a:pathLst>
          </a:cu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7825226" y="5635913"/>
            <a:ext cx="129881" cy="597977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>
            <a:off x="6107907" y="2712896"/>
            <a:ext cx="1688456" cy="3045637"/>
          </a:xfrm>
          <a:custGeom>
            <a:avLst/>
            <a:gdLst>
              <a:gd name="connsiteX0" fmla="*/ 0 w 1688456"/>
              <a:gd name="connsiteY0" fmla="*/ 0 h 3045637"/>
              <a:gd name="connsiteX1" fmla="*/ 129881 w 1688456"/>
              <a:gd name="connsiteY1" fmla="*/ 28861 h 3045637"/>
              <a:gd name="connsiteX2" fmla="*/ 187606 w 1688456"/>
              <a:gd name="connsiteY2" fmla="*/ 101012 h 3045637"/>
              <a:gd name="connsiteX3" fmla="*/ 202037 w 1688456"/>
              <a:gd name="connsiteY3" fmla="*/ 144303 h 3045637"/>
              <a:gd name="connsiteX4" fmla="*/ 230900 w 1688456"/>
              <a:gd name="connsiteY4" fmla="*/ 519491 h 3045637"/>
              <a:gd name="connsiteX5" fmla="*/ 259762 w 1688456"/>
              <a:gd name="connsiteY5" fmla="*/ 779237 h 3045637"/>
              <a:gd name="connsiteX6" fmla="*/ 288625 w 1688456"/>
              <a:gd name="connsiteY6" fmla="*/ 1630624 h 3045637"/>
              <a:gd name="connsiteX7" fmla="*/ 317487 w 1688456"/>
              <a:gd name="connsiteY7" fmla="*/ 1832648 h 3045637"/>
              <a:gd name="connsiteX8" fmla="*/ 331919 w 1688456"/>
              <a:gd name="connsiteY8" fmla="*/ 1948091 h 3045637"/>
              <a:gd name="connsiteX9" fmla="*/ 346350 w 1688456"/>
              <a:gd name="connsiteY9" fmla="*/ 1991382 h 3045637"/>
              <a:gd name="connsiteX10" fmla="*/ 476231 w 1688456"/>
              <a:gd name="connsiteY10" fmla="*/ 2063533 h 3045637"/>
              <a:gd name="connsiteX11" fmla="*/ 649406 w 1688456"/>
              <a:gd name="connsiteY11" fmla="*/ 2049103 h 3045637"/>
              <a:gd name="connsiteX12" fmla="*/ 735994 w 1688456"/>
              <a:gd name="connsiteY12" fmla="*/ 2020242 h 3045637"/>
              <a:gd name="connsiteX13" fmla="*/ 808150 w 1688456"/>
              <a:gd name="connsiteY13" fmla="*/ 2063533 h 3045637"/>
              <a:gd name="connsiteX14" fmla="*/ 822581 w 1688456"/>
              <a:gd name="connsiteY14" fmla="*/ 2106824 h 3045637"/>
              <a:gd name="connsiteX15" fmla="*/ 851444 w 1688456"/>
              <a:gd name="connsiteY15" fmla="*/ 2135685 h 3045637"/>
              <a:gd name="connsiteX16" fmla="*/ 894737 w 1688456"/>
              <a:gd name="connsiteY16" fmla="*/ 2222267 h 3045637"/>
              <a:gd name="connsiteX17" fmla="*/ 865875 w 1688456"/>
              <a:gd name="connsiteY17" fmla="*/ 2366570 h 3045637"/>
              <a:gd name="connsiteX18" fmla="*/ 837012 w 1688456"/>
              <a:gd name="connsiteY18" fmla="*/ 2395430 h 3045637"/>
              <a:gd name="connsiteX19" fmla="*/ 793719 w 1688456"/>
              <a:gd name="connsiteY19" fmla="*/ 2482012 h 3045637"/>
              <a:gd name="connsiteX20" fmla="*/ 779287 w 1688456"/>
              <a:gd name="connsiteY20" fmla="*/ 2525303 h 3045637"/>
              <a:gd name="connsiteX21" fmla="*/ 707131 w 1688456"/>
              <a:gd name="connsiteY21" fmla="*/ 2597454 h 3045637"/>
              <a:gd name="connsiteX22" fmla="*/ 663837 w 1688456"/>
              <a:gd name="connsiteY22" fmla="*/ 2640745 h 3045637"/>
              <a:gd name="connsiteX23" fmla="*/ 620544 w 1688456"/>
              <a:gd name="connsiteY23" fmla="*/ 2669606 h 3045637"/>
              <a:gd name="connsiteX24" fmla="*/ 577250 w 1688456"/>
              <a:gd name="connsiteY24" fmla="*/ 2712897 h 3045637"/>
              <a:gd name="connsiteX25" fmla="*/ 490662 w 1688456"/>
              <a:gd name="connsiteY25" fmla="*/ 2741757 h 3045637"/>
              <a:gd name="connsiteX26" fmla="*/ 447369 w 1688456"/>
              <a:gd name="connsiteY26" fmla="*/ 2756188 h 3045637"/>
              <a:gd name="connsiteX27" fmla="*/ 389644 w 1688456"/>
              <a:gd name="connsiteY27" fmla="*/ 2929351 h 3045637"/>
              <a:gd name="connsiteX28" fmla="*/ 432937 w 1688456"/>
              <a:gd name="connsiteY28" fmla="*/ 2958212 h 3045637"/>
              <a:gd name="connsiteX29" fmla="*/ 620544 w 1688456"/>
              <a:gd name="connsiteY29" fmla="*/ 2943782 h 3045637"/>
              <a:gd name="connsiteX30" fmla="*/ 678269 w 1688456"/>
              <a:gd name="connsiteY30" fmla="*/ 2929351 h 3045637"/>
              <a:gd name="connsiteX31" fmla="*/ 822581 w 1688456"/>
              <a:gd name="connsiteY31" fmla="*/ 2972642 h 3045637"/>
              <a:gd name="connsiteX32" fmla="*/ 1039050 w 1688456"/>
              <a:gd name="connsiteY32" fmla="*/ 3001503 h 3045637"/>
              <a:gd name="connsiteX33" fmla="*/ 1457556 w 1688456"/>
              <a:gd name="connsiteY33" fmla="*/ 2987072 h 3045637"/>
              <a:gd name="connsiteX34" fmla="*/ 1500850 w 1688456"/>
              <a:gd name="connsiteY34" fmla="*/ 2972642 h 3045637"/>
              <a:gd name="connsiteX35" fmla="*/ 1529712 w 1688456"/>
              <a:gd name="connsiteY35" fmla="*/ 2886060 h 3045637"/>
              <a:gd name="connsiteX36" fmla="*/ 1414262 w 1688456"/>
              <a:gd name="connsiteY36" fmla="*/ 2871630 h 3045637"/>
              <a:gd name="connsiteX37" fmla="*/ 1399831 w 1688456"/>
              <a:gd name="connsiteY37" fmla="*/ 2914921 h 3045637"/>
              <a:gd name="connsiteX38" fmla="*/ 1414262 w 1688456"/>
              <a:gd name="connsiteY38" fmla="*/ 2972642 h 3045637"/>
              <a:gd name="connsiteX39" fmla="*/ 1443125 w 1688456"/>
              <a:gd name="connsiteY39" fmla="*/ 3001503 h 3045637"/>
              <a:gd name="connsiteX40" fmla="*/ 1587437 w 1688456"/>
              <a:gd name="connsiteY40" fmla="*/ 3030363 h 3045637"/>
              <a:gd name="connsiteX41" fmla="*/ 1688456 w 1688456"/>
              <a:gd name="connsiteY41" fmla="*/ 3044794 h 304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688456" h="3045637">
                <a:moveTo>
                  <a:pt x="0" y="0"/>
                </a:moveTo>
                <a:cubicBezTo>
                  <a:pt x="17481" y="2914"/>
                  <a:pt x="102555" y="12467"/>
                  <a:pt x="129881" y="28861"/>
                </a:cubicBezTo>
                <a:cubicBezTo>
                  <a:pt x="152729" y="42569"/>
                  <a:pt x="174496" y="81349"/>
                  <a:pt x="187606" y="101012"/>
                </a:cubicBezTo>
                <a:cubicBezTo>
                  <a:pt x="192416" y="115442"/>
                  <a:pt x="199054" y="129387"/>
                  <a:pt x="202037" y="144303"/>
                </a:cubicBezTo>
                <a:cubicBezTo>
                  <a:pt x="227428" y="271247"/>
                  <a:pt x="220023" y="385350"/>
                  <a:pt x="230900" y="519491"/>
                </a:cubicBezTo>
                <a:cubicBezTo>
                  <a:pt x="237941" y="606321"/>
                  <a:pt x="259762" y="779237"/>
                  <a:pt x="259762" y="779237"/>
                </a:cubicBezTo>
                <a:cubicBezTo>
                  <a:pt x="267933" y="1187762"/>
                  <a:pt x="248919" y="1326229"/>
                  <a:pt x="288625" y="1630624"/>
                </a:cubicBezTo>
                <a:cubicBezTo>
                  <a:pt x="297424" y="1698078"/>
                  <a:pt x="308295" y="1765247"/>
                  <a:pt x="317487" y="1832648"/>
                </a:cubicBezTo>
                <a:cubicBezTo>
                  <a:pt x="322727" y="1871073"/>
                  <a:pt x="324981" y="1909936"/>
                  <a:pt x="331919" y="1948091"/>
                </a:cubicBezTo>
                <a:cubicBezTo>
                  <a:pt x="334640" y="1963057"/>
                  <a:pt x="335594" y="1980627"/>
                  <a:pt x="346350" y="1991382"/>
                </a:cubicBezTo>
                <a:cubicBezTo>
                  <a:pt x="395973" y="2041002"/>
                  <a:pt x="421790" y="2045388"/>
                  <a:pt x="476231" y="2063533"/>
                </a:cubicBezTo>
                <a:cubicBezTo>
                  <a:pt x="533956" y="2058723"/>
                  <a:pt x="592269" y="2058625"/>
                  <a:pt x="649406" y="2049103"/>
                </a:cubicBezTo>
                <a:cubicBezTo>
                  <a:pt x="679416" y="2044102"/>
                  <a:pt x="735994" y="2020242"/>
                  <a:pt x="735994" y="2020242"/>
                </a:cubicBezTo>
                <a:cubicBezTo>
                  <a:pt x="770044" y="2031592"/>
                  <a:pt x="788341" y="2030521"/>
                  <a:pt x="808150" y="2063533"/>
                </a:cubicBezTo>
                <a:cubicBezTo>
                  <a:pt x="815976" y="2076576"/>
                  <a:pt x="814755" y="2093781"/>
                  <a:pt x="822581" y="2106824"/>
                </a:cubicBezTo>
                <a:cubicBezTo>
                  <a:pt x="829581" y="2118491"/>
                  <a:pt x="842944" y="2125061"/>
                  <a:pt x="851444" y="2135685"/>
                </a:cubicBezTo>
                <a:cubicBezTo>
                  <a:pt x="883415" y="2175646"/>
                  <a:pt x="879495" y="2176543"/>
                  <a:pt x="894737" y="2222267"/>
                </a:cubicBezTo>
                <a:cubicBezTo>
                  <a:pt x="892235" y="2239779"/>
                  <a:pt x="884765" y="2335089"/>
                  <a:pt x="865875" y="2366570"/>
                </a:cubicBezTo>
                <a:cubicBezTo>
                  <a:pt x="858875" y="2378236"/>
                  <a:pt x="846633" y="2385810"/>
                  <a:pt x="837012" y="2395430"/>
                </a:cubicBezTo>
                <a:cubicBezTo>
                  <a:pt x="800742" y="2504236"/>
                  <a:pt x="849666" y="2370126"/>
                  <a:pt x="793719" y="2482012"/>
                </a:cubicBezTo>
                <a:cubicBezTo>
                  <a:pt x="786916" y="2495617"/>
                  <a:pt x="788414" y="2513134"/>
                  <a:pt x="779287" y="2525303"/>
                </a:cubicBezTo>
                <a:cubicBezTo>
                  <a:pt x="758878" y="2552513"/>
                  <a:pt x="731183" y="2573404"/>
                  <a:pt x="707131" y="2597454"/>
                </a:cubicBezTo>
                <a:cubicBezTo>
                  <a:pt x="692700" y="2611884"/>
                  <a:pt x="680818" y="2629425"/>
                  <a:pt x="663837" y="2640745"/>
                </a:cubicBezTo>
                <a:cubicBezTo>
                  <a:pt x="649406" y="2650365"/>
                  <a:pt x="633868" y="2658503"/>
                  <a:pt x="620544" y="2669606"/>
                </a:cubicBezTo>
                <a:cubicBezTo>
                  <a:pt x="604866" y="2682671"/>
                  <a:pt x="595090" y="2702986"/>
                  <a:pt x="577250" y="2712897"/>
                </a:cubicBezTo>
                <a:cubicBezTo>
                  <a:pt x="550654" y="2727671"/>
                  <a:pt x="519525" y="2732137"/>
                  <a:pt x="490662" y="2741757"/>
                </a:cubicBezTo>
                <a:lnTo>
                  <a:pt x="447369" y="2756188"/>
                </a:lnTo>
                <a:cubicBezTo>
                  <a:pt x="379283" y="2824268"/>
                  <a:pt x="342279" y="2822787"/>
                  <a:pt x="389644" y="2929351"/>
                </a:cubicBezTo>
                <a:cubicBezTo>
                  <a:pt x="396688" y="2945200"/>
                  <a:pt x="418506" y="2948592"/>
                  <a:pt x="432937" y="2958212"/>
                </a:cubicBezTo>
                <a:cubicBezTo>
                  <a:pt x="495473" y="2953402"/>
                  <a:pt x="558253" y="2951110"/>
                  <a:pt x="620544" y="2943782"/>
                </a:cubicBezTo>
                <a:cubicBezTo>
                  <a:pt x="640242" y="2941465"/>
                  <a:pt x="658435" y="2929351"/>
                  <a:pt x="678269" y="2929351"/>
                </a:cubicBezTo>
                <a:cubicBezTo>
                  <a:pt x="702262" y="2929351"/>
                  <a:pt x="814193" y="2970964"/>
                  <a:pt x="822581" y="2972642"/>
                </a:cubicBezTo>
                <a:cubicBezTo>
                  <a:pt x="942143" y="2996552"/>
                  <a:pt x="870330" y="2984631"/>
                  <a:pt x="1039050" y="3001503"/>
                </a:cubicBezTo>
                <a:cubicBezTo>
                  <a:pt x="1178552" y="2996693"/>
                  <a:pt x="1318243" y="2995779"/>
                  <a:pt x="1457556" y="2987072"/>
                </a:cubicBezTo>
                <a:cubicBezTo>
                  <a:pt x="1472738" y="2986123"/>
                  <a:pt x="1492008" y="2985020"/>
                  <a:pt x="1500850" y="2972642"/>
                </a:cubicBezTo>
                <a:cubicBezTo>
                  <a:pt x="1518533" y="2947887"/>
                  <a:pt x="1529712" y="2886060"/>
                  <a:pt x="1529712" y="2886060"/>
                </a:cubicBezTo>
                <a:cubicBezTo>
                  <a:pt x="1488076" y="2858304"/>
                  <a:pt x="1472218" y="2832995"/>
                  <a:pt x="1414262" y="2871630"/>
                </a:cubicBezTo>
                <a:cubicBezTo>
                  <a:pt x="1401605" y="2880067"/>
                  <a:pt x="1404641" y="2900491"/>
                  <a:pt x="1399831" y="2914921"/>
                </a:cubicBezTo>
                <a:cubicBezTo>
                  <a:pt x="1404641" y="2934161"/>
                  <a:pt x="1405392" y="2954903"/>
                  <a:pt x="1414262" y="2972642"/>
                </a:cubicBezTo>
                <a:cubicBezTo>
                  <a:pt x="1420347" y="2984811"/>
                  <a:pt x="1431458" y="2994503"/>
                  <a:pt x="1443125" y="3001503"/>
                </a:cubicBezTo>
                <a:cubicBezTo>
                  <a:pt x="1474609" y="3020392"/>
                  <a:pt x="1569924" y="3027861"/>
                  <a:pt x="1587437" y="3030363"/>
                </a:cubicBezTo>
                <a:cubicBezTo>
                  <a:pt x="1648985" y="3050879"/>
                  <a:pt x="1615519" y="3044794"/>
                  <a:pt x="1688456" y="3044794"/>
                </a:cubicBezTo>
              </a:path>
            </a:pathLst>
          </a:cu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540844" y="4704277"/>
            <a:ext cx="317488" cy="202024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6534500" y="5635913"/>
            <a:ext cx="317488" cy="202024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/>
          <p:cNvCxnSpPr/>
          <p:nvPr/>
        </p:nvCxnSpPr>
        <p:spPr>
          <a:xfrm>
            <a:off x="7955107" y="5758533"/>
            <a:ext cx="634975" cy="0"/>
          </a:xfrm>
          <a:prstGeom prst="line">
            <a:avLst/>
          </a:prstGeom>
          <a:ln w="1270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7955107" y="5964204"/>
            <a:ext cx="634975" cy="0"/>
          </a:xfrm>
          <a:prstGeom prst="line">
            <a:avLst/>
          </a:prstGeom>
          <a:ln w="1270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6620566" y="3232383"/>
            <a:ext cx="1267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LN</a:t>
            </a:r>
            <a:r>
              <a:rPr lang="en-US" baseline="-25000" dirty="0" smtClean="0"/>
              <a:t>2</a:t>
            </a:r>
            <a:r>
              <a:rPr lang="en-US" dirty="0" smtClean="0"/>
              <a:t> return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6635519" y="3728872"/>
            <a:ext cx="1275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LN</a:t>
            </a:r>
            <a:r>
              <a:rPr lang="en-US" baseline="-25000" dirty="0"/>
              <a:t>2</a:t>
            </a:r>
            <a:r>
              <a:rPr lang="en-US" dirty="0"/>
              <a:t> supply</a:t>
            </a:r>
          </a:p>
        </p:txBody>
      </p:sp>
      <p:cxnSp>
        <p:nvCxnSpPr>
          <p:cNvPr id="52" name="Straight Arrow Connector 51"/>
          <p:cNvCxnSpPr>
            <a:stCxn id="50" idx="1"/>
            <a:endCxn id="40" idx="4"/>
          </p:cNvCxnSpPr>
          <p:nvPr/>
        </p:nvCxnSpPr>
        <p:spPr>
          <a:xfrm flipH="1">
            <a:off x="6208926" y="3913538"/>
            <a:ext cx="426593" cy="5887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49" idx="1"/>
            <a:endCxn id="45" idx="5"/>
          </p:cNvCxnSpPr>
          <p:nvPr/>
        </p:nvCxnSpPr>
        <p:spPr>
          <a:xfrm flipH="1">
            <a:off x="6367669" y="3417049"/>
            <a:ext cx="252897" cy="7508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endCxn id="18" idx="6"/>
          </p:cNvCxnSpPr>
          <p:nvPr/>
        </p:nvCxnSpPr>
        <p:spPr>
          <a:xfrm flipH="1">
            <a:off x="5509073" y="2568597"/>
            <a:ext cx="3863" cy="7323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5520144" y="2510870"/>
            <a:ext cx="274194" cy="14430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6144855" y="2052026"/>
            <a:ext cx="1316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Cold link</a:t>
            </a:r>
          </a:p>
          <a:p>
            <a:r>
              <a:rPr lang="en-US" dirty="0" smtClean="0"/>
              <a:t>motor</a:t>
            </a:r>
            <a:endParaRPr lang="en-US" dirty="0"/>
          </a:p>
        </p:txBody>
      </p:sp>
      <p:cxnSp>
        <p:nvCxnSpPr>
          <p:cNvPr id="62" name="Straight Arrow Connector 61"/>
          <p:cNvCxnSpPr>
            <a:stCxn id="60" idx="1"/>
            <a:endCxn id="59" idx="0"/>
          </p:cNvCxnSpPr>
          <p:nvPr/>
        </p:nvCxnSpPr>
        <p:spPr>
          <a:xfrm flipH="1">
            <a:off x="5657241" y="2375192"/>
            <a:ext cx="487614" cy="13567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7161388" y="1223943"/>
            <a:ext cx="1388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Vacuum wall</a:t>
            </a:r>
            <a:endParaRPr lang="en-US" dirty="0"/>
          </a:p>
        </p:txBody>
      </p:sp>
      <p:cxnSp>
        <p:nvCxnSpPr>
          <p:cNvPr id="65" name="Straight Arrow Connector 64"/>
          <p:cNvCxnSpPr>
            <a:stCxn id="63" idx="2"/>
          </p:cNvCxnSpPr>
          <p:nvPr/>
        </p:nvCxnSpPr>
        <p:spPr>
          <a:xfrm flipH="1">
            <a:off x="7796365" y="1593275"/>
            <a:ext cx="59346" cy="4704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7810793" y="4444636"/>
            <a:ext cx="1350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LN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 err="1" smtClean="0"/>
              <a:t>feedthrough</a:t>
            </a:r>
            <a:endParaRPr lang="en-US" baseline="-25000" dirty="0"/>
          </a:p>
        </p:txBody>
      </p:sp>
      <p:cxnSp>
        <p:nvCxnSpPr>
          <p:cNvPr id="70" name="Straight Arrow Connector 69"/>
          <p:cNvCxnSpPr>
            <a:stCxn id="68" idx="2"/>
          </p:cNvCxnSpPr>
          <p:nvPr/>
        </p:nvCxnSpPr>
        <p:spPr>
          <a:xfrm flipH="1">
            <a:off x="7955108" y="5090967"/>
            <a:ext cx="530764" cy="45026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7825226" y="3755925"/>
            <a:ext cx="129881" cy="597977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7751245" y="2624345"/>
            <a:ext cx="1409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</a:t>
            </a:r>
            <a:r>
              <a:rPr lang="en-US" dirty="0" smtClean="0"/>
              <a:t>N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 err="1" smtClean="0"/>
              <a:t>feedthrough</a:t>
            </a:r>
            <a:endParaRPr lang="en-US" baseline="-25000" dirty="0"/>
          </a:p>
        </p:txBody>
      </p:sp>
      <p:cxnSp>
        <p:nvCxnSpPr>
          <p:cNvPr id="73" name="Straight Connector 72"/>
          <p:cNvCxnSpPr/>
          <p:nvPr/>
        </p:nvCxnSpPr>
        <p:spPr>
          <a:xfrm>
            <a:off x="7954313" y="4078284"/>
            <a:ext cx="477024" cy="5490"/>
          </a:xfrm>
          <a:prstGeom prst="line">
            <a:avLst/>
          </a:prstGeom>
          <a:ln w="1270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H="1">
            <a:off x="7911020" y="3544264"/>
            <a:ext cx="287832" cy="1732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1226466" y="4353902"/>
            <a:ext cx="1965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Stainless steel legs</a:t>
            </a:r>
            <a:endParaRPr lang="en-US" dirty="0"/>
          </a:p>
        </p:txBody>
      </p:sp>
      <p:cxnSp>
        <p:nvCxnSpPr>
          <p:cNvPr id="57" name="Straight Arrow Connector 56"/>
          <p:cNvCxnSpPr>
            <a:stCxn id="55" idx="3"/>
          </p:cNvCxnSpPr>
          <p:nvPr/>
        </p:nvCxnSpPr>
        <p:spPr>
          <a:xfrm>
            <a:off x="3191613" y="4538568"/>
            <a:ext cx="355619" cy="16570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55" idx="3"/>
          </p:cNvCxnSpPr>
          <p:nvPr/>
        </p:nvCxnSpPr>
        <p:spPr>
          <a:xfrm flipV="1">
            <a:off x="3191613" y="4502254"/>
            <a:ext cx="1862813" cy="363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55" idx="3"/>
          </p:cNvCxnSpPr>
          <p:nvPr/>
        </p:nvCxnSpPr>
        <p:spPr>
          <a:xfrm>
            <a:off x="3191613" y="4538568"/>
            <a:ext cx="2794500" cy="16570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3252984" y="2367377"/>
            <a:ext cx="1333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Heat shield</a:t>
            </a:r>
            <a:endParaRPr lang="en-US" dirty="0"/>
          </a:p>
        </p:txBody>
      </p:sp>
      <p:cxnSp>
        <p:nvCxnSpPr>
          <p:cNvPr id="74" name="Straight Arrow Connector 73"/>
          <p:cNvCxnSpPr>
            <a:stCxn id="69" idx="2"/>
            <a:endCxn id="12" idx="1"/>
          </p:cNvCxnSpPr>
          <p:nvPr/>
        </p:nvCxnSpPr>
        <p:spPr>
          <a:xfrm>
            <a:off x="3919746" y="2736709"/>
            <a:ext cx="874918" cy="73377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6448409" y="2768758"/>
            <a:ext cx="1333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Test mass</a:t>
            </a:r>
            <a:endParaRPr lang="en-US" dirty="0"/>
          </a:p>
        </p:txBody>
      </p:sp>
      <p:sp>
        <p:nvSpPr>
          <p:cNvPr id="78" name="TextBox 77"/>
          <p:cNvSpPr txBox="1"/>
          <p:nvPr/>
        </p:nvSpPr>
        <p:spPr>
          <a:xfrm>
            <a:off x="1432399" y="3000607"/>
            <a:ext cx="1498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LN</a:t>
            </a:r>
            <a:r>
              <a:rPr lang="en-US" baseline="-25000" dirty="0" smtClean="0"/>
              <a:t>2</a:t>
            </a:r>
            <a:r>
              <a:rPr lang="en-US" dirty="0" smtClean="0"/>
              <a:t> pipe around shield</a:t>
            </a:r>
            <a:endParaRPr lang="en-US" dirty="0"/>
          </a:p>
        </p:txBody>
      </p:sp>
      <p:sp>
        <p:nvSpPr>
          <p:cNvPr id="80" name="TextBox 79"/>
          <p:cNvSpPr txBox="1"/>
          <p:nvPr/>
        </p:nvSpPr>
        <p:spPr>
          <a:xfrm>
            <a:off x="3995826" y="1853773"/>
            <a:ext cx="1333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Cold link</a:t>
            </a:r>
            <a:endParaRPr lang="en-US" dirty="0"/>
          </a:p>
        </p:txBody>
      </p:sp>
      <p:cxnSp>
        <p:nvCxnSpPr>
          <p:cNvPr id="81" name="Straight Arrow Connector 80"/>
          <p:cNvCxnSpPr>
            <a:stCxn id="80" idx="2"/>
            <a:endCxn id="18" idx="2"/>
          </p:cNvCxnSpPr>
          <p:nvPr/>
        </p:nvCxnSpPr>
        <p:spPr>
          <a:xfrm>
            <a:off x="4662588" y="2223105"/>
            <a:ext cx="709325" cy="10778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>
            <a:stCxn id="77" idx="1"/>
            <a:endCxn id="16" idx="3"/>
          </p:cNvCxnSpPr>
          <p:nvPr/>
        </p:nvCxnSpPr>
        <p:spPr>
          <a:xfrm flipH="1">
            <a:off x="5573951" y="2953424"/>
            <a:ext cx="874458" cy="8778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stCxn id="78" idx="3"/>
          </p:cNvCxnSpPr>
          <p:nvPr/>
        </p:nvCxnSpPr>
        <p:spPr>
          <a:xfrm>
            <a:off x="2931275" y="3323773"/>
            <a:ext cx="601526" cy="4321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6968525" y="6462809"/>
            <a:ext cx="2133600" cy="365125"/>
          </a:xfrm>
        </p:spPr>
        <p:txBody>
          <a:bodyPr/>
          <a:lstStyle/>
          <a:p>
            <a:r>
              <a:rPr lang="en-US" dirty="0" smtClean="0"/>
              <a:t>35</a:t>
            </a:r>
            <a:r>
              <a:rPr lang="en-US" dirty="0"/>
              <a:t>/38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5445893" y="1870274"/>
            <a:ext cx="0" cy="185859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408903" y="1753552"/>
            <a:ext cx="735952" cy="9579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/>
          <p:cNvSpPr txBox="1"/>
          <p:nvPr/>
        </p:nvSpPr>
        <p:spPr>
          <a:xfrm>
            <a:off x="2379617" y="1417638"/>
            <a:ext cx="2885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Maraging</a:t>
            </a:r>
            <a:r>
              <a:rPr lang="en-US" dirty="0" smtClean="0"/>
              <a:t> steel blade </a:t>
            </a:r>
            <a:r>
              <a:rPr lang="en-US" dirty="0"/>
              <a:t>spring</a:t>
            </a:r>
            <a:endParaRPr lang="en-US" dirty="0"/>
          </a:p>
        </p:txBody>
      </p:sp>
      <p:cxnSp>
        <p:nvCxnSpPr>
          <p:cNvPr id="84" name="Straight Arrow Connector 83"/>
          <p:cNvCxnSpPr/>
          <p:nvPr/>
        </p:nvCxnSpPr>
        <p:spPr>
          <a:xfrm>
            <a:off x="5108140" y="1654198"/>
            <a:ext cx="364792" cy="9935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Rectangle 84"/>
          <p:cNvSpPr/>
          <p:nvPr/>
        </p:nvSpPr>
        <p:spPr>
          <a:xfrm>
            <a:off x="8590082" y="5479833"/>
            <a:ext cx="334201" cy="716207"/>
          </a:xfrm>
          <a:prstGeom prst="rect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TextBox 86"/>
          <p:cNvSpPr txBox="1"/>
          <p:nvPr/>
        </p:nvSpPr>
        <p:spPr>
          <a:xfrm>
            <a:off x="7903379" y="6315130"/>
            <a:ext cx="82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chiller</a:t>
            </a:r>
            <a:endParaRPr lang="en-US" dirty="0"/>
          </a:p>
        </p:txBody>
      </p:sp>
      <p:cxnSp>
        <p:nvCxnSpPr>
          <p:cNvPr id="88" name="Straight Arrow Connector 87"/>
          <p:cNvCxnSpPr>
            <a:stCxn id="87" idx="0"/>
            <a:endCxn id="85" idx="2"/>
          </p:cNvCxnSpPr>
          <p:nvPr/>
        </p:nvCxnSpPr>
        <p:spPr>
          <a:xfrm flipV="1">
            <a:off x="8314858" y="6196040"/>
            <a:ext cx="442325" cy="1190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7318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59" y="1600200"/>
            <a:ext cx="8425303" cy="4872519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US" dirty="0" smtClean="0"/>
              <a:t>Next </a:t>
            </a:r>
            <a:r>
              <a:rPr lang="en-US" dirty="0" smtClean="0"/>
              <a:t>generation experiment </a:t>
            </a:r>
            <a:r>
              <a:rPr lang="en-US" dirty="0" smtClean="0"/>
              <a:t>using the Stanford ETF (experimental test facility)</a:t>
            </a:r>
          </a:p>
          <a:p>
            <a:pPr marL="0" indent="0" algn="ctr">
              <a:buNone/>
            </a:pPr>
            <a:endParaRPr lang="en-US" dirty="0" smtClean="0"/>
          </a:p>
          <a:p>
            <a:r>
              <a:rPr lang="en-US" dirty="0" smtClean="0"/>
              <a:t>More realistic LIGO setup</a:t>
            </a:r>
          </a:p>
          <a:p>
            <a:r>
              <a:rPr lang="en-US" dirty="0" smtClean="0"/>
              <a:t>Measure temperature drifts on LIGO </a:t>
            </a:r>
            <a:r>
              <a:rPr lang="en-US" dirty="0" smtClean="0"/>
              <a:t>hardware, e.g. blade springs</a:t>
            </a:r>
            <a:endParaRPr lang="en-US" dirty="0" smtClean="0"/>
          </a:p>
          <a:p>
            <a:r>
              <a:rPr lang="en-US" dirty="0" smtClean="0"/>
              <a:t>Measure seismic noise of nitrogen </a:t>
            </a:r>
            <a:r>
              <a:rPr lang="en-US" dirty="0" smtClean="0"/>
              <a:t>delivery and/or copper cables</a:t>
            </a:r>
          </a:p>
          <a:p>
            <a:r>
              <a:rPr lang="en-US" dirty="0" smtClean="0"/>
              <a:t>Test heat shield design</a:t>
            </a:r>
          </a:p>
          <a:p>
            <a:pPr lvl="1"/>
            <a:r>
              <a:rPr lang="en-US" dirty="0" smtClean="0"/>
              <a:t>Black coatings</a:t>
            </a:r>
          </a:p>
          <a:p>
            <a:pPr lvl="1"/>
            <a:r>
              <a:rPr lang="en-US" dirty="0" smtClean="0"/>
              <a:t>baffles</a:t>
            </a:r>
          </a:p>
          <a:p>
            <a:r>
              <a:rPr lang="en-US" dirty="0" smtClean="0"/>
              <a:t>Test a variety of cooling techniques</a:t>
            </a:r>
          </a:p>
          <a:p>
            <a:r>
              <a:rPr lang="en-US" dirty="0" smtClean="0"/>
              <a:t>System integration: </a:t>
            </a:r>
            <a:r>
              <a:rPr lang="en-US" dirty="0"/>
              <a:t>how to make all this stuff work </a:t>
            </a:r>
            <a:r>
              <a:rPr lang="en-US" dirty="0" smtClean="0"/>
              <a:t>together</a:t>
            </a:r>
            <a:endParaRPr lang="en-US" dirty="0" smtClean="0"/>
          </a:p>
          <a:p>
            <a:r>
              <a:rPr lang="en-US" dirty="0" smtClean="0"/>
              <a:t>Implement in stages</a:t>
            </a:r>
          </a:p>
          <a:p>
            <a:pPr lvl="1"/>
            <a:r>
              <a:rPr lang="en-US" dirty="0" smtClean="0"/>
              <a:t>Cables/hoses first – test seismic noise</a:t>
            </a:r>
          </a:p>
          <a:p>
            <a:pPr lvl="1"/>
            <a:r>
              <a:rPr lang="en-US" dirty="0" smtClean="0"/>
              <a:t>Heat shield and suspended optic</a:t>
            </a:r>
          </a:p>
          <a:p>
            <a:pPr lvl="1"/>
            <a:r>
              <a:rPr lang="en-US" dirty="0" smtClean="0"/>
              <a:t>Install cryogenic refrigerator</a:t>
            </a:r>
            <a:endParaRPr lang="en-US" dirty="0" smtClean="0"/>
          </a:p>
          <a:p>
            <a:pPr lvl="1"/>
            <a:r>
              <a:rPr lang="en-US" dirty="0" smtClean="0"/>
              <a:t>Cavity?</a:t>
            </a:r>
          </a:p>
          <a:p>
            <a:pPr lvl="1"/>
            <a:r>
              <a:rPr lang="en-US" dirty="0" smtClean="0"/>
              <a:t>Anything we haven’t thought of yet</a:t>
            </a:r>
            <a:endParaRPr lang="en-US" dirty="0"/>
          </a:p>
        </p:txBody>
      </p:sp>
      <p:pic>
        <p:nvPicPr>
          <p:cNvPr id="5" name="Picture 4" descr="Stanford_University_seal_20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0"/>
            <a:ext cx="1600200" cy="16002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1581912" y="-1581912"/>
            <a:ext cx="4248912" cy="3136392"/>
            <a:chOff x="-1581912" y="-1581912"/>
            <a:chExt cx="4248912" cy="3136392"/>
          </a:xfrm>
        </p:grpSpPr>
        <p:sp>
          <p:nvSpPr>
            <p:cNvPr id="7" name="Arc 6"/>
            <p:cNvSpPr/>
            <p:nvPr/>
          </p:nvSpPr>
          <p:spPr>
            <a:xfrm rot="5400000">
              <a:off x="-606552" y="-624840"/>
              <a:ext cx="1216152" cy="1216152"/>
            </a:xfrm>
            <a:prstGeom prst="arc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c 7"/>
            <p:cNvSpPr/>
            <p:nvPr/>
          </p:nvSpPr>
          <p:spPr>
            <a:xfrm rot="5400000">
              <a:off x="-365760" y="-365760"/>
              <a:ext cx="731520" cy="731520"/>
            </a:xfrm>
            <a:prstGeom prst="arc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/>
            <p:cNvSpPr/>
            <p:nvPr/>
          </p:nvSpPr>
          <p:spPr>
            <a:xfrm rot="5400000">
              <a:off x="-853440" y="-850392"/>
              <a:ext cx="1691640" cy="1691640"/>
            </a:xfrm>
            <a:prstGeom prst="arc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/>
            <p:cNvSpPr/>
            <p:nvPr/>
          </p:nvSpPr>
          <p:spPr>
            <a:xfrm rot="5400000">
              <a:off x="-1097280" y="-1097280"/>
              <a:ext cx="2176272" cy="2176272"/>
            </a:xfrm>
            <a:prstGeom prst="arc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c 10"/>
            <p:cNvSpPr/>
            <p:nvPr/>
          </p:nvSpPr>
          <p:spPr>
            <a:xfrm rot="5400000">
              <a:off x="-1325880" y="-1325880"/>
              <a:ext cx="2651760" cy="2651760"/>
            </a:xfrm>
            <a:prstGeom prst="arc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/>
            <p:cNvSpPr/>
            <p:nvPr/>
          </p:nvSpPr>
          <p:spPr>
            <a:xfrm rot="5400000">
              <a:off x="-1581912" y="-1581912"/>
              <a:ext cx="3136392" cy="3136392"/>
            </a:xfrm>
            <a:prstGeom prst="arc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57200" y="295870"/>
              <a:ext cx="2209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smtClean="0">
                  <a:latin typeface="Arial"/>
                  <a:cs typeface="Arial"/>
                </a:rPr>
                <a:t>LIGO</a:t>
              </a:r>
              <a:endParaRPr lang="en-US" sz="5400" b="1" dirty="0">
                <a:latin typeface="Arial"/>
                <a:cs typeface="Arial"/>
              </a:endParaRPr>
            </a:p>
          </p:txBody>
        </p:sp>
      </p:grp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36</a:t>
            </a:r>
            <a:r>
              <a:rPr lang="en-US" dirty="0"/>
              <a:t>/38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624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174625"/>
            <a:ext cx="7772400" cy="1470025"/>
          </a:xfrm>
        </p:spPr>
        <p:txBody>
          <a:bodyPr/>
          <a:lstStyle/>
          <a:p>
            <a:pPr>
              <a:tabLst>
                <a:tab pos="1485900" algn="l"/>
              </a:tabLst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LVC STANFORD</a:t>
            </a:r>
            <a:b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38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August 25-29 2014</a:t>
            </a:r>
            <a:endParaRPr lang="en-US" sz="3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522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26988"/>
            <a:ext cx="7772400" cy="73501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1485900" algn="l"/>
              </a:tabLst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LVC STANFORD</a:t>
            </a:r>
            <a:b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August 25-29 2014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295400"/>
            <a:ext cx="43785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Carothers Hall</a:t>
            </a:r>
          </a:p>
          <a:p>
            <a:endParaRPr lang="en-US" dirty="0" smtClean="0"/>
          </a:p>
          <a:p>
            <a:r>
              <a:rPr lang="en-US" dirty="0" smtClean="0"/>
              <a:t>(30) Single Rooms:   $77.20 per person/night</a:t>
            </a:r>
          </a:p>
          <a:p>
            <a:r>
              <a:rPr lang="en-US" dirty="0" smtClean="0"/>
              <a:t>(85) Double Rooms: $56.70 per person/night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2582882"/>
            <a:ext cx="475688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Benefits: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5 minute walk to conference.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Outdoor facilities available: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Telephone in each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Comfortable and clean facility.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Onsite management.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Free laundry facilities.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Linens provided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Quiet areas including business center/lounge.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Crothers Hall is exclusive to LVC.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Free shuttle service to shopping/restaurants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 smtClean="0"/>
              <a:t>Alternate accommodations (hotel)</a:t>
            </a:r>
          </a:p>
          <a:p>
            <a:r>
              <a:rPr lang="en-US" dirty="0" smtClean="0"/>
              <a:t>$180-350/night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42519" y="830282"/>
            <a:ext cx="3638586" cy="4524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Registration – webpage </a:t>
            </a:r>
            <a:r>
              <a:rPr lang="en-US" dirty="0" smtClean="0"/>
              <a:t>coming soon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$250     Student rate</a:t>
            </a:r>
          </a:p>
          <a:p>
            <a:r>
              <a:rPr lang="en-US" dirty="0" smtClean="0"/>
              <a:t>$500     Non-student rate</a:t>
            </a:r>
          </a:p>
          <a:p>
            <a:endParaRPr lang="en-US" dirty="0"/>
          </a:p>
          <a:p>
            <a:r>
              <a:rPr lang="en-US" dirty="0" smtClean="0"/>
              <a:t>Includes: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Breakfast and lunch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Banquet dinner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Conference rooms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AV and AV Technicians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Poster session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 smtClean="0"/>
              <a:t>Does not include: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Parking passes ($10/day)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Transportation to/from airport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Poster printing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66800" y="762000"/>
            <a:ext cx="1817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Accommodations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63814" y="5410200"/>
            <a:ext cx="3751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Contact </a:t>
            </a:r>
            <a:r>
              <a:rPr lang="en-US" dirty="0"/>
              <a:t>Claudette Earl</a:t>
            </a:r>
            <a:endParaRPr lang="en-US" dirty="0"/>
          </a:p>
          <a:p>
            <a:pPr algn="ctr"/>
            <a:r>
              <a:rPr lang="en-US" u="sng" dirty="0" smtClean="0">
                <a:hlinkClick r:id="rId2"/>
              </a:rPr>
              <a:t>cearl</a:t>
            </a:r>
            <a:r>
              <a:rPr lang="en-US" u="sng" dirty="0">
                <a:hlinkClick r:id="rId2"/>
              </a:rPr>
              <a:t>@stanford.edu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8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7010400" y="6467682"/>
            <a:ext cx="2133600" cy="365125"/>
          </a:xfrm>
        </p:spPr>
        <p:txBody>
          <a:bodyPr/>
          <a:lstStyle/>
          <a:p>
            <a:r>
              <a:rPr lang="en-US" dirty="0" smtClean="0"/>
              <a:t>38</a:t>
            </a:r>
            <a:r>
              <a:rPr lang="en-US" dirty="0"/>
              <a:t>/38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967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Backups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39</a:t>
            </a:r>
            <a:endParaRPr lang="en-US" dirty="0"/>
          </a:p>
        </p:txBody>
      </p:sp>
      <p:pic>
        <p:nvPicPr>
          <p:cNvPr id="7" name="Picture 6" descr="Stanford_University_seal_20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0"/>
            <a:ext cx="1600200" cy="16002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1581912" y="-1581912"/>
            <a:ext cx="4248912" cy="3136392"/>
            <a:chOff x="-1581912" y="-1581912"/>
            <a:chExt cx="4248912" cy="3136392"/>
          </a:xfrm>
        </p:grpSpPr>
        <p:sp>
          <p:nvSpPr>
            <p:cNvPr id="9" name="Arc 8"/>
            <p:cNvSpPr/>
            <p:nvPr/>
          </p:nvSpPr>
          <p:spPr>
            <a:xfrm rot="5400000">
              <a:off x="-606552" y="-624840"/>
              <a:ext cx="1216152" cy="1216152"/>
            </a:xfrm>
            <a:prstGeom prst="arc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/>
            <p:cNvSpPr/>
            <p:nvPr/>
          </p:nvSpPr>
          <p:spPr>
            <a:xfrm rot="5400000">
              <a:off x="-365760" y="-365760"/>
              <a:ext cx="731520" cy="731520"/>
            </a:xfrm>
            <a:prstGeom prst="arc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c 10"/>
            <p:cNvSpPr/>
            <p:nvPr/>
          </p:nvSpPr>
          <p:spPr>
            <a:xfrm rot="5400000">
              <a:off x="-853440" y="-850392"/>
              <a:ext cx="1691640" cy="1691640"/>
            </a:xfrm>
            <a:prstGeom prst="arc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/>
            <p:cNvSpPr/>
            <p:nvPr/>
          </p:nvSpPr>
          <p:spPr>
            <a:xfrm rot="5400000">
              <a:off x="-1097280" y="-1097280"/>
              <a:ext cx="2176272" cy="2176272"/>
            </a:xfrm>
            <a:prstGeom prst="arc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rc 12"/>
            <p:cNvSpPr/>
            <p:nvPr/>
          </p:nvSpPr>
          <p:spPr>
            <a:xfrm rot="5400000">
              <a:off x="-1325880" y="-1325880"/>
              <a:ext cx="2651760" cy="2651760"/>
            </a:xfrm>
            <a:prstGeom prst="arc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c 13"/>
            <p:cNvSpPr/>
            <p:nvPr/>
          </p:nvSpPr>
          <p:spPr>
            <a:xfrm rot="5400000">
              <a:off x="-1581912" y="-1581912"/>
              <a:ext cx="3136392" cy="3136392"/>
            </a:xfrm>
            <a:prstGeom prst="arc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57200" y="295870"/>
              <a:ext cx="2209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smtClean="0">
                  <a:latin typeface="Arial"/>
                  <a:cs typeface="Arial"/>
                </a:rPr>
                <a:t>LIGO</a:t>
              </a:r>
              <a:endParaRPr lang="en-US" sz="54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7238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3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38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sp>
        <p:nvSpPr>
          <p:cNvPr id="10" name="Block Arc 9"/>
          <p:cNvSpPr>
            <a:spLocks noChangeAspect="1"/>
          </p:cNvSpPr>
          <p:nvPr/>
        </p:nvSpPr>
        <p:spPr>
          <a:xfrm>
            <a:off x="3974964" y="4818400"/>
            <a:ext cx="781111" cy="781111"/>
          </a:xfrm>
          <a:prstGeom prst="blockArc">
            <a:avLst>
              <a:gd name="adj1" fmla="val 10856301"/>
              <a:gd name="adj2" fmla="val 21545502"/>
              <a:gd name="adj3" fmla="val 26955"/>
            </a:avLst>
          </a:prstGeom>
          <a:ln/>
          <a:effectLst/>
          <a:scene3d>
            <a:camera prst="obliqueTopRight">
              <a:rot lat="0" lon="0" rev="10799999"/>
            </a:camera>
            <a:lightRig rig="flat" dir="t"/>
          </a:scene3d>
          <a:sp3d>
            <a:bevelT h="101600"/>
            <a:bevelB h="1016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7" name="Block Arc 66"/>
          <p:cNvSpPr>
            <a:spLocks noChangeAspect="1"/>
          </p:cNvSpPr>
          <p:nvPr/>
        </p:nvSpPr>
        <p:spPr>
          <a:xfrm>
            <a:off x="3706362" y="3958826"/>
            <a:ext cx="1741377" cy="1741377"/>
          </a:xfrm>
          <a:prstGeom prst="blockArc">
            <a:avLst>
              <a:gd name="adj1" fmla="val 16202502"/>
              <a:gd name="adj2" fmla="val 21316562"/>
              <a:gd name="adj3" fmla="val 13652"/>
            </a:avLst>
          </a:prstGeom>
          <a:ln/>
          <a:effectLst/>
          <a:scene3d>
            <a:camera prst="obliqueTopRight">
              <a:rot lat="0" lon="16500000" rev="0"/>
            </a:camera>
            <a:lightRig rig="flat" dir="t"/>
          </a:scene3d>
          <a:sp3d>
            <a:bevelT h="101600"/>
            <a:bevelB h="1016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8" name="Arc 67"/>
          <p:cNvSpPr/>
          <p:nvPr/>
        </p:nvSpPr>
        <p:spPr>
          <a:xfrm>
            <a:off x="4386297" y="4252733"/>
            <a:ext cx="1156376" cy="1008252"/>
          </a:xfrm>
          <a:prstGeom prst="arc">
            <a:avLst>
              <a:gd name="adj1" fmla="val 16241279"/>
              <a:gd name="adj2" fmla="val 0"/>
            </a:avLst>
          </a:prstGeom>
          <a:ln w="63500"/>
          <a:effectLst/>
          <a:scene3d>
            <a:camera prst="obliqueTopRight">
              <a:rot lat="0" lon="16500000" rev="0"/>
            </a:camera>
            <a:lightRig rig="flat" dir="t"/>
          </a:scene3d>
          <a:sp3d>
            <a:bevelT w="12700" h="444500"/>
            <a:bevelB w="12700" h="444500"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3947410" y="4667635"/>
            <a:ext cx="246888" cy="246888"/>
          </a:xfrm>
          <a:prstGeom prst="ellipse">
            <a:avLst/>
          </a:prstGeom>
          <a:scene3d>
            <a:camera prst="orthographicFront">
              <a:rot lat="5400000" lon="0" rev="0"/>
            </a:camera>
            <a:lightRig rig="flat" dir="t"/>
          </a:scene3d>
          <a:sp3d>
            <a:bevelT w="0" h="1016000"/>
            <a:bevelB w="0" h="2540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/>
          <p:cNvGrpSpPr/>
          <p:nvPr/>
        </p:nvGrpSpPr>
        <p:grpSpPr>
          <a:xfrm>
            <a:off x="1866090" y="1899341"/>
            <a:ext cx="2284877" cy="3275133"/>
            <a:chOff x="4562509" y="2943978"/>
            <a:chExt cx="2284877" cy="3275133"/>
          </a:xfrm>
        </p:grpSpPr>
        <p:grpSp>
          <p:nvGrpSpPr>
            <p:cNvPr id="44" name="Group 43"/>
            <p:cNvGrpSpPr/>
            <p:nvPr/>
          </p:nvGrpSpPr>
          <p:grpSpPr>
            <a:xfrm>
              <a:off x="4562509" y="2943978"/>
              <a:ext cx="2283282" cy="2421140"/>
              <a:chOff x="4562509" y="2943978"/>
              <a:chExt cx="2283282" cy="2421140"/>
            </a:xfrm>
          </p:grpSpPr>
          <p:sp>
            <p:nvSpPr>
              <p:cNvPr id="52" name="Block Arc 51"/>
              <p:cNvSpPr>
                <a:spLocks noChangeAspect="1"/>
              </p:cNvSpPr>
              <p:nvPr/>
            </p:nvSpPr>
            <p:spPr>
              <a:xfrm>
                <a:off x="4562509" y="3491020"/>
                <a:ext cx="1741377" cy="1741377"/>
              </a:xfrm>
              <a:prstGeom prst="blockArc">
                <a:avLst>
                  <a:gd name="adj1" fmla="val 16202502"/>
                  <a:gd name="adj2" fmla="val 21316562"/>
                  <a:gd name="adj3" fmla="val 13652"/>
                </a:avLst>
              </a:prstGeom>
              <a:ln/>
              <a:effectLst/>
              <a:scene3d>
                <a:camera prst="obliqueTopRight">
                  <a:rot lat="19205448" lon="3832252" rev="5533624"/>
                </a:camera>
                <a:lightRig rig="flat" dir="t"/>
              </a:scene3d>
              <a:sp3d>
                <a:bevelT h="101600"/>
                <a:bevelB h="1016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Block Arc 52"/>
              <p:cNvSpPr>
                <a:spLocks noChangeAspect="1"/>
              </p:cNvSpPr>
              <p:nvPr/>
            </p:nvSpPr>
            <p:spPr>
              <a:xfrm>
                <a:off x="5103947" y="3623741"/>
                <a:ext cx="1741377" cy="1741377"/>
              </a:xfrm>
              <a:prstGeom prst="blockArc">
                <a:avLst>
                  <a:gd name="adj1" fmla="val 16202502"/>
                  <a:gd name="adj2" fmla="val 21316562"/>
                  <a:gd name="adj3" fmla="val 13652"/>
                </a:avLst>
              </a:prstGeom>
              <a:ln/>
              <a:effectLst/>
              <a:scene3d>
                <a:camera prst="obliqueTopRight">
                  <a:rot lat="4" lon="16200000" rev="16200000"/>
                </a:camera>
                <a:lightRig rig="flat" dir="t"/>
              </a:scene3d>
              <a:sp3d>
                <a:bevelT h="101600"/>
                <a:bevelB h="1016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Block Arc 53"/>
              <p:cNvSpPr>
                <a:spLocks noChangeAspect="1"/>
              </p:cNvSpPr>
              <p:nvPr/>
            </p:nvSpPr>
            <p:spPr>
              <a:xfrm>
                <a:off x="4562976" y="3068186"/>
                <a:ext cx="1741377" cy="1741377"/>
              </a:xfrm>
              <a:prstGeom prst="blockArc">
                <a:avLst>
                  <a:gd name="adj1" fmla="val 16202502"/>
                  <a:gd name="adj2" fmla="val 21316562"/>
                  <a:gd name="adj3" fmla="val 13652"/>
                </a:avLst>
              </a:prstGeom>
              <a:ln/>
              <a:effectLst/>
              <a:scene3d>
                <a:camera prst="obliqueTopRight">
                  <a:rot lat="19205448" lon="3832252" rev="5533624"/>
                </a:camera>
                <a:lightRig rig="flat" dir="t"/>
              </a:scene3d>
              <a:sp3d>
                <a:bevelT h="101600"/>
                <a:bevelB h="1016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Block Arc 54"/>
              <p:cNvSpPr>
                <a:spLocks noChangeAspect="1"/>
              </p:cNvSpPr>
              <p:nvPr/>
            </p:nvSpPr>
            <p:spPr>
              <a:xfrm>
                <a:off x="5104414" y="3200907"/>
                <a:ext cx="1741377" cy="1741377"/>
              </a:xfrm>
              <a:prstGeom prst="blockArc">
                <a:avLst>
                  <a:gd name="adj1" fmla="val 16202502"/>
                  <a:gd name="adj2" fmla="val 21316562"/>
                  <a:gd name="adj3" fmla="val 13652"/>
                </a:avLst>
              </a:prstGeom>
              <a:ln/>
              <a:effectLst/>
              <a:scene3d>
                <a:camera prst="obliqueTopRight">
                  <a:rot lat="4" lon="16200000" rev="16200000"/>
                </a:camera>
                <a:lightRig rig="flat" dir="t"/>
              </a:scene3d>
              <a:sp3d>
                <a:bevelT h="101600"/>
                <a:bevelB h="1016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Block Arc 55"/>
              <p:cNvSpPr>
                <a:spLocks noChangeAspect="1"/>
              </p:cNvSpPr>
              <p:nvPr/>
            </p:nvSpPr>
            <p:spPr>
              <a:xfrm>
                <a:off x="4903259" y="2943978"/>
                <a:ext cx="1741377" cy="1741377"/>
              </a:xfrm>
              <a:prstGeom prst="blockArc">
                <a:avLst>
                  <a:gd name="adj1" fmla="val 16202502"/>
                  <a:gd name="adj2" fmla="val 21316562"/>
                  <a:gd name="adj3" fmla="val 13652"/>
                </a:avLst>
              </a:prstGeom>
              <a:ln/>
              <a:effectLst/>
              <a:scene3d>
                <a:camera prst="obliqueTopRight">
                  <a:rot lat="5400000" lon="0" rev="0"/>
                </a:camera>
                <a:lightRig rig="flat" dir="t"/>
              </a:scene3d>
              <a:sp3d>
                <a:bevelT h="101600"/>
                <a:bevelB h="1016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Block Arc 56"/>
              <p:cNvSpPr>
                <a:spLocks noChangeAspect="1"/>
              </p:cNvSpPr>
              <p:nvPr/>
            </p:nvSpPr>
            <p:spPr>
              <a:xfrm>
                <a:off x="4901184" y="3369161"/>
                <a:ext cx="1741377" cy="1741377"/>
              </a:xfrm>
              <a:prstGeom prst="blockArc">
                <a:avLst>
                  <a:gd name="adj1" fmla="val 16202502"/>
                  <a:gd name="adj2" fmla="val 21316562"/>
                  <a:gd name="adj3" fmla="val 13652"/>
                </a:avLst>
              </a:prstGeom>
              <a:ln/>
              <a:effectLst/>
              <a:scene3d>
                <a:camera prst="obliqueTopRight">
                  <a:rot lat="5400000" lon="0" rev="0"/>
                </a:camera>
                <a:lightRig rig="flat" dir="t"/>
              </a:scene3d>
              <a:sp3d>
                <a:bevelT h="101600"/>
                <a:bevelB h="1016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4564104" y="3797971"/>
              <a:ext cx="2283282" cy="2421140"/>
              <a:chOff x="4562509" y="2943978"/>
              <a:chExt cx="2283282" cy="2421140"/>
            </a:xfrm>
          </p:grpSpPr>
          <p:sp>
            <p:nvSpPr>
              <p:cNvPr id="46" name="Block Arc 45"/>
              <p:cNvSpPr>
                <a:spLocks noChangeAspect="1"/>
              </p:cNvSpPr>
              <p:nvPr/>
            </p:nvSpPr>
            <p:spPr>
              <a:xfrm>
                <a:off x="4562509" y="3491020"/>
                <a:ext cx="1741377" cy="1741377"/>
              </a:xfrm>
              <a:prstGeom prst="blockArc">
                <a:avLst>
                  <a:gd name="adj1" fmla="val 16202502"/>
                  <a:gd name="adj2" fmla="val 21316562"/>
                  <a:gd name="adj3" fmla="val 13652"/>
                </a:avLst>
              </a:prstGeom>
              <a:ln/>
              <a:effectLst/>
              <a:scene3d>
                <a:camera prst="obliqueTopRight">
                  <a:rot lat="19205448" lon="3832252" rev="5533624"/>
                </a:camera>
                <a:lightRig rig="flat" dir="t"/>
              </a:scene3d>
              <a:sp3d>
                <a:bevelT h="101600"/>
                <a:bevelB h="1016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Block Arc 46"/>
              <p:cNvSpPr>
                <a:spLocks noChangeAspect="1"/>
              </p:cNvSpPr>
              <p:nvPr/>
            </p:nvSpPr>
            <p:spPr>
              <a:xfrm>
                <a:off x="5103947" y="3623741"/>
                <a:ext cx="1741377" cy="1741377"/>
              </a:xfrm>
              <a:prstGeom prst="blockArc">
                <a:avLst>
                  <a:gd name="adj1" fmla="val 16202502"/>
                  <a:gd name="adj2" fmla="val 21316562"/>
                  <a:gd name="adj3" fmla="val 13652"/>
                </a:avLst>
              </a:prstGeom>
              <a:ln/>
              <a:effectLst/>
              <a:scene3d>
                <a:camera prst="obliqueTopRight">
                  <a:rot lat="4" lon="16200000" rev="16200000"/>
                </a:camera>
                <a:lightRig rig="flat" dir="t"/>
              </a:scene3d>
              <a:sp3d>
                <a:bevelT h="101600"/>
                <a:bevelB h="1016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Block Arc 47"/>
              <p:cNvSpPr>
                <a:spLocks noChangeAspect="1"/>
              </p:cNvSpPr>
              <p:nvPr/>
            </p:nvSpPr>
            <p:spPr>
              <a:xfrm>
                <a:off x="4562976" y="3068186"/>
                <a:ext cx="1741377" cy="1741377"/>
              </a:xfrm>
              <a:prstGeom prst="blockArc">
                <a:avLst>
                  <a:gd name="adj1" fmla="val 16202502"/>
                  <a:gd name="adj2" fmla="val 21316562"/>
                  <a:gd name="adj3" fmla="val 13652"/>
                </a:avLst>
              </a:prstGeom>
              <a:ln/>
              <a:effectLst/>
              <a:scene3d>
                <a:camera prst="obliqueTopRight">
                  <a:rot lat="19205448" lon="3832252" rev="5533624"/>
                </a:camera>
                <a:lightRig rig="flat" dir="t"/>
              </a:scene3d>
              <a:sp3d>
                <a:bevelT h="101600"/>
                <a:bevelB h="1016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Block Arc 48"/>
              <p:cNvSpPr>
                <a:spLocks noChangeAspect="1"/>
              </p:cNvSpPr>
              <p:nvPr/>
            </p:nvSpPr>
            <p:spPr>
              <a:xfrm>
                <a:off x="5104414" y="3200907"/>
                <a:ext cx="1741377" cy="1741377"/>
              </a:xfrm>
              <a:prstGeom prst="blockArc">
                <a:avLst>
                  <a:gd name="adj1" fmla="val 16202502"/>
                  <a:gd name="adj2" fmla="val 21316562"/>
                  <a:gd name="adj3" fmla="val 13652"/>
                </a:avLst>
              </a:prstGeom>
              <a:ln/>
              <a:effectLst/>
              <a:scene3d>
                <a:camera prst="obliqueTopRight">
                  <a:rot lat="4" lon="16200000" rev="16200000"/>
                </a:camera>
                <a:lightRig rig="flat" dir="t"/>
              </a:scene3d>
              <a:sp3d>
                <a:bevelT h="101600"/>
                <a:bevelB h="1016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Block Arc 49"/>
              <p:cNvSpPr>
                <a:spLocks noChangeAspect="1"/>
              </p:cNvSpPr>
              <p:nvPr/>
            </p:nvSpPr>
            <p:spPr>
              <a:xfrm>
                <a:off x="4903259" y="2943978"/>
                <a:ext cx="1741377" cy="1741377"/>
              </a:xfrm>
              <a:prstGeom prst="blockArc">
                <a:avLst>
                  <a:gd name="adj1" fmla="val 16202502"/>
                  <a:gd name="adj2" fmla="val 21316562"/>
                  <a:gd name="adj3" fmla="val 13652"/>
                </a:avLst>
              </a:prstGeom>
              <a:ln/>
              <a:effectLst/>
              <a:scene3d>
                <a:camera prst="obliqueTopRight">
                  <a:rot lat="5400000" lon="0" rev="0"/>
                </a:camera>
                <a:lightRig rig="flat" dir="t"/>
              </a:scene3d>
              <a:sp3d>
                <a:bevelT h="101600"/>
                <a:bevelB h="1016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Block Arc 50"/>
              <p:cNvSpPr>
                <a:spLocks noChangeAspect="1"/>
              </p:cNvSpPr>
              <p:nvPr/>
            </p:nvSpPr>
            <p:spPr>
              <a:xfrm>
                <a:off x="4901184" y="3369161"/>
                <a:ext cx="1741377" cy="1741377"/>
              </a:xfrm>
              <a:prstGeom prst="blockArc">
                <a:avLst>
                  <a:gd name="adj1" fmla="val 16202502"/>
                  <a:gd name="adj2" fmla="val 21316562"/>
                  <a:gd name="adj3" fmla="val 13652"/>
                </a:avLst>
              </a:prstGeom>
              <a:ln/>
              <a:effectLst/>
              <a:scene3d>
                <a:camera prst="obliqueTopRight">
                  <a:rot lat="5400000" lon="0" rev="0"/>
                </a:camera>
                <a:lightRig rig="flat" dir="t"/>
              </a:scene3d>
              <a:sp3d>
                <a:bevelT h="101600"/>
                <a:bevelB h="1016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993" y="192659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Test Mass in Next Gen Prototype</a:t>
            </a:r>
            <a:endParaRPr lang="en-US" dirty="0"/>
          </a:p>
        </p:txBody>
      </p:sp>
      <p:sp>
        <p:nvSpPr>
          <p:cNvPr id="69" name="Direct Access Storage 68"/>
          <p:cNvSpPr/>
          <p:nvPr/>
        </p:nvSpPr>
        <p:spPr>
          <a:xfrm>
            <a:off x="4169664" y="4361688"/>
            <a:ext cx="1222837" cy="2123731"/>
          </a:xfrm>
          <a:prstGeom prst="flowChartMagneticDrum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Arc 69"/>
          <p:cNvSpPr/>
          <p:nvPr/>
        </p:nvSpPr>
        <p:spPr>
          <a:xfrm>
            <a:off x="3346563" y="4361981"/>
            <a:ext cx="1156376" cy="1008252"/>
          </a:xfrm>
          <a:prstGeom prst="arc">
            <a:avLst>
              <a:gd name="adj1" fmla="val 16241279"/>
              <a:gd name="adj2" fmla="val 0"/>
            </a:avLst>
          </a:prstGeom>
          <a:ln w="63500"/>
          <a:effectLst/>
          <a:scene3d>
            <a:camera prst="obliqueTopRight">
              <a:rot lat="0" lon="5700000" rev="0"/>
            </a:camera>
            <a:lightRig rig="flat" dir="t"/>
          </a:scene3d>
          <a:sp3d>
            <a:bevelT w="12700" h="444500"/>
            <a:bevelB w="12700" h="444500"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3784720" y="4895360"/>
            <a:ext cx="246888" cy="246888"/>
          </a:xfrm>
          <a:prstGeom prst="ellipse">
            <a:avLst/>
          </a:prstGeom>
          <a:scene3d>
            <a:camera prst="orthographicFront">
              <a:rot lat="5400000" lon="0" rev="0"/>
            </a:camera>
            <a:lightRig rig="flat" dir="t"/>
          </a:scene3d>
          <a:sp3d>
            <a:bevelT w="0" h="1016000"/>
            <a:bevelB w="0" h="2540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Block Arc 8"/>
          <p:cNvSpPr>
            <a:spLocks noChangeAspect="1"/>
          </p:cNvSpPr>
          <p:nvPr/>
        </p:nvSpPr>
        <p:spPr>
          <a:xfrm>
            <a:off x="3799682" y="5043586"/>
            <a:ext cx="781111" cy="781111"/>
          </a:xfrm>
          <a:prstGeom prst="blockArc">
            <a:avLst>
              <a:gd name="adj1" fmla="val 10856301"/>
              <a:gd name="adj2" fmla="val 21545502"/>
              <a:gd name="adj3" fmla="val 26955"/>
            </a:avLst>
          </a:prstGeom>
          <a:ln/>
          <a:effectLst/>
          <a:scene3d>
            <a:camera prst="obliqueTopRight">
              <a:rot lat="0" lon="0" rev="10799999"/>
            </a:camera>
            <a:lightRig rig="flat" dir="t"/>
          </a:scene3d>
          <a:sp3d>
            <a:bevelT h="101600"/>
            <a:bevelB h="1016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6" name="Block Arc 65"/>
          <p:cNvSpPr>
            <a:spLocks noChangeAspect="1"/>
          </p:cNvSpPr>
          <p:nvPr/>
        </p:nvSpPr>
        <p:spPr>
          <a:xfrm>
            <a:off x="3197140" y="4154755"/>
            <a:ext cx="1741377" cy="1741377"/>
          </a:xfrm>
          <a:prstGeom prst="blockArc">
            <a:avLst>
              <a:gd name="adj1" fmla="val 16202502"/>
              <a:gd name="adj2" fmla="val 21316562"/>
              <a:gd name="adj3" fmla="val 13652"/>
            </a:avLst>
          </a:prstGeom>
          <a:ln/>
          <a:effectLst/>
          <a:scene3d>
            <a:camera prst="obliqueTopRight">
              <a:rot lat="0" lon="5700000" rev="0"/>
            </a:camera>
            <a:lightRig rig="flat" dir="t"/>
          </a:scene3d>
          <a:sp3d>
            <a:bevelT h="101600"/>
            <a:bevelB h="1016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38365" y="2156270"/>
            <a:ext cx="2278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LN</a:t>
            </a:r>
            <a:r>
              <a:rPr lang="en-US" baseline="-25000" dirty="0" smtClean="0"/>
              <a:t>2</a:t>
            </a:r>
            <a:r>
              <a:rPr lang="en-US" dirty="0" smtClean="0"/>
              <a:t> pipe flexure</a:t>
            </a:r>
          </a:p>
          <a:p>
            <a:r>
              <a:rPr lang="en-US" dirty="0" smtClean="0"/>
              <a:t>(2</a:t>
            </a:r>
            <a:r>
              <a:rPr lang="en-US" baseline="30000" dirty="0" smtClean="0"/>
              <a:t>nd</a:t>
            </a:r>
            <a:r>
              <a:rPr lang="en-US" dirty="0" smtClean="0"/>
              <a:t> one not shown)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5878975" y="3981650"/>
            <a:ext cx="1322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Cold plate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5081923" y="3300376"/>
            <a:ext cx="1775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LN</a:t>
            </a:r>
            <a:r>
              <a:rPr lang="en-US" baseline="-25000" dirty="0" smtClean="0"/>
              <a:t>2</a:t>
            </a:r>
            <a:r>
              <a:rPr lang="en-US" dirty="0" smtClean="0"/>
              <a:t> pipe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6372382" y="5142248"/>
            <a:ext cx="2314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 test mass</a:t>
            </a:r>
          </a:p>
          <a:p>
            <a:r>
              <a:rPr lang="en-US" dirty="0" smtClean="0"/>
              <a:t>6” </a:t>
            </a:r>
            <a:r>
              <a:rPr lang="en-US" dirty="0" err="1" smtClean="0"/>
              <a:t>dia</a:t>
            </a:r>
            <a:r>
              <a:rPr lang="en-US" dirty="0" smtClean="0"/>
              <a:t>, 1” thick, 1 kg</a:t>
            </a:r>
            <a:endParaRPr lang="en-US" dirty="0"/>
          </a:p>
        </p:txBody>
      </p:sp>
      <p:cxnSp>
        <p:nvCxnSpPr>
          <p:cNvPr id="41" name="Straight Arrow Connector 40"/>
          <p:cNvCxnSpPr>
            <a:stCxn id="60" idx="1"/>
          </p:cNvCxnSpPr>
          <p:nvPr/>
        </p:nvCxnSpPr>
        <p:spPr>
          <a:xfrm flipH="1">
            <a:off x="4194298" y="3485042"/>
            <a:ext cx="887625" cy="27988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60" idx="1"/>
          </p:cNvCxnSpPr>
          <p:nvPr/>
        </p:nvCxnSpPr>
        <p:spPr>
          <a:xfrm flipH="1">
            <a:off x="4938517" y="3485042"/>
            <a:ext cx="143406" cy="58085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59" idx="1"/>
          </p:cNvCxnSpPr>
          <p:nvPr/>
        </p:nvCxnSpPr>
        <p:spPr>
          <a:xfrm flipH="1">
            <a:off x="5081923" y="4166316"/>
            <a:ext cx="797052" cy="1541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62" idx="1"/>
            <a:endCxn id="69" idx="4"/>
          </p:cNvCxnSpPr>
          <p:nvPr/>
        </p:nvCxnSpPr>
        <p:spPr>
          <a:xfrm flipH="1" flipV="1">
            <a:off x="5392501" y="5423554"/>
            <a:ext cx="979881" cy="418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23" idx="2"/>
          </p:cNvCxnSpPr>
          <p:nvPr/>
        </p:nvCxnSpPr>
        <p:spPr>
          <a:xfrm>
            <a:off x="1377663" y="2802601"/>
            <a:ext cx="1562603" cy="3759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1162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7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Experimentation lessons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127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Air dominates most heat flow across contacts</a:t>
            </a:r>
          </a:p>
          <a:p>
            <a:r>
              <a:rPr lang="en-US" dirty="0" smtClean="0"/>
              <a:t>Cold links should have </a:t>
            </a:r>
            <a:r>
              <a:rPr lang="en-US" smtClean="0"/>
              <a:t>distributed contacts</a:t>
            </a:r>
            <a:endParaRPr lang="en-US" dirty="0" smtClean="0"/>
          </a:p>
          <a:p>
            <a:r>
              <a:rPr lang="en-US" dirty="0" smtClean="0"/>
              <a:t>Solder is not leak tight against high pressure cryogenic fluids – welding is probably best</a:t>
            </a:r>
          </a:p>
          <a:p>
            <a:r>
              <a:rPr lang="en-US" dirty="0" smtClean="0"/>
              <a:t>Cryogenic fluid should have 1 flow path</a:t>
            </a:r>
          </a:p>
          <a:p>
            <a:r>
              <a:rPr lang="en-US" dirty="0" smtClean="0"/>
              <a:t>Send fluid from bottom up</a:t>
            </a:r>
          </a:p>
          <a:p>
            <a:r>
              <a:rPr lang="en-US" dirty="0" smtClean="0"/>
              <a:t>Use fatter pipes to minimize fluid pressure</a:t>
            </a:r>
          </a:p>
          <a:p>
            <a:r>
              <a:rPr lang="en-US" dirty="0" smtClean="0"/>
              <a:t>Minimize the number of materials in the plumbing – joining and contraction issues</a:t>
            </a:r>
          </a:p>
          <a:p>
            <a:r>
              <a:rPr lang="en-US" dirty="0" smtClean="0"/>
              <a:t>Leave room for differential contraction</a:t>
            </a:r>
          </a:p>
          <a:p>
            <a:r>
              <a:rPr lang="en-US" dirty="0" smtClean="0"/>
              <a:t>Silicon diode temperature sensors are great</a:t>
            </a:r>
          </a:p>
        </p:txBody>
      </p:sp>
    </p:spTree>
    <p:extLst>
      <p:ext uri="{BB962C8B-B14F-4D97-AF65-F5344CB8AC3E}">
        <p14:creationId xmlns:p14="http://schemas.microsoft.com/office/powerpoint/2010/main" val="3778469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Steady State LN</a:t>
            </a:r>
            <a:r>
              <a:rPr lang="en-US" baseline="-25000" dirty="0" smtClean="0"/>
              <a:t>2</a:t>
            </a:r>
            <a:r>
              <a:rPr lang="en-US" dirty="0" smtClean="0"/>
              <a:t> flow rate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83901" y="2219731"/>
            <a:ext cx="5297056" cy="54921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LN</a:t>
            </a:r>
            <a:r>
              <a:rPr lang="en-US" baseline="-25000" dirty="0" smtClean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 flow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24179" y="2738272"/>
            <a:ext cx="2631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Simplified LN</a:t>
            </a:r>
            <a:r>
              <a:rPr lang="en-US" baseline="-25000" dirty="0" smtClean="0"/>
              <a:t>2</a:t>
            </a:r>
            <a:r>
              <a:rPr lang="en-US" dirty="0" smtClean="0"/>
              <a:t> shield pipe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92387" y="3127297"/>
            <a:ext cx="491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L</a:t>
            </a:r>
            <a:endParaRPr lang="en-US" sz="2000" i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280957" y="2768943"/>
            <a:ext cx="0" cy="7812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83901" y="2738272"/>
            <a:ext cx="0" cy="7812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1052545" y="3329597"/>
            <a:ext cx="221950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4145217" y="3329598"/>
            <a:ext cx="2219501" cy="1"/>
          </a:xfrm>
          <a:prstGeom prst="straightConnector1">
            <a:avLst/>
          </a:prstGeom>
          <a:ln>
            <a:tailEnd type="arrow"/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590261" y="1247169"/>
            <a:ext cx="6944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flow rate do we need to maintain the shield at about ≈ 80 K?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418244" y="2094228"/>
            <a:ext cx="491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r</a:t>
            </a:r>
            <a:endParaRPr lang="en-US" sz="2000" i="1" dirty="0"/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6143670" y="2482895"/>
            <a:ext cx="400425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6364718" y="2219731"/>
            <a:ext cx="0" cy="26316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145217" y="2482895"/>
            <a:ext cx="1769637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858054" y="2494338"/>
            <a:ext cx="140720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2494078" y="2219731"/>
            <a:ext cx="183052" cy="54921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2802978" y="2780385"/>
            <a:ext cx="3020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Differential fluid element</a:t>
            </a:r>
            <a:endParaRPr lang="en-US" dirty="0"/>
          </a:p>
        </p:txBody>
      </p:sp>
      <p:cxnSp>
        <p:nvCxnSpPr>
          <p:cNvPr id="36" name="Straight Arrow Connector 35"/>
          <p:cNvCxnSpPr>
            <a:stCxn id="34" idx="1"/>
            <a:endCxn id="33" idx="2"/>
          </p:cNvCxnSpPr>
          <p:nvPr/>
        </p:nvCxnSpPr>
        <p:spPr>
          <a:xfrm flipH="1" flipV="1">
            <a:off x="2585604" y="2768943"/>
            <a:ext cx="217374" cy="1961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1041105" y="1962466"/>
            <a:ext cx="0" cy="2635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3226282" y="1962466"/>
            <a:ext cx="0" cy="2635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1559609" y="1962466"/>
            <a:ext cx="0" cy="2635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2146754" y="1956207"/>
            <a:ext cx="0" cy="2635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2676702" y="1946532"/>
            <a:ext cx="0" cy="2635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3744357" y="1962466"/>
            <a:ext cx="0" cy="2635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4206944" y="1946532"/>
            <a:ext cx="0" cy="2635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6289152" y="1946532"/>
            <a:ext cx="0" cy="2635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4725448" y="1946532"/>
            <a:ext cx="0" cy="2635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5312593" y="1940273"/>
            <a:ext cx="0" cy="2635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5842541" y="1953482"/>
            <a:ext cx="0" cy="2635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1041104" y="1956207"/>
            <a:ext cx="5236607" cy="6259"/>
          </a:xfrm>
          <a:prstGeom prst="straightConnector1">
            <a:avLst/>
          </a:prstGeom>
          <a:ln>
            <a:solidFill>
              <a:srgbClr val="FF0000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6277710" y="1627460"/>
            <a:ext cx="1662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H</a:t>
            </a:r>
            <a:r>
              <a:rPr lang="en-US" sz="2000" i="1" baseline="-25000" dirty="0" smtClean="0"/>
              <a:t>L</a:t>
            </a:r>
            <a:r>
              <a:rPr lang="en-US" sz="2000" dirty="0" smtClean="0"/>
              <a:t>  [W/m] </a:t>
            </a:r>
            <a:endParaRPr lang="en-US" sz="2000" dirty="0"/>
          </a:p>
        </p:txBody>
      </p:sp>
      <p:sp>
        <p:nvSpPr>
          <p:cNvPr id="56" name="TextBox 55"/>
          <p:cNvSpPr txBox="1"/>
          <p:nvPr/>
        </p:nvSpPr>
        <p:spPr>
          <a:xfrm>
            <a:off x="2677130" y="2235188"/>
            <a:ext cx="491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dx</a:t>
            </a:r>
            <a:endParaRPr lang="en-US" sz="2000" i="1" dirty="0"/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2265263" y="2612414"/>
            <a:ext cx="22881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H="1">
            <a:off x="2677130" y="2612414"/>
            <a:ext cx="21737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2" name="Object 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8531085"/>
              </p:ext>
            </p:extLst>
          </p:nvPr>
        </p:nvGraphicFramePr>
        <p:xfrm>
          <a:off x="125846" y="3993618"/>
          <a:ext cx="4513263" cy="2376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57" name="Equation" r:id="rId3" imgW="2628900" imgH="1384300" progId="Equation.3">
                  <p:embed/>
                </p:oleObj>
              </mc:Choice>
              <mc:Fallback>
                <p:oleObj name="Equation" r:id="rId3" imgW="2628900" imgH="1384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5846" y="3993618"/>
                        <a:ext cx="4513263" cy="2376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ct 6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9928255"/>
              </p:ext>
            </p:extLst>
          </p:nvPr>
        </p:nvGraphicFramePr>
        <p:xfrm>
          <a:off x="5519364" y="4037333"/>
          <a:ext cx="2049462" cy="113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58" name="Equation" r:id="rId5" imgW="1193800" imgH="660400" progId="Equation.3">
                  <p:embed/>
                </p:oleObj>
              </mc:Choice>
              <mc:Fallback>
                <p:oleObj name="Equation" r:id="rId5" imgW="1193800" imgH="660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19364" y="4037333"/>
                        <a:ext cx="2049462" cy="1133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6" name="Straight Arrow Connector 65"/>
          <p:cNvCxnSpPr>
            <a:stCxn id="5" idx="1"/>
          </p:cNvCxnSpPr>
          <p:nvPr/>
        </p:nvCxnSpPr>
        <p:spPr>
          <a:xfrm flipH="1" flipV="1">
            <a:off x="6280957" y="2738272"/>
            <a:ext cx="343222" cy="1846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7001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7471" y="726483"/>
            <a:ext cx="5297056" cy="54921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LN</a:t>
            </a:r>
            <a:r>
              <a:rPr lang="en-US" baseline="-25000" dirty="0" smtClean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 flow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67749" y="1245024"/>
            <a:ext cx="2631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Simplified LN</a:t>
            </a:r>
            <a:r>
              <a:rPr lang="en-US" baseline="-25000" dirty="0" smtClean="0"/>
              <a:t>2</a:t>
            </a:r>
            <a:r>
              <a:rPr lang="en-US" dirty="0" smtClean="0"/>
              <a:t> shield pipe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35957" y="1634049"/>
            <a:ext cx="491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L</a:t>
            </a:r>
            <a:endParaRPr lang="en-US" sz="2000" i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5424527" y="1275695"/>
            <a:ext cx="0" cy="7812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27471" y="1245024"/>
            <a:ext cx="0" cy="7812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196115" y="1836349"/>
            <a:ext cx="221950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3288787" y="1836350"/>
            <a:ext cx="2219501" cy="1"/>
          </a:xfrm>
          <a:prstGeom prst="straightConnector1">
            <a:avLst/>
          </a:prstGeom>
          <a:ln>
            <a:tailEnd type="arrow"/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561814" y="600980"/>
            <a:ext cx="491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r</a:t>
            </a:r>
            <a:endParaRPr lang="en-US" sz="2000" i="1" dirty="0"/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5287240" y="989647"/>
            <a:ext cx="400425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5508288" y="726483"/>
            <a:ext cx="0" cy="26316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288787" y="989647"/>
            <a:ext cx="1769637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624" y="1001090"/>
            <a:ext cx="140720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637648" y="726483"/>
            <a:ext cx="183052" cy="54921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946548" y="1287137"/>
            <a:ext cx="3020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Differential fluid element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17" idx="1"/>
            <a:endCxn id="16" idx="2"/>
          </p:cNvCxnSpPr>
          <p:nvPr/>
        </p:nvCxnSpPr>
        <p:spPr>
          <a:xfrm flipH="1" flipV="1">
            <a:off x="1729174" y="1275695"/>
            <a:ext cx="217374" cy="1961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84675" y="469218"/>
            <a:ext cx="0" cy="2635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369852" y="469218"/>
            <a:ext cx="0" cy="2635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703179" y="469218"/>
            <a:ext cx="0" cy="2635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290324" y="462959"/>
            <a:ext cx="0" cy="2635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1820272" y="453284"/>
            <a:ext cx="0" cy="2635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887927" y="469218"/>
            <a:ext cx="0" cy="2635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350514" y="453284"/>
            <a:ext cx="0" cy="2635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432722" y="453284"/>
            <a:ext cx="0" cy="2635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869018" y="453284"/>
            <a:ext cx="0" cy="2635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4456163" y="447025"/>
            <a:ext cx="0" cy="2635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4986111" y="460234"/>
            <a:ext cx="0" cy="2635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84674" y="462959"/>
            <a:ext cx="5236607" cy="6259"/>
          </a:xfrm>
          <a:prstGeom prst="straightConnector1">
            <a:avLst/>
          </a:prstGeom>
          <a:ln>
            <a:solidFill>
              <a:srgbClr val="FF0000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421280" y="134212"/>
            <a:ext cx="1662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H</a:t>
            </a:r>
            <a:r>
              <a:rPr lang="en-US" sz="2000" i="1" baseline="-25000" dirty="0" smtClean="0"/>
              <a:t>L</a:t>
            </a:r>
            <a:r>
              <a:rPr lang="en-US" sz="2000" dirty="0" smtClean="0"/>
              <a:t>  [W/m] </a:t>
            </a:r>
            <a:endParaRPr lang="en-US" sz="2000" dirty="0"/>
          </a:p>
        </p:txBody>
      </p:sp>
      <p:sp>
        <p:nvSpPr>
          <p:cNvPr id="32" name="TextBox 31"/>
          <p:cNvSpPr txBox="1"/>
          <p:nvPr/>
        </p:nvSpPr>
        <p:spPr>
          <a:xfrm>
            <a:off x="1820700" y="741940"/>
            <a:ext cx="491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dx</a:t>
            </a:r>
            <a:endParaRPr lang="en-US" sz="2000" i="1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1408833" y="1119166"/>
            <a:ext cx="22881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1820700" y="1119166"/>
            <a:ext cx="21737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5" idx="1"/>
          </p:cNvCxnSpPr>
          <p:nvPr/>
        </p:nvCxnSpPr>
        <p:spPr>
          <a:xfrm flipH="1" flipV="1">
            <a:off x="5424527" y="1245024"/>
            <a:ext cx="343222" cy="1846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9967001"/>
              </p:ext>
            </p:extLst>
          </p:nvPr>
        </p:nvGraphicFramePr>
        <p:xfrm>
          <a:off x="167091" y="2795817"/>
          <a:ext cx="4354789" cy="3518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81" name="Equation" r:id="rId3" imgW="2844800" imgH="2298700" progId="Equation.3">
                  <p:embed/>
                </p:oleObj>
              </mc:Choice>
              <mc:Fallback>
                <p:oleObj name="Equation" r:id="rId3" imgW="2844800" imgH="2298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7091" y="2795817"/>
                        <a:ext cx="4354789" cy="35183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9870482"/>
              </p:ext>
            </p:extLst>
          </p:nvPr>
        </p:nvGraphicFramePr>
        <p:xfrm>
          <a:off x="5058424" y="2795817"/>
          <a:ext cx="3770312" cy="366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82" name="Equation" r:id="rId5" imgW="2273300" imgH="2209800" progId="Equation.3">
                  <p:embed/>
                </p:oleObj>
              </mc:Choice>
              <mc:Fallback>
                <p:oleObj name="Equation" r:id="rId5" imgW="2273300" imgH="2209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58424" y="2795817"/>
                        <a:ext cx="3770312" cy="3663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Connector 2"/>
          <p:cNvCxnSpPr/>
          <p:nvPr/>
        </p:nvCxnSpPr>
        <p:spPr>
          <a:xfrm>
            <a:off x="4770785" y="2795817"/>
            <a:ext cx="22881" cy="406218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5099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7471" y="726483"/>
            <a:ext cx="5297056" cy="54921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LN</a:t>
            </a:r>
            <a:r>
              <a:rPr lang="en-US" baseline="-25000" dirty="0" smtClean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 flow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67749" y="1245024"/>
            <a:ext cx="2631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Simplified LN</a:t>
            </a:r>
            <a:r>
              <a:rPr lang="en-US" baseline="-25000" dirty="0" smtClean="0"/>
              <a:t>2</a:t>
            </a:r>
            <a:r>
              <a:rPr lang="en-US" dirty="0" smtClean="0"/>
              <a:t> shield pipe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35957" y="1634049"/>
            <a:ext cx="491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L</a:t>
            </a:r>
            <a:endParaRPr lang="en-US" sz="2000" i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5424527" y="1275695"/>
            <a:ext cx="0" cy="7812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27471" y="1245024"/>
            <a:ext cx="0" cy="7812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196115" y="1836349"/>
            <a:ext cx="221950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3288787" y="1836350"/>
            <a:ext cx="2219501" cy="1"/>
          </a:xfrm>
          <a:prstGeom prst="straightConnector1">
            <a:avLst/>
          </a:prstGeom>
          <a:ln>
            <a:tailEnd type="arrow"/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561814" y="600980"/>
            <a:ext cx="491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r</a:t>
            </a:r>
            <a:endParaRPr lang="en-US" sz="2000" i="1" dirty="0"/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5287240" y="989647"/>
            <a:ext cx="400425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5508288" y="726483"/>
            <a:ext cx="0" cy="26316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288787" y="989647"/>
            <a:ext cx="1769637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624" y="1001090"/>
            <a:ext cx="140720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637648" y="726483"/>
            <a:ext cx="183052" cy="54921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946548" y="1287137"/>
            <a:ext cx="3020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Differential fluid element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17" idx="1"/>
            <a:endCxn id="16" idx="2"/>
          </p:cNvCxnSpPr>
          <p:nvPr/>
        </p:nvCxnSpPr>
        <p:spPr>
          <a:xfrm flipH="1" flipV="1">
            <a:off x="1729174" y="1275695"/>
            <a:ext cx="217374" cy="1961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84675" y="469218"/>
            <a:ext cx="0" cy="2635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369852" y="469218"/>
            <a:ext cx="0" cy="2635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703179" y="469218"/>
            <a:ext cx="0" cy="2635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290324" y="462959"/>
            <a:ext cx="0" cy="2635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1820272" y="453284"/>
            <a:ext cx="0" cy="2635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887927" y="469218"/>
            <a:ext cx="0" cy="2635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350514" y="453284"/>
            <a:ext cx="0" cy="2635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432722" y="453284"/>
            <a:ext cx="0" cy="2635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869018" y="453284"/>
            <a:ext cx="0" cy="2635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4456163" y="447025"/>
            <a:ext cx="0" cy="2635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4986111" y="460234"/>
            <a:ext cx="0" cy="2635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84674" y="462959"/>
            <a:ext cx="5236607" cy="6259"/>
          </a:xfrm>
          <a:prstGeom prst="straightConnector1">
            <a:avLst/>
          </a:prstGeom>
          <a:ln>
            <a:solidFill>
              <a:srgbClr val="FF0000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421280" y="134212"/>
            <a:ext cx="1662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H</a:t>
            </a:r>
            <a:r>
              <a:rPr lang="en-US" sz="2000" i="1" baseline="-25000" dirty="0" smtClean="0"/>
              <a:t>L</a:t>
            </a:r>
            <a:r>
              <a:rPr lang="en-US" sz="2000" dirty="0" smtClean="0"/>
              <a:t>  [W/m] </a:t>
            </a:r>
            <a:endParaRPr lang="en-US" sz="2000" dirty="0"/>
          </a:p>
        </p:txBody>
      </p:sp>
      <p:sp>
        <p:nvSpPr>
          <p:cNvPr id="32" name="TextBox 31"/>
          <p:cNvSpPr txBox="1"/>
          <p:nvPr/>
        </p:nvSpPr>
        <p:spPr>
          <a:xfrm>
            <a:off x="1820700" y="741940"/>
            <a:ext cx="491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dx</a:t>
            </a:r>
            <a:endParaRPr lang="en-US" sz="2000" i="1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1408833" y="1119166"/>
            <a:ext cx="22881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1820700" y="1119166"/>
            <a:ext cx="21737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5" idx="1"/>
          </p:cNvCxnSpPr>
          <p:nvPr/>
        </p:nvCxnSpPr>
        <p:spPr>
          <a:xfrm flipH="1" flipV="1">
            <a:off x="5424527" y="1245024"/>
            <a:ext cx="343222" cy="1846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2129644"/>
              </p:ext>
            </p:extLst>
          </p:nvPr>
        </p:nvGraphicFramePr>
        <p:xfrm>
          <a:off x="184675" y="2481890"/>
          <a:ext cx="3221037" cy="301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05" name="Equation" r:id="rId3" imgW="1943100" imgH="1816100" progId="Equation.3">
                  <p:embed/>
                </p:oleObj>
              </mc:Choice>
              <mc:Fallback>
                <p:oleObj name="Equation" r:id="rId3" imgW="1943100" imgH="1816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4675" y="2481890"/>
                        <a:ext cx="3221037" cy="3014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127471" y="2791351"/>
            <a:ext cx="3100438" cy="78997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99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10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Predicted Advanced LIGO Sensitivity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98440" y="6356350"/>
            <a:ext cx="2133600" cy="365125"/>
          </a:xfrm>
        </p:spPr>
        <p:txBody>
          <a:bodyPr/>
          <a:lstStyle/>
          <a:p>
            <a:r>
              <a:rPr lang="en-US" dirty="0"/>
              <a:t>4/38</a:t>
            </a:r>
            <a:endParaRPr lang="en-US" dirty="0"/>
          </a:p>
        </p:txBody>
      </p:sp>
      <p:pic>
        <p:nvPicPr>
          <p:cNvPr id="6" name="Picture 5" descr="gwinc_figu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4096"/>
            <a:ext cx="9144000" cy="51863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42001" y="1766957"/>
            <a:ext cx="2330173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LIGO III aims to do better by a factor of 3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6284981" y="5118394"/>
            <a:ext cx="2241860" cy="89409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666392" y="5118394"/>
            <a:ext cx="2241860" cy="89409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82512" y="1741041"/>
            <a:ext cx="3365771" cy="83099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Use cryogenics to push thermal noise down</a:t>
            </a:r>
            <a:endParaRPr lang="en-US" sz="2400" dirty="0"/>
          </a:p>
        </p:txBody>
      </p:sp>
      <p:sp>
        <p:nvSpPr>
          <p:cNvPr id="15" name="Footer Placeholder 13"/>
          <p:cNvSpPr>
            <a:spLocks noGrp="1"/>
          </p:cNvSpPr>
          <p:nvPr>
            <p:ph type="ftr" sz="quarter" idx="11"/>
          </p:nvPr>
        </p:nvSpPr>
        <p:spPr>
          <a:xfrm>
            <a:off x="3124200" y="6417995"/>
            <a:ext cx="2895600" cy="365125"/>
          </a:xfrm>
        </p:spPr>
        <p:txBody>
          <a:bodyPr/>
          <a:lstStyle/>
          <a:p>
            <a:r>
              <a:rPr lang="en-US" dirty="0" smtClean="0"/>
              <a:t>G1400475 – 29 April 2014 – Caltech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519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91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Scaling laws of LN</a:t>
            </a:r>
            <a:r>
              <a:rPr lang="en-US" baseline="-25000" dirty="0" smtClean="0"/>
              <a:t>2</a:t>
            </a:r>
            <a:r>
              <a:rPr lang="en-US" dirty="0" smtClean="0"/>
              <a:t> pipes vs. Cu cables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4572000" y="1417638"/>
            <a:ext cx="0" cy="279664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5649744"/>
              </p:ext>
            </p:extLst>
          </p:nvPr>
        </p:nvGraphicFramePr>
        <p:xfrm>
          <a:off x="6097588" y="2055813"/>
          <a:ext cx="2116137" cy="741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58" name="Equation" r:id="rId3" imgW="1231900" imgH="431800" progId="Equation.3">
                  <p:embed/>
                </p:oleObj>
              </mc:Choice>
              <mc:Fallback>
                <p:oleObj name="Equation" r:id="rId3" imgW="12319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97588" y="2055813"/>
                        <a:ext cx="2116137" cy="741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3417101"/>
              </p:ext>
            </p:extLst>
          </p:nvPr>
        </p:nvGraphicFramePr>
        <p:xfrm>
          <a:off x="6119865" y="2798231"/>
          <a:ext cx="1828800" cy="741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59" name="Equation" r:id="rId5" imgW="1066800" imgH="431800" progId="Equation.3">
                  <p:embed/>
                </p:oleObj>
              </mc:Choice>
              <mc:Fallback>
                <p:oleObj name="Equation" r:id="rId5" imgW="10668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19865" y="2798231"/>
                        <a:ext cx="1828800" cy="741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7806540"/>
              </p:ext>
            </p:extLst>
          </p:nvPr>
        </p:nvGraphicFramePr>
        <p:xfrm>
          <a:off x="147638" y="1524689"/>
          <a:ext cx="1914525" cy="696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60" name="Equation" r:id="rId7" imgW="1117600" imgH="406400" progId="Equation.3">
                  <p:embed/>
                </p:oleObj>
              </mc:Choice>
              <mc:Fallback>
                <p:oleObj name="Equation" r:id="rId7" imgW="11176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7638" y="1524689"/>
                        <a:ext cx="1914525" cy="696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614390"/>
              </p:ext>
            </p:extLst>
          </p:nvPr>
        </p:nvGraphicFramePr>
        <p:xfrm>
          <a:off x="5880267" y="3539594"/>
          <a:ext cx="2203450" cy="67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61" name="Equation" r:id="rId9" imgW="1282700" imgH="393700" progId="Equation.3">
                  <p:embed/>
                </p:oleObj>
              </mc:Choice>
              <mc:Fallback>
                <p:oleObj name="Equation" r:id="rId9" imgW="12827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880267" y="3539594"/>
                        <a:ext cx="2203450" cy="674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7930140"/>
              </p:ext>
            </p:extLst>
          </p:nvPr>
        </p:nvGraphicFramePr>
        <p:xfrm>
          <a:off x="147638" y="2592282"/>
          <a:ext cx="1720850" cy="741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62" name="Equation" r:id="rId11" imgW="1003300" imgH="431800" progId="Equation.3">
                  <p:embed/>
                </p:oleObj>
              </mc:Choice>
              <mc:Fallback>
                <p:oleObj name="Equation" r:id="rId11" imgW="10033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47638" y="2592282"/>
                        <a:ext cx="1720850" cy="741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7964249"/>
              </p:ext>
            </p:extLst>
          </p:nvPr>
        </p:nvGraphicFramePr>
        <p:xfrm>
          <a:off x="6119865" y="1599787"/>
          <a:ext cx="1852612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63" name="Equation" r:id="rId13" imgW="1117600" imgH="215900" progId="Equation.3">
                  <p:embed/>
                </p:oleObj>
              </mc:Choice>
              <mc:Fallback>
                <p:oleObj name="Equation" r:id="rId13" imgW="11176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119865" y="1599787"/>
                        <a:ext cx="1852612" cy="358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5915865"/>
              </p:ext>
            </p:extLst>
          </p:nvPr>
        </p:nvGraphicFramePr>
        <p:xfrm>
          <a:off x="78992" y="4280192"/>
          <a:ext cx="3420121" cy="25778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64" name="Equation" r:id="rId15" imgW="2781300" imgH="2095500" progId="Equation.3">
                  <p:embed/>
                </p:oleObj>
              </mc:Choice>
              <mc:Fallback>
                <p:oleObj name="Equation" r:id="rId15" imgW="2781300" imgH="2095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8992" y="4280192"/>
                        <a:ext cx="3420121" cy="25778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2539298"/>
              </p:ext>
            </p:extLst>
          </p:nvPr>
        </p:nvGraphicFramePr>
        <p:xfrm>
          <a:off x="5629243" y="4350041"/>
          <a:ext cx="2836894" cy="24371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65" name="Equation" r:id="rId17" imgW="2057400" imgH="1765300" progId="Equation.3">
                  <p:embed/>
                </p:oleObj>
              </mc:Choice>
              <mc:Fallback>
                <p:oleObj name="Equation" r:id="rId17" imgW="2057400" imgH="1765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629243" y="4350041"/>
                        <a:ext cx="2836894" cy="24371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4" name="Straight Connector 23"/>
          <p:cNvCxnSpPr/>
          <p:nvPr/>
        </p:nvCxnSpPr>
        <p:spPr>
          <a:xfrm>
            <a:off x="53975" y="4214281"/>
            <a:ext cx="8915554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1" y="1019090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Cu cable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572000" y="998961"/>
            <a:ext cx="4571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LN</a:t>
            </a:r>
            <a:r>
              <a:rPr lang="en-US" baseline="-25000" dirty="0"/>
              <a:t>2</a:t>
            </a:r>
            <a:r>
              <a:rPr lang="en-US" dirty="0"/>
              <a:t> pipe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951287" y="2369151"/>
            <a:ext cx="1241425" cy="106838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2986131"/>
              </p:ext>
            </p:extLst>
          </p:nvPr>
        </p:nvGraphicFramePr>
        <p:xfrm>
          <a:off x="3951288" y="2368550"/>
          <a:ext cx="1241425" cy="1068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66" name="Equation" r:id="rId19" imgW="723900" imgH="622300" progId="Equation.3">
                  <p:embed/>
                </p:oleObj>
              </mc:Choice>
              <mc:Fallback>
                <p:oleObj name="Equation" r:id="rId19" imgW="723900" imgH="622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3951288" y="2368550"/>
                        <a:ext cx="1241425" cy="1068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62199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6570533"/>
              </p:ext>
            </p:extLst>
          </p:nvPr>
        </p:nvGraphicFramePr>
        <p:xfrm>
          <a:off x="227723" y="1563687"/>
          <a:ext cx="1785937" cy="80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37" name="Equation" r:id="rId3" imgW="1041400" imgH="469900" progId="Equation.3">
                  <p:embed/>
                </p:oleObj>
              </mc:Choice>
              <mc:Fallback>
                <p:oleObj name="Equation" r:id="rId3" imgW="10414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7723" y="1563687"/>
                        <a:ext cx="1785937" cy="804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5325342"/>
              </p:ext>
            </p:extLst>
          </p:nvPr>
        </p:nvGraphicFramePr>
        <p:xfrm>
          <a:off x="310031" y="5795617"/>
          <a:ext cx="3224213" cy="871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38" name="Equation" r:id="rId5" imgW="1879600" imgH="508000" progId="Equation.3">
                  <p:embed/>
                </p:oleObj>
              </mc:Choice>
              <mc:Fallback>
                <p:oleObj name="Equation" r:id="rId5" imgW="1879600" imgH="508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0031" y="5795617"/>
                        <a:ext cx="3224213" cy="871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4572000" y="1417638"/>
            <a:ext cx="0" cy="504704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951287" y="2369151"/>
            <a:ext cx="1241425" cy="106838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0940838"/>
              </p:ext>
            </p:extLst>
          </p:nvPr>
        </p:nvGraphicFramePr>
        <p:xfrm>
          <a:off x="3951288" y="2368550"/>
          <a:ext cx="1241425" cy="1068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39" name="Equation" r:id="rId7" imgW="723900" imgH="622300" progId="Equation.3">
                  <p:embed/>
                </p:oleObj>
              </mc:Choice>
              <mc:Fallback>
                <p:oleObj name="Equation" r:id="rId7" imgW="723900" imgH="622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951288" y="2368550"/>
                        <a:ext cx="1241425" cy="1068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157849"/>
              </p:ext>
            </p:extLst>
          </p:nvPr>
        </p:nvGraphicFramePr>
        <p:xfrm>
          <a:off x="5307120" y="1417638"/>
          <a:ext cx="1684338" cy="738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40" name="Equation" r:id="rId9" imgW="1016000" imgH="444500" progId="Equation.3">
                  <p:embed/>
                </p:oleObj>
              </mc:Choice>
              <mc:Fallback>
                <p:oleObj name="Equation" r:id="rId9" imgW="10160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307120" y="1417638"/>
                        <a:ext cx="1684338" cy="738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365475"/>
              </p:ext>
            </p:extLst>
          </p:nvPr>
        </p:nvGraphicFramePr>
        <p:xfrm>
          <a:off x="5388524" y="2155825"/>
          <a:ext cx="3403600" cy="763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41" name="Equation" r:id="rId11" imgW="1981200" imgH="444500" progId="Equation.3">
                  <p:embed/>
                </p:oleObj>
              </mc:Choice>
              <mc:Fallback>
                <p:oleObj name="Equation" r:id="rId11" imgW="19812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388524" y="2155825"/>
                        <a:ext cx="3403600" cy="763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3012021"/>
              </p:ext>
            </p:extLst>
          </p:nvPr>
        </p:nvGraphicFramePr>
        <p:xfrm>
          <a:off x="4794531" y="4077685"/>
          <a:ext cx="3068638" cy="115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42" name="Equation" r:id="rId13" imgW="1790700" imgH="673100" progId="Equation.3">
                  <p:embed/>
                </p:oleObj>
              </mc:Choice>
              <mc:Fallback>
                <p:oleObj name="Equation" r:id="rId13" imgW="1790700" imgH="673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794531" y="4077685"/>
                        <a:ext cx="3068638" cy="1155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7670828"/>
              </p:ext>
            </p:extLst>
          </p:nvPr>
        </p:nvGraphicFramePr>
        <p:xfrm>
          <a:off x="5480050" y="3055144"/>
          <a:ext cx="3051175" cy="763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43" name="Equation" r:id="rId15" imgW="1778000" imgH="444500" progId="Equation.3">
                  <p:embed/>
                </p:oleObj>
              </mc:Choice>
              <mc:Fallback>
                <p:oleObj name="Equation" r:id="rId15" imgW="17780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480050" y="3055144"/>
                        <a:ext cx="3051175" cy="763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1780840"/>
              </p:ext>
            </p:extLst>
          </p:nvPr>
        </p:nvGraphicFramePr>
        <p:xfrm>
          <a:off x="4679944" y="5576979"/>
          <a:ext cx="4464055" cy="109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44" name="Equation" r:id="rId17" imgW="2921000" imgH="711200" progId="Equation.3">
                  <p:embed/>
                </p:oleObj>
              </mc:Choice>
              <mc:Fallback>
                <p:oleObj name="Equation" r:id="rId17" imgW="2921000" imgH="71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679944" y="5576979"/>
                        <a:ext cx="4464055" cy="1090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457200" y="2291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Scaling laws </a:t>
            </a:r>
            <a:r>
              <a:rPr lang="en-US" dirty="0" smtClean="0"/>
              <a:t>cont.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" y="1019090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Cu cable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72000" y="998961"/>
            <a:ext cx="4571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LN</a:t>
            </a:r>
            <a:r>
              <a:rPr lang="en-US" baseline="-25000" dirty="0"/>
              <a:t>2</a:t>
            </a:r>
            <a:r>
              <a:rPr lang="en-US" dirty="0"/>
              <a:t> pipe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10031" y="5795617"/>
            <a:ext cx="3328124" cy="87153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679943" y="5593147"/>
            <a:ext cx="4464055" cy="118046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165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14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Advanced LIGO Layout</a:t>
            </a:r>
            <a:endParaRPr lang="en-US" sz="36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103824" y="1266497"/>
            <a:ext cx="7630623" cy="5429797"/>
            <a:chOff x="38100" y="1200239"/>
            <a:chExt cx="7630623" cy="5429797"/>
          </a:xfrm>
        </p:grpSpPr>
        <p:sp>
          <p:nvSpPr>
            <p:cNvPr id="16" name="AutoShape 3"/>
            <p:cNvSpPr>
              <a:spLocks noChangeAspect="1" noChangeArrowheads="1" noTextEdit="1"/>
            </p:cNvSpPr>
            <p:nvPr/>
          </p:nvSpPr>
          <p:spPr bwMode="auto">
            <a:xfrm>
              <a:off x="38100" y="1200239"/>
              <a:ext cx="7143206" cy="5277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7" name="Group 205"/>
            <p:cNvGrpSpPr>
              <a:grpSpLocks/>
            </p:cNvGrpSpPr>
            <p:nvPr/>
          </p:nvGrpSpPr>
          <p:grpSpPr bwMode="auto">
            <a:xfrm>
              <a:off x="225334" y="1311273"/>
              <a:ext cx="7104017" cy="5318763"/>
              <a:chOff x="182" y="1299"/>
              <a:chExt cx="3263" cy="2443"/>
            </a:xfrm>
          </p:grpSpPr>
          <p:sp>
            <p:nvSpPr>
              <p:cNvPr id="46" name="Line 5"/>
              <p:cNvSpPr>
                <a:spLocks noChangeShapeType="1"/>
              </p:cNvSpPr>
              <p:nvPr/>
            </p:nvSpPr>
            <p:spPr bwMode="auto">
              <a:xfrm>
                <a:off x="469" y="2363"/>
                <a:ext cx="31" cy="1"/>
              </a:xfrm>
              <a:prstGeom prst="line">
                <a:avLst/>
              </a:prstGeom>
              <a:noFill/>
              <a:ln w="1270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Line 6"/>
              <p:cNvSpPr>
                <a:spLocks noChangeShapeType="1"/>
              </p:cNvSpPr>
              <p:nvPr/>
            </p:nvSpPr>
            <p:spPr bwMode="auto">
              <a:xfrm>
                <a:off x="385" y="2363"/>
                <a:ext cx="55" cy="1"/>
              </a:xfrm>
              <a:prstGeom prst="line">
                <a:avLst/>
              </a:prstGeom>
              <a:noFill/>
              <a:ln w="1270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7"/>
              <p:cNvSpPr>
                <a:spLocks/>
              </p:cNvSpPr>
              <p:nvPr/>
            </p:nvSpPr>
            <p:spPr bwMode="auto">
              <a:xfrm>
                <a:off x="440" y="2345"/>
                <a:ext cx="37" cy="37"/>
              </a:xfrm>
              <a:custGeom>
                <a:avLst/>
                <a:gdLst/>
                <a:ahLst/>
                <a:cxnLst>
                  <a:cxn ang="0">
                    <a:pos x="0" y="37"/>
                  </a:cxn>
                  <a:cxn ang="0">
                    <a:pos x="37" y="18"/>
                  </a:cxn>
                  <a:cxn ang="0">
                    <a:pos x="0" y="0"/>
                  </a:cxn>
                  <a:cxn ang="0">
                    <a:pos x="0" y="37"/>
                  </a:cxn>
                </a:cxnLst>
                <a:rect l="0" t="0" r="r" b="b"/>
                <a:pathLst>
                  <a:path w="37" h="37">
                    <a:moveTo>
                      <a:pt x="0" y="37"/>
                    </a:moveTo>
                    <a:lnTo>
                      <a:pt x="37" y="18"/>
                    </a:lnTo>
                    <a:lnTo>
                      <a:pt x="0" y="0"/>
                    </a:lnTo>
                    <a:lnTo>
                      <a:pt x="0" y="3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8"/>
              <p:cNvSpPr>
                <a:spLocks noEditPoints="1"/>
              </p:cNvSpPr>
              <p:nvPr/>
            </p:nvSpPr>
            <p:spPr bwMode="auto">
              <a:xfrm>
                <a:off x="2064" y="3393"/>
                <a:ext cx="227" cy="81"/>
              </a:xfrm>
              <a:custGeom>
                <a:avLst/>
                <a:gdLst/>
                <a:ahLst/>
                <a:cxnLst>
                  <a:cxn ang="0">
                    <a:pos x="4" y="388"/>
                  </a:cxn>
                  <a:cxn ang="0">
                    <a:pos x="49" y="268"/>
                  </a:cxn>
                  <a:cxn ang="0">
                    <a:pos x="77" y="256"/>
                  </a:cxn>
                  <a:cxn ang="0">
                    <a:pos x="89" y="283"/>
                  </a:cxn>
                  <a:cxn ang="0">
                    <a:pos x="44" y="403"/>
                  </a:cxn>
                  <a:cxn ang="0">
                    <a:pos x="17" y="415"/>
                  </a:cxn>
                  <a:cxn ang="0">
                    <a:pos x="4" y="388"/>
                  </a:cxn>
                  <a:cxn ang="0">
                    <a:pos x="96" y="145"/>
                  </a:cxn>
                  <a:cxn ang="0">
                    <a:pos x="126" y="92"/>
                  </a:cxn>
                  <a:cxn ang="0">
                    <a:pos x="130" y="87"/>
                  </a:cxn>
                  <a:cxn ang="0">
                    <a:pos x="176" y="44"/>
                  </a:cxn>
                  <a:cxn ang="0">
                    <a:pos x="181" y="40"/>
                  </a:cxn>
                  <a:cxn ang="0">
                    <a:pos x="185" y="39"/>
                  </a:cxn>
                  <a:cxn ang="0">
                    <a:pos x="213" y="49"/>
                  </a:cxn>
                  <a:cxn ang="0">
                    <a:pos x="203" y="77"/>
                  </a:cxn>
                  <a:cxn ang="0">
                    <a:pos x="200" y="79"/>
                  </a:cxn>
                  <a:cxn ang="0">
                    <a:pos x="205" y="75"/>
                  </a:cxn>
                  <a:cxn ang="0">
                    <a:pos x="159" y="118"/>
                  </a:cxn>
                  <a:cxn ang="0">
                    <a:pos x="163" y="113"/>
                  </a:cxn>
                  <a:cxn ang="0">
                    <a:pos x="133" y="166"/>
                  </a:cxn>
                  <a:cxn ang="0">
                    <a:pos x="104" y="174"/>
                  </a:cxn>
                  <a:cxn ang="0">
                    <a:pos x="96" y="145"/>
                  </a:cxn>
                  <a:cxn ang="0">
                    <a:pos x="315" y="0"/>
                  </a:cxn>
                  <a:cxn ang="0">
                    <a:pos x="443" y="0"/>
                  </a:cxn>
                  <a:cxn ang="0">
                    <a:pos x="464" y="21"/>
                  </a:cxn>
                  <a:cxn ang="0">
                    <a:pos x="443" y="43"/>
                  </a:cxn>
                  <a:cxn ang="0">
                    <a:pos x="315" y="43"/>
                  </a:cxn>
                  <a:cxn ang="0">
                    <a:pos x="294" y="21"/>
                  </a:cxn>
                  <a:cxn ang="0">
                    <a:pos x="315" y="0"/>
                  </a:cxn>
                  <a:cxn ang="0">
                    <a:pos x="571" y="0"/>
                  </a:cxn>
                  <a:cxn ang="0">
                    <a:pos x="699" y="0"/>
                  </a:cxn>
                  <a:cxn ang="0">
                    <a:pos x="720" y="21"/>
                  </a:cxn>
                  <a:cxn ang="0">
                    <a:pos x="699" y="43"/>
                  </a:cxn>
                  <a:cxn ang="0">
                    <a:pos x="571" y="43"/>
                  </a:cxn>
                  <a:cxn ang="0">
                    <a:pos x="550" y="21"/>
                  </a:cxn>
                  <a:cxn ang="0">
                    <a:pos x="571" y="0"/>
                  </a:cxn>
                  <a:cxn ang="0">
                    <a:pos x="827" y="0"/>
                  </a:cxn>
                  <a:cxn ang="0">
                    <a:pos x="955" y="0"/>
                  </a:cxn>
                  <a:cxn ang="0">
                    <a:pos x="976" y="21"/>
                  </a:cxn>
                  <a:cxn ang="0">
                    <a:pos x="955" y="43"/>
                  </a:cxn>
                  <a:cxn ang="0">
                    <a:pos x="827" y="43"/>
                  </a:cxn>
                  <a:cxn ang="0">
                    <a:pos x="806" y="21"/>
                  </a:cxn>
                  <a:cxn ang="0">
                    <a:pos x="827" y="0"/>
                  </a:cxn>
                  <a:cxn ang="0">
                    <a:pos x="1083" y="0"/>
                  </a:cxn>
                  <a:cxn ang="0">
                    <a:pos x="1170" y="0"/>
                  </a:cxn>
                  <a:cxn ang="0">
                    <a:pos x="1192" y="21"/>
                  </a:cxn>
                  <a:cxn ang="0">
                    <a:pos x="1170" y="43"/>
                  </a:cxn>
                  <a:cxn ang="0">
                    <a:pos x="1083" y="43"/>
                  </a:cxn>
                  <a:cxn ang="0">
                    <a:pos x="1062" y="21"/>
                  </a:cxn>
                  <a:cxn ang="0">
                    <a:pos x="1083" y="0"/>
                  </a:cxn>
                </a:cxnLst>
                <a:rect l="0" t="0" r="r" b="b"/>
                <a:pathLst>
                  <a:path w="1192" h="420">
                    <a:moveTo>
                      <a:pt x="4" y="388"/>
                    </a:moveTo>
                    <a:lnTo>
                      <a:pt x="49" y="268"/>
                    </a:lnTo>
                    <a:cubicBezTo>
                      <a:pt x="53" y="257"/>
                      <a:pt x="66" y="251"/>
                      <a:pt x="77" y="256"/>
                    </a:cubicBezTo>
                    <a:cubicBezTo>
                      <a:pt x="88" y="260"/>
                      <a:pt x="93" y="272"/>
                      <a:pt x="89" y="283"/>
                    </a:cubicBezTo>
                    <a:lnTo>
                      <a:pt x="44" y="403"/>
                    </a:lnTo>
                    <a:cubicBezTo>
                      <a:pt x="40" y="414"/>
                      <a:pt x="28" y="420"/>
                      <a:pt x="17" y="415"/>
                    </a:cubicBezTo>
                    <a:cubicBezTo>
                      <a:pt x="6" y="411"/>
                      <a:pt x="0" y="399"/>
                      <a:pt x="4" y="388"/>
                    </a:cubicBezTo>
                    <a:close/>
                    <a:moveTo>
                      <a:pt x="96" y="145"/>
                    </a:moveTo>
                    <a:lnTo>
                      <a:pt x="126" y="92"/>
                    </a:lnTo>
                    <a:cubicBezTo>
                      <a:pt x="127" y="90"/>
                      <a:pt x="128" y="88"/>
                      <a:pt x="130" y="87"/>
                    </a:cubicBezTo>
                    <a:lnTo>
                      <a:pt x="176" y="44"/>
                    </a:lnTo>
                    <a:cubicBezTo>
                      <a:pt x="177" y="42"/>
                      <a:pt x="179" y="41"/>
                      <a:pt x="181" y="40"/>
                    </a:cubicBezTo>
                    <a:lnTo>
                      <a:pt x="185" y="39"/>
                    </a:lnTo>
                    <a:cubicBezTo>
                      <a:pt x="195" y="33"/>
                      <a:pt x="208" y="38"/>
                      <a:pt x="213" y="49"/>
                    </a:cubicBezTo>
                    <a:cubicBezTo>
                      <a:pt x="218" y="59"/>
                      <a:pt x="214" y="72"/>
                      <a:pt x="203" y="77"/>
                    </a:cubicBezTo>
                    <a:lnTo>
                      <a:pt x="200" y="79"/>
                    </a:lnTo>
                    <a:lnTo>
                      <a:pt x="205" y="75"/>
                    </a:lnTo>
                    <a:lnTo>
                      <a:pt x="159" y="118"/>
                    </a:lnTo>
                    <a:lnTo>
                      <a:pt x="163" y="113"/>
                    </a:lnTo>
                    <a:lnTo>
                      <a:pt x="133" y="166"/>
                    </a:lnTo>
                    <a:cubicBezTo>
                      <a:pt x="127" y="177"/>
                      <a:pt x="114" y="180"/>
                      <a:pt x="104" y="174"/>
                    </a:cubicBezTo>
                    <a:cubicBezTo>
                      <a:pt x="94" y="169"/>
                      <a:pt x="90" y="156"/>
                      <a:pt x="96" y="145"/>
                    </a:cubicBezTo>
                    <a:close/>
                    <a:moveTo>
                      <a:pt x="315" y="0"/>
                    </a:moveTo>
                    <a:lnTo>
                      <a:pt x="443" y="0"/>
                    </a:lnTo>
                    <a:cubicBezTo>
                      <a:pt x="455" y="0"/>
                      <a:pt x="464" y="10"/>
                      <a:pt x="464" y="21"/>
                    </a:cubicBezTo>
                    <a:cubicBezTo>
                      <a:pt x="464" y="33"/>
                      <a:pt x="455" y="43"/>
                      <a:pt x="443" y="43"/>
                    </a:cubicBezTo>
                    <a:lnTo>
                      <a:pt x="315" y="43"/>
                    </a:lnTo>
                    <a:cubicBezTo>
                      <a:pt x="303" y="43"/>
                      <a:pt x="294" y="33"/>
                      <a:pt x="294" y="21"/>
                    </a:cubicBezTo>
                    <a:cubicBezTo>
                      <a:pt x="294" y="10"/>
                      <a:pt x="303" y="0"/>
                      <a:pt x="315" y="0"/>
                    </a:cubicBezTo>
                    <a:close/>
                    <a:moveTo>
                      <a:pt x="571" y="0"/>
                    </a:moveTo>
                    <a:lnTo>
                      <a:pt x="699" y="0"/>
                    </a:lnTo>
                    <a:cubicBezTo>
                      <a:pt x="711" y="0"/>
                      <a:pt x="720" y="10"/>
                      <a:pt x="720" y="21"/>
                    </a:cubicBezTo>
                    <a:cubicBezTo>
                      <a:pt x="720" y="33"/>
                      <a:pt x="711" y="43"/>
                      <a:pt x="699" y="43"/>
                    </a:cubicBezTo>
                    <a:lnTo>
                      <a:pt x="571" y="43"/>
                    </a:lnTo>
                    <a:cubicBezTo>
                      <a:pt x="559" y="43"/>
                      <a:pt x="550" y="33"/>
                      <a:pt x="550" y="21"/>
                    </a:cubicBezTo>
                    <a:cubicBezTo>
                      <a:pt x="550" y="10"/>
                      <a:pt x="559" y="0"/>
                      <a:pt x="571" y="0"/>
                    </a:cubicBezTo>
                    <a:close/>
                    <a:moveTo>
                      <a:pt x="827" y="0"/>
                    </a:moveTo>
                    <a:lnTo>
                      <a:pt x="955" y="0"/>
                    </a:lnTo>
                    <a:cubicBezTo>
                      <a:pt x="967" y="0"/>
                      <a:pt x="976" y="10"/>
                      <a:pt x="976" y="21"/>
                    </a:cubicBezTo>
                    <a:cubicBezTo>
                      <a:pt x="976" y="33"/>
                      <a:pt x="967" y="43"/>
                      <a:pt x="955" y="43"/>
                    </a:cubicBezTo>
                    <a:lnTo>
                      <a:pt x="827" y="43"/>
                    </a:lnTo>
                    <a:cubicBezTo>
                      <a:pt x="815" y="43"/>
                      <a:pt x="806" y="33"/>
                      <a:pt x="806" y="21"/>
                    </a:cubicBezTo>
                    <a:cubicBezTo>
                      <a:pt x="806" y="10"/>
                      <a:pt x="815" y="0"/>
                      <a:pt x="827" y="0"/>
                    </a:cubicBezTo>
                    <a:close/>
                    <a:moveTo>
                      <a:pt x="1083" y="0"/>
                    </a:moveTo>
                    <a:lnTo>
                      <a:pt x="1170" y="0"/>
                    </a:lnTo>
                    <a:cubicBezTo>
                      <a:pt x="1182" y="0"/>
                      <a:pt x="1192" y="10"/>
                      <a:pt x="1192" y="21"/>
                    </a:cubicBezTo>
                    <a:cubicBezTo>
                      <a:pt x="1192" y="33"/>
                      <a:pt x="1182" y="43"/>
                      <a:pt x="1170" y="43"/>
                    </a:cubicBezTo>
                    <a:lnTo>
                      <a:pt x="1083" y="43"/>
                    </a:lnTo>
                    <a:cubicBezTo>
                      <a:pt x="1071" y="43"/>
                      <a:pt x="1062" y="33"/>
                      <a:pt x="1062" y="21"/>
                    </a:cubicBezTo>
                    <a:cubicBezTo>
                      <a:pt x="1062" y="10"/>
                      <a:pt x="1071" y="0"/>
                      <a:pt x="1083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4763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9"/>
              <p:cNvSpPr>
                <a:spLocks/>
              </p:cNvSpPr>
              <p:nvPr/>
            </p:nvSpPr>
            <p:spPr bwMode="auto">
              <a:xfrm>
                <a:off x="2287" y="3379"/>
                <a:ext cx="37" cy="37"/>
              </a:xfrm>
              <a:custGeom>
                <a:avLst/>
                <a:gdLst/>
                <a:ahLst/>
                <a:cxnLst>
                  <a:cxn ang="0">
                    <a:pos x="0" y="37"/>
                  </a:cxn>
                  <a:cxn ang="0">
                    <a:pos x="37" y="18"/>
                  </a:cxn>
                  <a:cxn ang="0">
                    <a:pos x="0" y="0"/>
                  </a:cxn>
                  <a:cxn ang="0">
                    <a:pos x="0" y="37"/>
                  </a:cxn>
                </a:cxnLst>
                <a:rect l="0" t="0" r="r" b="b"/>
                <a:pathLst>
                  <a:path w="37" h="37">
                    <a:moveTo>
                      <a:pt x="0" y="37"/>
                    </a:moveTo>
                    <a:lnTo>
                      <a:pt x="37" y="18"/>
                    </a:lnTo>
                    <a:lnTo>
                      <a:pt x="0" y="0"/>
                    </a:lnTo>
                    <a:lnTo>
                      <a:pt x="0" y="3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Line 10"/>
              <p:cNvSpPr>
                <a:spLocks noChangeShapeType="1"/>
              </p:cNvSpPr>
              <p:nvPr/>
            </p:nvSpPr>
            <p:spPr bwMode="auto">
              <a:xfrm>
                <a:off x="1979" y="3423"/>
                <a:ext cx="1" cy="43"/>
              </a:xfrm>
              <a:prstGeom prst="line">
                <a:avLst/>
              </a:prstGeom>
              <a:noFill/>
              <a:ln w="1270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11"/>
              <p:cNvSpPr>
                <a:spLocks/>
              </p:cNvSpPr>
              <p:nvPr/>
            </p:nvSpPr>
            <p:spPr bwMode="auto">
              <a:xfrm>
                <a:off x="575" y="2343"/>
                <a:ext cx="141" cy="20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0" y="0"/>
                  </a:cxn>
                  <a:cxn ang="0">
                    <a:pos x="141" y="0"/>
                  </a:cxn>
                </a:cxnLst>
                <a:rect l="0" t="0" r="r" b="b"/>
                <a:pathLst>
                  <a:path w="141" h="20">
                    <a:moveTo>
                      <a:pt x="0" y="20"/>
                    </a:moveTo>
                    <a:lnTo>
                      <a:pt x="0" y="0"/>
                    </a:lnTo>
                    <a:lnTo>
                      <a:pt x="141" y="0"/>
                    </a:lnTo>
                  </a:path>
                </a:pathLst>
              </a:custGeom>
              <a:noFill/>
              <a:ln w="1270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12"/>
              <p:cNvSpPr>
                <a:spLocks/>
              </p:cNvSpPr>
              <p:nvPr/>
            </p:nvSpPr>
            <p:spPr bwMode="auto">
              <a:xfrm>
                <a:off x="857" y="2343"/>
                <a:ext cx="103" cy="20"/>
              </a:xfrm>
              <a:custGeom>
                <a:avLst/>
                <a:gdLst/>
                <a:ahLst/>
                <a:cxnLst>
                  <a:cxn ang="0">
                    <a:pos x="103" y="20"/>
                  </a:cxn>
                  <a:cxn ang="0">
                    <a:pos x="35" y="20"/>
                  </a:cxn>
                  <a:cxn ang="0">
                    <a:pos x="0" y="0"/>
                  </a:cxn>
                </a:cxnLst>
                <a:rect l="0" t="0" r="r" b="b"/>
                <a:pathLst>
                  <a:path w="103" h="20">
                    <a:moveTo>
                      <a:pt x="103" y="20"/>
                    </a:moveTo>
                    <a:lnTo>
                      <a:pt x="35" y="2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13"/>
              <p:cNvSpPr>
                <a:spLocks/>
              </p:cNvSpPr>
              <p:nvPr/>
            </p:nvSpPr>
            <p:spPr bwMode="auto">
              <a:xfrm>
                <a:off x="960" y="2345"/>
                <a:ext cx="37" cy="37"/>
              </a:xfrm>
              <a:custGeom>
                <a:avLst/>
                <a:gdLst/>
                <a:ahLst/>
                <a:cxnLst>
                  <a:cxn ang="0">
                    <a:pos x="0" y="37"/>
                  </a:cxn>
                  <a:cxn ang="0">
                    <a:pos x="37" y="18"/>
                  </a:cxn>
                  <a:cxn ang="0">
                    <a:pos x="0" y="0"/>
                  </a:cxn>
                  <a:cxn ang="0">
                    <a:pos x="0" y="37"/>
                  </a:cxn>
                </a:cxnLst>
                <a:rect l="0" t="0" r="r" b="b"/>
                <a:pathLst>
                  <a:path w="37" h="37">
                    <a:moveTo>
                      <a:pt x="0" y="37"/>
                    </a:moveTo>
                    <a:lnTo>
                      <a:pt x="37" y="18"/>
                    </a:lnTo>
                    <a:lnTo>
                      <a:pt x="0" y="0"/>
                    </a:lnTo>
                    <a:lnTo>
                      <a:pt x="0" y="3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Line 18"/>
              <p:cNvSpPr>
                <a:spLocks noChangeShapeType="1"/>
              </p:cNvSpPr>
              <p:nvPr/>
            </p:nvSpPr>
            <p:spPr bwMode="auto">
              <a:xfrm>
                <a:off x="1978" y="3178"/>
                <a:ext cx="1" cy="222"/>
              </a:xfrm>
              <a:prstGeom prst="line">
                <a:avLst/>
              </a:prstGeom>
              <a:noFill/>
              <a:ln w="1270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19"/>
              <p:cNvSpPr>
                <a:spLocks/>
              </p:cNvSpPr>
              <p:nvPr/>
            </p:nvSpPr>
            <p:spPr bwMode="auto">
              <a:xfrm>
                <a:off x="1960" y="3400"/>
                <a:ext cx="37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" y="37"/>
                  </a:cxn>
                  <a:cxn ang="0">
                    <a:pos x="37" y="0"/>
                  </a:cxn>
                  <a:cxn ang="0">
                    <a:pos x="0" y="0"/>
                  </a:cxn>
                </a:cxnLst>
                <a:rect l="0" t="0" r="r" b="b"/>
                <a:pathLst>
                  <a:path w="37" h="37">
                    <a:moveTo>
                      <a:pt x="0" y="0"/>
                    </a:moveTo>
                    <a:lnTo>
                      <a:pt x="18" y="37"/>
                    </a:lnTo>
                    <a:lnTo>
                      <a:pt x="37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Line 20"/>
              <p:cNvSpPr>
                <a:spLocks noChangeShapeType="1"/>
              </p:cNvSpPr>
              <p:nvPr/>
            </p:nvSpPr>
            <p:spPr bwMode="auto">
              <a:xfrm>
                <a:off x="1300" y="2363"/>
                <a:ext cx="483" cy="4"/>
              </a:xfrm>
              <a:prstGeom prst="line">
                <a:avLst/>
              </a:prstGeom>
              <a:noFill/>
              <a:ln w="1905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Line 21"/>
              <p:cNvSpPr>
                <a:spLocks noChangeShapeType="1"/>
              </p:cNvSpPr>
              <p:nvPr/>
            </p:nvSpPr>
            <p:spPr bwMode="auto">
              <a:xfrm>
                <a:off x="1300" y="2363"/>
                <a:ext cx="483" cy="4"/>
              </a:xfrm>
              <a:prstGeom prst="line">
                <a:avLst/>
              </a:prstGeom>
              <a:noFill/>
              <a:ln w="1905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Line 22"/>
              <p:cNvSpPr>
                <a:spLocks noChangeShapeType="1"/>
              </p:cNvSpPr>
              <p:nvPr/>
            </p:nvSpPr>
            <p:spPr bwMode="auto">
              <a:xfrm flipV="1">
                <a:off x="1308" y="2367"/>
                <a:ext cx="475" cy="146"/>
              </a:xfrm>
              <a:prstGeom prst="line">
                <a:avLst/>
              </a:prstGeom>
              <a:noFill/>
              <a:ln w="1905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Line 23"/>
              <p:cNvSpPr>
                <a:spLocks noChangeShapeType="1"/>
              </p:cNvSpPr>
              <p:nvPr/>
            </p:nvSpPr>
            <p:spPr bwMode="auto">
              <a:xfrm flipV="1">
                <a:off x="1308" y="2367"/>
                <a:ext cx="475" cy="146"/>
              </a:xfrm>
              <a:prstGeom prst="line">
                <a:avLst/>
              </a:prstGeom>
              <a:noFill/>
              <a:ln w="1905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Line 24"/>
              <p:cNvSpPr>
                <a:spLocks noChangeShapeType="1"/>
              </p:cNvSpPr>
              <p:nvPr/>
            </p:nvSpPr>
            <p:spPr bwMode="auto">
              <a:xfrm flipH="1" flipV="1">
                <a:off x="1300" y="2522"/>
                <a:ext cx="1292" cy="2"/>
              </a:xfrm>
              <a:prstGeom prst="line">
                <a:avLst/>
              </a:prstGeom>
              <a:noFill/>
              <a:ln w="1905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Line 25"/>
              <p:cNvSpPr>
                <a:spLocks noChangeShapeType="1"/>
              </p:cNvSpPr>
              <p:nvPr/>
            </p:nvSpPr>
            <p:spPr bwMode="auto">
              <a:xfrm flipH="1" flipV="1">
                <a:off x="1300" y="2522"/>
                <a:ext cx="1292" cy="2"/>
              </a:xfrm>
              <a:prstGeom prst="line">
                <a:avLst/>
              </a:prstGeom>
              <a:noFill/>
              <a:ln w="1905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26"/>
              <p:cNvSpPr>
                <a:spLocks/>
              </p:cNvSpPr>
              <p:nvPr/>
            </p:nvSpPr>
            <p:spPr bwMode="auto">
              <a:xfrm>
                <a:off x="1235" y="2445"/>
                <a:ext cx="79" cy="156"/>
              </a:xfrm>
              <a:custGeom>
                <a:avLst/>
                <a:gdLst/>
                <a:ahLst/>
                <a:cxnLst>
                  <a:cxn ang="0">
                    <a:pos x="21" y="28"/>
                  </a:cxn>
                  <a:cxn ang="0">
                    <a:pos x="326" y="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414" y="761"/>
                  </a:cxn>
                  <a:cxn ang="0">
                    <a:pos x="394" y="785"/>
                  </a:cxn>
                  <a:cxn ang="0">
                    <a:pos x="394" y="785"/>
                  </a:cxn>
                  <a:cxn ang="0">
                    <a:pos x="394" y="785"/>
                  </a:cxn>
                  <a:cxn ang="0">
                    <a:pos x="89" y="811"/>
                  </a:cxn>
                  <a:cxn ang="0">
                    <a:pos x="66" y="792"/>
                  </a:cxn>
                  <a:cxn ang="0">
                    <a:pos x="1" y="51"/>
                  </a:cxn>
                  <a:cxn ang="0">
                    <a:pos x="21" y="28"/>
                  </a:cxn>
                  <a:cxn ang="0">
                    <a:pos x="21" y="28"/>
                  </a:cxn>
                </a:cxnLst>
                <a:rect l="0" t="0" r="r" b="b"/>
                <a:pathLst>
                  <a:path w="415" h="812">
                    <a:moveTo>
                      <a:pt x="21" y="28"/>
                    </a:moveTo>
                    <a:lnTo>
                      <a:pt x="326" y="1"/>
                    </a:lnTo>
                    <a:cubicBezTo>
                      <a:pt x="337" y="0"/>
                      <a:pt x="348" y="9"/>
                      <a:pt x="349" y="21"/>
                    </a:cubicBezTo>
                    <a:lnTo>
                      <a:pt x="349" y="21"/>
                    </a:lnTo>
                    <a:lnTo>
                      <a:pt x="414" y="761"/>
                    </a:lnTo>
                    <a:cubicBezTo>
                      <a:pt x="415" y="773"/>
                      <a:pt x="406" y="784"/>
                      <a:pt x="394" y="785"/>
                    </a:cubicBezTo>
                    <a:cubicBezTo>
                      <a:pt x="394" y="785"/>
                      <a:pt x="394" y="785"/>
                      <a:pt x="394" y="785"/>
                    </a:cubicBezTo>
                    <a:lnTo>
                      <a:pt x="394" y="785"/>
                    </a:lnTo>
                    <a:lnTo>
                      <a:pt x="89" y="811"/>
                    </a:lnTo>
                    <a:cubicBezTo>
                      <a:pt x="78" y="812"/>
                      <a:pt x="67" y="804"/>
                      <a:pt x="66" y="792"/>
                    </a:cubicBezTo>
                    <a:lnTo>
                      <a:pt x="1" y="51"/>
                    </a:lnTo>
                    <a:cubicBezTo>
                      <a:pt x="0" y="39"/>
                      <a:pt x="9" y="29"/>
                      <a:pt x="21" y="28"/>
                    </a:cubicBezTo>
                    <a:cubicBezTo>
                      <a:pt x="21" y="28"/>
                      <a:pt x="21" y="28"/>
                      <a:pt x="21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27"/>
              <p:cNvSpPr>
                <a:spLocks/>
              </p:cNvSpPr>
              <p:nvPr/>
            </p:nvSpPr>
            <p:spPr bwMode="auto">
              <a:xfrm>
                <a:off x="1235" y="2445"/>
                <a:ext cx="79" cy="156"/>
              </a:xfrm>
              <a:custGeom>
                <a:avLst/>
                <a:gdLst/>
                <a:ahLst/>
                <a:cxnLst>
                  <a:cxn ang="0">
                    <a:pos x="21" y="28"/>
                  </a:cxn>
                  <a:cxn ang="0">
                    <a:pos x="326" y="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414" y="761"/>
                  </a:cxn>
                  <a:cxn ang="0">
                    <a:pos x="394" y="785"/>
                  </a:cxn>
                  <a:cxn ang="0">
                    <a:pos x="394" y="785"/>
                  </a:cxn>
                  <a:cxn ang="0">
                    <a:pos x="394" y="785"/>
                  </a:cxn>
                  <a:cxn ang="0">
                    <a:pos x="89" y="811"/>
                  </a:cxn>
                  <a:cxn ang="0">
                    <a:pos x="66" y="792"/>
                  </a:cxn>
                  <a:cxn ang="0">
                    <a:pos x="1" y="51"/>
                  </a:cxn>
                  <a:cxn ang="0">
                    <a:pos x="21" y="28"/>
                  </a:cxn>
                  <a:cxn ang="0">
                    <a:pos x="21" y="28"/>
                  </a:cxn>
                </a:cxnLst>
                <a:rect l="0" t="0" r="r" b="b"/>
                <a:pathLst>
                  <a:path w="415" h="812">
                    <a:moveTo>
                      <a:pt x="21" y="28"/>
                    </a:moveTo>
                    <a:lnTo>
                      <a:pt x="326" y="1"/>
                    </a:lnTo>
                    <a:cubicBezTo>
                      <a:pt x="337" y="0"/>
                      <a:pt x="348" y="9"/>
                      <a:pt x="349" y="21"/>
                    </a:cubicBezTo>
                    <a:lnTo>
                      <a:pt x="349" y="21"/>
                    </a:lnTo>
                    <a:lnTo>
                      <a:pt x="414" y="761"/>
                    </a:lnTo>
                    <a:cubicBezTo>
                      <a:pt x="415" y="773"/>
                      <a:pt x="406" y="784"/>
                      <a:pt x="394" y="785"/>
                    </a:cubicBezTo>
                    <a:cubicBezTo>
                      <a:pt x="394" y="785"/>
                      <a:pt x="394" y="785"/>
                      <a:pt x="394" y="785"/>
                    </a:cubicBezTo>
                    <a:lnTo>
                      <a:pt x="394" y="785"/>
                    </a:lnTo>
                    <a:lnTo>
                      <a:pt x="89" y="811"/>
                    </a:lnTo>
                    <a:cubicBezTo>
                      <a:pt x="78" y="812"/>
                      <a:pt x="67" y="804"/>
                      <a:pt x="66" y="792"/>
                    </a:cubicBezTo>
                    <a:lnTo>
                      <a:pt x="1" y="51"/>
                    </a:lnTo>
                    <a:cubicBezTo>
                      <a:pt x="0" y="39"/>
                      <a:pt x="9" y="29"/>
                      <a:pt x="21" y="28"/>
                    </a:cubicBezTo>
                    <a:cubicBezTo>
                      <a:pt x="21" y="28"/>
                      <a:pt x="21" y="28"/>
                      <a:pt x="21" y="28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28"/>
              <p:cNvSpPr>
                <a:spLocks noEditPoints="1"/>
              </p:cNvSpPr>
              <p:nvPr/>
            </p:nvSpPr>
            <p:spPr bwMode="auto">
              <a:xfrm>
                <a:off x="1241" y="2446"/>
                <a:ext cx="66" cy="1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3" y="154"/>
                  </a:cxn>
                  <a:cxn ang="0">
                    <a:pos x="66" y="150"/>
                  </a:cxn>
                  <a:cxn ang="0">
                    <a:pos x="53" y="0"/>
                  </a:cxn>
                </a:cxnLst>
                <a:rect l="0" t="0" r="r" b="b"/>
                <a:pathLst>
                  <a:path w="66" h="154">
                    <a:moveTo>
                      <a:pt x="0" y="4"/>
                    </a:moveTo>
                    <a:lnTo>
                      <a:pt x="13" y="154"/>
                    </a:lnTo>
                    <a:moveTo>
                      <a:pt x="66" y="150"/>
                    </a:moveTo>
                    <a:lnTo>
                      <a:pt x="53" y="0"/>
                    </a:lnTo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Line 29"/>
              <p:cNvSpPr>
                <a:spLocks noChangeShapeType="1"/>
              </p:cNvSpPr>
              <p:nvPr/>
            </p:nvSpPr>
            <p:spPr bwMode="auto">
              <a:xfrm>
                <a:off x="1298" y="2450"/>
                <a:ext cx="13" cy="141"/>
              </a:xfrm>
              <a:prstGeom prst="line">
                <a:avLst/>
              </a:prstGeom>
              <a:noFill/>
              <a:ln w="6350" cap="rnd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Line 30"/>
              <p:cNvSpPr>
                <a:spLocks noChangeShapeType="1"/>
              </p:cNvSpPr>
              <p:nvPr/>
            </p:nvSpPr>
            <p:spPr bwMode="auto">
              <a:xfrm flipV="1">
                <a:off x="2128" y="2151"/>
                <a:ext cx="1" cy="1012"/>
              </a:xfrm>
              <a:prstGeom prst="line">
                <a:avLst/>
              </a:prstGeom>
              <a:noFill/>
              <a:ln w="1905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Line 31"/>
              <p:cNvSpPr>
                <a:spLocks noChangeShapeType="1"/>
              </p:cNvSpPr>
              <p:nvPr/>
            </p:nvSpPr>
            <p:spPr bwMode="auto">
              <a:xfrm flipV="1">
                <a:off x="2128" y="2151"/>
                <a:ext cx="1" cy="1012"/>
              </a:xfrm>
              <a:prstGeom prst="line">
                <a:avLst/>
              </a:prstGeom>
              <a:noFill/>
              <a:ln w="1905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Line 32"/>
              <p:cNvSpPr>
                <a:spLocks noChangeShapeType="1"/>
              </p:cNvSpPr>
              <p:nvPr/>
            </p:nvSpPr>
            <p:spPr bwMode="auto">
              <a:xfrm>
                <a:off x="2591" y="2522"/>
                <a:ext cx="734" cy="2"/>
              </a:xfrm>
              <a:prstGeom prst="line">
                <a:avLst/>
              </a:prstGeom>
              <a:noFill/>
              <a:ln w="65088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Line 33"/>
              <p:cNvSpPr>
                <a:spLocks noChangeShapeType="1"/>
              </p:cNvSpPr>
              <p:nvPr/>
            </p:nvSpPr>
            <p:spPr bwMode="auto">
              <a:xfrm>
                <a:off x="2591" y="2522"/>
                <a:ext cx="734" cy="2"/>
              </a:xfrm>
              <a:prstGeom prst="line">
                <a:avLst/>
              </a:prstGeom>
              <a:noFill/>
              <a:ln w="65088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Line 34"/>
              <p:cNvSpPr>
                <a:spLocks noChangeShapeType="1"/>
              </p:cNvSpPr>
              <p:nvPr/>
            </p:nvSpPr>
            <p:spPr bwMode="auto">
              <a:xfrm flipV="1">
                <a:off x="2128" y="1416"/>
                <a:ext cx="1" cy="718"/>
              </a:xfrm>
              <a:prstGeom prst="line">
                <a:avLst/>
              </a:prstGeom>
              <a:noFill/>
              <a:ln w="65088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Line 35"/>
              <p:cNvSpPr>
                <a:spLocks noChangeShapeType="1"/>
              </p:cNvSpPr>
              <p:nvPr/>
            </p:nvSpPr>
            <p:spPr bwMode="auto">
              <a:xfrm flipV="1">
                <a:off x="2128" y="1416"/>
                <a:ext cx="1" cy="718"/>
              </a:xfrm>
              <a:prstGeom prst="line">
                <a:avLst/>
              </a:prstGeom>
              <a:noFill/>
              <a:ln w="65088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Line 36"/>
              <p:cNvSpPr>
                <a:spLocks noChangeShapeType="1"/>
              </p:cNvSpPr>
              <p:nvPr/>
            </p:nvSpPr>
            <p:spPr bwMode="auto">
              <a:xfrm flipH="1" flipV="1">
                <a:off x="1976" y="2685"/>
                <a:ext cx="2" cy="484"/>
              </a:xfrm>
              <a:prstGeom prst="line">
                <a:avLst/>
              </a:prstGeom>
              <a:noFill/>
              <a:ln w="1905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Line 37"/>
              <p:cNvSpPr>
                <a:spLocks noChangeShapeType="1"/>
              </p:cNvSpPr>
              <p:nvPr/>
            </p:nvSpPr>
            <p:spPr bwMode="auto">
              <a:xfrm flipH="1" flipV="1">
                <a:off x="1976" y="2685"/>
                <a:ext cx="2" cy="484"/>
              </a:xfrm>
              <a:prstGeom prst="line">
                <a:avLst/>
              </a:prstGeom>
              <a:noFill/>
              <a:ln w="1905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Line 38"/>
              <p:cNvSpPr>
                <a:spLocks noChangeShapeType="1"/>
              </p:cNvSpPr>
              <p:nvPr/>
            </p:nvSpPr>
            <p:spPr bwMode="auto">
              <a:xfrm flipH="1" flipV="1">
                <a:off x="1980" y="2685"/>
                <a:ext cx="148" cy="478"/>
              </a:xfrm>
              <a:prstGeom prst="line">
                <a:avLst/>
              </a:prstGeom>
              <a:noFill/>
              <a:ln w="1905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Line 39"/>
              <p:cNvSpPr>
                <a:spLocks noChangeShapeType="1"/>
              </p:cNvSpPr>
              <p:nvPr/>
            </p:nvSpPr>
            <p:spPr bwMode="auto">
              <a:xfrm flipH="1" flipV="1">
                <a:off x="1980" y="2685"/>
                <a:ext cx="148" cy="478"/>
              </a:xfrm>
              <a:prstGeom prst="line">
                <a:avLst/>
              </a:prstGeom>
              <a:noFill/>
              <a:ln w="1905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Rectangle 40"/>
              <p:cNvSpPr>
                <a:spLocks noChangeArrowheads="1"/>
              </p:cNvSpPr>
              <p:nvPr/>
            </p:nvSpPr>
            <p:spPr bwMode="auto">
              <a:xfrm>
                <a:off x="1929" y="3170"/>
                <a:ext cx="98" cy="5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41"/>
              <p:cNvSpPr>
                <a:spLocks/>
              </p:cNvSpPr>
              <p:nvPr/>
            </p:nvSpPr>
            <p:spPr bwMode="auto">
              <a:xfrm>
                <a:off x="1932" y="3173"/>
                <a:ext cx="92" cy="46"/>
              </a:xfrm>
              <a:custGeom>
                <a:avLst/>
                <a:gdLst/>
                <a:ahLst/>
                <a:cxnLst>
                  <a:cxn ang="0">
                    <a:pos x="0" y="220"/>
                  </a:cxn>
                  <a:cxn ang="0">
                    <a:pos x="0" y="21"/>
                  </a:cxn>
                  <a:cxn ang="0">
                    <a:pos x="22" y="0"/>
                  </a:cxn>
                  <a:cxn ang="0">
                    <a:pos x="22" y="0"/>
                  </a:cxn>
                  <a:cxn ang="0">
                    <a:pos x="22" y="0"/>
                  </a:cxn>
                  <a:cxn ang="0">
                    <a:pos x="463" y="0"/>
                  </a:cxn>
                  <a:cxn ang="0">
                    <a:pos x="484" y="21"/>
                  </a:cxn>
                  <a:cxn ang="0">
                    <a:pos x="484" y="220"/>
                  </a:cxn>
                  <a:cxn ang="0">
                    <a:pos x="463" y="242"/>
                  </a:cxn>
                  <a:cxn ang="0">
                    <a:pos x="463" y="242"/>
                  </a:cxn>
                  <a:cxn ang="0">
                    <a:pos x="22" y="242"/>
                  </a:cxn>
                  <a:cxn ang="0">
                    <a:pos x="0" y="220"/>
                  </a:cxn>
                </a:cxnLst>
                <a:rect l="0" t="0" r="r" b="b"/>
                <a:pathLst>
                  <a:path w="484" h="242">
                    <a:moveTo>
                      <a:pt x="0" y="220"/>
                    </a:moveTo>
                    <a:lnTo>
                      <a:pt x="0" y="21"/>
                    </a:lnTo>
                    <a:cubicBezTo>
                      <a:pt x="0" y="9"/>
                      <a:pt x="10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lnTo>
                      <a:pt x="22" y="0"/>
                    </a:lnTo>
                    <a:lnTo>
                      <a:pt x="463" y="0"/>
                    </a:lnTo>
                    <a:cubicBezTo>
                      <a:pt x="474" y="0"/>
                      <a:pt x="484" y="9"/>
                      <a:pt x="484" y="21"/>
                    </a:cubicBezTo>
                    <a:lnTo>
                      <a:pt x="484" y="220"/>
                    </a:lnTo>
                    <a:cubicBezTo>
                      <a:pt x="484" y="232"/>
                      <a:pt x="474" y="242"/>
                      <a:pt x="463" y="242"/>
                    </a:cubicBezTo>
                    <a:lnTo>
                      <a:pt x="463" y="242"/>
                    </a:lnTo>
                    <a:lnTo>
                      <a:pt x="22" y="242"/>
                    </a:lnTo>
                    <a:cubicBezTo>
                      <a:pt x="10" y="242"/>
                      <a:pt x="0" y="232"/>
                      <a:pt x="0" y="22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Rectangle 42"/>
              <p:cNvSpPr>
                <a:spLocks noChangeArrowheads="1"/>
              </p:cNvSpPr>
              <p:nvPr/>
            </p:nvSpPr>
            <p:spPr bwMode="auto">
              <a:xfrm>
                <a:off x="1929" y="3170"/>
                <a:ext cx="98" cy="5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43"/>
              <p:cNvSpPr>
                <a:spLocks/>
              </p:cNvSpPr>
              <p:nvPr/>
            </p:nvSpPr>
            <p:spPr bwMode="auto">
              <a:xfrm>
                <a:off x="1932" y="3173"/>
                <a:ext cx="92" cy="46"/>
              </a:xfrm>
              <a:custGeom>
                <a:avLst/>
                <a:gdLst/>
                <a:ahLst/>
                <a:cxnLst>
                  <a:cxn ang="0">
                    <a:pos x="0" y="220"/>
                  </a:cxn>
                  <a:cxn ang="0">
                    <a:pos x="0" y="21"/>
                  </a:cxn>
                  <a:cxn ang="0">
                    <a:pos x="22" y="0"/>
                  </a:cxn>
                  <a:cxn ang="0">
                    <a:pos x="22" y="0"/>
                  </a:cxn>
                  <a:cxn ang="0">
                    <a:pos x="22" y="0"/>
                  </a:cxn>
                  <a:cxn ang="0">
                    <a:pos x="463" y="0"/>
                  </a:cxn>
                  <a:cxn ang="0">
                    <a:pos x="484" y="21"/>
                  </a:cxn>
                  <a:cxn ang="0">
                    <a:pos x="484" y="220"/>
                  </a:cxn>
                  <a:cxn ang="0">
                    <a:pos x="463" y="242"/>
                  </a:cxn>
                  <a:cxn ang="0">
                    <a:pos x="463" y="242"/>
                  </a:cxn>
                  <a:cxn ang="0">
                    <a:pos x="22" y="242"/>
                  </a:cxn>
                  <a:cxn ang="0">
                    <a:pos x="0" y="220"/>
                  </a:cxn>
                </a:cxnLst>
                <a:rect l="0" t="0" r="r" b="b"/>
                <a:pathLst>
                  <a:path w="484" h="242">
                    <a:moveTo>
                      <a:pt x="0" y="220"/>
                    </a:moveTo>
                    <a:lnTo>
                      <a:pt x="0" y="21"/>
                    </a:lnTo>
                    <a:cubicBezTo>
                      <a:pt x="0" y="9"/>
                      <a:pt x="10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lnTo>
                      <a:pt x="22" y="0"/>
                    </a:lnTo>
                    <a:lnTo>
                      <a:pt x="463" y="0"/>
                    </a:lnTo>
                    <a:cubicBezTo>
                      <a:pt x="474" y="0"/>
                      <a:pt x="484" y="9"/>
                      <a:pt x="484" y="21"/>
                    </a:cubicBezTo>
                    <a:lnTo>
                      <a:pt x="484" y="220"/>
                    </a:lnTo>
                    <a:cubicBezTo>
                      <a:pt x="484" y="232"/>
                      <a:pt x="474" y="242"/>
                      <a:pt x="463" y="242"/>
                    </a:cubicBezTo>
                    <a:lnTo>
                      <a:pt x="463" y="242"/>
                    </a:lnTo>
                    <a:lnTo>
                      <a:pt x="22" y="242"/>
                    </a:lnTo>
                    <a:cubicBezTo>
                      <a:pt x="10" y="242"/>
                      <a:pt x="0" y="232"/>
                      <a:pt x="0" y="220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44"/>
              <p:cNvSpPr>
                <a:spLocks noEditPoints="1"/>
              </p:cNvSpPr>
              <p:nvPr/>
            </p:nvSpPr>
            <p:spPr bwMode="auto">
              <a:xfrm>
                <a:off x="1932" y="3177"/>
                <a:ext cx="92" cy="37"/>
              </a:xfrm>
              <a:custGeom>
                <a:avLst/>
                <a:gdLst/>
                <a:ahLst/>
                <a:cxnLst>
                  <a:cxn ang="0">
                    <a:pos x="0" y="37"/>
                  </a:cxn>
                  <a:cxn ang="0">
                    <a:pos x="92" y="37"/>
                  </a:cxn>
                  <a:cxn ang="0">
                    <a:pos x="92" y="0"/>
                  </a:cxn>
                  <a:cxn ang="0">
                    <a:pos x="0" y="0"/>
                  </a:cxn>
                </a:cxnLst>
                <a:rect l="0" t="0" r="r" b="b"/>
                <a:pathLst>
                  <a:path w="92" h="37">
                    <a:moveTo>
                      <a:pt x="0" y="37"/>
                    </a:moveTo>
                    <a:lnTo>
                      <a:pt x="92" y="37"/>
                    </a:lnTo>
                    <a:moveTo>
                      <a:pt x="92" y="0"/>
                    </a:moveTo>
                    <a:lnTo>
                      <a:pt x="0" y="0"/>
                    </a:lnTo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Line 45"/>
              <p:cNvSpPr>
                <a:spLocks noChangeShapeType="1"/>
              </p:cNvSpPr>
              <p:nvPr/>
            </p:nvSpPr>
            <p:spPr bwMode="auto">
              <a:xfrm>
                <a:off x="1935" y="3175"/>
                <a:ext cx="86" cy="1"/>
              </a:xfrm>
              <a:prstGeom prst="line">
                <a:avLst/>
              </a:prstGeom>
              <a:noFill/>
              <a:ln w="6350" cap="rnd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46"/>
              <p:cNvSpPr>
                <a:spLocks/>
              </p:cNvSpPr>
              <p:nvPr/>
            </p:nvSpPr>
            <p:spPr bwMode="auto">
              <a:xfrm>
                <a:off x="1923" y="2632"/>
                <a:ext cx="96" cy="53"/>
              </a:xfrm>
              <a:custGeom>
                <a:avLst/>
                <a:gdLst/>
                <a:ahLst/>
                <a:cxnLst>
                  <a:cxn ang="0">
                    <a:pos x="18" y="261"/>
                  </a:cxn>
                  <a:cxn ang="0">
                    <a:pos x="1" y="62"/>
                  </a:cxn>
                  <a:cxn ang="0">
                    <a:pos x="20" y="39"/>
                  </a:cxn>
                  <a:cxn ang="0">
                    <a:pos x="20" y="39"/>
                  </a:cxn>
                  <a:cxn ang="0">
                    <a:pos x="459" y="1"/>
                  </a:cxn>
                  <a:cxn ang="0">
                    <a:pos x="483" y="20"/>
                  </a:cxn>
                  <a:cxn ang="0">
                    <a:pos x="500" y="219"/>
                  </a:cxn>
                  <a:cxn ang="0">
                    <a:pos x="480" y="242"/>
                  </a:cxn>
                  <a:cxn ang="0">
                    <a:pos x="480" y="242"/>
                  </a:cxn>
                  <a:cxn ang="0">
                    <a:pos x="41" y="280"/>
                  </a:cxn>
                  <a:cxn ang="0">
                    <a:pos x="18" y="261"/>
                  </a:cxn>
                </a:cxnLst>
                <a:rect l="0" t="0" r="r" b="b"/>
                <a:pathLst>
                  <a:path w="501" h="281">
                    <a:moveTo>
                      <a:pt x="18" y="261"/>
                    </a:moveTo>
                    <a:lnTo>
                      <a:pt x="1" y="62"/>
                    </a:lnTo>
                    <a:cubicBezTo>
                      <a:pt x="0" y="51"/>
                      <a:pt x="8" y="40"/>
                      <a:pt x="20" y="39"/>
                    </a:cubicBezTo>
                    <a:cubicBezTo>
                      <a:pt x="20" y="39"/>
                      <a:pt x="20" y="39"/>
                      <a:pt x="20" y="39"/>
                    </a:cubicBezTo>
                    <a:lnTo>
                      <a:pt x="459" y="1"/>
                    </a:lnTo>
                    <a:cubicBezTo>
                      <a:pt x="471" y="0"/>
                      <a:pt x="481" y="9"/>
                      <a:pt x="483" y="20"/>
                    </a:cubicBezTo>
                    <a:lnTo>
                      <a:pt x="500" y="219"/>
                    </a:lnTo>
                    <a:cubicBezTo>
                      <a:pt x="501" y="230"/>
                      <a:pt x="492" y="241"/>
                      <a:pt x="480" y="242"/>
                    </a:cubicBezTo>
                    <a:cubicBezTo>
                      <a:pt x="480" y="242"/>
                      <a:pt x="480" y="242"/>
                      <a:pt x="480" y="242"/>
                    </a:cubicBezTo>
                    <a:lnTo>
                      <a:pt x="41" y="280"/>
                    </a:lnTo>
                    <a:cubicBezTo>
                      <a:pt x="29" y="281"/>
                      <a:pt x="19" y="273"/>
                      <a:pt x="18" y="2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47"/>
              <p:cNvSpPr>
                <a:spLocks/>
              </p:cNvSpPr>
              <p:nvPr/>
            </p:nvSpPr>
            <p:spPr bwMode="auto">
              <a:xfrm>
                <a:off x="1923" y="2632"/>
                <a:ext cx="96" cy="53"/>
              </a:xfrm>
              <a:custGeom>
                <a:avLst/>
                <a:gdLst/>
                <a:ahLst/>
                <a:cxnLst>
                  <a:cxn ang="0">
                    <a:pos x="18" y="261"/>
                  </a:cxn>
                  <a:cxn ang="0">
                    <a:pos x="1" y="62"/>
                  </a:cxn>
                  <a:cxn ang="0">
                    <a:pos x="20" y="39"/>
                  </a:cxn>
                  <a:cxn ang="0">
                    <a:pos x="20" y="39"/>
                  </a:cxn>
                  <a:cxn ang="0">
                    <a:pos x="459" y="1"/>
                  </a:cxn>
                  <a:cxn ang="0">
                    <a:pos x="483" y="20"/>
                  </a:cxn>
                  <a:cxn ang="0">
                    <a:pos x="500" y="219"/>
                  </a:cxn>
                  <a:cxn ang="0">
                    <a:pos x="480" y="242"/>
                  </a:cxn>
                  <a:cxn ang="0">
                    <a:pos x="480" y="242"/>
                  </a:cxn>
                  <a:cxn ang="0">
                    <a:pos x="41" y="280"/>
                  </a:cxn>
                  <a:cxn ang="0">
                    <a:pos x="18" y="261"/>
                  </a:cxn>
                </a:cxnLst>
                <a:rect l="0" t="0" r="r" b="b"/>
                <a:pathLst>
                  <a:path w="501" h="281">
                    <a:moveTo>
                      <a:pt x="18" y="261"/>
                    </a:moveTo>
                    <a:lnTo>
                      <a:pt x="1" y="62"/>
                    </a:lnTo>
                    <a:cubicBezTo>
                      <a:pt x="0" y="51"/>
                      <a:pt x="8" y="40"/>
                      <a:pt x="20" y="39"/>
                    </a:cubicBezTo>
                    <a:cubicBezTo>
                      <a:pt x="20" y="39"/>
                      <a:pt x="20" y="39"/>
                      <a:pt x="20" y="39"/>
                    </a:cubicBezTo>
                    <a:lnTo>
                      <a:pt x="459" y="1"/>
                    </a:lnTo>
                    <a:cubicBezTo>
                      <a:pt x="471" y="0"/>
                      <a:pt x="481" y="9"/>
                      <a:pt x="483" y="20"/>
                    </a:cubicBezTo>
                    <a:lnTo>
                      <a:pt x="500" y="219"/>
                    </a:lnTo>
                    <a:cubicBezTo>
                      <a:pt x="501" y="230"/>
                      <a:pt x="492" y="241"/>
                      <a:pt x="480" y="242"/>
                    </a:cubicBezTo>
                    <a:cubicBezTo>
                      <a:pt x="480" y="242"/>
                      <a:pt x="480" y="242"/>
                      <a:pt x="480" y="242"/>
                    </a:cubicBezTo>
                    <a:lnTo>
                      <a:pt x="41" y="280"/>
                    </a:lnTo>
                    <a:cubicBezTo>
                      <a:pt x="29" y="281"/>
                      <a:pt x="19" y="273"/>
                      <a:pt x="18" y="261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48"/>
              <p:cNvSpPr>
                <a:spLocks noEditPoints="1"/>
              </p:cNvSpPr>
              <p:nvPr/>
            </p:nvSpPr>
            <p:spPr bwMode="auto">
              <a:xfrm>
                <a:off x="1924" y="2636"/>
                <a:ext cx="95" cy="45"/>
              </a:xfrm>
              <a:custGeom>
                <a:avLst/>
                <a:gdLst/>
                <a:ahLst/>
                <a:cxnLst>
                  <a:cxn ang="0">
                    <a:pos x="3" y="45"/>
                  </a:cxn>
                  <a:cxn ang="0">
                    <a:pos x="95" y="37"/>
                  </a:cxn>
                  <a:cxn ang="0">
                    <a:pos x="92" y="0"/>
                  </a:cxn>
                  <a:cxn ang="0">
                    <a:pos x="0" y="8"/>
                  </a:cxn>
                </a:cxnLst>
                <a:rect l="0" t="0" r="r" b="b"/>
                <a:pathLst>
                  <a:path w="95" h="45">
                    <a:moveTo>
                      <a:pt x="3" y="45"/>
                    </a:moveTo>
                    <a:lnTo>
                      <a:pt x="95" y="37"/>
                    </a:lnTo>
                    <a:moveTo>
                      <a:pt x="92" y="0"/>
                    </a:moveTo>
                    <a:lnTo>
                      <a:pt x="0" y="8"/>
                    </a:lnTo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Line 49"/>
              <p:cNvSpPr>
                <a:spLocks noChangeShapeType="1"/>
              </p:cNvSpPr>
              <p:nvPr/>
            </p:nvSpPr>
            <p:spPr bwMode="auto">
              <a:xfrm flipV="1">
                <a:off x="1926" y="2634"/>
                <a:ext cx="87" cy="7"/>
              </a:xfrm>
              <a:prstGeom prst="line">
                <a:avLst/>
              </a:prstGeom>
              <a:noFill/>
              <a:ln w="6350" cap="rnd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50"/>
              <p:cNvSpPr>
                <a:spLocks/>
              </p:cNvSpPr>
              <p:nvPr/>
            </p:nvSpPr>
            <p:spPr bwMode="auto">
              <a:xfrm>
                <a:off x="2057" y="3157"/>
                <a:ext cx="155" cy="79"/>
              </a:xfrm>
              <a:custGeom>
                <a:avLst/>
                <a:gdLst/>
                <a:ahLst/>
                <a:cxnLst>
                  <a:cxn ang="0">
                    <a:pos x="28" y="394"/>
                  </a:cxn>
                  <a:cxn ang="0">
                    <a:pos x="1" y="89"/>
                  </a:cxn>
                  <a:cxn ang="0">
                    <a:pos x="21" y="66"/>
                  </a:cxn>
                  <a:cxn ang="0">
                    <a:pos x="21" y="66"/>
                  </a:cxn>
                  <a:cxn ang="0">
                    <a:pos x="761" y="1"/>
                  </a:cxn>
                  <a:cxn ang="0">
                    <a:pos x="784" y="20"/>
                  </a:cxn>
                  <a:cxn ang="0">
                    <a:pos x="784" y="20"/>
                  </a:cxn>
                  <a:cxn ang="0">
                    <a:pos x="811" y="325"/>
                  </a:cxn>
                  <a:cxn ang="0">
                    <a:pos x="792" y="348"/>
                  </a:cxn>
                  <a:cxn ang="0">
                    <a:pos x="792" y="348"/>
                  </a:cxn>
                  <a:cxn ang="0">
                    <a:pos x="51" y="413"/>
                  </a:cxn>
                  <a:cxn ang="0">
                    <a:pos x="28" y="394"/>
                  </a:cxn>
                </a:cxnLst>
                <a:rect l="0" t="0" r="r" b="b"/>
                <a:pathLst>
                  <a:path w="812" h="414">
                    <a:moveTo>
                      <a:pt x="28" y="394"/>
                    </a:moveTo>
                    <a:lnTo>
                      <a:pt x="1" y="89"/>
                    </a:lnTo>
                    <a:cubicBezTo>
                      <a:pt x="0" y="77"/>
                      <a:pt x="9" y="67"/>
                      <a:pt x="21" y="66"/>
                    </a:cubicBezTo>
                    <a:cubicBezTo>
                      <a:pt x="21" y="66"/>
                      <a:pt x="21" y="66"/>
                      <a:pt x="21" y="66"/>
                    </a:cubicBezTo>
                    <a:lnTo>
                      <a:pt x="761" y="1"/>
                    </a:lnTo>
                    <a:cubicBezTo>
                      <a:pt x="773" y="0"/>
                      <a:pt x="783" y="9"/>
                      <a:pt x="784" y="20"/>
                    </a:cubicBezTo>
                    <a:cubicBezTo>
                      <a:pt x="784" y="20"/>
                      <a:pt x="784" y="20"/>
                      <a:pt x="784" y="20"/>
                    </a:cubicBezTo>
                    <a:lnTo>
                      <a:pt x="811" y="325"/>
                    </a:lnTo>
                    <a:cubicBezTo>
                      <a:pt x="812" y="337"/>
                      <a:pt x="803" y="347"/>
                      <a:pt x="792" y="348"/>
                    </a:cubicBezTo>
                    <a:lnTo>
                      <a:pt x="792" y="348"/>
                    </a:lnTo>
                    <a:lnTo>
                      <a:pt x="51" y="413"/>
                    </a:lnTo>
                    <a:cubicBezTo>
                      <a:pt x="39" y="414"/>
                      <a:pt x="29" y="406"/>
                      <a:pt x="28" y="394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51"/>
              <p:cNvSpPr>
                <a:spLocks/>
              </p:cNvSpPr>
              <p:nvPr/>
            </p:nvSpPr>
            <p:spPr bwMode="auto">
              <a:xfrm>
                <a:off x="2057" y="3157"/>
                <a:ext cx="155" cy="79"/>
              </a:xfrm>
              <a:custGeom>
                <a:avLst/>
                <a:gdLst/>
                <a:ahLst/>
                <a:cxnLst>
                  <a:cxn ang="0">
                    <a:pos x="28" y="394"/>
                  </a:cxn>
                  <a:cxn ang="0">
                    <a:pos x="1" y="89"/>
                  </a:cxn>
                  <a:cxn ang="0">
                    <a:pos x="21" y="66"/>
                  </a:cxn>
                  <a:cxn ang="0">
                    <a:pos x="21" y="66"/>
                  </a:cxn>
                  <a:cxn ang="0">
                    <a:pos x="761" y="1"/>
                  </a:cxn>
                  <a:cxn ang="0">
                    <a:pos x="784" y="20"/>
                  </a:cxn>
                  <a:cxn ang="0">
                    <a:pos x="784" y="20"/>
                  </a:cxn>
                  <a:cxn ang="0">
                    <a:pos x="811" y="325"/>
                  </a:cxn>
                  <a:cxn ang="0">
                    <a:pos x="792" y="348"/>
                  </a:cxn>
                  <a:cxn ang="0">
                    <a:pos x="792" y="348"/>
                  </a:cxn>
                  <a:cxn ang="0">
                    <a:pos x="51" y="413"/>
                  </a:cxn>
                  <a:cxn ang="0">
                    <a:pos x="28" y="394"/>
                  </a:cxn>
                </a:cxnLst>
                <a:rect l="0" t="0" r="r" b="b"/>
                <a:pathLst>
                  <a:path w="812" h="414">
                    <a:moveTo>
                      <a:pt x="28" y="394"/>
                    </a:moveTo>
                    <a:lnTo>
                      <a:pt x="1" y="89"/>
                    </a:lnTo>
                    <a:cubicBezTo>
                      <a:pt x="0" y="77"/>
                      <a:pt x="9" y="67"/>
                      <a:pt x="21" y="66"/>
                    </a:cubicBezTo>
                    <a:cubicBezTo>
                      <a:pt x="21" y="66"/>
                      <a:pt x="21" y="66"/>
                      <a:pt x="21" y="66"/>
                    </a:cubicBezTo>
                    <a:lnTo>
                      <a:pt x="761" y="1"/>
                    </a:lnTo>
                    <a:cubicBezTo>
                      <a:pt x="773" y="0"/>
                      <a:pt x="783" y="9"/>
                      <a:pt x="784" y="20"/>
                    </a:cubicBezTo>
                    <a:cubicBezTo>
                      <a:pt x="784" y="20"/>
                      <a:pt x="784" y="20"/>
                      <a:pt x="784" y="20"/>
                    </a:cubicBezTo>
                    <a:lnTo>
                      <a:pt x="811" y="325"/>
                    </a:lnTo>
                    <a:cubicBezTo>
                      <a:pt x="812" y="337"/>
                      <a:pt x="803" y="347"/>
                      <a:pt x="792" y="348"/>
                    </a:cubicBezTo>
                    <a:lnTo>
                      <a:pt x="792" y="348"/>
                    </a:lnTo>
                    <a:lnTo>
                      <a:pt x="51" y="413"/>
                    </a:lnTo>
                    <a:cubicBezTo>
                      <a:pt x="39" y="414"/>
                      <a:pt x="29" y="406"/>
                      <a:pt x="28" y="394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52"/>
              <p:cNvSpPr>
                <a:spLocks noEditPoints="1"/>
              </p:cNvSpPr>
              <p:nvPr/>
            </p:nvSpPr>
            <p:spPr bwMode="auto">
              <a:xfrm>
                <a:off x="2057" y="3164"/>
                <a:ext cx="154" cy="66"/>
              </a:xfrm>
              <a:custGeom>
                <a:avLst/>
                <a:gdLst/>
                <a:ahLst/>
                <a:cxnLst>
                  <a:cxn ang="0">
                    <a:pos x="5" y="66"/>
                  </a:cxn>
                  <a:cxn ang="0">
                    <a:pos x="154" y="53"/>
                  </a:cxn>
                  <a:cxn ang="0">
                    <a:pos x="150" y="0"/>
                  </a:cxn>
                  <a:cxn ang="0">
                    <a:pos x="0" y="13"/>
                  </a:cxn>
                </a:cxnLst>
                <a:rect l="0" t="0" r="r" b="b"/>
                <a:pathLst>
                  <a:path w="154" h="66">
                    <a:moveTo>
                      <a:pt x="5" y="66"/>
                    </a:moveTo>
                    <a:lnTo>
                      <a:pt x="154" y="53"/>
                    </a:lnTo>
                    <a:moveTo>
                      <a:pt x="150" y="0"/>
                    </a:moveTo>
                    <a:lnTo>
                      <a:pt x="0" y="13"/>
                    </a:lnTo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Line 53"/>
              <p:cNvSpPr>
                <a:spLocks noChangeShapeType="1"/>
              </p:cNvSpPr>
              <p:nvPr/>
            </p:nvSpPr>
            <p:spPr bwMode="auto">
              <a:xfrm flipV="1">
                <a:off x="2062" y="3160"/>
                <a:ext cx="140" cy="13"/>
              </a:xfrm>
              <a:prstGeom prst="line">
                <a:avLst/>
              </a:prstGeom>
              <a:noFill/>
              <a:ln w="6350" cap="rnd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Line 54"/>
              <p:cNvSpPr>
                <a:spLocks noChangeShapeType="1"/>
              </p:cNvSpPr>
              <p:nvPr/>
            </p:nvSpPr>
            <p:spPr bwMode="auto">
              <a:xfrm>
                <a:off x="984" y="2363"/>
                <a:ext cx="315" cy="1"/>
              </a:xfrm>
              <a:prstGeom prst="line">
                <a:avLst/>
              </a:prstGeom>
              <a:noFill/>
              <a:ln w="1270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Rectangle 55"/>
              <p:cNvSpPr>
                <a:spLocks noChangeArrowheads="1"/>
              </p:cNvSpPr>
              <p:nvPr/>
            </p:nvSpPr>
            <p:spPr bwMode="auto">
              <a:xfrm>
                <a:off x="1014" y="2334"/>
                <a:ext cx="87" cy="5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Rectangle 56"/>
              <p:cNvSpPr>
                <a:spLocks noChangeArrowheads="1"/>
              </p:cNvSpPr>
              <p:nvPr/>
            </p:nvSpPr>
            <p:spPr bwMode="auto">
              <a:xfrm>
                <a:off x="1014" y="2334"/>
                <a:ext cx="87" cy="58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Rectangle 57"/>
              <p:cNvSpPr>
                <a:spLocks noChangeArrowheads="1"/>
              </p:cNvSpPr>
              <p:nvPr/>
            </p:nvSpPr>
            <p:spPr bwMode="auto">
              <a:xfrm>
                <a:off x="1037" y="2331"/>
                <a:ext cx="42" cy="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8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FI</a:t>
                </a: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0" name="Rectangle 69"/>
              <p:cNvSpPr>
                <a:spLocks noChangeArrowheads="1"/>
              </p:cNvSpPr>
              <p:nvPr/>
            </p:nvSpPr>
            <p:spPr bwMode="auto">
              <a:xfrm>
                <a:off x="2048" y="2441"/>
                <a:ext cx="190" cy="19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Freeform 70"/>
              <p:cNvSpPr>
                <a:spLocks/>
              </p:cNvSpPr>
              <p:nvPr/>
            </p:nvSpPr>
            <p:spPr bwMode="auto">
              <a:xfrm>
                <a:off x="2050" y="2443"/>
                <a:ext cx="185" cy="186"/>
              </a:xfrm>
              <a:custGeom>
                <a:avLst/>
                <a:gdLst/>
                <a:ahLst/>
                <a:cxnLst>
                  <a:cxn ang="0">
                    <a:pos x="863" y="8"/>
                  </a:cxn>
                  <a:cxn ang="0">
                    <a:pos x="964" y="110"/>
                  </a:cxn>
                  <a:cxn ang="0">
                    <a:pos x="964" y="140"/>
                  </a:cxn>
                  <a:cxn ang="0">
                    <a:pos x="964" y="140"/>
                  </a:cxn>
                  <a:cxn ang="0">
                    <a:pos x="139" y="965"/>
                  </a:cxn>
                  <a:cxn ang="0">
                    <a:pos x="109" y="965"/>
                  </a:cxn>
                  <a:cxn ang="0">
                    <a:pos x="8" y="864"/>
                  </a:cxn>
                  <a:cxn ang="0">
                    <a:pos x="8" y="833"/>
                  </a:cxn>
                  <a:cxn ang="0">
                    <a:pos x="8" y="833"/>
                  </a:cxn>
                  <a:cxn ang="0">
                    <a:pos x="833" y="8"/>
                  </a:cxn>
                  <a:cxn ang="0">
                    <a:pos x="863" y="8"/>
                  </a:cxn>
                </a:cxnLst>
                <a:rect l="0" t="0" r="r" b="b"/>
                <a:pathLst>
                  <a:path w="973" h="973">
                    <a:moveTo>
                      <a:pt x="863" y="8"/>
                    </a:moveTo>
                    <a:lnTo>
                      <a:pt x="964" y="110"/>
                    </a:lnTo>
                    <a:cubicBezTo>
                      <a:pt x="973" y="118"/>
                      <a:pt x="973" y="132"/>
                      <a:pt x="964" y="140"/>
                    </a:cubicBezTo>
                    <a:cubicBezTo>
                      <a:pt x="964" y="140"/>
                      <a:pt x="964" y="140"/>
                      <a:pt x="964" y="140"/>
                    </a:cubicBezTo>
                    <a:lnTo>
                      <a:pt x="139" y="965"/>
                    </a:lnTo>
                    <a:cubicBezTo>
                      <a:pt x="131" y="973"/>
                      <a:pt x="118" y="973"/>
                      <a:pt x="109" y="965"/>
                    </a:cubicBezTo>
                    <a:lnTo>
                      <a:pt x="8" y="864"/>
                    </a:lnTo>
                    <a:cubicBezTo>
                      <a:pt x="0" y="855"/>
                      <a:pt x="0" y="842"/>
                      <a:pt x="8" y="833"/>
                    </a:cubicBezTo>
                    <a:cubicBezTo>
                      <a:pt x="8" y="833"/>
                      <a:pt x="8" y="833"/>
                      <a:pt x="8" y="833"/>
                    </a:cubicBezTo>
                    <a:lnTo>
                      <a:pt x="833" y="8"/>
                    </a:lnTo>
                    <a:cubicBezTo>
                      <a:pt x="841" y="0"/>
                      <a:pt x="855" y="0"/>
                      <a:pt x="863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Rectangle 71"/>
              <p:cNvSpPr>
                <a:spLocks noChangeArrowheads="1"/>
              </p:cNvSpPr>
              <p:nvPr/>
            </p:nvSpPr>
            <p:spPr bwMode="auto">
              <a:xfrm>
                <a:off x="2048" y="2441"/>
                <a:ext cx="190" cy="19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Freeform 72"/>
              <p:cNvSpPr>
                <a:spLocks/>
              </p:cNvSpPr>
              <p:nvPr/>
            </p:nvSpPr>
            <p:spPr bwMode="auto">
              <a:xfrm>
                <a:off x="2050" y="2443"/>
                <a:ext cx="185" cy="186"/>
              </a:xfrm>
              <a:custGeom>
                <a:avLst/>
                <a:gdLst/>
                <a:ahLst/>
                <a:cxnLst>
                  <a:cxn ang="0">
                    <a:pos x="863" y="8"/>
                  </a:cxn>
                  <a:cxn ang="0">
                    <a:pos x="964" y="110"/>
                  </a:cxn>
                  <a:cxn ang="0">
                    <a:pos x="964" y="140"/>
                  </a:cxn>
                  <a:cxn ang="0">
                    <a:pos x="964" y="140"/>
                  </a:cxn>
                  <a:cxn ang="0">
                    <a:pos x="139" y="965"/>
                  </a:cxn>
                  <a:cxn ang="0">
                    <a:pos x="109" y="965"/>
                  </a:cxn>
                  <a:cxn ang="0">
                    <a:pos x="8" y="864"/>
                  </a:cxn>
                  <a:cxn ang="0">
                    <a:pos x="8" y="833"/>
                  </a:cxn>
                  <a:cxn ang="0">
                    <a:pos x="8" y="833"/>
                  </a:cxn>
                  <a:cxn ang="0">
                    <a:pos x="833" y="8"/>
                  </a:cxn>
                  <a:cxn ang="0">
                    <a:pos x="863" y="8"/>
                  </a:cxn>
                </a:cxnLst>
                <a:rect l="0" t="0" r="r" b="b"/>
                <a:pathLst>
                  <a:path w="973" h="973">
                    <a:moveTo>
                      <a:pt x="863" y="8"/>
                    </a:moveTo>
                    <a:lnTo>
                      <a:pt x="964" y="110"/>
                    </a:lnTo>
                    <a:cubicBezTo>
                      <a:pt x="973" y="118"/>
                      <a:pt x="973" y="132"/>
                      <a:pt x="964" y="140"/>
                    </a:cubicBezTo>
                    <a:cubicBezTo>
                      <a:pt x="964" y="140"/>
                      <a:pt x="964" y="140"/>
                      <a:pt x="964" y="140"/>
                    </a:cubicBezTo>
                    <a:lnTo>
                      <a:pt x="139" y="965"/>
                    </a:lnTo>
                    <a:cubicBezTo>
                      <a:pt x="131" y="973"/>
                      <a:pt x="118" y="973"/>
                      <a:pt x="109" y="965"/>
                    </a:cubicBezTo>
                    <a:lnTo>
                      <a:pt x="8" y="864"/>
                    </a:lnTo>
                    <a:cubicBezTo>
                      <a:pt x="0" y="855"/>
                      <a:pt x="0" y="842"/>
                      <a:pt x="8" y="833"/>
                    </a:cubicBezTo>
                    <a:cubicBezTo>
                      <a:pt x="8" y="833"/>
                      <a:pt x="8" y="833"/>
                      <a:pt x="8" y="833"/>
                    </a:cubicBezTo>
                    <a:lnTo>
                      <a:pt x="833" y="8"/>
                    </a:lnTo>
                    <a:cubicBezTo>
                      <a:pt x="841" y="0"/>
                      <a:pt x="855" y="0"/>
                      <a:pt x="863" y="8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Freeform 73"/>
              <p:cNvSpPr>
                <a:spLocks noEditPoints="1"/>
              </p:cNvSpPr>
              <p:nvPr/>
            </p:nvSpPr>
            <p:spPr bwMode="auto">
              <a:xfrm>
                <a:off x="2051" y="2444"/>
                <a:ext cx="183" cy="184"/>
              </a:xfrm>
              <a:custGeom>
                <a:avLst/>
                <a:gdLst/>
                <a:ahLst/>
                <a:cxnLst>
                  <a:cxn ang="0">
                    <a:pos x="163" y="0"/>
                  </a:cxn>
                  <a:cxn ang="0">
                    <a:pos x="0" y="164"/>
                  </a:cxn>
                  <a:cxn ang="0">
                    <a:pos x="20" y="184"/>
                  </a:cxn>
                  <a:cxn ang="0">
                    <a:pos x="183" y="20"/>
                  </a:cxn>
                </a:cxnLst>
                <a:rect l="0" t="0" r="r" b="b"/>
                <a:pathLst>
                  <a:path w="183" h="184">
                    <a:moveTo>
                      <a:pt x="163" y="0"/>
                    </a:moveTo>
                    <a:lnTo>
                      <a:pt x="0" y="164"/>
                    </a:lnTo>
                    <a:moveTo>
                      <a:pt x="20" y="184"/>
                    </a:moveTo>
                    <a:lnTo>
                      <a:pt x="183" y="20"/>
                    </a:lnTo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Line 74"/>
              <p:cNvSpPr>
                <a:spLocks noChangeShapeType="1"/>
              </p:cNvSpPr>
              <p:nvPr/>
            </p:nvSpPr>
            <p:spPr bwMode="auto">
              <a:xfrm flipH="1">
                <a:off x="2077" y="2470"/>
                <a:ext cx="153" cy="154"/>
              </a:xfrm>
              <a:prstGeom prst="line">
                <a:avLst/>
              </a:prstGeom>
              <a:noFill/>
              <a:ln w="6350" cap="rnd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Rectangle 75"/>
              <p:cNvSpPr>
                <a:spLocks noChangeArrowheads="1"/>
              </p:cNvSpPr>
              <p:nvPr/>
            </p:nvSpPr>
            <p:spPr bwMode="auto">
              <a:xfrm>
                <a:off x="1251" y="2316"/>
                <a:ext cx="52" cy="9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Freeform 76"/>
              <p:cNvSpPr>
                <a:spLocks/>
              </p:cNvSpPr>
              <p:nvPr/>
            </p:nvSpPr>
            <p:spPr bwMode="auto">
              <a:xfrm>
                <a:off x="1252" y="2317"/>
                <a:ext cx="47" cy="93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220" y="0"/>
                  </a:cxn>
                  <a:cxn ang="0">
                    <a:pos x="242" y="22"/>
                  </a:cxn>
                  <a:cxn ang="0">
                    <a:pos x="242" y="22"/>
                  </a:cxn>
                  <a:cxn ang="0">
                    <a:pos x="242" y="22"/>
                  </a:cxn>
                  <a:cxn ang="0">
                    <a:pos x="242" y="463"/>
                  </a:cxn>
                  <a:cxn ang="0">
                    <a:pos x="220" y="484"/>
                  </a:cxn>
                  <a:cxn ang="0">
                    <a:pos x="21" y="484"/>
                  </a:cxn>
                  <a:cxn ang="0">
                    <a:pos x="0" y="463"/>
                  </a:cxn>
                  <a:cxn ang="0">
                    <a:pos x="0" y="22"/>
                  </a:cxn>
                  <a:cxn ang="0">
                    <a:pos x="21" y="0"/>
                  </a:cxn>
                </a:cxnLst>
                <a:rect l="0" t="0" r="r" b="b"/>
                <a:pathLst>
                  <a:path w="242" h="484">
                    <a:moveTo>
                      <a:pt x="21" y="0"/>
                    </a:moveTo>
                    <a:lnTo>
                      <a:pt x="220" y="0"/>
                    </a:lnTo>
                    <a:cubicBezTo>
                      <a:pt x="232" y="0"/>
                      <a:pt x="242" y="10"/>
                      <a:pt x="242" y="22"/>
                    </a:cubicBezTo>
                    <a:cubicBezTo>
                      <a:pt x="242" y="22"/>
                      <a:pt x="242" y="22"/>
                      <a:pt x="242" y="22"/>
                    </a:cubicBezTo>
                    <a:lnTo>
                      <a:pt x="242" y="22"/>
                    </a:lnTo>
                    <a:lnTo>
                      <a:pt x="242" y="463"/>
                    </a:lnTo>
                    <a:cubicBezTo>
                      <a:pt x="242" y="475"/>
                      <a:pt x="232" y="484"/>
                      <a:pt x="220" y="484"/>
                    </a:cubicBezTo>
                    <a:lnTo>
                      <a:pt x="21" y="484"/>
                    </a:lnTo>
                    <a:cubicBezTo>
                      <a:pt x="9" y="484"/>
                      <a:pt x="0" y="475"/>
                      <a:pt x="0" y="463"/>
                    </a:cubicBezTo>
                    <a:lnTo>
                      <a:pt x="0" y="22"/>
                    </a:lnTo>
                    <a:cubicBezTo>
                      <a:pt x="0" y="10"/>
                      <a:pt x="9" y="0"/>
                      <a:pt x="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Rectangle 77"/>
              <p:cNvSpPr>
                <a:spLocks noChangeArrowheads="1"/>
              </p:cNvSpPr>
              <p:nvPr/>
            </p:nvSpPr>
            <p:spPr bwMode="auto">
              <a:xfrm>
                <a:off x="1251" y="2316"/>
                <a:ext cx="52" cy="9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Freeform 78"/>
              <p:cNvSpPr>
                <a:spLocks/>
              </p:cNvSpPr>
              <p:nvPr/>
            </p:nvSpPr>
            <p:spPr bwMode="auto">
              <a:xfrm>
                <a:off x="1252" y="2317"/>
                <a:ext cx="46" cy="93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220" y="0"/>
                  </a:cxn>
                  <a:cxn ang="0">
                    <a:pos x="242" y="22"/>
                  </a:cxn>
                  <a:cxn ang="0">
                    <a:pos x="242" y="22"/>
                  </a:cxn>
                  <a:cxn ang="0">
                    <a:pos x="242" y="22"/>
                  </a:cxn>
                  <a:cxn ang="0">
                    <a:pos x="242" y="463"/>
                  </a:cxn>
                  <a:cxn ang="0">
                    <a:pos x="220" y="484"/>
                  </a:cxn>
                  <a:cxn ang="0">
                    <a:pos x="21" y="484"/>
                  </a:cxn>
                  <a:cxn ang="0">
                    <a:pos x="0" y="463"/>
                  </a:cxn>
                  <a:cxn ang="0">
                    <a:pos x="0" y="22"/>
                  </a:cxn>
                  <a:cxn ang="0">
                    <a:pos x="21" y="0"/>
                  </a:cxn>
                </a:cxnLst>
                <a:rect l="0" t="0" r="r" b="b"/>
                <a:pathLst>
                  <a:path w="242" h="484">
                    <a:moveTo>
                      <a:pt x="21" y="0"/>
                    </a:moveTo>
                    <a:lnTo>
                      <a:pt x="220" y="0"/>
                    </a:lnTo>
                    <a:cubicBezTo>
                      <a:pt x="232" y="0"/>
                      <a:pt x="242" y="10"/>
                      <a:pt x="242" y="22"/>
                    </a:cubicBezTo>
                    <a:cubicBezTo>
                      <a:pt x="242" y="22"/>
                      <a:pt x="242" y="22"/>
                      <a:pt x="242" y="22"/>
                    </a:cubicBezTo>
                    <a:lnTo>
                      <a:pt x="242" y="22"/>
                    </a:lnTo>
                    <a:lnTo>
                      <a:pt x="242" y="463"/>
                    </a:lnTo>
                    <a:cubicBezTo>
                      <a:pt x="242" y="475"/>
                      <a:pt x="232" y="484"/>
                      <a:pt x="220" y="484"/>
                    </a:cubicBezTo>
                    <a:lnTo>
                      <a:pt x="21" y="484"/>
                    </a:lnTo>
                    <a:cubicBezTo>
                      <a:pt x="9" y="484"/>
                      <a:pt x="0" y="475"/>
                      <a:pt x="0" y="463"/>
                    </a:cubicBezTo>
                    <a:lnTo>
                      <a:pt x="0" y="22"/>
                    </a:lnTo>
                    <a:cubicBezTo>
                      <a:pt x="0" y="10"/>
                      <a:pt x="9" y="0"/>
                      <a:pt x="21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Freeform 79"/>
              <p:cNvSpPr>
                <a:spLocks noEditPoints="1"/>
              </p:cNvSpPr>
              <p:nvPr/>
            </p:nvSpPr>
            <p:spPr bwMode="auto">
              <a:xfrm>
                <a:off x="1257" y="2317"/>
                <a:ext cx="37" cy="9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93"/>
                  </a:cxn>
                  <a:cxn ang="0">
                    <a:pos x="37" y="93"/>
                  </a:cxn>
                  <a:cxn ang="0">
                    <a:pos x="37" y="0"/>
                  </a:cxn>
                </a:cxnLst>
                <a:rect l="0" t="0" r="r" b="b"/>
                <a:pathLst>
                  <a:path w="37" h="93">
                    <a:moveTo>
                      <a:pt x="0" y="0"/>
                    </a:moveTo>
                    <a:lnTo>
                      <a:pt x="0" y="93"/>
                    </a:lnTo>
                    <a:moveTo>
                      <a:pt x="37" y="93"/>
                    </a:moveTo>
                    <a:lnTo>
                      <a:pt x="37" y="0"/>
                    </a:lnTo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Line 80"/>
              <p:cNvSpPr>
                <a:spLocks noChangeShapeType="1"/>
              </p:cNvSpPr>
              <p:nvPr/>
            </p:nvSpPr>
            <p:spPr bwMode="auto">
              <a:xfrm>
                <a:off x="1296" y="2320"/>
                <a:ext cx="1" cy="87"/>
              </a:xfrm>
              <a:prstGeom prst="line">
                <a:avLst/>
              </a:prstGeom>
              <a:noFill/>
              <a:ln w="6350" cap="rnd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Rectangle 81"/>
              <p:cNvSpPr>
                <a:spLocks noChangeArrowheads="1"/>
              </p:cNvSpPr>
              <p:nvPr/>
            </p:nvSpPr>
            <p:spPr bwMode="auto">
              <a:xfrm>
                <a:off x="2476" y="2420"/>
                <a:ext cx="119" cy="21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Freeform 82"/>
              <p:cNvSpPr>
                <a:spLocks/>
              </p:cNvSpPr>
              <p:nvPr/>
            </p:nvSpPr>
            <p:spPr bwMode="auto">
              <a:xfrm>
                <a:off x="2478" y="2420"/>
                <a:ext cx="114" cy="208"/>
              </a:xfrm>
              <a:custGeom>
                <a:avLst/>
                <a:gdLst/>
                <a:ahLst/>
                <a:cxnLst>
                  <a:cxn ang="0">
                    <a:pos x="21" y="1088"/>
                  </a:cxn>
                  <a:cxn ang="0">
                    <a:pos x="575" y="1088"/>
                  </a:cxn>
                  <a:cxn ang="0">
                    <a:pos x="597" y="1067"/>
                  </a:cxn>
                  <a:cxn ang="0">
                    <a:pos x="597" y="1067"/>
                  </a:cxn>
                  <a:cxn ang="0">
                    <a:pos x="597" y="21"/>
                  </a:cxn>
                  <a:cxn ang="0">
                    <a:pos x="575" y="0"/>
                  </a:cxn>
                  <a:cxn ang="0">
                    <a:pos x="21" y="0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0" y="1067"/>
                  </a:cxn>
                  <a:cxn ang="0">
                    <a:pos x="21" y="1088"/>
                  </a:cxn>
                </a:cxnLst>
                <a:rect l="0" t="0" r="r" b="b"/>
                <a:pathLst>
                  <a:path w="597" h="1088">
                    <a:moveTo>
                      <a:pt x="21" y="1088"/>
                    </a:moveTo>
                    <a:lnTo>
                      <a:pt x="575" y="1088"/>
                    </a:lnTo>
                    <a:cubicBezTo>
                      <a:pt x="587" y="1088"/>
                      <a:pt x="597" y="1079"/>
                      <a:pt x="597" y="1067"/>
                    </a:cubicBezTo>
                    <a:cubicBezTo>
                      <a:pt x="597" y="1067"/>
                      <a:pt x="597" y="1067"/>
                      <a:pt x="597" y="1067"/>
                    </a:cubicBezTo>
                    <a:lnTo>
                      <a:pt x="597" y="21"/>
                    </a:lnTo>
                    <a:cubicBezTo>
                      <a:pt x="597" y="9"/>
                      <a:pt x="587" y="0"/>
                      <a:pt x="575" y="0"/>
                    </a:cubicBezTo>
                    <a:lnTo>
                      <a:pt x="21" y="0"/>
                    </a:lnTo>
                    <a:cubicBezTo>
                      <a:pt x="9" y="0"/>
                      <a:pt x="0" y="9"/>
                      <a:pt x="0" y="21"/>
                    </a:cubicBezTo>
                    <a:lnTo>
                      <a:pt x="0" y="21"/>
                    </a:lnTo>
                    <a:lnTo>
                      <a:pt x="0" y="1067"/>
                    </a:lnTo>
                    <a:cubicBezTo>
                      <a:pt x="0" y="1079"/>
                      <a:pt x="9" y="1088"/>
                      <a:pt x="21" y="1088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Rectangle 83"/>
              <p:cNvSpPr>
                <a:spLocks noChangeArrowheads="1"/>
              </p:cNvSpPr>
              <p:nvPr/>
            </p:nvSpPr>
            <p:spPr bwMode="auto">
              <a:xfrm>
                <a:off x="2476" y="2420"/>
                <a:ext cx="119" cy="21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Freeform 84"/>
              <p:cNvSpPr>
                <a:spLocks/>
              </p:cNvSpPr>
              <p:nvPr/>
            </p:nvSpPr>
            <p:spPr bwMode="auto">
              <a:xfrm>
                <a:off x="2478" y="2420"/>
                <a:ext cx="114" cy="208"/>
              </a:xfrm>
              <a:custGeom>
                <a:avLst/>
                <a:gdLst/>
                <a:ahLst/>
                <a:cxnLst>
                  <a:cxn ang="0">
                    <a:pos x="21" y="1088"/>
                  </a:cxn>
                  <a:cxn ang="0">
                    <a:pos x="575" y="1088"/>
                  </a:cxn>
                  <a:cxn ang="0">
                    <a:pos x="597" y="1067"/>
                  </a:cxn>
                  <a:cxn ang="0">
                    <a:pos x="597" y="1067"/>
                  </a:cxn>
                  <a:cxn ang="0">
                    <a:pos x="597" y="21"/>
                  </a:cxn>
                  <a:cxn ang="0">
                    <a:pos x="575" y="0"/>
                  </a:cxn>
                  <a:cxn ang="0">
                    <a:pos x="21" y="0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0" y="1067"/>
                  </a:cxn>
                  <a:cxn ang="0">
                    <a:pos x="21" y="1088"/>
                  </a:cxn>
                </a:cxnLst>
                <a:rect l="0" t="0" r="r" b="b"/>
                <a:pathLst>
                  <a:path w="597" h="1088">
                    <a:moveTo>
                      <a:pt x="21" y="1088"/>
                    </a:moveTo>
                    <a:lnTo>
                      <a:pt x="575" y="1088"/>
                    </a:lnTo>
                    <a:cubicBezTo>
                      <a:pt x="587" y="1088"/>
                      <a:pt x="597" y="1079"/>
                      <a:pt x="597" y="1067"/>
                    </a:cubicBezTo>
                    <a:cubicBezTo>
                      <a:pt x="597" y="1067"/>
                      <a:pt x="597" y="1067"/>
                      <a:pt x="597" y="1067"/>
                    </a:cubicBezTo>
                    <a:lnTo>
                      <a:pt x="597" y="21"/>
                    </a:lnTo>
                    <a:cubicBezTo>
                      <a:pt x="597" y="9"/>
                      <a:pt x="587" y="0"/>
                      <a:pt x="575" y="0"/>
                    </a:cubicBezTo>
                    <a:lnTo>
                      <a:pt x="21" y="0"/>
                    </a:lnTo>
                    <a:cubicBezTo>
                      <a:pt x="9" y="0"/>
                      <a:pt x="0" y="9"/>
                      <a:pt x="0" y="21"/>
                    </a:cubicBezTo>
                    <a:lnTo>
                      <a:pt x="0" y="21"/>
                    </a:lnTo>
                    <a:lnTo>
                      <a:pt x="0" y="1067"/>
                    </a:lnTo>
                    <a:cubicBezTo>
                      <a:pt x="0" y="1079"/>
                      <a:pt x="9" y="1088"/>
                      <a:pt x="21" y="1088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Freeform 85"/>
              <p:cNvSpPr>
                <a:spLocks noEditPoints="1"/>
              </p:cNvSpPr>
              <p:nvPr/>
            </p:nvSpPr>
            <p:spPr bwMode="auto">
              <a:xfrm>
                <a:off x="2489" y="2420"/>
                <a:ext cx="91" cy="208"/>
              </a:xfrm>
              <a:custGeom>
                <a:avLst/>
                <a:gdLst/>
                <a:ahLst/>
                <a:cxnLst>
                  <a:cxn ang="0">
                    <a:pos x="0" y="208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91" y="208"/>
                  </a:cxn>
                </a:cxnLst>
                <a:rect l="0" t="0" r="r" b="b"/>
                <a:pathLst>
                  <a:path w="91" h="208">
                    <a:moveTo>
                      <a:pt x="0" y="208"/>
                    </a:moveTo>
                    <a:lnTo>
                      <a:pt x="0" y="0"/>
                    </a:lnTo>
                    <a:moveTo>
                      <a:pt x="91" y="0"/>
                    </a:moveTo>
                    <a:lnTo>
                      <a:pt x="91" y="208"/>
                    </a:lnTo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Line 86"/>
              <p:cNvSpPr>
                <a:spLocks noChangeShapeType="1"/>
              </p:cNvSpPr>
              <p:nvPr/>
            </p:nvSpPr>
            <p:spPr bwMode="auto">
              <a:xfrm flipV="1">
                <a:off x="2586" y="2426"/>
                <a:ext cx="1" cy="196"/>
              </a:xfrm>
              <a:prstGeom prst="line">
                <a:avLst/>
              </a:prstGeom>
              <a:noFill/>
              <a:ln w="12700" cap="rnd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Rectangle 87"/>
              <p:cNvSpPr>
                <a:spLocks noChangeArrowheads="1"/>
              </p:cNvSpPr>
              <p:nvPr/>
            </p:nvSpPr>
            <p:spPr bwMode="auto">
              <a:xfrm>
                <a:off x="3326" y="2420"/>
                <a:ext cx="119" cy="21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Freeform 88"/>
              <p:cNvSpPr>
                <a:spLocks/>
              </p:cNvSpPr>
              <p:nvPr/>
            </p:nvSpPr>
            <p:spPr bwMode="auto">
              <a:xfrm>
                <a:off x="3326" y="2420"/>
                <a:ext cx="114" cy="208"/>
              </a:xfrm>
              <a:custGeom>
                <a:avLst/>
                <a:gdLst/>
                <a:ahLst/>
                <a:cxnLst>
                  <a:cxn ang="0">
                    <a:pos x="575" y="1089"/>
                  </a:cxn>
                  <a:cxn ang="0">
                    <a:pos x="21" y="1089"/>
                  </a:cxn>
                  <a:cxn ang="0">
                    <a:pos x="0" y="1068"/>
                  </a:cxn>
                  <a:cxn ang="0">
                    <a:pos x="0" y="1068"/>
                  </a:cxn>
                  <a:cxn ang="0">
                    <a:pos x="0" y="1068"/>
                  </a:cxn>
                  <a:cxn ang="0">
                    <a:pos x="0" y="22"/>
                  </a:cxn>
                  <a:cxn ang="0">
                    <a:pos x="21" y="0"/>
                  </a:cxn>
                  <a:cxn ang="0">
                    <a:pos x="21" y="0"/>
                  </a:cxn>
                  <a:cxn ang="0">
                    <a:pos x="575" y="0"/>
                  </a:cxn>
                  <a:cxn ang="0">
                    <a:pos x="597" y="22"/>
                  </a:cxn>
                  <a:cxn ang="0">
                    <a:pos x="597" y="22"/>
                  </a:cxn>
                  <a:cxn ang="0">
                    <a:pos x="597" y="22"/>
                  </a:cxn>
                  <a:cxn ang="0">
                    <a:pos x="597" y="1068"/>
                  </a:cxn>
                  <a:cxn ang="0">
                    <a:pos x="575" y="1089"/>
                  </a:cxn>
                </a:cxnLst>
                <a:rect l="0" t="0" r="r" b="b"/>
                <a:pathLst>
                  <a:path w="597" h="1089">
                    <a:moveTo>
                      <a:pt x="575" y="1089"/>
                    </a:moveTo>
                    <a:lnTo>
                      <a:pt x="21" y="1089"/>
                    </a:lnTo>
                    <a:cubicBezTo>
                      <a:pt x="10" y="1089"/>
                      <a:pt x="0" y="1079"/>
                      <a:pt x="0" y="1068"/>
                    </a:cubicBezTo>
                    <a:cubicBezTo>
                      <a:pt x="0" y="1068"/>
                      <a:pt x="0" y="1068"/>
                      <a:pt x="0" y="1068"/>
                    </a:cubicBezTo>
                    <a:lnTo>
                      <a:pt x="0" y="1068"/>
                    </a:lnTo>
                    <a:lnTo>
                      <a:pt x="0" y="22"/>
                    </a:lnTo>
                    <a:cubicBezTo>
                      <a:pt x="0" y="10"/>
                      <a:pt x="10" y="0"/>
                      <a:pt x="21" y="0"/>
                    </a:cubicBezTo>
                    <a:lnTo>
                      <a:pt x="21" y="0"/>
                    </a:lnTo>
                    <a:lnTo>
                      <a:pt x="575" y="0"/>
                    </a:lnTo>
                    <a:cubicBezTo>
                      <a:pt x="587" y="0"/>
                      <a:pt x="597" y="10"/>
                      <a:pt x="597" y="22"/>
                    </a:cubicBezTo>
                    <a:cubicBezTo>
                      <a:pt x="597" y="22"/>
                      <a:pt x="597" y="22"/>
                      <a:pt x="597" y="22"/>
                    </a:cubicBezTo>
                    <a:lnTo>
                      <a:pt x="597" y="22"/>
                    </a:lnTo>
                    <a:lnTo>
                      <a:pt x="597" y="1068"/>
                    </a:lnTo>
                    <a:cubicBezTo>
                      <a:pt x="597" y="1079"/>
                      <a:pt x="587" y="1089"/>
                      <a:pt x="575" y="1089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Rectangle 89"/>
              <p:cNvSpPr>
                <a:spLocks noChangeArrowheads="1"/>
              </p:cNvSpPr>
              <p:nvPr/>
            </p:nvSpPr>
            <p:spPr bwMode="auto">
              <a:xfrm>
                <a:off x="3326" y="2420"/>
                <a:ext cx="119" cy="21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Freeform 90"/>
              <p:cNvSpPr>
                <a:spLocks/>
              </p:cNvSpPr>
              <p:nvPr/>
            </p:nvSpPr>
            <p:spPr bwMode="auto">
              <a:xfrm>
                <a:off x="3326" y="2420"/>
                <a:ext cx="114" cy="208"/>
              </a:xfrm>
              <a:custGeom>
                <a:avLst/>
                <a:gdLst/>
                <a:ahLst/>
                <a:cxnLst>
                  <a:cxn ang="0">
                    <a:pos x="575" y="1089"/>
                  </a:cxn>
                  <a:cxn ang="0">
                    <a:pos x="21" y="1089"/>
                  </a:cxn>
                  <a:cxn ang="0">
                    <a:pos x="0" y="1068"/>
                  </a:cxn>
                  <a:cxn ang="0">
                    <a:pos x="0" y="1068"/>
                  </a:cxn>
                  <a:cxn ang="0">
                    <a:pos x="0" y="1068"/>
                  </a:cxn>
                  <a:cxn ang="0">
                    <a:pos x="0" y="22"/>
                  </a:cxn>
                  <a:cxn ang="0">
                    <a:pos x="21" y="0"/>
                  </a:cxn>
                  <a:cxn ang="0">
                    <a:pos x="21" y="0"/>
                  </a:cxn>
                  <a:cxn ang="0">
                    <a:pos x="575" y="0"/>
                  </a:cxn>
                  <a:cxn ang="0">
                    <a:pos x="597" y="22"/>
                  </a:cxn>
                  <a:cxn ang="0">
                    <a:pos x="597" y="22"/>
                  </a:cxn>
                  <a:cxn ang="0">
                    <a:pos x="597" y="22"/>
                  </a:cxn>
                  <a:cxn ang="0">
                    <a:pos x="597" y="1068"/>
                  </a:cxn>
                  <a:cxn ang="0">
                    <a:pos x="575" y="1089"/>
                  </a:cxn>
                </a:cxnLst>
                <a:rect l="0" t="0" r="r" b="b"/>
                <a:pathLst>
                  <a:path w="597" h="1089">
                    <a:moveTo>
                      <a:pt x="575" y="1089"/>
                    </a:moveTo>
                    <a:lnTo>
                      <a:pt x="21" y="1089"/>
                    </a:lnTo>
                    <a:cubicBezTo>
                      <a:pt x="10" y="1089"/>
                      <a:pt x="0" y="1079"/>
                      <a:pt x="0" y="1068"/>
                    </a:cubicBezTo>
                    <a:cubicBezTo>
                      <a:pt x="0" y="1068"/>
                      <a:pt x="0" y="1068"/>
                      <a:pt x="0" y="1068"/>
                    </a:cubicBezTo>
                    <a:lnTo>
                      <a:pt x="0" y="1068"/>
                    </a:lnTo>
                    <a:lnTo>
                      <a:pt x="0" y="22"/>
                    </a:lnTo>
                    <a:cubicBezTo>
                      <a:pt x="0" y="10"/>
                      <a:pt x="10" y="0"/>
                      <a:pt x="21" y="0"/>
                    </a:cubicBezTo>
                    <a:lnTo>
                      <a:pt x="21" y="0"/>
                    </a:lnTo>
                    <a:lnTo>
                      <a:pt x="575" y="0"/>
                    </a:lnTo>
                    <a:cubicBezTo>
                      <a:pt x="587" y="0"/>
                      <a:pt x="597" y="10"/>
                      <a:pt x="597" y="22"/>
                    </a:cubicBezTo>
                    <a:cubicBezTo>
                      <a:pt x="597" y="22"/>
                      <a:pt x="597" y="22"/>
                      <a:pt x="597" y="22"/>
                    </a:cubicBezTo>
                    <a:lnTo>
                      <a:pt x="597" y="22"/>
                    </a:lnTo>
                    <a:lnTo>
                      <a:pt x="597" y="1068"/>
                    </a:lnTo>
                    <a:cubicBezTo>
                      <a:pt x="597" y="1079"/>
                      <a:pt x="587" y="1089"/>
                      <a:pt x="575" y="1089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Freeform 91"/>
              <p:cNvSpPr>
                <a:spLocks noEditPoints="1"/>
              </p:cNvSpPr>
              <p:nvPr/>
            </p:nvSpPr>
            <p:spPr bwMode="auto">
              <a:xfrm>
                <a:off x="3338" y="2420"/>
                <a:ext cx="91" cy="208"/>
              </a:xfrm>
              <a:custGeom>
                <a:avLst/>
                <a:gdLst/>
                <a:ahLst/>
                <a:cxnLst>
                  <a:cxn ang="0">
                    <a:pos x="91" y="208"/>
                  </a:cxn>
                  <a:cxn ang="0">
                    <a:pos x="91" y="0"/>
                  </a:cxn>
                  <a:cxn ang="0">
                    <a:pos x="0" y="0"/>
                  </a:cxn>
                  <a:cxn ang="0">
                    <a:pos x="0" y="208"/>
                  </a:cxn>
                </a:cxnLst>
                <a:rect l="0" t="0" r="r" b="b"/>
                <a:pathLst>
                  <a:path w="91" h="208">
                    <a:moveTo>
                      <a:pt x="91" y="208"/>
                    </a:moveTo>
                    <a:lnTo>
                      <a:pt x="91" y="0"/>
                    </a:lnTo>
                    <a:moveTo>
                      <a:pt x="0" y="0"/>
                    </a:moveTo>
                    <a:lnTo>
                      <a:pt x="0" y="208"/>
                    </a:lnTo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Line 92"/>
              <p:cNvSpPr>
                <a:spLocks noChangeShapeType="1"/>
              </p:cNvSpPr>
              <p:nvPr/>
            </p:nvSpPr>
            <p:spPr bwMode="auto">
              <a:xfrm flipV="1">
                <a:off x="3332" y="2426"/>
                <a:ext cx="1" cy="196"/>
              </a:xfrm>
              <a:prstGeom prst="line">
                <a:avLst/>
              </a:prstGeom>
              <a:noFill/>
              <a:ln w="12700" cap="rnd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" name="Rectangle 93"/>
              <p:cNvSpPr>
                <a:spLocks noChangeArrowheads="1"/>
              </p:cNvSpPr>
              <p:nvPr/>
            </p:nvSpPr>
            <p:spPr bwMode="auto">
              <a:xfrm>
                <a:off x="2024" y="2135"/>
                <a:ext cx="211" cy="11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Freeform 94"/>
              <p:cNvSpPr>
                <a:spLocks/>
              </p:cNvSpPr>
              <p:nvPr/>
            </p:nvSpPr>
            <p:spPr bwMode="auto">
              <a:xfrm>
                <a:off x="2025" y="2136"/>
                <a:ext cx="207" cy="115"/>
              </a:xfrm>
              <a:custGeom>
                <a:avLst/>
                <a:gdLst/>
                <a:ahLst/>
                <a:cxnLst>
                  <a:cxn ang="0">
                    <a:pos x="0" y="575"/>
                  </a:cxn>
                  <a:cxn ang="0">
                    <a:pos x="0" y="21"/>
                  </a:cxn>
                  <a:cxn ang="0">
                    <a:pos x="21" y="0"/>
                  </a:cxn>
                  <a:cxn ang="0">
                    <a:pos x="21" y="0"/>
                  </a:cxn>
                  <a:cxn ang="0">
                    <a:pos x="21" y="0"/>
                  </a:cxn>
                  <a:cxn ang="0">
                    <a:pos x="1067" y="0"/>
                  </a:cxn>
                  <a:cxn ang="0">
                    <a:pos x="1088" y="21"/>
                  </a:cxn>
                  <a:cxn ang="0">
                    <a:pos x="1088" y="575"/>
                  </a:cxn>
                  <a:cxn ang="0">
                    <a:pos x="1067" y="597"/>
                  </a:cxn>
                  <a:cxn ang="0">
                    <a:pos x="21" y="597"/>
                  </a:cxn>
                  <a:cxn ang="0">
                    <a:pos x="0" y="575"/>
                  </a:cxn>
                </a:cxnLst>
                <a:rect l="0" t="0" r="r" b="b"/>
                <a:pathLst>
                  <a:path w="1088" h="597">
                    <a:moveTo>
                      <a:pt x="0" y="575"/>
                    </a:moveTo>
                    <a:lnTo>
                      <a:pt x="0" y="21"/>
                    </a:lnTo>
                    <a:cubicBezTo>
                      <a:pt x="0" y="10"/>
                      <a:pt x="9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lnTo>
                      <a:pt x="21" y="0"/>
                    </a:lnTo>
                    <a:lnTo>
                      <a:pt x="1067" y="0"/>
                    </a:lnTo>
                    <a:cubicBezTo>
                      <a:pt x="1078" y="0"/>
                      <a:pt x="1088" y="10"/>
                      <a:pt x="1088" y="21"/>
                    </a:cubicBezTo>
                    <a:lnTo>
                      <a:pt x="1088" y="575"/>
                    </a:lnTo>
                    <a:cubicBezTo>
                      <a:pt x="1088" y="587"/>
                      <a:pt x="1078" y="597"/>
                      <a:pt x="1067" y="597"/>
                    </a:cubicBezTo>
                    <a:lnTo>
                      <a:pt x="21" y="597"/>
                    </a:lnTo>
                    <a:cubicBezTo>
                      <a:pt x="9" y="597"/>
                      <a:pt x="0" y="587"/>
                      <a:pt x="0" y="5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" name="Rectangle 95"/>
              <p:cNvSpPr>
                <a:spLocks noChangeArrowheads="1"/>
              </p:cNvSpPr>
              <p:nvPr/>
            </p:nvSpPr>
            <p:spPr bwMode="auto">
              <a:xfrm>
                <a:off x="2024" y="2135"/>
                <a:ext cx="211" cy="11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" name="Freeform 96"/>
              <p:cNvSpPr>
                <a:spLocks/>
              </p:cNvSpPr>
              <p:nvPr/>
            </p:nvSpPr>
            <p:spPr bwMode="auto">
              <a:xfrm>
                <a:off x="2024" y="2136"/>
                <a:ext cx="208" cy="115"/>
              </a:xfrm>
              <a:custGeom>
                <a:avLst/>
                <a:gdLst/>
                <a:ahLst/>
                <a:cxnLst>
                  <a:cxn ang="0">
                    <a:pos x="0" y="575"/>
                  </a:cxn>
                  <a:cxn ang="0">
                    <a:pos x="0" y="21"/>
                  </a:cxn>
                  <a:cxn ang="0">
                    <a:pos x="21" y="0"/>
                  </a:cxn>
                  <a:cxn ang="0">
                    <a:pos x="21" y="0"/>
                  </a:cxn>
                  <a:cxn ang="0">
                    <a:pos x="21" y="0"/>
                  </a:cxn>
                  <a:cxn ang="0">
                    <a:pos x="1067" y="0"/>
                  </a:cxn>
                  <a:cxn ang="0">
                    <a:pos x="1088" y="21"/>
                  </a:cxn>
                  <a:cxn ang="0">
                    <a:pos x="1088" y="575"/>
                  </a:cxn>
                  <a:cxn ang="0">
                    <a:pos x="1067" y="597"/>
                  </a:cxn>
                  <a:cxn ang="0">
                    <a:pos x="21" y="597"/>
                  </a:cxn>
                  <a:cxn ang="0">
                    <a:pos x="0" y="575"/>
                  </a:cxn>
                </a:cxnLst>
                <a:rect l="0" t="0" r="r" b="b"/>
                <a:pathLst>
                  <a:path w="1088" h="597">
                    <a:moveTo>
                      <a:pt x="0" y="575"/>
                    </a:moveTo>
                    <a:lnTo>
                      <a:pt x="0" y="21"/>
                    </a:lnTo>
                    <a:cubicBezTo>
                      <a:pt x="0" y="10"/>
                      <a:pt x="9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lnTo>
                      <a:pt x="21" y="0"/>
                    </a:lnTo>
                    <a:lnTo>
                      <a:pt x="1067" y="0"/>
                    </a:lnTo>
                    <a:cubicBezTo>
                      <a:pt x="1078" y="0"/>
                      <a:pt x="1088" y="10"/>
                      <a:pt x="1088" y="21"/>
                    </a:cubicBezTo>
                    <a:lnTo>
                      <a:pt x="1088" y="575"/>
                    </a:lnTo>
                    <a:cubicBezTo>
                      <a:pt x="1088" y="587"/>
                      <a:pt x="1078" y="597"/>
                      <a:pt x="1067" y="597"/>
                    </a:cubicBezTo>
                    <a:lnTo>
                      <a:pt x="21" y="597"/>
                    </a:lnTo>
                    <a:cubicBezTo>
                      <a:pt x="9" y="597"/>
                      <a:pt x="0" y="587"/>
                      <a:pt x="0" y="575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" name="Freeform 97"/>
              <p:cNvSpPr>
                <a:spLocks noEditPoints="1"/>
              </p:cNvSpPr>
              <p:nvPr/>
            </p:nvSpPr>
            <p:spPr bwMode="auto">
              <a:xfrm>
                <a:off x="2024" y="2148"/>
                <a:ext cx="208" cy="91"/>
              </a:xfrm>
              <a:custGeom>
                <a:avLst/>
                <a:gdLst/>
                <a:ahLst/>
                <a:cxnLst>
                  <a:cxn ang="0">
                    <a:pos x="0" y="91"/>
                  </a:cxn>
                  <a:cxn ang="0">
                    <a:pos x="208" y="91"/>
                  </a:cxn>
                  <a:cxn ang="0">
                    <a:pos x="208" y="0"/>
                  </a:cxn>
                  <a:cxn ang="0">
                    <a:pos x="0" y="0"/>
                  </a:cxn>
                </a:cxnLst>
                <a:rect l="0" t="0" r="r" b="b"/>
                <a:pathLst>
                  <a:path w="208" h="91">
                    <a:moveTo>
                      <a:pt x="0" y="91"/>
                    </a:moveTo>
                    <a:lnTo>
                      <a:pt x="208" y="91"/>
                    </a:lnTo>
                    <a:moveTo>
                      <a:pt x="208" y="0"/>
                    </a:moveTo>
                    <a:lnTo>
                      <a:pt x="0" y="0"/>
                    </a:lnTo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" name="Line 98"/>
              <p:cNvSpPr>
                <a:spLocks noChangeShapeType="1"/>
              </p:cNvSpPr>
              <p:nvPr/>
            </p:nvSpPr>
            <p:spPr bwMode="auto">
              <a:xfrm>
                <a:off x="2031" y="2142"/>
                <a:ext cx="195" cy="1"/>
              </a:xfrm>
              <a:prstGeom prst="line">
                <a:avLst/>
              </a:prstGeom>
              <a:noFill/>
              <a:ln w="12700" cap="rnd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" name="Rectangle 99"/>
              <p:cNvSpPr>
                <a:spLocks noChangeArrowheads="1"/>
              </p:cNvSpPr>
              <p:nvPr/>
            </p:nvSpPr>
            <p:spPr bwMode="auto">
              <a:xfrm>
                <a:off x="2024" y="1299"/>
                <a:ext cx="214" cy="12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" name="Freeform 100"/>
              <p:cNvSpPr>
                <a:spLocks/>
              </p:cNvSpPr>
              <p:nvPr/>
            </p:nvSpPr>
            <p:spPr bwMode="auto">
              <a:xfrm>
                <a:off x="2024" y="1302"/>
                <a:ext cx="208" cy="114"/>
              </a:xfrm>
              <a:custGeom>
                <a:avLst/>
                <a:gdLst/>
                <a:ahLst/>
                <a:cxnLst>
                  <a:cxn ang="0">
                    <a:pos x="1089" y="21"/>
                  </a:cxn>
                  <a:cxn ang="0">
                    <a:pos x="1089" y="575"/>
                  </a:cxn>
                  <a:cxn ang="0">
                    <a:pos x="1067" y="596"/>
                  </a:cxn>
                  <a:cxn ang="0">
                    <a:pos x="1067" y="596"/>
                  </a:cxn>
                  <a:cxn ang="0">
                    <a:pos x="22" y="596"/>
                  </a:cxn>
                  <a:cxn ang="0">
                    <a:pos x="0" y="575"/>
                  </a:cxn>
                  <a:cxn ang="0">
                    <a:pos x="0" y="575"/>
                  </a:cxn>
                  <a:cxn ang="0">
                    <a:pos x="0" y="21"/>
                  </a:cxn>
                  <a:cxn ang="0">
                    <a:pos x="22" y="0"/>
                  </a:cxn>
                  <a:cxn ang="0">
                    <a:pos x="22" y="0"/>
                  </a:cxn>
                  <a:cxn ang="0">
                    <a:pos x="1067" y="0"/>
                  </a:cxn>
                  <a:cxn ang="0">
                    <a:pos x="1089" y="21"/>
                  </a:cxn>
                </a:cxnLst>
                <a:rect l="0" t="0" r="r" b="b"/>
                <a:pathLst>
                  <a:path w="1089" h="596">
                    <a:moveTo>
                      <a:pt x="1089" y="21"/>
                    </a:moveTo>
                    <a:lnTo>
                      <a:pt x="1089" y="575"/>
                    </a:lnTo>
                    <a:cubicBezTo>
                      <a:pt x="1089" y="587"/>
                      <a:pt x="1079" y="596"/>
                      <a:pt x="1067" y="596"/>
                    </a:cubicBezTo>
                    <a:cubicBezTo>
                      <a:pt x="1067" y="596"/>
                      <a:pt x="1067" y="596"/>
                      <a:pt x="1067" y="596"/>
                    </a:cubicBezTo>
                    <a:lnTo>
                      <a:pt x="22" y="596"/>
                    </a:lnTo>
                    <a:cubicBezTo>
                      <a:pt x="10" y="596"/>
                      <a:pt x="0" y="587"/>
                      <a:pt x="0" y="575"/>
                    </a:cubicBezTo>
                    <a:lnTo>
                      <a:pt x="0" y="575"/>
                    </a:lnTo>
                    <a:lnTo>
                      <a:pt x="0" y="21"/>
                    </a:lnTo>
                    <a:cubicBezTo>
                      <a:pt x="0" y="9"/>
                      <a:pt x="10" y="0"/>
                      <a:pt x="22" y="0"/>
                    </a:cubicBezTo>
                    <a:lnTo>
                      <a:pt x="22" y="0"/>
                    </a:lnTo>
                    <a:lnTo>
                      <a:pt x="1067" y="0"/>
                    </a:lnTo>
                    <a:cubicBezTo>
                      <a:pt x="1079" y="0"/>
                      <a:pt x="1089" y="9"/>
                      <a:pt x="1089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" name="Rectangle 101"/>
              <p:cNvSpPr>
                <a:spLocks noChangeArrowheads="1"/>
              </p:cNvSpPr>
              <p:nvPr/>
            </p:nvSpPr>
            <p:spPr bwMode="auto">
              <a:xfrm>
                <a:off x="2024" y="1299"/>
                <a:ext cx="214" cy="12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" name="Freeform 102"/>
              <p:cNvSpPr>
                <a:spLocks/>
              </p:cNvSpPr>
              <p:nvPr/>
            </p:nvSpPr>
            <p:spPr bwMode="auto">
              <a:xfrm>
                <a:off x="2024" y="1302"/>
                <a:ext cx="208" cy="114"/>
              </a:xfrm>
              <a:custGeom>
                <a:avLst/>
                <a:gdLst/>
                <a:ahLst/>
                <a:cxnLst>
                  <a:cxn ang="0">
                    <a:pos x="1089" y="21"/>
                  </a:cxn>
                  <a:cxn ang="0">
                    <a:pos x="1089" y="575"/>
                  </a:cxn>
                  <a:cxn ang="0">
                    <a:pos x="1067" y="596"/>
                  </a:cxn>
                  <a:cxn ang="0">
                    <a:pos x="1067" y="596"/>
                  </a:cxn>
                  <a:cxn ang="0">
                    <a:pos x="22" y="596"/>
                  </a:cxn>
                  <a:cxn ang="0">
                    <a:pos x="0" y="575"/>
                  </a:cxn>
                  <a:cxn ang="0">
                    <a:pos x="0" y="575"/>
                  </a:cxn>
                  <a:cxn ang="0">
                    <a:pos x="0" y="21"/>
                  </a:cxn>
                  <a:cxn ang="0">
                    <a:pos x="22" y="0"/>
                  </a:cxn>
                  <a:cxn ang="0">
                    <a:pos x="22" y="0"/>
                  </a:cxn>
                  <a:cxn ang="0">
                    <a:pos x="1067" y="0"/>
                  </a:cxn>
                  <a:cxn ang="0">
                    <a:pos x="1089" y="21"/>
                  </a:cxn>
                </a:cxnLst>
                <a:rect l="0" t="0" r="r" b="b"/>
                <a:pathLst>
                  <a:path w="1089" h="596">
                    <a:moveTo>
                      <a:pt x="1089" y="21"/>
                    </a:moveTo>
                    <a:lnTo>
                      <a:pt x="1089" y="575"/>
                    </a:lnTo>
                    <a:cubicBezTo>
                      <a:pt x="1089" y="587"/>
                      <a:pt x="1079" y="596"/>
                      <a:pt x="1067" y="596"/>
                    </a:cubicBezTo>
                    <a:cubicBezTo>
                      <a:pt x="1067" y="596"/>
                      <a:pt x="1067" y="596"/>
                      <a:pt x="1067" y="596"/>
                    </a:cubicBezTo>
                    <a:lnTo>
                      <a:pt x="22" y="596"/>
                    </a:lnTo>
                    <a:cubicBezTo>
                      <a:pt x="10" y="596"/>
                      <a:pt x="0" y="587"/>
                      <a:pt x="0" y="575"/>
                    </a:cubicBezTo>
                    <a:lnTo>
                      <a:pt x="0" y="575"/>
                    </a:lnTo>
                    <a:lnTo>
                      <a:pt x="0" y="21"/>
                    </a:lnTo>
                    <a:cubicBezTo>
                      <a:pt x="0" y="9"/>
                      <a:pt x="10" y="0"/>
                      <a:pt x="22" y="0"/>
                    </a:cubicBezTo>
                    <a:lnTo>
                      <a:pt x="22" y="0"/>
                    </a:lnTo>
                    <a:lnTo>
                      <a:pt x="1067" y="0"/>
                    </a:lnTo>
                    <a:cubicBezTo>
                      <a:pt x="1079" y="0"/>
                      <a:pt x="1089" y="9"/>
                      <a:pt x="1089" y="21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" name="Freeform 103"/>
              <p:cNvSpPr>
                <a:spLocks noEditPoints="1"/>
              </p:cNvSpPr>
              <p:nvPr/>
            </p:nvSpPr>
            <p:spPr bwMode="auto">
              <a:xfrm>
                <a:off x="2024" y="1313"/>
                <a:ext cx="208" cy="92"/>
              </a:xfrm>
              <a:custGeom>
                <a:avLst/>
                <a:gdLst/>
                <a:ahLst/>
                <a:cxnLst>
                  <a:cxn ang="0">
                    <a:pos x="208" y="0"/>
                  </a:cxn>
                  <a:cxn ang="0">
                    <a:pos x="0" y="0"/>
                  </a:cxn>
                  <a:cxn ang="0">
                    <a:pos x="0" y="92"/>
                  </a:cxn>
                  <a:cxn ang="0">
                    <a:pos x="208" y="92"/>
                  </a:cxn>
                </a:cxnLst>
                <a:rect l="0" t="0" r="r" b="b"/>
                <a:pathLst>
                  <a:path w="208" h="92">
                    <a:moveTo>
                      <a:pt x="208" y="0"/>
                    </a:moveTo>
                    <a:lnTo>
                      <a:pt x="0" y="0"/>
                    </a:lnTo>
                    <a:moveTo>
                      <a:pt x="0" y="92"/>
                    </a:moveTo>
                    <a:lnTo>
                      <a:pt x="208" y="92"/>
                    </a:lnTo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" name="Line 104"/>
              <p:cNvSpPr>
                <a:spLocks noChangeShapeType="1"/>
              </p:cNvSpPr>
              <p:nvPr/>
            </p:nvSpPr>
            <p:spPr bwMode="auto">
              <a:xfrm flipH="1">
                <a:off x="2031" y="1410"/>
                <a:ext cx="195" cy="1"/>
              </a:xfrm>
              <a:prstGeom prst="line">
                <a:avLst/>
              </a:prstGeom>
              <a:noFill/>
              <a:ln w="12700" cap="rnd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" name="Rectangle 105"/>
              <p:cNvSpPr>
                <a:spLocks noChangeArrowheads="1"/>
              </p:cNvSpPr>
              <p:nvPr/>
            </p:nvSpPr>
            <p:spPr bwMode="auto">
              <a:xfrm>
                <a:off x="1563" y="2835"/>
                <a:ext cx="381" cy="2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Signal Recycling</a:t>
                </a:r>
                <a:r>
                  <a:rPr kumimoji="0" lang="en-US" sz="1200" b="0" i="0" u="none" strike="noStrike" cap="none" normalizeH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Cavity</a:t>
                </a:r>
                <a:endParaRPr kumimoji="0" lang="en-US" sz="4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7" name="Rectangle 106"/>
              <p:cNvSpPr>
                <a:spLocks noChangeArrowheads="1"/>
              </p:cNvSpPr>
              <p:nvPr/>
            </p:nvSpPr>
            <p:spPr bwMode="auto">
              <a:xfrm>
                <a:off x="1779" y="2316"/>
                <a:ext cx="58" cy="10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" name="Freeform 107"/>
              <p:cNvSpPr>
                <a:spLocks/>
              </p:cNvSpPr>
              <p:nvPr/>
            </p:nvSpPr>
            <p:spPr bwMode="auto">
              <a:xfrm>
                <a:off x="1782" y="2317"/>
                <a:ext cx="54" cy="96"/>
              </a:xfrm>
              <a:custGeom>
                <a:avLst/>
                <a:gdLst/>
                <a:ahLst/>
                <a:cxnLst>
                  <a:cxn ang="0">
                    <a:pos x="21" y="19"/>
                  </a:cxn>
                  <a:cxn ang="0">
                    <a:pos x="219" y="1"/>
                  </a:cxn>
                  <a:cxn ang="0">
                    <a:pos x="242" y="21"/>
                  </a:cxn>
                  <a:cxn ang="0">
                    <a:pos x="242" y="21"/>
                  </a:cxn>
                  <a:cxn ang="0">
                    <a:pos x="242" y="21"/>
                  </a:cxn>
                  <a:cxn ang="0">
                    <a:pos x="281" y="460"/>
                  </a:cxn>
                  <a:cxn ang="0">
                    <a:pos x="261" y="483"/>
                  </a:cxn>
                  <a:cxn ang="0">
                    <a:pos x="261" y="483"/>
                  </a:cxn>
                  <a:cxn ang="0">
                    <a:pos x="63" y="501"/>
                  </a:cxn>
                  <a:cxn ang="0">
                    <a:pos x="40" y="481"/>
                  </a:cxn>
                  <a:cxn ang="0">
                    <a:pos x="40" y="481"/>
                  </a:cxn>
                  <a:cxn ang="0">
                    <a:pos x="1" y="42"/>
                  </a:cxn>
                  <a:cxn ang="0">
                    <a:pos x="21" y="19"/>
                  </a:cxn>
                  <a:cxn ang="0">
                    <a:pos x="21" y="19"/>
                  </a:cxn>
                </a:cxnLst>
                <a:rect l="0" t="0" r="r" b="b"/>
                <a:pathLst>
                  <a:path w="282" h="502">
                    <a:moveTo>
                      <a:pt x="21" y="19"/>
                    </a:moveTo>
                    <a:lnTo>
                      <a:pt x="219" y="1"/>
                    </a:lnTo>
                    <a:cubicBezTo>
                      <a:pt x="231" y="0"/>
                      <a:pt x="241" y="9"/>
                      <a:pt x="242" y="21"/>
                    </a:cubicBezTo>
                    <a:cubicBezTo>
                      <a:pt x="242" y="21"/>
                      <a:pt x="242" y="21"/>
                      <a:pt x="242" y="21"/>
                    </a:cubicBezTo>
                    <a:lnTo>
                      <a:pt x="242" y="21"/>
                    </a:lnTo>
                    <a:lnTo>
                      <a:pt x="281" y="460"/>
                    </a:lnTo>
                    <a:cubicBezTo>
                      <a:pt x="282" y="472"/>
                      <a:pt x="273" y="482"/>
                      <a:pt x="261" y="483"/>
                    </a:cubicBezTo>
                    <a:lnTo>
                      <a:pt x="261" y="483"/>
                    </a:lnTo>
                    <a:lnTo>
                      <a:pt x="63" y="501"/>
                    </a:lnTo>
                    <a:cubicBezTo>
                      <a:pt x="51" y="502"/>
                      <a:pt x="41" y="493"/>
                      <a:pt x="40" y="481"/>
                    </a:cubicBezTo>
                    <a:cubicBezTo>
                      <a:pt x="40" y="481"/>
                      <a:pt x="40" y="481"/>
                      <a:pt x="40" y="481"/>
                    </a:cubicBezTo>
                    <a:lnTo>
                      <a:pt x="1" y="42"/>
                    </a:lnTo>
                    <a:cubicBezTo>
                      <a:pt x="0" y="30"/>
                      <a:pt x="9" y="20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" name="Rectangle 108"/>
              <p:cNvSpPr>
                <a:spLocks noChangeArrowheads="1"/>
              </p:cNvSpPr>
              <p:nvPr/>
            </p:nvSpPr>
            <p:spPr bwMode="auto">
              <a:xfrm>
                <a:off x="1779" y="2316"/>
                <a:ext cx="59" cy="10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" name="Freeform 109"/>
              <p:cNvSpPr>
                <a:spLocks/>
              </p:cNvSpPr>
              <p:nvPr/>
            </p:nvSpPr>
            <p:spPr bwMode="auto">
              <a:xfrm>
                <a:off x="1782" y="2317"/>
                <a:ext cx="54" cy="96"/>
              </a:xfrm>
              <a:custGeom>
                <a:avLst/>
                <a:gdLst/>
                <a:ahLst/>
                <a:cxnLst>
                  <a:cxn ang="0">
                    <a:pos x="21" y="19"/>
                  </a:cxn>
                  <a:cxn ang="0">
                    <a:pos x="219" y="1"/>
                  </a:cxn>
                  <a:cxn ang="0">
                    <a:pos x="242" y="21"/>
                  </a:cxn>
                  <a:cxn ang="0">
                    <a:pos x="242" y="21"/>
                  </a:cxn>
                  <a:cxn ang="0">
                    <a:pos x="242" y="21"/>
                  </a:cxn>
                  <a:cxn ang="0">
                    <a:pos x="281" y="460"/>
                  </a:cxn>
                  <a:cxn ang="0">
                    <a:pos x="261" y="483"/>
                  </a:cxn>
                  <a:cxn ang="0">
                    <a:pos x="261" y="483"/>
                  </a:cxn>
                  <a:cxn ang="0">
                    <a:pos x="63" y="501"/>
                  </a:cxn>
                  <a:cxn ang="0">
                    <a:pos x="40" y="481"/>
                  </a:cxn>
                  <a:cxn ang="0">
                    <a:pos x="40" y="481"/>
                  </a:cxn>
                  <a:cxn ang="0">
                    <a:pos x="1" y="42"/>
                  </a:cxn>
                  <a:cxn ang="0">
                    <a:pos x="21" y="19"/>
                  </a:cxn>
                  <a:cxn ang="0">
                    <a:pos x="21" y="19"/>
                  </a:cxn>
                </a:cxnLst>
                <a:rect l="0" t="0" r="r" b="b"/>
                <a:pathLst>
                  <a:path w="282" h="502">
                    <a:moveTo>
                      <a:pt x="21" y="19"/>
                    </a:moveTo>
                    <a:lnTo>
                      <a:pt x="219" y="1"/>
                    </a:lnTo>
                    <a:cubicBezTo>
                      <a:pt x="231" y="0"/>
                      <a:pt x="241" y="9"/>
                      <a:pt x="242" y="21"/>
                    </a:cubicBezTo>
                    <a:cubicBezTo>
                      <a:pt x="242" y="21"/>
                      <a:pt x="242" y="21"/>
                      <a:pt x="242" y="21"/>
                    </a:cubicBezTo>
                    <a:lnTo>
                      <a:pt x="242" y="21"/>
                    </a:lnTo>
                    <a:lnTo>
                      <a:pt x="281" y="460"/>
                    </a:lnTo>
                    <a:cubicBezTo>
                      <a:pt x="282" y="472"/>
                      <a:pt x="273" y="482"/>
                      <a:pt x="261" y="483"/>
                    </a:cubicBezTo>
                    <a:lnTo>
                      <a:pt x="261" y="483"/>
                    </a:lnTo>
                    <a:lnTo>
                      <a:pt x="63" y="501"/>
                    </a:lnTo>
                    <a:cubicBezTo>
                      <a:pt x="51" y="502"/>
                      <a:pt x="41" y="493"/>
                      <a:pt x="40" y="481"/>
                    </a:cubicBezTo>
                    <a:cubicBezTo>
                      <a:pt x="40" y="481"/>
                      <a:pt x="40" y="481"/>
                      <a:pt x="40" y="481"/>
                    </a:cubicBezTo>
                    <a:lnTo>
                      <a:pt x="1" y="42"/>
                    </a:lnTo>
                    <a:cubicBezTo>
                      <a:pt x="0" y="30"/>
                      <a:pt x="9" y="20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" name="Freeform 110"/>
              <p:cNvSpPr>
                <a:spLocks noEditPoints="1"/>
              </p:cNvSpPr>
              <p:nvPr/>
            </p:nvSpPr>
            <p:spPr bwMode="auto">
              <a:xfrm>
                <a:off x="1786" y="2318"/>
                <a:ext cx="45" cy="95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9" y="95"/>
                  </a:cxn>
                  <a:cxn ang="0">
                    <a:pos x="45" y="92"/>
                  </a:cxn>
                  <a:cxn ang="0">
                    <a:pos x="37" y="0"/>
                  </a:cxn>
                </a:cxnLst>
                <a:rect l="0" t="0" r="r" b="b"/>
                <a:pathLst>
                  <a:path w="45" h="95">
                    <a:moveTo>
                      <a:pt x="0" y="3"/>
                    </a:moveTo>
                    <a:lnTo>
                      <a:pt x="9" y="95"/>
                    </a:lnTo>
                    <a:moveTo>
                      <a:pt x="45" y="92"/>
                    </a:moveTo>
                    <a:lnTo>
                      <a:pt x="37" y="0"/>
                    </a:lnTo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" name="Line 111"/>
              <p:cNvSpPr>
                <a:spLocks noChangeShapeType="1"/>
              </p:cNvSpPr>
              <p:nvPr/>
            </p:nvSpPr>
            <p:spPr bwMode="auto">
              <a:xfrm>
                <a:off x="1826" y="2320"/>
                <a:ext cx="7" cy="86"/>
              </a:xfrm>
              <a:prstGeom prst="line">
                <a:avLst/>
              </a:prstGeom>
              <a:noFill/>
              <a:ln w="6350" cap="rnd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" name="Rectangle 118"/>
              <p:cNvSpPr>
                <a:spLocks noChangeArrowheads="1"/>
              </p:cNvSpPr>
              <p:nvPr/>
            </p:nvSpPr>
            <p:spPr bwMode="auto">
              <a:xfrm>
                <a:off x="2278" y="2162"/>
                <a:ext cx="122" cy="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ITM</a:t>
                </a:r>
                <a:endParaRPr kumimoji="0" lang="en-US" sz="4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4" name="Freeform 119"/>
              <p:cNvSpPr>
                <a:spLocks noEditPoints="1"/>
              </p:cNvSpPr>
              <p:nvPr/>
            </p:nvSpPr>
            <p:spPr bwMode="auto">
              <a:xfrm>
                <a:off x="1996" y="1419"/>
                <a:ext cx="4" cy="715"/>
              </a:xfrm>
              <a:custGeom>
                <a:avLst/>
                <a:gdLst/>
                <a:ahLst/>
                <a:cxnLst>
                  <a:cxn ang="0">
                    <a:pos x="21" y="3662"/>
                  </a:cxn>
                  <a:cxn ang="0">
                    <a:pos x="0" y="3598"/>
                  </a:cxn>
                  <a:cxn ang="0">
                    <a:pos x="21" y="3598"/>
                  </a:cxn>
                  <a:cxn ang="0">
                    <a:pos x="0" y="3406"/>
                  </a:cxn>
                  <a:cxn ang="0">
                    <a:pos x="11" y="3480"/>
                  </a:cxn>
                  <a:cxn ang="0">
                    <a:pos x="11" y="3267"/>
                  </a:cxn>
                  <a:cxn ang="0">
                    <a:pos x="0" y="3342"/>
                  </a:cxn>
                  <a:cxn ang="0">
                    <a:pos x="21" y="3150"/>
                  </a:cxn>
                  <a:cxn ang="0">
                    <a:pos x="0" y="3086"/>
                  </a:cxn>
                  <a:cxn ang="0">
                    <a:pos x="21" y="3086"/>
                  </a:cxn>
                  <a:cxn ang="0">
                    <a:pos x="0" y="2894"/>
                  </a:cxn>
                  <a:cxn ang="0">
                    <a:pos x="11" y="2968"/>
                  </a:cxn>
                  <a:cxn ang="0">
                    <a:pos x="11" y="2755"/>
                  </a:cxn>
                  <a:cxn ang="0">
                    <a:pos x="0" y="2830"/>
                  </a:cxn>
                  <a:cxn ang="0">
                    <a:pos x="21" y="2638"/>
                  </a:cxn>
                  <a:cxn ang="0">
                    <a:pos x="0" y="2574"/>
                  </a:cxn>
                  <a:cxn ang="0">
                    <a:pos x="21" y="2574"/>
                  </a:cxn>
                  <a:cxn ang="0">
                    <a:pos x="0" y="2382"/>
                  </a:cxn>
                  <a:cxn ang="0">
                    <a:pos x="11" y="2456"/>
                  </a:cxn>
                  <a:cxn ang="0">
                    <a:pos x="11" y="2243"/>
                  </a:cxn>
                  <a:cxn ang="0">
                    <a:pos x="0" y="2318"/>
                  </a:cxn>
                  <a:cxn ang="0">
                    <a:pos x="21" y="2126"/>
                  </a:cxn>
                  <a:cxn ang="0">
                    <a:pos x="0" y="2062"/>
                  </a:cxn>
                  <a:cxn ang="0">
                    <a:pos x="21" y="2062"/>
                  </a:cxn>
                  <a:cxn ang="0">
                    <a:pos x="0" y="1870"/>
                  </a:cxn>
                  <a:cxn ang="0">
                    <a:pos x="11" y="1944"/>
                  </a:cxn>
                  <a:cxn ang="0">
                    <a:pos x="11" y="1731"/>
                  </a:cxn>
                  <a:cxn ang="0">
                    <a:pos x="0" y="1806"/>
                  </a:cxn>
                  <a:cxn ang="0">
                    <a:pos x="21" y="1614"/>
                  </a:cxn>
                  <a:cxn ang="0">
                    <a:pos x="0" y="1550"/>
                  </a:cxn>
                  <a:cxn ang="0">
                    <a:pos x="21" y="1550"/>
                  </a:cxn>
                  <a:cxn ang="0">
                    <a:pos x="0" y="1358"/>
                  </a:cxn>
                  <a:cxn ang="0">
                    <a:pos x="11" y="1432"/>
                  </a:cxn>
                  <a:cxn ang="0">
                    <a:pos x="11" y="1219"/>
                  </a:cxn>
                  <a:cxn ang="0">
                    <a:pos x="0" y="1294"/>
                  </a:cxn>
                  <a:cxn ang="0">
                    <a:pos x="21" y="1102"/>
                  </a:cxn>
                  <a:cxn ang="0">
                    <a:pos x="0" y="1038"/>
                  </a:cxn>
                  <a:cxn ang="0">
                    <a:pos x="21" y="1038"/>
                  </a:cxn>
                  <a:cxn ang="0">
                    <a:pos x="0" y="846"/>
                  </a:cxn>
                  <a:cxn ang="0">
                    <a:pos x="11" y="920"/>
                  </a:cxn>
                  <a:cxn ang="0">
                    <a:pos x="11" y="707"/>
                  </a:cxn>
                  <a:cxn ang="0">
                    <a:pos x="0" y="782"/>
                  </a:cxn>
                  <a:cxn ang="0">
                    <a:pos x="21" y="590"/>
                  </a:cxn>
                  <a:cxn ang="0">
                    <a:pos x="0" y="526"/>
                  </a:cxn>
                  <a:cxn ang="0">
                    <a:pos x="21" y="526"/>
                  </a:cxn>
                  <a:cxn ang="0">
                    <a:pos x="0" y="334"/>
                  </a:cxn>
                  <a:cxn ang="0">
                    <a:pos x="11" y="408"/>
                  </a:cxn>
                  <a:cxn ang="0">
                    <a:pos x="11" y="195"/>
                  </a:cxn>
                  <a:cxn ang="0">
                    <a:pos x="0" y="270"/>
                  </a:cxn>
                  <a:cxn ang="0">
                    <a:pos x="21" y="78"/>
                  </a:cxn>
                  <a:cxn ang="0">
                    <a:pos x="0" y="14"/>
                  </a:cxn>
                  <a:cxn ang="0">
                    <a:pos x="21" y="14"/>
                  </a:cxn>
                </a:cxnLst>
                <a:rect l="0" t="0" r="r" b="b"/>
                <a:pathLst>
                  <a:path w="21" h="3736">
                    <a:moveTo>
                      <a:pt x="0" y="3726"/>
                    </a:moveTo>
                    <a:lnTo>
                      <a:pt x="0" y="3662"/>
                    </a:lnTo>
                    <a:cubicBezTo>
                      <a:pt x="0" y="3656"/>
                      <a:pt x="5" y="3651"/>
                      <a:pt x="11" y="3651"/>
                    </a:cubicBezTo>
                    <a:cubicBezTo>
                      <a:pt x="16" y="3651"/>
                      <a:pt x="21" y="3656"/>
                      <a:pt x="21" y="3662"/>
                    </a:cubicBezTo>
                    <a:lnTo>
                      <a:pt x="21" y="3726"/>
                    </a:lnTo>
                    <a:cubicBezTo>
                      <a:pt x="21" y="3732"/>
                      <a:pt x="16" y="3736"/>
                      <a:pt x="11" y="3736"/>
                    </a:cubicBezTo>
                    <a:cubicBezTo>
                      <a:pt x="5" y="3736"/>
                      <a:pt x="0" y="3732"/>
                      <a:pt x="0" y="3726"/>
                    </a:cubicBezTo>
                    <a:close/>
                    <a:moveTo>
                      <a:pt x="0" y="3598"/>
                    </a:moveTo>
                    <a:lnTo>
                      <a:pt x="0" y="3534"/>
                    </a:lnTo>
                    <a:cubicBezTo>
                      <a:pt x="0" y="3528"/>
                      <a:pt x="5" y="3523"/>
                      <a:pt x="11" y="3523"/>
                    </a:cubicBezTo>
                    <a:cubicBezTo>
                      <a:pt x="16" y="3523"/>
                      <a:pt x="21" y="3528"/>
                      <a:pt x="21" y="3534"/>
                    </a:cubicBezTo>
                    <a:lnTo>
                      <a:pt x="21" y="3598"/>
                    </a:lnTo>
                    <a:cubicBezTo>
                      <a:pt x="21" y="3604"/>
                      <a:pt x="16" y="3608"/>
                      <a:pt x="11" y="3608"/>
                    </a:cubicBezTo>
                    <a:cubicBezTo>
                      <a:pt x="5" y="3608"/>
                      <a:pt x="0" y="3604"/>
                      <a:pt x="0" y="3598"/>
                    </a:cubicBezTo>
                    <a:close/>
                    <a:moveTo>
                      <a:pt x="0" y="3470"/>
                    </a:moveTo>
                    <a:lnTo>
                      <a:pt x="0" y="3406"/>
                    </a:lnTo>
                    <a:cubicBezTo>
                      <a:pt x="0" y="3400"/>
                      <a:pt x="5" y="3395"/>
                      <a:pt x="11" y="3395"/>
                    </a:cubicBezTo>
                    <a:cubicBezTo>
                      <a:pt x="16" y="3395"/>
                      <a:pt x="21" y="3400"/>
                      <a:pt x="21" y="3406"/>
                    </a:cubicBezTo>
                    <a:lnTo>
                      <a:pt x="21" y="3470"/>
                    </a:lnTo>
                    <a:cubicBezTo>
                      <a:pt x="21" y="3476"/>
                      <a:pt x="16" y="3480"/>
                      <a:pt x="11" y="3480"/>
                    </a:cubicBezTo>
                    <a:cubicBezTo>
                      <a:pt x="5" y="3480"/>
                      <a:pt x="0" y="3476"/>
                      <a:pt x="0" y="3470"/>
                    </a:cubicBezTo>
                    <a:close/>
                    <a:moveTo>
                      <a:pt x="0" y="3342"/>
                    </a:moveTo>
                    <a:lnTo>
                      <a:pt x="0" y="3278"/>
                    </a:lnTo>
                    <a:cubicBezTo>
                      <a:pt x="0" y="3272"/>
                      <a:pt x="5" y="3267"/>
                      <a:pt x="11" y="3267"/>
                    </a:cubicBezTo>
                    <a:cubicBezTo>
                      <a:pt x="16" y="3267"/>
                      <a:pt x="21" y="3272"/>
                      <a:pt x="21" y="3278"/>
                    </a:cubicBezTo>
                    <a:lnTo>
                      <a:pt x="21" y="3342"/>
                    </a:lnTo>
                    <a:cubicBezTo>
                      <a:pt x="21" y="3348"/>
                      <a:pt x="16" y="3352"/>
                      <a:pt x="11" y="3352"/>
                    </a:cubicBezTo>
                    <a:cubicBezTo>
                      <a:pt x="5" y="3352"/>
                      <a:pt x="0" y="3348"/>
                      <a:pt x="0" y="3342"/>
                    </a:cubicBezTo>
                    <a:close/>
                    <a:moveTo>
                      <a:pt x="0" y="3214"/>
                    </a:moveTo>
                    <a:lnTo>
                      <a:pt x="0" y="3150"/>
                    </a:lnTo>
                    <a:cubicBezTo>
                      <a:pt x="0" y="3144"/>
                      <a:pt x="5" y="3139"/>
                      <a:pt x="11" y="3139"/>
                    </a:cubicBezTo>
                    <a:cubicBezTo>
                      <a:pt x="16" y="3139"/>
                      <a:pt x="21" y="3144"/>
                      <a:pt x="21" y="3150"/>
                    </a:cubicBezTo>
                    <a:lnTo>
                      <a:pt x="21" y="3214"/>
                    </a:lnTo>
                    <a:cubicBezTo>
                      <a:pt x="21" y="3220"/>
                      <a:pt x="16" y="3224"/>
                      <a:pt x="11" y="3224"/>
                    </a:cubicBezTo>
                    <a:cubicBezTo>
                      <a:pt x="5" y="3224"/>
                      <a:pt x="0" y="3220"/>
                      <a:pt x="0" y="3214"/>
                    </a:cubicBezTo>
                    <a:close/>
                    <a:moveTo>
                      <a:pt x="0" y="3086"/>
                    </a:moveTo>
                    <a:lnTo>
                      <a:pt x="0" y="3022"/>
                    </a:lnTo>
                    <a:cubicBezTo>
                      <a:pt x="0" y="3016"/>
                      <a:pt x="5" y="3011"/>
                      <a:pt x="11" y="3011"/>
                    </a:cubicBezTo>
                    <a:cubicBezTo>
                      <a:pt x="16" y="3011"/>
                      <a:pt x="21" y="3016"/>
                      <a:pt x="21" y="3022"/>
                    </a:cubicBezTo>
                    <a:lnTo>
                      <a:pt x="21" y="3086"/>
                    </a:lnTo>
                    <a:cubicBezTo>
                      <a:pt x="21" y="3092"/>
                      <a:pt x="16" y="3096"/>
                      <a:pt x="11" y="3096"/>
                    </a:cubicBezTo>
                    <a:cubicBezTo>
                      <a:pt x="5" y="3096"/>
                      <a:pt x="0" y="3092"/>
                      <a:pt x="0" y="3086"/>
                    </a:cubicBezTo>
                    <a:close/>
                    <a:moveTo>
                      <a:pt x="0" y="2958"/>
                    </a:moveTo>
                    <a:lnTo>
                      <a:pt x="0" y="2894"/>
                    </a:lnTo>
                    <a:cubicBezTo>
                      <a:pt x="0" y="2888"/>
                      <a:pt x="5" y="2883"/>
                      <a:pt x="11" y="2883"/>
                    </a:cubicBezTo>
                    <a:cubicBezTo>
                      <a:pt x="16" y="2883"/>
                      <a:pt x="21" y="2888"/>
                      <a:pt x="21" y="2894"/>
                    </a:cubicBezTo>
                    <a:lnTo>
                      <a:pt x="21" y="2958"/>
                    </a:lnTo>
                    <a:cubicBezTo>
                      <a:pt x="21" y="2964"/>
                      <a:pt x="16" y="2968"/>
                      <a:pt x="11" y="2968"/>
                    </a:cubicBezTo>
                    <a:cubicBezTo>
                      <a:pt x="5" y="2968"/>
                      <a:pt x="0" y="2964"/>
                      <a:pt x="0" y="2958"/>
                    </a:cubicBezTo>
                    <a:close/>
                    <a:moveTo>
                      <a:pt x="0" y="2830"/>
                    </a:moveTo>
                    <a:lnTo>
                      <a:pt x="0" y="2766"/>
                    </a:lnTo>
                    <a:cubicBezTo>
                      <a:pt x="0" y="2760"/>
                      <a:pt x="5" y="2755"/>
                      <a:pt x="11" y="2755"/>
                    </a:cubicBezTo>
                    <a:cubicBezTo>
                      <a:pt x="16" y="2755"/>
                      <a:pt x="21" y="2760"/>
                      <a:pt x="21" y="2766"/>
                    </a:cubicBezTo>
                    <a:lnTo>
                      <a:pt x="21" y="2830"/>
                    </a:lnTo>
                    <a:cubicBezTo>
                      <a:pt x="21" y="2836"/>
                      <a:pt x="16" y="2840"/>
                      <a:pt x="11" y="2840"/>
                    </a:cubicBezTo>
                    <a:cubicBezTo>
                      <a:pt x="5" y="2840"/>
                      <a:pt x="0" y="2836"/>
                      <a:pt x="0" y="2830"/>
                    </a:cubicBezTo>
                    <a:close/>
                    <a:moveTo>
                      <a:pt x="0" y="2702"/>
                    </a:moveTo>
                    <a:lnTo>
                      <a:pt x="0" y="2638"/>
                    </a:lnTo>
                    <a:cubicBezTo>
                      <a:pt x="0" y="2632"/>
                      <a:pt x="5" y="2627"/>
                      <a:pt x="11" y="2627"/>
                    </a:cubicBezTo>
                    <a:cubicBezTo>
                      <a:pt x="16" y="2627"/>
                      <a:pt x="21" y="2632"/>
                      <a:pt x="21" y="2638"/>
                    </a:cubicBezTo>
                    <a:lnTo>
                      <a:pt x="21" y="2702"/>
                    </a:lnTo>
                    <a:cubicBezTo>
                      <a:pt x="21" y="2708"/>
                      <a:pt x="16" y="2712"/>
                      <a:pt x="11" y="2712"/>
                    </a:cubicBezTo>
                    <a:cubicBezTo>
                      <a:pt x="5" y="2712"/>
                      <a:pt x="0" y="2708"/>
                      <a:pt x="0" y="2702"/>
                    </a:cubicBezTo>
                    <a:close/>
                    <a:moveTo>
                      <a:pt x="0" y="2574"/>
                    </a:moveTo>
                    <a:lnTo>
                      <a:pt x="0" y="2510"/>
                    </a:lnTo>
                    <a:cubicBezTo>
                      <a:pt x="0" y="2504"/>
                      <a:pt x="5" y="2499"/>
                      <a:pt x="11" y="2499"/>
                    </a:cubicBezTo>
                    <a:cubicBezTo>
                      <a:pt x="16" y="2499"/>
                      <a:pt x="21" y="2504"/>
                      <a:pt x="21" y="2510"/>
                    </a:cubicBezTo>
                    <a:lnTo>
                      <a:pt x="21" y="2574"/>
                    </a:lnTo>
                    <a:cubicBezTo>
                      <a:pt x="21" y="2580"/>
                      <a:pt x="16" y="2584"/>
                      <a:pt x="11" y="2584"/>
                    </a:cubicBezTo>
                    <a:cubicBezTo>
                      <a:pt x="5" y="2584"/>
                      <a:pt x="0" y="2580"/>
                      <a:pt x="0" y="2574"/>
                    </a:cubicBezTo>
                    <a:close/>
                    <a:moveTo>
                      <a:pt x="0" y="2446"/>
                    </a:moveTo>
                    <a:lnTo>
                      <a:pt x="0" y="2382"/>
                    </a:lnTo>
                    <a:cubicBezTo>
                      <a:pt x="0" y="2376"/>
                      <a:pt x="5" y="2371"/>
                      <a:pt x="11" y="2371"/>
                    </a:cubicBezTo>
                    <a:cubicBezTo>
                      <a:pt x="16" y="2371"/>
                      <a:pt x="21" y="2376"/>
                      <a:pt x="21" y="2382"/>
                    </a:cubicBezTo>
                    <a:lnTo>
                      <a:pt x="21" y="2446"/>
                    </a:lnTo>
                    <a:cubicBezTo>
                      <a:pt x="21" y="2452"/>
                      <a:pt x="16" y="2456"/>
                      <a:pt x="11" y="2456"/>
                    </a:cubicBezTo>
                    <a:cubicBezTo>
                      <a:pt x="5" y="2456"/>
                      <a:pt x="0" y="2452"/>
                      <a:pt x="0" y="2446"/>
                    </a:cubicBezTo>
                    <a:close/>
                    <a:moveTo>
                      <a:pt x="0" y="2318"/>
                    </a:moveTo>
                    <a:lnTo>
                      <a:pt x="0" y="2254"/>
                    </a:lnTo>
                    <a:cubicBezTo>
                      <a:pt x="0" y="2248"/>
                      <a:pt x="5" y="2243"/>
                      <a:pt x="11" y="2243"/>
                    </a:cubicBezTo>
                    <a:cubicBezTo>
                      <a:pt x="16" y="2243"/>
                      <a:pt x="21" y="2248"/>
                      <a:pt x="21" y="2254"/>
                    </a:cubicBezTo>
                    <a:lnTo>
                      <a:pt x="21" y="2318"/>
                    </a:lnTo>
                    <a:cubicBezTo>
                      <a:pt x="21" y="2324"/>
                      <a:pt x="16" y="2328"/>
                      <a:pt x="11" y="2328"/>
                    </a:cubicBezTo>
                    <a:cubicBezTo>
                      <a:pt x="5" y="2328"/>
                      <a:pt x="0" y="2324"/>
                      <a:pt x="0" y="2318"/>
                    </a:cubicBezTo>
                    <a:close/>
                    <a:moveTo>
                      <a:pt x="0" y="2190"/>
                    </a:moveTo>
                    <a:lnTo>
                      <a:pt x="0" y="2126"/>
                    </a:lnTo>
                    <a:cubicBezTo>
                      <a:pt x="0" y="2120"/>
                      <a:pt x="5" y="2115"/>
                      <a:pt x="11" y="2115"/>
                    </a:cubicBezTo>
                    <a:cubicBezTo>
                      <a:pt x="16" y="2115"/>
                      <a:pt x="21" y="2120"/>
                      <a:pt x="21" y="2126"/>
                    </a:cubicBezTo>
                    <a:lnTo>
                      <a:pt x="21" y="2190"/>
                    </a:lnTo>
                    <a:cubicBezTo>
                      <a:pt x="21" y="2196"/>
                      <a:pt x="16" y="2200"/>
                      <a:pt x="11" y="2200"/>
                    </a:cubicBezTo>
                    <a:cubicBezTo>
                      <a:pt x="5" y="2200"/>
                      <a:pt x="0" y="2196"/>
                      <a:pt x="0" y="2190"/>
                    </a:cubicBezTo>
                    <a:close/>
                    <a:moveTo>
                      <a:pt x="0" y="2062"/>
                    </a:moveTo>
                    <a:lnTo>
                      <a:pt x="0" y="1998"/>
                    </a:lnTo>
                    <a:cubicBezTo>
                      <a:pt x="0" y="1992"/>
                      <a:pt x="5" y="1987"/>
                      <a:pt x="11" y="1987"/>
                    </a:cubicBezTo>
                    <a:cubicBezTo>
                      <a:pt x="16" y="1987"/>
                      <a:pt x="21" y="1992"/>
                      <a:pt x="21" y="1998"/>
                    </a:cubicBezTo>
                    <a:lnTo>
                      <a:pt x="21" y="2062"/>
                    </a:lnTo>
                    <a:cubicBezTo>
                      <a:pt x="21" y="2068"/>
                      <a:pt x="16" y="2072"/>
                      <a:pt x="11" y="2072"/>
                    </a:cubicBezTo>
                    <a:cubicBezTo>
                      <a:pt x="5" y="2072"/>
                      <a:pt x="0" y="2068"/>
                      <a:pt x="0" y="2062"/>
                    </a:cubicBezTo>
                    <a:close/>
                    <a:moveTo>
                      <a:pt x="0" y="1934"/>
                    </a:moveTo>
                    <a:lnTo>
                      <a:pt x="0" y="1870"/>
                    </a:lnTo>
                    <a:cubicBezTo>
                      <a:pt x="0" y="1864"/>
                      <a:pt x="5" y="1859"/>
                      <a:pt x="11" y="1859"/>
                    </a:cubicBezTo>
                    <a:cubicBezTo>
                      <a:pt x="16" y="1859"/>
                      <a:pt x="21" y="1864"/>
                      <a:pt x="21" y="1870"/>
                    </a:cubicBezTo>
                    <a:lnTo>
                      <a:pt x="21" y="1934"/>
                    </a:lnTo>
                    <a:cubicBezTo>
                      <a:pt x="21" y="1940"/>
                      <a:pt x="16" y="1944"/>
                      <a:pt x="11" y="1944"/>
                    </a:cubicBezTo>
                    <a:cubicBezTo>
                      <a:pt x="5" y="1944"/>
                      <a:pt x="0" y="1940"/>
                      <a:pt x="0" y="1934"/>
                    </a:cubicBezTo>
                    <a:close/>
                    <a:moveTo>
                      <a:pt x="0" y="1806"/>
                    </a:moveTo>
                    <a:lnTo>
                      <a:pt x="0" y="1742"/>
                    </a:lnTo>
                    <a:cubicBezTo>
                      <a:pt x="0" y="1736"/>
                      <a:pt x="5" y="1731"/>
                      <a:pt x="11" y="1731"/>
                    </a:cubicBezTo>
                    <a:cubicBezTo>
                      <a:pt x="16" y="1731"/>
                      <a:pt x="21" y="1736"/>
                      <a:pt x="21" y="1742"/>
                    </a:cubicBezTo>
                    <a:lnTo>
                      <a:pt x="21" y="1806"/>
                    </a:lnTo>
                    <a:cubicBezTo>
                      <a:pt x="21" y="1812"/>
                      <a:pt x="16" y="1816"/>
                      <a:pt x="11" y="1816"/>
                    </a:cubicBezTo>
                    <a:cubicBezTo>
                      <a:pt x="5" y="1816"/>
                      <a:pt x="0" y="1812"/>
                      <a:pt x="0" y="1806"/>
                    </a:cubicBezTo>
                    <a:close/>
                    <a:moveTo>
                      <a:pt x="0" y="1678"/>
                    </a:moveTo>
                    <a:lnTo>
                      <a:pt x="0" y="1614"/>
                    </a:lnTo>
                    <a:cubicBezTo>
                      <a:pt x="0" y="1608"/>
                      <a:pt x="5" y="1603"/>
                      <a:pt x="11" y="1603"/>
                    </a:cubicBezTo>
                    <a:cubicBezTo>
                      <a:pt x="16" y="1603"/>
                      <a:pt x="21" y="1608"/>
                      <a:pt x="21" y="1614"/>
                    </a:cubicBezTo>
                    <a:lnTo>
                      <a:pt x="21" y="1678"/>
                    </a:lnTo>
                    <a:cubicBezTo>
                      <a:pt x="21" y="1684"/>
                      <a:pt x="16" y="1688"/>
                      <a:pt x="11" y="1688"/>
                    </a:cubicBezTo>
                    <a:cubicBezTo>
                      <a:pt x="5" y="1688"/>
                      <a:pt x="0" y="1684"/>
                      <a:pt x="0" y="1678"/>
                    </a:cubicBezTo>
                    <a:close/>
                    <a:moveTo>
                      <a:pt x="0" y="1550"/>
                    </a:moveTo>
                    <a:lnTo>
                      <a:pt x="0" y="1486"/>
                    </a:lnTo>
                    <a:cubicBezTo>
                      <a:pt x="0" y="1480"/>
                      <a:pt x="5" y="1475"/>
                      <a:pt x="11" y="1475"/>
                    </a:cubicBezTo>
                    <a:cubicBezTo>
                      <a:pt x="16" y="1475"/>
                      <a:pt x="21" y="1480"/>
                      <a:pt x="21" y="1486"/>
                    </a:cubicBezTo>
                    <a:lnTo>
                      <a:pt x="21" y="1550"/>
                    </a:lnTo>
                    <a:cubicBezTo>
                      <a:pt x="21" y="1556"/>
                      <a:pt x="16" y="1560"/>
                      <a:pt x="11" y="1560"/>
                    </a:cubicBezTo>
                    <a:cubicBezTo>
                      <a:pt x="5" y="1560"/>
                      <a:pt x="0" y="1556"/>
                      <a:pt x="0" y="1550"/>
                    </a:cubicBezTo>
                    <a:close/>
                    <a:moveTo>
                      <a:pt x="0" y="1422"/>
                    </a:moveTo>
                    <a:lnTo>
                      <a:pt x="0" y="1358"/>
                    </a:lnTo>
                    <a:cubicBezTo>
                      <a:pt x="0" y="1352"/>
                      <a:pt x="5" y="1347"/>
                      <a:pt x="11" y="1347"/>
                    </a:cubicBezTo>
                    <a:cubicBezTo>
                      <a:pt x="16" y="1347"/>
                      <a:pt x="21" y="1352"/>
                      <a:pt x="21" y="1358"/>
                    </a:cubicBezTo>
                    <a:lnTo>
                      <a:pt x="21" y="1422"/>
                    </a:lnTo>
                    <a:cubicBezTo>
                      <a:pt x="21" y="1428"/>
                      <a:pt x="16" y="1432"/>
                      <a:pt x="11" y="1432"/>
                    </a:cubicBezTo>
                    <a:cubicBezTo>
                      <a:pt x="5" y="1432"/>
                      <a:pt x="0" y="1428"/>
                      <a:pt x="0" y="1422"/>
                    </a:cubicBezTo>
                    <a:close/>
                    <a:moveTo>
                      <a:pt x="0" y="1294"/>
                    </a:moveTo>
                    <a:lnTo>
                      <a:pt x="0" y="1230"/>
                    </a:lnTo>
                    <a:cubicBezTo>
                      <a:pt x="0" y="1224"/>
                      <a:pt x="5" y="1219"/>
                      <a:pt x="11" y="1219"/>
                    </a:cubicBezTo>
                    <a:cubicBezTo>
                      <a:pt x="16" y="1219"/>
                      <a:pt x="21" y="1224"/>
                      <a:pt x="21" y="1230"/>
                    </a:cubicBezTo>
                    <a:lnTo>
                      <a:pt x="21" y="1294"/>
                    </a:lnTo>
                    <a:cubicBezTo>
                      <a:pt x="21" y="1300"/>
                      <a:pt x="16" y="1304"/>
                      <a:pt x="11" y="1304"/>
                    </a:cubicBezTo>
                    <a:cubicBezTo>
                      <a:pt x="5" y="1304"/>
                      <a:pt x="0" y="1300"/>
                      <a:pt x="0" y="1294"/>
                    </a:cubicBezTo>
                    <a:close/>
                    <a:moveTo>
                      <a:pt x="0" y="1166"/>
                    </a:moveTo>
                    <a:lnTo>
                      <a:pt x="0" y="1102"/>
                    </a:lnTo>
                    <a:cubicBezTo>
                      <a:pt x="0" y="1096"/>
                      <a:pt x="5" y="1091"/>
                      <a:pt x="11" y="1091"/>
                    </a:cubicBezTo>
                    <a:cubicBezTo>
                      <a:pt x="16" y="1091"/>
                      <a:pt x="21" y="1096"/>
                      <a:pt x="21" y="1102"/>
                    </a:cubicBezTo>
                    <a:lnTo>
                      <a:pt x="21" y="1166"/>
                    </a:lnTo>
                    <a:cubicBezTo>
                      <a:pt x="21" y="1172"/>
                      <a:pt x="16" y="1176"/>
                      <a:pt x="11" y="1176"/>
                    </a:cubicBezTo>
                    <a:cubicBezTo>
                      <a:pt x="5" y="1176"/>
                      <a:pt x="0" y="1172"/>
                      <a:pt x="0" y="1166"/>
                    </a:cubicBezTo>
                    <a:close/>
                    <a:moveTo>
                      <a:pt x="0" y="1038"/>
                    </a:moveTo>
                    <a:lnTo>
                      <a:pt x="0" y="974"/>
                    </a:lnTo>
                    <a:cubicBezTo>
                      <a:pt x="0" y="968"/>
                      <a:pt x="5" y="963"/>
                      <a:pt x="11" y="963"/>
                    </a:cubicBezTo>
                    <a:cubicBezTo>
                      <a:pt x="16" y="963"/>
                      <a:pt x="21" y="968"/>
                      <a:pt x="21" y="974"/>
                    </a:cubicBezTo>
                    <a:lnTo>
                      <a:pt x="21" y="1038"/>
                    </a:lnTo>
                    <a:cubicBezTo>
                      <a:pt x="21" y="1044"/>
                      <a:pt x="16" y="1048"/>
                      <a:pt x="11" y="1048"/>
                    </a:cubicBezTo>
                    <a:cubicBezTo>
                      <a:pt x="5" y="1048"/>
                      <a:pt x="0" y="1044"/>
                      <a:pt x="0" y="1038"/>
                    </a:cubicBezTo>
                    <a:close/>
                    <a:moveTo>
                      <a:pt x="0" y="910"/>
                    </a:moveTo>
                    <a:lnTo>
                      <a:pt x="0" y="846"/>
                    </a:lnTo>
                    <a:cubicBezTo>
                      <a:pt x="0" y="840"/>
                      <a:pt x="5" y="835"/>
                      <a:pt x="11" y="835"/>
                    </a:cubicBezTo>
                    <a:cubicBezTo>
                      <a:pt x="16" y="835"/>
                      <a:pt x="21" y="840"/>
                      <a:pt x="21" y="846"/>
                    </a:cubicBezTo>
                    <a:lnTo>
                      <a:pt x="21" y="910"/>
                    </a:lnTo>
                    <a:cubicBezTo>
                      <a:pt x="21" y="916"/>
                      <a:pt x="16" y="920"/>
                      <a:pt x="11" y="920"/>
                    </a:cubicBezTo>
                    <a:cubicBezTo>
                      <a:pt x="5" y="920"/>
                      <a:pt x="0" y="916"/>
                      <a:pt x="0" y="910"/>
                    </a:cubicBezTo>
                    <a:close/>
                    <a:moveTo>
                      <a:pt x="0" y="782"/>
                    </a:moveTo>
                    <a:lnTo>
                      <a:pt x="0" y="718"/>
                    </a:lnTo>
                    <a:cubicBezTo>
                      <a:pt x="0" y="712"/>
                      <a:pt x="5" y="707"/>
                      <a:pt x="11" y="707"/>
                    </a:cubicBezTo>
                    <a:cubicBezTo>
                      <a:pt x="16" y="707"/>
                      <a:pt x="21" y="712"/>
                      <a:pt x="21" y="718"/>
                    </a:cubicBezTo>
                    <a:lnTo>
                      <a:pt x="21" y="782"/>
                    </a:lnTo>
                    <a:cubicBezTo>
                      <a:pt x="21" y="788"/>
                      <a:pt x="16" y="792"/>
                      <a:pt x="11" y="792"/>
                    </a:cubicBezTo>
                    <a:cubicBezTo>
                      <a:pt x="5" y="792"/>
                      <a:pt x="0" y="788"/>
                      <a:pt x="0" y="782"/>
                    </a:cubicBezTo>
                    <a:close/>
                    <a:moveTo>
                      <a:pt x="0" y="654"/>
                    </a:moveTo>
                    <a:lnTo>
                      <a:pt x="0" y="590"/>
                    </a:lnTo>
                    <a:cubicBezTo>
                      <a:pt x="0" y="584"/>
                      <a:pt x="5" y="579"/>
                      <a:pt x="11" y="579"/>
                    </a:cubicBezTo>
                    <a:cubicBezTo>
                      <a:pt x="16" y="579"/>
                      <a:pt x="21" y="584"/>
                      <a:pt x="21" y="590"/>
                    </a:cubicBezTo>
                    <a:lnTo>
                      <a:pt x="21" y="654"/>
                    </a:lnTo>
                    <a:cubicBezTo>
                      <a:pt x="21" y="660"/>
                      <a:pt x="16" y="664"/>
                      <a:pt x="11" y="664"/>
                    </a:cubicBezTo>
                    <a:cubicBezTo>
                      <a:pt x="5" y="664"/>
                      <a:pt x="0" y="660"/>
                      <a:pt x="0" y="654"/>
                    </a:cubicBezTo>
                    <a:close/>
                    <a:moveTo>
                      <a:pt x="0" y="526"/>
                    </a:moveTo>
                    <a:lnTo>
                      <a:pt x="0" y="462"/>
                    </a:lnTo>
                    <a:cubicBezTo>
                      <a:pt x="0" y="456"/>
                      <a:pt x="5" y="451"/>
                      <a:pt x="11" y="451"/>
                    </a:cubicBezTo>
                    <a:cubicBezTo>
                      <a:pt x="16" y="451"/>
                      <a:pt x="21" y="456"/>
                      <a:pt x="21" y="462"/>
                    </a:cubicBezTo>
                    <a:lnTo>
                      <a:pt x="21" y="526"/>
                    </a:lnTo>
                    <a:cubicBezTo>
                      <a:pt x="21" y="532"/>
                      <a:pt x="16" y="536"/>
                      <a:pt x="11" y="536"/>
                    </a:cubicBezTo>
                    <a:cubicBezTo>
                      <a:pt x="5" y="536"/>
                      <a:pt x="0" y="532"/>
                      <a:pt x="0" y="526"/>
                    </a:cubicBezTo>
                    <a:close/>
                    <a:moveTo>
                      <a:pt x="0" y="398"/>
                    </a:moveTo>
                    <a:lnTo>
                      <a:pt x="0" y="334"/>
                    </a:lnTo>
                    <a:cubicBezTo>
                      <a:pt x="0" y="328"/>
                      <a:pt x="5" y="323"/>
                      <a:pt x="11" y="323"/>
                    </a:cubicBezTo>
                    <a:cubicBezTo>
                      <a:pt x="16" y="323"/>
                      <a:pt x="21" y="328"/>
                      <a:pt x="21" y="334"/>
                    </a:cubicBezTo>
                    <a:lnTo>
                      <a:pt x="21" y="398"/>
                    </a:lnTo>
                    <a:cubicBezTo>
                      <a:pt x="21" y="404"/>
                      <a:pt x="16" y="408"/>
                      <a:pt x="11" y="408"/>
                    </a:cubicBezTo>
                    <a:cubicBezTo>
                      <a:pt x="5" y="408"/>
                      <a:pt x="0" y="404"/>
                      <a:pt x="0" y="398"/>
                    </a:cubicBezTo>
                    <a:close/>
                    <a:moveTo>
                      <a:pt x="0" y="270"/>
                    </a:moveTo>
                    <a:lnTo>
                      <a:pt x="0" y="206"/>
                    </a:lnTo>
                    <a:cubicBezTo>
                      <a:pt x="0" y="200"/>
                      <a:pt x="5" y="195"/>
                      <a:pt x="11" y="195"/>
                    </a:cubicBezTo>
                    <a:cubicBezTo>
                      <a:pt x="16" y="195"/>
                      <a:pt x="21" y="200"/>
                      <a:pt x="21" y="206"/>
                    </a:cubicBezTo>
                    <a:lnTo>
                      <a:pt x="21" y="270"/>
                    </a:lnTo>
                    <a:cubicBezTo>
                      <a:pt x="21" y="276"/>
                      <a:pt x="16" y="280"/>
                      <a:pt x="11" y="280"/>
                    </a:cubicBezTo>
                    <a:cubicBezTo>
                      <a:pt x="5" y="280"/>
                      <a:pt x="0" y="276"/>
                      <a:pt x="0" y="270"/>
                    </a:cubicBezTo>
                    <a:close/>
                    <a:moveTo>
                      <a:pt x="0" y="142"/>
                    </a:moveTo>
                    <a:lnTo>
                      <a:pt x="0" y="78"/>
                    </a:lnTo>
                    <a:cubicBezTo>
                      <a:pt x="0" y="72"/>
                      <a:pt x="5" y="67"/>
                      <a:pt x="11" y="67"/>
                    </a:cubicBezTo>
                    <a:cubicBezTo>
                      <a:pt x="16" y="67"/>
                      <a:pt x="21" y="72"/>
                      <a:pt x="21" y="78"/>
                    </a:cubicBezTo>
                    <a:lnTo>
                      <a:pt x="21" y="142"/>
                    </a:lnTo>
                    <a:cubicBezTo>
                      <a:pt x="21" y="148"/>
                      <a:pt x="16" y="152"/>
                      <a:pt x="11" y="152"/>
                    </a:cubicBezTo>
                    <a:cubicBezTo>
                      <a:pt x="5" y="152"/>
                      <a:pt x="0" y="148"/>
                      <a:pt x="0" y="142"/>
                    </a:cubicBezTo>
                    <a:close/>
                    <a:moveTo>
                      <a:pt x="0" y="14"/>
                    </a:moveTo>
                    <a:lnTo>
                      <a:pt x="0" y="11"/>
                    </a:lnTo>
                    <a:cubicBezTo>
                      <a:pt x="0" y="5"/>
                      <a:pt x="5" y="0"/>
                      <a:pt x="11" y="0"/>
                    </a:cubicBezTo>
                    <a:cubicBezTo>
                      <a:pt x="16" y="0"/>
                      <a:pt x="21" y="5"/>
                      <a:pt x="21" y="11"/>
                    </a:cubicBezTo>
                    <a:lnTo>
                      <a:pt x="21" y="14"/>
                    </a:lnTo>
                    <a:cubicBezTo>
                      <a:pt x="21" y="20"/>
                      <a:pt x="16" y="24"/>
                      <a:pt x="11" y="24"/>
                    </a:cubicBezTo>
                    <a:cubicBezTo>
                      <a:pt x="5" y="24"/>
                      <a:pt x="0" y="20"/>
                      <a:pt x="0" y="14"/>
                    </a:cubicBezTo>
                    <a:close/>
                  </a:path>
                </a:pathLst>
              </a:custGeom>
              <a:solidFill>
                <a:srgbClr val="333333"/>
              </a:solidFill>
              <a:ln w="4763" cap="flat">
                <a:solidFill>
                  <a:srgbClr val="333333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" name="Freeform 120"/>
              <p:cNvSpPr>
                <a:spLocks/>
              </p:cNvSpPr>
              <p:nvPr/>
            </p:nvSpPr>
            <p:spPr bwMode="auto">
              <a:xfrm>
                <a:off x="1983" y="2104"/>
                <a:ext cx="29" cy="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" y="28"/>
                  </a:cxn>
                  <a:cxn ang="0">
                    <a:pos x="29" y="0"/>
                  </a:cxn>
                </a:cxnLst>
                <a:rect l="0" t="0" r="r" b="b"/>
                <a:pathLst>
                  <a:path w="29" h="28">
                    <a:moveTo>
                      <a:pt x="0" y="0"/>
                    </a:moveTo>
                    <a:lnTo>
                      <a:pt x="15" y="28"/>
                    </a:lnTo>
                    <a:lnTo>
                      <a:pt x="29" y="0"/>
                    </a:lnTo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" name="Freeform 121"/>
              <p:cNvSpPr>
                <a:spLocks/>
              </p:cNvSpPr>
              <p:nvPr/>
            </p:nvSpPr>
            <p:spPr bwMode="auto">
              <a:xfrm>
                <a:off x="1983" y="1421"/>
                <a:ext cx="29" cy="29"/>
              </a:xfrm>
              <a:custGeom>
                <a:avLst/>
                <a:gdLst/>
                <a:ahLst/>
                <a:cxnLst>
                  <a:cxn ang="0">
                    <a:pos x="29" y="29"/>
                  </a:cxn>
                  <a:cxn ang="0">
                    <a:pos x="15" y="0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29" y="29"/>
                    </a:moveTo>
                    <a:lnTo>
                      <a:pt x="15" y="0"/>
                    </a:lnTo>
                    <a:lnTo>
                      <a:pt x="0" y="29"/>
                    </a:lnTo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" name="Rectangle 122"/>
              <p:cNvSpPr>
                <a:spLocks noChangeArrowheads="1"/>
              </p:cNvSpPr>
              <p:nvPr/>
            </p:nvSpPr>
            <p:spPr bwMode="auto">
              <a:xfrm>
                <a:off x="2268" y="1313"/>
                <a:ext cx="149" cy="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ETM</a:t>
                </a:r>
                <a:endParaRPr kumimoji="0" lang="en-US" sz="4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8" name="Line 123"/>
              <p:cNvSpPr>
                <a:spLocks noChangeShapeType="1"/>
              </p:cNvSpPr>
              <p:nvPr/>
            </p:nvSpPr>
            <p:spPr bwMode="auto">
              <a:xfrm>
                <a:off x="723" y="2340"/>
                <a:ext cx="131" cy="1"/>
              </a:xfrm>
              <a:prstGeom prst="line">
                <a:avLst/>
              </a:prstGeom>
              <a:noFill/>
              <a:ln w="1587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" name="Line 124"/>
              <p:cNvSpPr>
                <a:spLocks noChangeShapeType="1"/>
              </p:cNvSpPr>
              <p:nvPr/>
            </p:nvSpPr>
            <p:spPr bwMode="auto">
              <a:xfrm>
                <a:off x="723" y="2340"/>
                <a:ext cx="131" cy="1"/>
              </a:xfrm>
              <a:prstGeom prst="line">
                <a:avLst/>
              </a:prstGeom>
              <a:noFill/>
              <a:ln w="1587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Line 125"/>
              <p:cNvSpPr>
                <a:spLocks noChangeShapeType="1"/>
              </p:cNvSpPr>
              <p:nvPr/>
            </p:nvSpPr>
            <p:spPr bwMode="auto">
              <a:xfrm flipH="1">
                <a:off x="721" y="1846"/>
                <a:ext cx="63" cy="495"/>
              </a:xfrm>
              <a:prstGeom prst="line">
                <a:avLst/>
              </a:prstGeom>
              <a:noFill/>
              <a:ln w="1587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Line 126"/>
              <p:cNvSpPr>
                <a:spLocks noChangeShapeType="1"/>
              </p:cNvSpPr>
              <p:nvPr/>
            </p:nvSpPr>
            <p:spPr bwMode="auto">
              <a:xfrm flipH="1">
                <a:off x="721" y="1846"/>
                <a:ext cx="63" cy="495"/>
              </a:xfrm>
              <a:prstGeom prst="line">
                <a:avLst/>
              </a:prstGeom>
              <a:noFill/>
              <a:ln w="1587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Line 127"/>
              <p:cNvSpPr>
                <a:spLocks noChangeShapeType="1"/>
              </p:cNvSpPr>
              <p:nvPr/>
            </p:nvSpPr>
            <p:spPr bwMode="auto">
              <a:xfrm>
                <a:off x="790" y="1845"/>
                <a:ext cx="64" cy="495"/>
              </a:xfrm>
              <a:prstGeom prst="line">
                <a:avLst/>
              </a:prstGeom>
              <a:noFill/>
              <a:ln w="1587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Line 128"/>
              <p:cNvSpPr>
                <a:spLocks noChangeShapeType="1"/>
              </p:cNvSpPr>
              <p:nvPr/>
            </p:nvSpPr>
            <p:spPr bwMode="auto">
              <a:xfrm>
                <a:off x="790" y="1845"/>
                <a:ext cx="64" cy="495"/>
              </a:xfrm>
              <a:prstGeom prst="line">
                <a:avLst/>
              </a:prstGeom>
              <a:noFill/>
              <a:ln w="1587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Rectangle 129"/>
              <p:cNvSpPr>
                <a:spLocks noChangeArrowheads="1"/>
              </p:cNvSpPr>
              <p:nvPr/>
            </p:nvSpPr>
            <p:spPr bwMode="auto">
              <a:xfrm>
                <a:off x="652" y="2306"/>
                <a:ext cx="101" cy="10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Freeform 130"/>
              <p:cNvSpPr>
                <a:spLocks/>
              </p:cNvSpPr>
              <p:nvPr/>
            </p:nvSpPr>
            <p:spPr bwMode="auto">
              <a:xfrm>
                <a:off x="654" y="2307"/>
                <a:ext cx="96" cy="95"/>
              </a:xfrm>
              <a:custGeom>
                <a:avLst/>
                <a:gdLst/>
                <a:ahLst/>
                <a:cxnLst>
                  <a:cxn ang="0">
                    <a:pos x="9" y="149"/>
                  </a:cxn>
                  <a:cxn ang="0">
                    <a:pos x="150" y="8"/>
                  </a:cxn>
                  <a:cxn ang="0">
                    <a:pos x="180" y="8"/>
                  </a:cxn>
                  <a:cxn ang="0">
                    <a:pos x="180" y="8"/>
                  </a:cxn>
                  <a:cxn ang="0">
                    <a:pos x="492" y="320"/>
                  </a:cxn>
                  <a:cxn ang="0">
                    <a:pos x="492" y="350"/>
                  </a:cxn>
                  <a:cxn ang="0">
                    <a:pos x="492" y="350"/>
                  </a:cxn>
                  <a:cxn ang="0">
                    <a:pos x="351" y="491"/>
                  </a:cxn>
                  <a:cxn ang="0">
                    <a:pos x="321" y="491"/>
                  </a:cxn>
                  <a:cxn ang="0">
                    <a:pos x="9" y="179"/>
                  </a:cxn>
                  <a:cxn ang="0">
                    <a:pos x="9" y="149"/>
                  </a:cxn>
                </a:cxnLst>
                <a:rect l="0" t="0" r="r" b="b"/>
                <a:pathLst>
                  <a:path w="500" h="499">
                    <a:moveTo>
                      <a:pt x="9" y="149"/>
                    </a:moveTo>
                    <a:lnTo>
                      <a:pt x="150" y="8"/>
                    </a:lnTo>
                    <a:cubicBezTo>
                      <a:pt x="158" y="0"/>
                      <a:pt x="171" y="0"/>
                      <a:pt x="180" y="8"/>
                    </a:cubicBezTo>
                    <a:cubicBezTo>
                      <a:pt x="180" y="8"/>
                      <a:pt x="180" y="8"/>
                      <a:pt x="180" y="8"/>
                    </a:cubicBezTo>
                    <a:lnTo>
                      <a:pt x="492" y="320"/>
                    </a:lnTo>
                    <a:cubicBezTo>
                      <a:pt x="500" y="328"/>
                      <a:pt x="500" y="342"/>
                      <a:pt x="492" y="350"/>
                    </a:cubicBezTo>
                    <a:lnTo>
                      <a:pt x="492" y="350"/>
                    </a:lnTo>
                    <a:lnTo>
                      <a:pt x="351" y="491"/>
                    </a:lnTo>
                    <a:cubicBezTo>
                      <a:pt x="343" y="499"/>
                      <a:pt x="329" y="499"/>
                      <a:pt x="321" y="491"/>
                    </a:cubicBezTo>
                    <a:lnTo>
                      <a:pt x="9" y="179"/>
                    </a:lnTo>
                    <a:cubicBezTo>
                      <a:pt x="0" y="171"/>
                      <a:pt x="0" y="157"/>
                      <a:pt x="9" y="149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Rectangle 131"/>
              <p:cNvSpPr>
                <a:spLocks noChangeArrowheads="1"/>
              </p:cNvSpPr>
              <p:nvPr/>
            </p:nvSpPr>
            <p:spPr bwMode="auto">
              <a:xfrm>
                <a:off x="652" y="2306"/>
                <a:ext cx="101" cy="10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Freeform 132"/>
              <p:cNvSpPr>
                <a:spLocks/>
              </p:cNvSpPr>
              <p:nvPr/>
            </p:nvSpPr>
            <p:spPr bwMode="auto">
              <a:xfrm>
                <a:off x="654" y="2307"/>
                <a:ext cx="96" cy="95"/>
              </a:xfrm>
              <a:custGeom>
                <a:avLst/>
                <a:gdLst/>
                <a:ahLst/>
                <a:cxnLst>
                  <a:cxn ang="0">
                    <a:pos x="9" y="149"/>
                  </a:cxn>
                  <a:cxn ang="0">
                    <a:pos x="150" y="8"/>
                  </a:cxn>
                  <a:cxn ang="0">
                    <a:pos x="180" y="8"/>
                  </a:cxn>
                  <a:cxn ang="0">
                    <a:pos x="180" y="8"/>
                  </a:cxn>
                  <a:cxn ang="0">
                    <a:pos x="492" y="320"/>
                  </a:cxn>
                  <a:cxn ang="0">
                    <a:pos x="492" y="350"/>
                  </a:cxn>
                  <a:cxn ang="0">
                    <a:pos x="492" y="350"/>
                  </a:cxn>
                  <a:cxn ang="0">
                    <a:pos x="351" y="491"/>
                  </a:cxn>
                  <a:cxn ang="0">
                    <a:pos x="321" y="491"/>
                  </a:cxn>
                  <a:cxn ang="0">
                    <a:pos x="9" y="179"/>
                  </a:cxn>
                  <a:cxn ang="0">
                    <a:pos x="9" y="149"/>
                  </a:cxn>
                </a:cxnLst>
                <a:rect l="0" t="0" r="r" b="b"/>
                <a:pathLst>
                  <a:path w="500" h="499">
                    <a:moveTo>
                      <a:pt x="9" y="149"/>
                    </a:moveTo>
                    <a:lnTo>
                      <a:pt x="150" y="8"/>
                    </a:lnTo>
                    <a:cubicBezTo>
                      <a:pt x="158" y="0"/>
                      <a:pt x="171" y="0"/>
                      <a:pt x="180" y="8"/>
                    </a:cubicBezTo>
                    <a:cubicBezTo>
                      <a:pt x="180" y="8"/>
                      <a:pt x="180" y="8"/>
                      <a:pt x="180" y="8"/>
                    </a:cubicBezTo>
                    <a:lnTo>
                      <a:pt x="492" y="320"/>
                    </a:lnTo>
                    <a:cubicBezTo>
                      <a:pt x="500" y="328"/>
                      <a:pt x="500" y="342"/>
                      <a:pt x="492" y="350"/>
                    </a:cubicBezTo>
                    <a:lnTo>
                      <a:pt x="492" y="350"/>
                    </a:lnTo>
                    <a:lnTo>
                      <a:pt x="351" y="491"/>
                    </a:lnTo>
                    <a:cubicBezTo>
                      <a:pt x="343" y="499"/>
                      <a:pt x="329" y="499"/>
                      <a:pt x="321" y="491"/>
                    </a:cubicBezTo>
                    <a:lnTo>
                      <a:pt x="9" y="179"/>
                    </a:lnTo>
                    <a:cubicBezTo>
                      <a:pt x="0" y="171"/>
                      <a:pt x="0" y="157"/>
                      <a:pt x="9" y="149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Freeform 133"/>
              <p:cNvSpPr>
                <a:spLocks noEditPoints="1"/>
              </p:cNvSpPr>
              <p:nvPr/>
            </p:nvSpPr>
            <p:spPr bwMode="auto">
              <a:xfrm>
                <a:off x="656" y="2309"/>
                <a:ext cx="92" cy="91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66" y="91"/>
                  </a:cxn>
                  <a:cxn ang="0">
                    <a:pos x="92" y="65"/>
                  </a:cxn>
                  <a:cxn ang="0">
                    <a:pos x="26" y="0"/>
                  </a:cxn>
                </a:cxnLst>
                <a:rect l="0" t="0" r="r" b="b"/>
                <a:pathLst>
                  <a:path w="92" h="91">
                    <a:moveTo>
                      <a:pt x="0" y="26"/>
                    </a:moveTo>
                    <a:lnTo>
                      <a:pt x="66" y="91"/>
                    </a:lnTo>
                    <a:moveTo>
                      <a:pt x="92" y="65"/>
                    </a:moveTo>
                    <a:lnTo>
                      <a:pt x="26" y="0"/>
                    </a:lnTo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Line 134"/>
              <p:cNvSpPr>
                <a:spLocks noChangeShapeType="1"/>
              </p:cNvSpPr>
              <p:nvPr/>
            </p:nvSpPr>
            <p:spPr bwMode="auto">
              <a:xfrm>
                <a:off x="686" y="2309"/>
                <a:ext cx="61" cy="61"/>
              </a:xfrm>
              <a:prstGeom prst="line">
                <a:avLst/>
              </a:prstGeom>
              <a:noFill/>
              <a:ln w="6350" cap="rnd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Rectangle 135"/>
              <p:cNvSpPr>
                <a:spLocks noChangeArrowheads="1"/>
              </p:cNvSpPr>
              <p:nvPr/>
            </p:nvSpPr>
            <p:spPr bwMode="auto">
              <a:xfrm>
                <a:off x="826" y="2303"/>
                <a:ext cx="101" cy="10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Freeform 136"/>
              <p:cNvSpPr>
                <a:spLocks/>
              </p:cNvSpPr>
              <p:nvPr/>
            </p:nvSpPr>
            <p:spPr bwMode="auto">
              <a:xfrm>
                <a:off x="826" y="2306"/>
                <a:ext cx="96" cy="96"/>
              </a:xfrm>
              <a:custGeom>
                <a:avLst/>
                <a:gdLst/>
                <a:ahLst/>
                <a:cxnLst>
                  <a:cxn ang="0">
                    <a:pos x="351" y="8"/>
                  </a:cxn>
                  <a:cxn ang="0">
                    <a:pos x="492" y="149"/>
                  </a:cxn>
                  <a:cxn ang="0">
                    <a:pos x="492" y="179"/>
                  </a:cxn>
                  <a:cxn ang="0">
                    <a:pos x="492" y="179"/>
                  </a:cxn>
                  <a:cxn ang="0">
                    <a:pos x="492" y="179"/>
                  </a:cxn>
                  <a:cxn ang="0">
                    <a:pos x="180" y="491"/>
                  </a:cxn>
                  <a:cxn ang="0">
                    <a:pos x="150" y="491"/>
                  </a:cxn>
                  <a:cxn ang="0">
                    <a:pos x="150" y="491"/>
                  </a:cxn>
                  <a:cxn ang="0">
                    <a:pos x="9" y="350"/>
                  </a:cxn>
                  <a:cxn ang="0">
                    <a:pos x="9" y="320"/>
                  </a:cxn>
                  <a:cxn ang="0">
                    <a:pos x="9" y="320"/>
                  </a:cxn>
                  <a:cxn ang="0">
                    <a:pos x="321" y="8"/>
                  </a:cxn>
                  <a:cxn ang="0">
                    <a:pos x="351" y="8"/>
                  </a:cxn>
                </a:cxnLst>
                <a:rect l="0" t="0" r="r" b="b"/>
                <a:pathLst>
                  <a:path w="500" h="500">
                    <a:moveTo>
                      <a:pt x="351" y="8"/>
                    </a:moveTo>
                    <a:lnTo>
                      <a:pt x="492" y="149"/>
                    </a:lnTo>
                    <a:cubicBezTo>
                      <a:pt x="500" y="158"/>
                      <a:pt x="500" y="171"/>
                      <a:pt x="492" y="179"/>
                    </a:cubicBezTo>
                    <a:cubicBezTo>
                      <a:pt x="492" y="179"/>
                      <a:pt x="492" y="179"/>
                      <a:pt x="492" y="179"/>
                    </a:cubicBezTo>
                    <a:lnTo>
                      <a:pt x="492" y="179"/>
                    </a:lnTo>
                    <a:lnTo>
                      <a:pt x="180" y="491"/>
                    </a:lnTo>
                    <a:cubicBezTo>
                      <a:pt x="172" y="500"/>
                      <a:pt x="158" y="500"/>
                      <a:pt x="150" y="491"/>
                    </a:cubicBezTo>
                    <a:lnTo>
                      <a:pt x="150" y="491"/>
                    </a:lnTo>
                    <a:lnTo>
                      <a:pt x="9" y="350"/>
                    </a:lnTo>
                    <a:cubicBezTo>
                      <a:pt x="0" y="342"/>
                      <a:pt x="0" y="329"/>
                      <a:pt x="9" y="320"/>
                    </a:cubicBezTo>
                    <a:cubicBezTo>
                      <a:pt x="9" y="320"/>
                      <a:pt x="9" y="320"/>
                      <a:pt x="9" y="320"/>
                    </a:cubicBezTo>
                    <a:lnTo>
                      <a:pt x="321" y="8"/>
                    </a:lnTo>
                    <a:cubicBezTo>
                      <a:pt x="329" y="0"/>
                      <a:pt x="343" y="0"/>
                      <a:pt x="351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Rectangle 137"/>
              <p:cNvSpPr>
                <a:spLocks noChangeArrowheads="1"/>
              </p:cNvSpPr>
              <p:nvPr/>
            </p:nvSpPr>
            <p:spPr bwMode="auto">
              <a:xfrm>
                <a:off x="826" y="2303"/>
                <a:ext cx="101" cy="10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Freeform 138"/>
              <p:cNvSpPr>
                <a:spLocks/>
              </p:cNvSpPr>
              <p:nvPr/>
            </p:nvSpPr>
            <p:spPr bwMode="auto">
              <a:xfrm>
                <a:off x="826" y="2306"/>
                <a:ext cx="96" cy="96"/>
              </a:xfrm>
              <a:custGeom>
                <a:avLst/>
                <a:gdLst/>
                <a:ahLst/>
                <a:cxnLst>
                  <a:cxn ang="0">
                    <a:pos x="351" y="8"/>
                  </a:cxn>
                  <a:cxn ang="0">
                    <a:pos x="492" y="149"/>
                  </a:cxn>
                  <a:cxn ang="0">
                    <a:pos x="492" y="179"/>
                  </a:cxn>
                  <a:cxn ang="0">
                    <a:pos x="492" y="179"/>
                  </a:cxn>
                  <a:cxn ang="0">
                    <a:pos x="492" y="179"/>
                  </a:cxn>
                  <a:cxn ang="0">
                    <a:pos x="180" y="491"/>
                  </a:cxn>
                  <a:cxn ang="0">
                    <a:pos x="150" y="491"/>
                  </a:cxn>
                  <a:cxn ang="0">
                    <a:pos x="150" y="491"/>
                  </a:cxn>
                  <a:cxn ang="0">
                    <a:pos x="9" y="350"/>
                  </a:cxn>
                  <a:cxn ang="0">
                    <a:pos x="9" y="320"/>
                  </a:cxn>
                  <a:cxn ang="0">
                    <a:pos x="9" y="320"/>
                  </a:cxn>
                  <a:cxn ang="0">
                    <a:pos x="321" y="8"/>
                  </a:cxn>
                  <a:cxn ang="0">
                    <a:pos x="351" y="8"/>
                  </a:cxn>
                </a:cxnLst>
                <a:rect l="0" t="0" r="r" b="b"/>
                <a:pathLst>
                  <a:path w="500" h="500">
                    <a:moveTo>
                      <a:pt x="351" y="8"/>
                    </a:moveTo>
                    <a:lnTo>
                      <a:pt x="492" y="149"/>
                    </a:lnTo>
                    <a:cubicBezTo>
                      <a:pt x="500" y="158"/>
                      <a:pt x="500" y="171"/>
                      <a:pt x="492" y="179"/>
                    </a:cubicBezTo>
                    <a:cubicBezTo>
                      <a:pt x="492" y="179"/>
                      <a:pt x="492" y="179"/>
                      <a:pt x="492" y="179"/>
                    </a:cubicBezTo>
                    <a:lnTo>
                      <a:pt x="492" y="179"/>
                    </a:lnTo>
                    <a:lnTo>
                      <a:pt x="180" y="491"/>
                    </a:lnTo>
                    <a:cubicBezTo>
                      <a:pt x="172" y="500"/>
                      <a:pt x="158" y="500"/>
                      <a:pt x="150" y="491"/>
                    </a:cubicBezTo>
                    <a:lnTo>
                      <a:pt x="150" y="491"/>
                    </a:lnTo>
                    <a:lnTo>
                      <a:pt x="9" y="350"/>
                    </a:lnTo>
                    <a:cubicBezTo>
                      <a:pt x="0" y="342"/>
                      <a:pt x="0" y="329"/>
                      <a:pt x="9" y="320"/>
                    </a:cubicBezTo>
                    <a:cubicBezTo>
                      <a:pt x="9" y="320"/>
                      <a:pt x="9" y="320"/>
                      <a:pt x="9" y="320"/>
                    </a:cubicBezTo>
                    <a:lnTo>
                      <a:pt x="321" y="8"/>
                    </a:lnTo>
                    <a:cubicBezTo>
                      <a:pt x="329" y="0"/>
                      <a:pt x="343" y="0"/>
                      <a:pt x="351" y="8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Freeform 139"/>
              <p:cNvSpPr>
                <a:spLocks noEditPoints="1"/>
              </p:cNvSpPr>
              <p:nvPr/>
            </p:nvSpPr>
            <p:spPr bwMode="auto">
              <a:xfrm>
                <a:off x="828" y="2308"/>
                <a:ext cx="92" cy="92"/>
              </a:xfrm>
              <a:custGeom>
                <a:avLst/>
                <a:gdLst/>
                <a:ahLst/>
                <a:cxnLst>
                  <a:cxn ang="0">
                    <a:pos x="66" y="0"/>
                  </a:cxn>
                  <a:cxn ang="0">
                    <a:pos x="0" y="66"/>
                  </a:cxn>
                  <a:cxn ang="0">
                    <a:pos x="26" y="92"/>
                  </a:cxn>
                  <a:cxn ang="0">
                    <a:pos x="92" y="26"/>
                  </a:cxn>
                </a:cxnLst>
                <a:rect l="0" t="0" r="r" b="b"/>
                <a:pathLst>
                  <a:path w="92" h="92">
                    <a:moveTo>
                      <a:pt x="66" y="0"/>
                    </a:moveTo>
                    <a:lnTo>
                      <a:pt x="0" y="66"/>
                    </a:lnTo>
                    <a:moveTo>
                      <a:pt x="26" y="92"/>
                    </a:moveTo>
                    <a:lnTo>
                      <a:pt x="92" y="26"/>
                    </a:lnTo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" name="Line 140"/>
              <p:cNvSpPr>
                <a:spLocks noChangeShapeType="1"/>
              </p:cNvSpPr>
              <p:nvPr/>
            </p:nvSpPr>
            <p:spPr bwMode="auto">
              <a:xfrm flipH="1">
                <a:off x="858" y="2338"/>
                <a:ext cx="61" cy="62"/>
              </a:xfrm>
              <a:prstGeom prst="line">
                <a:avLst/>
              </a:prstGeom>
              <a:noFill/>
              <a:ln w="6350" cap="rnd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Rectangle 141"/>
              <p:cNvSpPr>
                <a:spLocks noChangeArrowheads="1"/>
              </p:cNvSpPr>
              <p:nvPr/>
            </p:nvSpPr>
            <p:spPr bwMode="auto">
              <a:xfrm>
                <a:off x="737" y="1795"/>
                <a:ext cx="98" cy="5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Freeform 142"/>
              <p:cNvSpPr>
                <a:spLocks/>
              </p:cNvSpPr>
              <p:nvPr/>
            </p:nvSpPr>
            <p:spPr bwMode="auto">
              <a:xfrm>
                <a:off x="739" y="1796"/>
                <a:ext cx="93" cy="46"/>
              </a:xfrm>
              <a:custGeom>
                <a:avLst/>
                <a:gdLst/>
                <a:ahLst/>
                <a:cxnLst>
                  <a:cxn ang="0">
                    <a:pos x="484" y="22"/>
                  </a:cxn>
                  <a:cxn ang="0">
                    <a:pos x="484" y="221"/>
                  </a:cxn>
                  <a:cxn ang="0">
                    <a:pos x="463" y="242"/>
                  </a:cxn>
                  <a:cxn ang="0">
                    <a:pos x="463" y="242"/>
                  </a:cxn>
                  <a:cxn ang="0">
                    <a:pos x="463" y="242"/>
                  </a:cxn>
                  <a:cxn ang="0">
                    <a:pos x="22" y="242"/>
                  </a:cxn>
                  <a:cxn ang="0">
                    <a:pos x="0" y="221"/>
                  </a:cxn>
                  <a:cxn ang="0">
                    <a:pos x="0" y="221"/>
                  </a:cxn>
                  <a:cxn ang="0">
                    <a:pos x="0" y="22"/>
                  </a:cxn>
                  <a:cxn ang="0">
                    <a:pos x="22" y="0"/>
                  </a:cxn>
                  <a:cxn ang="0">
                    <a:pos x="22" y="0"/>
                  </a:cxn>
                  <a:cxn ang="0">
                    <a:pos x="463" y="0"/>
                  </a:cxn>
                  <a:cxn ang="0">
                    <a:pos x="484" y="22"/>
                  </a:cxn>
                </a:cxnLst>
                <a:rect l="0" t="0" r="r" b="b"/>
                <a:pathLst>
                  <a:path w="484" h="242">
                    <a:moveTo>
                      <a:pt x="484" y="22"/>
                    </a:moveTo>
                    <a:lnTo>
                      <a:pt x="484" y="221"/>
                    </a:lnTo>
                    <a:cubicBezTo>
                      <a:pt x="484" y="233"/>
                      <a:pt x="474" y="242"/>
                      <a:pt x="463" y="242"/>
                    </a:cubicBezTo>
                    <a:cubicBezTo>
                      <a:pt x="463" y="242"/>
                      <a:pt x="463" y="242"/>
                      <a:pt x="463" y="242"/>
                    </a:cubicBezTo>
                    <a:lnTo>
                      <a:pt x="463" y="242"/>
                    </a:lnTo>
                    <a:lnTo>
                      <a:pt x="22" y="242"/>
                    </a:lnTo>
                    <a:cubicBezTo>
                      <a:pt x="10" y="242"/>
                      <a:pt x="0" y="233"/>
                      <a:pt x="0" y="221"/>
                    </a:cubicBezTo>
                    <a:lnTo>
                      <a:pt x="0" y="221"/>
                    </a:lnTo>
                    <a:lnTo>
                      <a:pt x="0" y="22"/>
                    </a:lnTo>
                    <a:cubicBezTo>
                      <a:pt x="0" y="10"/>
                      <a:pt x="10" y="0"/>
                      <a:pt x="22" y="0"/>
                    </a:cubicBezTo>
                    <a:lnTo>
                      <a:pt x="22" y="0"/>
                    </a:lnTo>
                    <a:lnTo>
                      <a:pt x="463" y="0"/>
                    </a:lnTo>
                    <a:cubicBezTo>
                      <a:pt x="474" y="0"/>
                      <a:pt x="484" y="10"/>
                      <a:pt x="484" y="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Rectangle 143"/>
              <p:cNvSpPr>
                <a:spLocks noChangeArrowheads="1"/>
              </p:cNvSpPr>
              <p:nvPr/>
            </p:nvSpPr>
            <p:spPr bwMode="auto">
              <a:xfrm>
                <a:off x="737" y="1795"/>
                <a:ext cx="98" cy="5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Freeform 144"/>
              <p:cNvSpPr>
                <a:spLocks/>
              </p:cNvSpPr>
              <p:nvPr/>
            </p:nvSpPr>
            <p:spPr bwMode="auto">
              <a:xfrm>
                <a:off x="739" y="1796"/>
                <a:ext cx="93" cy="46"/>
              </a:xfrm>
              <a:custGeom>
                <a:avLst/>
                <a:gdLst/>
                <a:ahLst/>
                <a:cxnLst>
                  <a:cxn ang="0">
                    <a:pos x="484" y="22"/>
                  </a:cxn>
                  <a:cxn ang="0">
                    <a:pos x="484" y="221"/>
                  </a:cxn>
                  <a:cxn ang="0">
                    <a:pos x="463" y="242"/>
                  </a:cxn>
                  <a:cxn ang="0">
                    <a:pos x="463" y="242"/>
                  </a:cxn>
                  <a:cxn ang="0">
                    <a:pos x="463" y="242"/>
                  </a:cxn>
                  <a:cxn ang="0">
                    <a:pos x="22" y="242"/>
                  </a:cxn>
                  <a:cxn ang="0">
                    <a:pos x="0" y="221"/>
                  </a:cxn>
                  <a:cxn ang="0">
                    <a:pos x="0" y="221"/>
                  </a:cxn>
                  <a:cxn ang="0">
                    <a:pos x="0" y="22"/>
                  </a:cxn>
                  <a:cxn ang="0">
                    <a:pos x="22" y="0"/>
                  </a:cxn>
                  <a:cxn ang="0">
                    <a:pos x="22" y="0"/>
                  </a:cxn>
                  <a:cxn ang="0">
                    <a:pos x="463" y="0"/>
                  </a:cxn>
                  <a:cxn ang="0">
                    <a:pos x="484" y="22"/>
                  </a:cxn>
                </a:cxnLst>
                <a:rect l="0" t="0" r="r" b="b"/>
                <a:pathLst>
                  <a:path w="484" h="242">
                    <a:moveTo>
                      <a:pt x="484" y="22"/>
                    </a:moveTo>
                    <a:lnTo>
                      <a:pt x="484" y="221"/>
                    </a:lnTo>
                    <a:cubicBezTo>
                      <a:pt x="484" y="233"/>
                      <a:pt x="474" y="242"/>
                      <a:pt x="463" y="242"/>
                    </a:cubicBezTo>
                    <a:cubicBezTo>
                      <a:pt x="463" y="242"/>
                      <a:pt x="463" y="242"/>
                      <a:pt x="463" y="242"/>
                    </a:cubicBezTo>
                    <a:lnTo>
                      <a:pt x="463" y="242"/>
                    </a:lnTo>
                    <a:lnTo>
                      <a:pt x="22" y="242"/>
                    </a:lnTo>
                    <a:cubicBezTo>
                      <a:pt x="10" y="242"/>
                      <a:pt x="0" y="233"/>
                      <a:pt x="0" y="221"/>
                    </a:cubicBezTo>
                    <a:lnTo>
                      <a:pt x="0" y="221"/>
                    </a:lnTo>
                    <a:lnTo>
                      <a:pt x="0" y="22"/>
                    </a:lnTo>
                    <a:cubicBezTo>
                      <a:pt x="0" y="10"/>
                      <a:pt x="10" y="0"/>
                      <a:pt x="22" y="0"/>
                    </a:cubicBezTo>
                    <a:lnTo>
                      <a:pt x="22" y="0"/>
                    </a:lnTo>
                    <a:lnTo>
                      <a:pt x="463" y="0"/>
                    </a:lnTo>
                    <a:cubicBezTo>
                      <a:pt x="474" y="0"/>
                      <a:pt x="484" y="10"/>
                      <a:pt x="484" y="22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Freeform 145"/>
              <p:cNvSpPr>
                <a:spLocks noEditPoints="1"/>
              </p:cNvSpPr>
              <p:nvPr/>
            </p:nvSpPr>
            <p:spPr bwMode="auto">
              <a:xfrm>
                <a:off x="739" y="1800"/>
                <a:ext cx="93" cy="37"/>
              </a:xfrm>
              <a:custGeom>
                <a:avLst/>
                <a:gdLst/>
                <a:ahLst/>
                <a:cxnLst>
                  <a:cxn ang="0">
                    <a:pos x="93" y="0"/>
                  </a:cxn>
                  <a:cxn ang="0">
                    <a:pos x="0" y="0"/>
                  </a:cxn>
                  <a:cxn ang="0">
                    <a:pos x="0" y="37"/>
                  </a:cxn>
                  <a:cxn ang="0">
                    <a:pos x="93" y="37"/>
                  </a:cxn>
                </a:cxnLst>
                <a:rect l="0" t="0" r="r" b="b"/>
                <a:pathLst>
                  <a:path w="93" h="37">
                    <a:moveTo>
                      <a:pt x="93" y="0"/>
                    </a:moveTo>
                    <a:lnTo>
                      <a:pt x="0" y="0"/>
                    </a:lnTo>
                    <a:moveTo>
                      <a:pt x="0" y="37"/>
                    </a:moveTo>
                    <a:lnTo>
                      <a:pt x="93" y="37"/>
                    </a:lnTo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Line 146"/>
              <p:cNvSpPr>
                <a:spLocks noChangeShapeType="1"/>
              </p:cNvSpPr>
              <p:nvPr/>
            </p:nvSpPr>
            <p:spPr bwMode="auto">
              <a:xfrm flipH="1">
                <a:off x="742" y="1840"/>
                <a:ext cx="87" cy="1"/>
              </a:xfrm>
              <a:prstGeom prst="line">
                <a:avLst/>
              </a:prstGeom>
              <a:noFill/>
              <a:ln w="6350" cap="rnd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" name="Rectangle 147"/>
              <p:cNvSpPr>
                <a:spLocks noChangeArrowheads="1"/>
              </p:cNvSpPr>
              <p:nvPr/>
            </p:nvSpPr>
            <p:spPr bwMode="auto">
              <a:xfrm>
                <a:off x="854" y="1840"/>
                <a:ext cx="402" cy="2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Input</a:t>
                </a:r>
                <a:endParaRPr lang="en-US" sz="12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Mode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Cleaner</a:t>
                </a:r>
                <a:endPara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3" name="Freeform 150"/>
              <p:cNvSpPr>
                <a:spLocks/>
              </p:cNvSpPr>
              <p:nvPr/>
            </p:nvSpPr>
            <p:spPr bwMode="auto">
              <a:xfrm>
                <a:off x="1979" y="3469"/>
                <a:ext cx="89" cy="216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216"/>
                  </a:cxn>
                  <a:cxn ang="0">
                    <a:pos x="0" y="0"/>
                  </a:cxn>
                  <a:cxn ang="0">
                    <a:pos x="0" y="216"/>
                  </a:cxn>
                </a:cxnLst>
                <a:rect l="0" t="0" r="r" b="b"/>
                <a:pathLst>
                  <a:path w="89" h="216">
                    <a:moveTo>
                      <a:pt x="89" y="0"/>
                    </a:moveTo>
                    <a:lnTo>
                      <a:pt x="89" y="216"/>
                    </a:lnTo>
                    <a:lnTo>
                      <a:pt x="0" y="0"/>
                    </a:lnTo>
                    <a:lnTo>
                      <a:pt x="0" y="216"/>
                    </a:lnTo>
                  </a:path>
                </a:pathLst>
              </a:custGeom>
              <a:noFill/>
              <a:ln w="1270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" name="Freeform 151"/>
              <p:cNvSpPr>
                <a:spLocks/>
              </p:cNvSpPr>
              <p:nvPr/>
            </p:nvSpPr>
            <p:spPr bwMode="auto">
              <a:xfrm>
                <a:off x="1979" y="3469"/>
                <a:ext cx="89" cy="216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216"/>
                  </a:cxn>
                  <a:cxn ang="0">
                    <a:pos x="0" y="0"/>
                  </a:cxn>
                  <a:cxn ang="0">
                    <a:pos x="0" y="216"/>
                  </a:cxn>
                </a:cxnLst>
                <a:rect l="0" t="0" r="r" b="b"/>
                <a:pathLst>
                  <a:path w="89" h="216">
                    <a:moveTo>
                      <a:pt x="89" y="0"/>
                    </a:moveTo>
                    <a:lnTo>
                      <a:pt x="89" y="216"/>
                    </a:lnTo>
                    <a:lnTo>
                      <a:pt x="0" y="0"/>
                    </a:lnTo>
                    <a:lnTo>
                      <a:pt x="0" y="216"/>
                    </a:lnTo>
                  </a:path>
                </a:pathLst>
              </a:custGeom>
              <a:noFill/>
              <a:ln w="1270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" name="Line 152"/>
              <p:cNvSpPr>
                <a:spLocks noChangeShapeType="1"/>
              </p:cNvSpPr>
              <p:nvPr/>
            </p:nvSpPr>
            <p:spPr bwMode="auto">
              <a:xfrm flipV="1">
                <a:off x="1980" y="3469"/>
                <a:ext cx="88" cy="216"/>
              </a:xfrm>
              <a:prstGeom prst="line">
                <a:avLst/>
              </a:prstGeom>
              <a:noFill/>
              <a:ln w="1270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Line 153"/>
              <p:cNvSpPr>
                <a:spLocks noChangeShapeType="1"/>
              </p:cNvSpPr>
              <p:nvPr/>
            </p:nvSpPr>
            <p:spPr bwMode="auto">
              <a:xfrm flipV="1">
                <a:off x="1980" y="3469"/>
                <a:ext cx="88" cy="216"/>
              </a:xfrm>
              <a:prstGeom prst="line">
                <a:avLst/>
              </a:prstGeom>
              <a:noFill/>
              <a:ln w="1270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" name="Rectangle 154"/>
              <p:cNvSpPr>
                <a:spLocks noChangeArrowheads="1"/>
              </p:cNvSpPr>
              <p:nvPr/>
            </p:nvSpPr>
            <p:spPr bwMode="auto">
              <a:xfrm>
                <a:off x="2064" y="3479"/>
                <a:ext cx="9" cy="9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Freeform 155"/>
              <p:cNvSpPr>
                <a:spLocks/>
              </p:cNvSpPr>
              <p:nvPr/>
            </p:nvSpPr>
            <p:spPr bwMode="auto">
              <a:xfrm>
                <a:off x="2065" y="3482"/>
                <a:ext cx="5" cy="5"/>
              </a:xfrm>
              <a:custGeom>
                <a:avLst/>
                <a:gdLst/>
                <a:ahLst/>
                <a:cxnLst>
                  <a:cxn ang="0">
                    <a:pos x="10" y="24"/>
                  </a:cxn>
                  <a:cxn ang="0">
                    <a:pos x="6" y="21"/>
                  </a:cxn>
                  <a:cxn ang="0">
                    <a:pos x="3" y="7"/>
                  </a:cxn>
                  <a:cxn ang="0">
                    <a:pos x="18" y="4"/>
                  </a:cxn>
                  <a:cxn ang="0">
                    <a:pos x="22" y="6"/>
                  </a:cxn>
                  <a:cxn ang="0">
                    <a:pos x="25" y="21"/>
                  </a:cxn>
                  <a:cxn ang="0">
                    <a:pos x="10" y="24"/>
                  </a:cxn>
                </a:cxnLst>
                <a:rect l="0" t="0" r="r" b="b"/>
                <a:pathLst>
                  <a:path w="28" h="27">
                    <a:moveTo>
                      <a:pt x="10" y="24"/>
                    </a:moveTo>
                    <a:lnTo>
                      <a:pt x="6" y="21"/>
                    </a:lnTo>
                    <a:cubicBezTo>
                      <a:pt x="1" y="18"/>
                      <a:pt x="0" y="11"/>
                      <a:pt x="3" y="7"/>
                    </a:cubicBezTo>
                    <a:cubicBezTo>
                      <a:pt x="6" y="2"/>
                      <a:pt x="13" y="0"/>
                      <a:pt x="18" y="4"/>
                    </a:cubicBezTo>
                    <a:lnTo>
                      <a:pt x="22" y="6"/>
                    </a:lnTo>
                    <a:cubicBezTo>
                      <a:pt x="27" y="9"/>
                      <a:pt x="28" y="16"/>
                      <a:pt x="25" y="21"/>
                    </a:cubicBezTo>
                    <a:cubicBezTo>
                      <a:pt x="21" y="26"/>
                      <a:pt x="15" y="27"/>
                      <a:pt x="10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" name="Rectangle 156"/>
              <p:cNvSpPr>
                <a:spLocks noChangeArrowheads="1"/>
              </p:cNvSpPr>
              <p:nvPr/>
            </p:nvSpPr>
            <p:spPr bwMode="auto">
              <a:xfrm>
                <a:off x="2064" y="3479"/>
                <a:ext cx="9" cy="9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Line 157"/>
              <p:cNvSpPr>
                <a:spLocks noChangeShapeType="1"/>
              </p:cNvSpPr>
              <p:nvPr/>
            </p:nvSpPr>
            <p:spPr bwMode="auto">
              <a:xfrm flipH="1" flipV="1">
                <a:off x="2067" y="3468"/>
                <a:ext cx="1" cy="1"/>
              </a:xfrm>
              <a:prstGeom prst="line">
                <a:avLst/>
              </a:prstGeom>
              <a:noFill/>
              <a:ln w="635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" name="Rectangle 158"/>
              <p:cNvSpPr>
                <a:spLocks noChangeArrowheads="1"/>
              </p:cNvSpPr>
              <p:nvPr/>
            </p:nvSpPr>
            <p:spPr bwMode="auto">
              <a:xfrm>
                <a:off x="2039" y="3436"/>
                <a:ext cx="64" cy="3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" name="Freeform 159"/>
              <p:cNvSpPr>
                <a:spLocks/>
              </p:cNvSpPr>
              <p:nvPr/>
            </p:nvSpPr>
            <p:spPr bwMode="auto">
              <a:xfrm>
                <a:off x="2041" y="3439"/>
                <a:ext cx="60" cy="33"/>
              </a:xfrm>
              <a:custGeom>
                <a:avLst/>
                <a:gdLst/>
                <a:ahLst/>
                <a:cxnLst>
                  <a:cxn ang="0">
                    <a:pos x="316" y="62"/>
                  </a:cxn>
                  <a:cxn ang="0">
                    <a:pos x="299" y="160"/>
                  </a:cxn>
                  <a:cxn ang="0">
                    <a:pos x="287" y="169"/>
                  </a:cxn>
                  <a:cxn ang="0">
                    <a:pos x="287" y="169"/>
                  </a:cxn>
                  <a:cxn ang="0">
                    <a:pos x="10" y="120"/>
                  </a:cxn>
                  <a:cxn ang="0">
                    <a:pos x="1" y="108"/>
                  </a:cxn>
                  <a:cxn ang="0">
                    <a:pos x="1" y="108"/>
                  </a:cxn>
                  <a:cxn ang="0">
                    <a:pos x="1" y="108"/>
                  </a:cxn>
                  <a:cxn ang="0">
                    <a:pos x="18" y="9"/>
                  </a:cxn>
                  <a:cxn ang="0">
                    <a:pos x="31" y="1"/>
                  </a:cxn>
                  <a:cxn ang="0">
                    <a:pos x="308" y="50"/>
                  </a:cxn>
                  <a:cxn ang="0">
                    <a:pos x="316" y="62"/>
                  </a:cxn>
                  <a:cxn ang="0">
                    <a:pos x="316" y="62"/>
                  </a:cxn>
                </a:cxnLst>
                <a:rect l="0" t="0" r="r" b="b"/>
                <a:pathLst>
                  <a:path w="317" h="170">
                    <a:moveTo>
                      <a:pt x="316" y="62"/>
                    </a:moveTo>
                    <a:lnTo>
                      <a:pt x="299" y="160"/>
                    </a:lnTo>
                    <a:cubicBezTo>
                      <a:pt x="298" y="166"/>
                      <a:pt x="292" y="170"/>
                      <a:pt x="287" y="169"/>
                    </a:cubicBezTo>
                    <a:lnTo>
                      <a:pt x="287" y="169"/>
                    </a:lnTo>
                    <a:lnTo>
                      <a:pt x="10" y="120"/>
                    </a:lnTo>
                    <a:cubicBezTo>
                      <a:pt x="4" y="119"/>
                      <a:pt x="0" y="113"/>
                      <a:pt x="1" y="108"/>
                    </a:cubicBezTo>
                    <a:cubicBezTo>
                      <a:pt x="1" y="108"/>
                      <a:pt x="1" y="108"/>
                      <a:pt x="1" y="108"/>
                    </a:cubicBezTo>
                    <a:lnTo>
                      <a:pt x="1" y="108"/>
                    </a:lnTo>
                    <a:lnTo>
                      <a:pt x="18" y="9"/>
                    </a:lnTo>
                    <a:cubicBezTo>
                      <a:pt x="20" y="4"/>
                      <a:pt x="25" y="0"/>
                      <a:pt x="31" y="1"/>
                    </a:cubicBezTo>
                    <a:lnTo>
                      <a:pt x="308" y="50"/>
                    </a:lnTo>
                    <a:cubicBezTo>
                      <a:pt x="313" y="51"/>
                      <a:pt x="317" y="56"/>
                      <a:pt x="316" y="62"/>
                    </a:cubicBezTo>
                    <a:cubicBezTo>
                      <a:pt x="316" y="62"/>
                      <a:pt x="316" y="62"/>
                      <a:pt x="316" y="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" name="Rectangle 160"/>
              <p:cNvSpPr>
                <a:spLocks noChangeArrowheads="1"/>
              </p:cNvSpPr>
              <p:nvPr/>
            </p:nvSpPr>
            <p:spPr bwMode="auto">
              <a:xfrm>
                <a:off x="2039" y="3436"/>
                <a:ext cx="64" cy="3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" name="Freeform 161"/>
              <p:cNvSpPr>
                <a:spLocks/>
              </p:cNvSpPr>
              <p:nvPr/>
            </p:nvSpPr>
            <p:spPr bwMode="auto">
              <a:xfrm>
                <a:off x="2041" y="3439"/>
                <a:ext cx="60" cy="33"/>
              </a:xfrm>
              <a:custGeom>
                <a:avLst/>
                <a:gdLst/>
                <a:ahLst/>
                <a:cxnLst>
                  <a:cxn ang="0">
                    <a:pos x="316" y="62"/>
                  </a:cxn>
                  <a:cxn ang="0">
                    <a:pos x="299" y="160"/>
                  </a:cxn>
                  <a:cxn ang="0">
                    <a:pos x="287" y="169"/>
                  </a:cxn>
                  <a:cxn ang="0">
                    <a:pos x="287" y="169"/>
                  </a:cxn>
                  <a:cxn ang="0">
                    <a:pos x="10" y="120"/>
                  </a:cxn>
                  <a:cxn ang="0">
                    <a:pos x="1" y="108"/>
                  </a:cxn>
                  <a:cxn ang="0">
                    <a:pos x="1" y="108"/>
                  </a:cxn>
                  <a:cxn ang="0">
                    <a:pos x="1" y="108"/>
                  </a:cxn>
                  <a:cxn ang="0">
                    <a:pos x="18" y="9"/>
                  </a:cxn>
                  <a:cxn ang="0">
                    <a:pos x="31" y="1"/>
                  </a:cxn>
                  <a:cxn ang="0">
                    <a:pos x="308" y="50"/>
                  </a:cxn>
                  <a:cxn ang="0">
                    <a:pos x="316" y="62"/>
                  </a:cxn>
                  <a:cxn ang="0">
                    <a:pos x="316" y="62"/>
                  </a:cxn>
                </a:cxnLst>
                <a:rect l="0" t="0" r="r" b="b"/>
                <a:pathLst>
                  <a:path w="317" h="170">
                    <a:moveTo>
                      <a:pt x="316" y="62"/>
                    </a:moveTo>
                    <a:lnTo>
                      <a:pt x="299" y="160"/>
                    </a:lnTo>
                    <a:cubicBezTo>
                      <a:pt x="298" y="166"/>
                      <a:pt x="292" y="170"/>
                      <a:pt x="287" y="169"/>
                    </a:cubicBezTo>
                    <a:lnTo>
                      <a:pt x="287" y="169"/>
                    </a:lnTo>
                    <a:lnTo>
                      <a:pt x="10" y="120"/>
                    </a:lnTo>
                    <a:cubicBezTo>
                      <a:pt x="4" y="119"/>
                      <a:pt x="0" y="113"/>
                      <a:pt x="1" y="108"/>
                    </a:cubicBezTo>
                    <a:cubicBezTo>
                      <a:pt x="1" y="108"/>
                      <a:pt x="1" y="108"/>
                      <a:pt x="1" y="108"/>
                    </a:cubicBezTo>
                    <a:lnTo>
                      <a:pt x="1" y="108"/>
                    </a:lnTo>
                    <a:lnTo>
                      <a:pt x="18" y="9"/>
                    </a:lnTo>
                    <a:cubicBezTo>
                      <a:pt x="20" y="4"/>
                      <a:pt x="25" y="0"/>
                      <a:pt x="31" y="1"/>
                    </a:cubicBezTo>
                    <a:lnTo>
                      <a:pt x="308" y="50"/>
                    </a:lnTo>
                    <a:cubicBezTo>
                      <a:pt x="313" y="51"/>
                      <a:pt x="317" y="56"/>
                      <a:pt x="316" y="62"/>
                    </a:cubicBezTo>
                    <a:cubicBezTo>
                      <a:pt x="316" y="62"/>
                      <a:pt x="316" y="62"/>
                      <a:pt x="316" y="62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" name="Line 162"/>
              <p:cNvSpPr>
                <a:spLocks noChangeShapeType="1"/>
              </p:cNvSpPr>
              <p:nvPr/>
            </p:nvSpPr>
            <p:spPr bwMode="auto">
              <a:xfrm flipH="1" flipV="1">
                <a:off x="2044" y="3460"/>
                <a:ext cx="51" cy="9"/>
              </a:xfrm>
              <a:prstGeom prst="line">
                <a:avLst/>
              </a:prstGeom>
              <a:noFill/>
              <a:ln w="6350" cap="rnd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" name="Rectangle 163"/>
              <p:cNvSpPr>
                <a:spLocks noChangeArrowheads="1"/>
              </p:cNvSpPr>
              <p:nvPr/>
            </p:nvSpPr>
            <p:spPr bwMode="auto">
              <a:xfrm>
                <a:off x="1944" y="3436"/>
                <a:ext cx="65" cy="3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" name="Freeform 164"/>
              <p:cNvSpPr>
                <a:spLocks/>
              </p:cNvSpPr>
              <p:nvPr/>
            </p:nvSpPr>
            <p:spPr bwMode="auto">
              <a:xfrm>
                <a:off x="1946" y="3439"/>
                <a:ext cx="61" cy="33"/>
              </a:xfrm>
              <a:custGeom>
                <a:avLst/>
                <a:gdLst/>
                <a:ahLst/>
                <a:cxnLst>
                  <a:cxn ang="0">
                    <a:pos x="298" y="10"/>
                  </a:cxn>
                  <a:cxn ang="0">
                    <a:pos x="316" y="108"/>
                  </a:cxn>
                  <a:cxn ang="0">
                    <a:pos x="307" y="121"/>
                  </a:cxn>
                  <a:cxn ang="0">
                    <a:pos x="307" y="121"/>
                  </a:cxn>
                  <a:cxn ang="0">
                    <a:pos x="30" y="169"/>
                  </a:cxn>
                  <a:cxn ang="0">
                    <a:pos x="18" y="161"/>
                  </a:cxn>
                  <a:cxn ang="0">
                    <a:pos x="18" y="161"/>
                  </a:cxn>
                  <a:cxn ang="0">
                    <a:pos x="1" y="63"/>
                  </a:cxn>
                  <a:cxn ang="0">
                    <a:pos x="9" y="50"/>
                  </a:cxn>
                  <a:cxn ang="0">
                    <a:pos x="9" y="50"/>
                  </a:cxn>
                  <a:cxn ang="0">
                    <a:pos x="286" y="1"/>
                  </a:cxn>
                  <a:cxn ang="0">
                    <a:pos x="298" y="10"/>
                  </a:cxn>
                  <a:cxn ang="0">
                    <a:pos x="298" y="10"/>
                  </a:cxn>
                </a:cxnLst>
                <a:rect l="0" t="0" r="r" b="b"/>
                <a:pathLst>
                  <a:path w="317" h="170">
                    <a:moveTo>
                      <a:pt x="298" y="10"/>
                    </a:moveTo>
                    <a:lnTo>
                      <a:pt x="316" y="108"/>
                    </a:lnTo>
                    <a:cubicBezTo>
                      <a:pt x="317" y="114"/>
                      <a:pt x="313" y="120"/>
                      <a:pt x="307" y="121"/>
                    </a:cubicBezTo>
                    <a:cubicBezTo>
                      <a:pt x="307" y="121"/>
                      <a:pt x="307" y="121"/>
                      <a:pt x="307" y="121"/>
                    </a:cubicBezTo>
                    <a:lnTo>
                      <a:pt x="30" y="169"/>
                    </a:lnTo>
                    <a:cubicBezTo>
                      <a:pt x="24" y="170"/>
                      <a:pt x="19" y="167"/>
                      <a:pt x="18" y="161"/>
                    </a:cubicBezTo>
                    <a:lnTo>
                      <a:pt x="18" y="161"/>
                    </a:lnTo>
                    <a:lnTo>
                      <a:pt x="1" y="63"/>
                    </a:lnTo>
                    <a:cubicBezTo>
                      <a:pt x="0" y="57"/>
                      <a:pt x="3" y="51"/>
                      <a:pt x="9" y="50"/>
                    </a:cubicBezTo>
                    <a:lnTo>
                      <a:pt x="9" y="50"/>
                    </a:lnTo>
                    <a:lnTo>
                      <a:pt x="286" y="1"/>
                    </a:lnTo>
                    <a:cubicBezTo>
                      <a:pt x="292" y="0"/>
                      <a:pt x="297" y="4"/>
                      <a:pt x="298" y="10"/>
                    </a:cubicBezTo>
                    <a:cubicBezTo>
                      <a:pt x="298" y="10"/>
                      <a:pt x="298" y="10"/>
                      <a:pt x="298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Rectangle 165"/>
              <p:cNvSpPr>
                <a:spLocks noChangeArrowheads="1"/>
              </p:cNvSpPr>
              <p:nvPr/>
            </p:nvSpPr>
            <p:spPr bwMode="auto">
              <a:xfrm>
                <a:off x="1944" y="3436"/>
                <a:ext cx="65" cy="3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Freeform 166"/>
              <p:cNvSpPr>
                <a:spLocks/>
              </p:cNvSpPr>
              <p:nvPr/>
            </p:nvSpPr>
            <p:spPr bwMode="auto">
              <a:xfrm>
                <a:off x="1946" y="3439"/>
                <a:ext cx="61" cy="33"/>
              </a:xfrm>
              <a:custGeom>
                <a:avLst/>
                <a:gdLst/>
                <a:ahLst/>
                <a:cxnLst>
                  <a:cxn ang="0">
                    <a:pos x="298" y="10"/>
                  </a:cxn>
                  <a:cxn ang="0">
                    <a:pos x="316" y="108"/>
                  </a:cxn>
                  <a:cxn ang="0">
                    <a:pos x="307" y="121"/>
                  </a:cxn>
                  <a:cxn ang="0">
                    <a:pos x="307" y="121"/>
                  </a:cxn>
                  <a:cxn ang="0">
                    <a:pos x="30" y="169"/>
                  </a:cxn>
                  <a:cxn ang="0">
                    <a:pos x="18" y="161"/>
                  </a:cxn>
                  <a:cxn ang="0">
                    <a:pos x="18" y="161"/>
                  </a:cxn>
                  <a:cxn ang="0">
                    <a:pos x="1" y="63"/>
                  </a:cxn>
                  <a:cxn ang="0">
                    <a:pos x="9" y="50"/>
                  </a:cxn>
                  <a:cxn ang="0">
                    <a:pos x="9" y="50"/>
                  </a:cxn>
                  <a:cxn ang="0">
                    <a:pos x="286" y="1"/>
                  </a:cxn>
                  <a:cxn ang="0">
                    <a:pos x="298" y="10"/>
                  </a:cxn>
                  <a:cxn ang="0">
                    <a:pos x="298" y="10"/>
                  </a:cxn>
                </a:cxnLst>
                <a:rect l="0" t="0" r="r" b="b"/>
                <a:pathLst>
                  <a:path w="317" h="170">
                    <a:moveTo>
                      <a:pt x="298" y="10"/>
                    </a:moveTo>
                    <a:lnTo>
                      <a:pt x="316" y="108"/>
                    </a:lnTo>
                    <a:cubicBezTo>
                      <a:pt x="317" y="114"/>
                      <a:pt x="313" y="120"/>
                      <a:pt x="307" y="121"/>
                    </a:cubicBezTo>
                    <a:cubicBezTo>
                      <a:pt x="307" y="121"/>
                      <a:pt x="307" y="121"/>
                      <a:pt x="307" y="121"/>
                    </a:cubicBezTo>
                    <a:lnTo>
                      <a:pt x="30" y="169"/>
                    </a:lnTo>
                    <a:cubicBezTo>
                      <a:pt x="24" y="170"/>
                      <a:pt x="19" y="167"/>
                      <a:pt x="18" y="161"/>
                    </a:cubicBezTo>
                    <a:lnTo>
                      <a:pt x="18" y="161"/>
                    </a:lnTo>
                    <a:lnTo>
                      <a:pt x="1" y="63"/>
                    </a:lnTo>
                    <a:cubicBezTo>
                      <a:pt x="0" y="57"/>
                      <a:pt x="3" y="51"/>
                      <a:pt x="9" y="50"/>
                    </a:cubicBezTo>
                    <a:lnTo>
                      <a:pt x="9" y="50"/>
                    </a:lnTo>
                    <a:lnTo>
                      <a:pt x="286" y="1"/>
                    </a:lnTo>
                    <a:cubicBezTo>
                      <a:pt x="292" y="0"/>
                      <a:pt x="297" y="4"/>
                      <a:pt x="298" y="10"/>
                    </a:cubicBezTo>
                    <a:cubicBezTo>
                      <a:pt x="298" y="10"/>
                      <a:pt x="298" y="10"/>
                      <a:pt x="298" y="10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Line 167"/>
              <p:cNvSpPr>
                <a:spLocks noChangeShapeType="1"/>
              </p:cNvSpPr>
              <p:nvPr/>
            </p:nvSpPr>
            <p:spPr bwMode="auto">
              <a:xfrm flipH="1">
                <a:off x="1952" y="3460"/>
                <a:ext cx="52" cy="9"/>
              </a:xfrm>
              <a:prstGeom prst="line">
                <a:avLst/>
              </a:prstGeom>
              <a:noFill/>
              <a:ln w="6350" cap="rnd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Freeform 168"/>
              <p:cNvSpPr>
                <a:spLocks/>
              </p:cNvSpPr>
              <p:nvPr/>
            </p:nvSpPr>
            <p:spPr bwMode="auto">
              <a:xfrm>
                <a:off x="1947" y="3682"/>
                <a:ext cx="61" cy="33"/>
              </a:xfrm>
              <a:custGeom>
                <a:avLst/>
                <a:gdLst/>
                <a:ahLst/>
                <a:cxnLst>
                  <a:cxn ang="0">
                    <a:pos x="316" y="62"/>
                  </a:cxn>
                  <a:cxn ang="0">
                    <a:pos x="299" y="160"/>
                  </a:cxn>
                  <a:cxn ang="0">
                    <a:pos x="286" y="169"/>
                  </a:cxn>
                  <a:cxn ang="0">
                    <a:pos x="286" y="169"/>
                  </a:cxn>
                  <a:cxn ang="0">
                    <a:pos x="10" y="120"/>
                  </a:cxn>
                  <a:cxn ang="0">
                    <a:pos x="1" y="108"/>
                  </a:cxn>
                  <a:cxn ang="0">
                    <a:pos x="18" y="10"/>
                  </a:cxn>
                  <a:cxn ang="0">
                    <a:pos x="31" y="1"/>
                  </a:cxn>
                  <a:cxn ang="0">
                    <a:pos x="31" y="1"/>
                  </a:cxn>
                  <a:cxn ang="0">
                    <a:pos x="307" y="50"/>
                  </a:cxn>
                  <a:cxn ang="0">
                    <a:pos x="316" y="62"/>
                  </a:cxn>
                </a:cxnLst>
                <a:rect l="0" t="0" r="r" b="b"/>
                <a:pathLst>
                  <a:path w="317" h="170">
                    <a:moveTo>
                      <a:pt x="316" y="62"/>
                    </a:moveTo>
                    <a:lnTo>
                      <a:pt x="299" y="160"/>
                    </a:lnTo>
                    <a:cubicBezTo>
                      <a:pt x="298" y="166"/>
                      <a:pt x="292" y="170"/>
                      <a:pt x="286" y="169"/>
                    </a:cubicBezTo>
                    <a:cubicBezTo>
                      <a:pt x="286" y="169"/>
                      <a:pt x="286" y="169"/>
                      <a:pt x="286" y="169"/>
                    </a:cubicBezTo>
                    <a:lnTo>
                      <a:pt x="10" y="120"/>
                    </a:lnTo>
                    <a:cubicBezTo>
                      <a:pt x="4" y="119"/>
                      <a:pt x="0" y="113"/>
                      <a:pt x="1" y="108"/>
                    </a:cubicBezTo>
                    <a:lnTo>
                      <a:pt x="18" y="10"/>
                    </a:lnTo>
                    <a:cubicBezTo>
                      <a:pt x="19" y="4"/>
                      <a:pt x="25" y="0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lnTo>
                      <a:pt x="307" y="50"/>
                    </a:lnTo>
                    <a:cubicBezTo>
                      <a:pt x="313" y="51"/>
                      <a:pt x="317" y="56"/>
                      <a:pt x="316" y="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Freeform 169"/>
              <p:cNvSpPr>
                <a:spLocks/>
              </p:cNvSpPr>
              <p:nvPr/>
            </p:nvSpPr>
            <p:spPr bwMode="auto">
              <a:xfrm>
                <a:off x="1947" y="3682"/>
                <a:ext cx="60" cy="33"/>
              </a:xfrm>
              <a:custGeom>
                <a:avLst/>
                <a:gdLst/>
                <a:ahLst/>
                <a:cxnLst>
                  <a:cxn ang="0">
                    <a:pos x="316" y="62"/>
                  </a:cxn>
                  <a:cxn ang="0">
                    <a:pos x="299" y="160"/>
                  </a:cxn>
                  <a:cxn ang="0">
                    <a:pos x="286" y="169"/>
                  </a:cxn>
                  <a:cxn ang="0">
                    <a:pos x="286" y="169"/>
                  </a:cxn>
                  <a:cxn ang="0">
                    <a:pos x="10" y="120"/>
                  </a:cxn>
                  <a:cxn ang="0">
                    <a:pos x="1" y="108"/>
                  </a:cxn>
                  <a:cxn ang="0">
                    <a:pos x="18" y="10"/>
                  </a:cxn>
                  <a:cxn ang="0">
                    <a:pos x="31" y="1"/>
                  </a:cxn>
                  <a:cxn ang="0">
                    <a:pos x="31" y="1"/>
                  </a:cxn>
                  <a:cxn ang="0">
                    <a:pos x="307" y="50"/>
                  </a:cxn>
                  <a:cxn ang="0">
                    <a:pos x="316" y="62"/>
                  </a:cxn>
                </a:cxnLst>
                <a:rect l="0" t="0" r="r" b="b"/>
                <a:pathLst>
                  <a:path w="317" h="170">
                    <a:moveTo>
                      <a:pt x="316" y="62"/>
                    </a:moveTo>
                    <a:lnTo>
                      <a:pt x="299" y="160"/>
                    </a:lnTo>
                    <a:cubicBezTo>
                      <a:pt x="298" y="166"/>
                      <a:pt x="292" y="170"/>
                      <a:pt x="286" y="169"/>
                    </a:cubicBezTo>
                    <a:cubicBezTo>
                      <a:pt x="286" y="169"/>
                      <a:pt x="286" y="169"/>
                      <a:pt x="286" y="169"/>
                    </a:cubicBezTo>
                    <a:lnTo>
                      <a:pt x="10" y="120"/>
                    </a:lnTo>
                    <a:cubicBezTo>
                      <a:pt x="4" y="119"/>
                      <a:pt x="0" y="113"/>
                      <a:pt x="1" y="108"/>
                    </a:cubicBezTo>
                    <a:lnTo>
                      <a:pt x="18" y="10"/>
                    </a:lnTo>
                    <a:cubicBezTo>
                      <a:pt x="19" y="4"/>
                      <a:pt x="25" y="0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lnTo>
                      <a:pt x="307" y="50"/>
                    </a:lnTo>
                    <a:cubicBezTo>
                      <a:pt x="313" y="51"/>
                      <a:pt x="317" y="56"/>
                      <a:pt x="316" y="62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Line 170"/>
              <p:cNvSpPr>
                <a:spLocks noChangeShapeType="1"/>
              </p:cNvSpPr>
              <p:nvPr/>
            </p:nvSpPr>
            <p:spPr bwMode="auto">
              <a:xfrm flipH="1" flipV="1">
                <a:off x="1950" y="3703"/>
                <a:ext cx="52" cy="9"/>
              </a:xfrm>
              <a:prstGeom prst="line">
                <a:avLst/>
              </a:prstGeom>
              <a:noFill/>
              <a:ln w="6350" cap="rnd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" name="Freeform 171"/>
              <p:cNvSpPr>
                <a:spLocks/>
              </p:cNvSpPr>
              <p:nvPr/>
            </p:nvSpPr>
            <p:spPr bwMode="auto">
              <a:xfrm>
                <a:off x="2042" y="3682"/>
                <a:ext cx="61" cy="32"/>
              </a:xfrm>
              <a:custGeom>
                <a:avLst/>
                <a:gdLst/>
                <a:ahLst/>
                <a:cxnLst>
                  <a:cxn ang="0">
                    <a:pos x="299" y="10"/>
                  </a:cxn>
                  <a:cxn ang="0">
                    <a:pos x="317" y="108"/>
                  </a:cxn>
                  <a:cxn ang="0">
                    <a:pos x="308" y="120"/>
                  </a:cxn>
                  <a:cxn ang="0">
                    <a:pos x="308" y="120"/>
                  </a:cxn>
                  <a:cxn ang="0">
                    <a:pos x="308" y="120"/>
                  </a:cxn>
                  <a:cxn ang="0">
                    <a:pos x="31" y="169"/>
                  </a:cxn>
                  <a:cxn ang="0">
                    <a:pos x="19" y="160"/>
                  </a:cxn>
                  <a:cxn ang="0">
                    <a:pos x="19" y="160"/>
                  </a:cxn>
                  <a:cxn ang="0">
                    <a:pos x="1" y="62"/>
                  </a:cxn>
                  <a:cxn ang="0">
                    <a:pos x="10" y="50"/>
                  </a:cxn>
                  <a:cxn ang="0">
                    <a:pos x="10" y="50"/>
                  </a:cxn>
                  <a:cxn ang="0">
                    <a:pos x="287" y="1"/>
                  </a:cxn>
                  <a:cxn ang="0">
                    <a:pos x="299" y="10"/>
                  </a:cxn>
                </a:cxnLst>
                <a:rect l="0" t="0" r="r" b="b"/>
                <a:pathLst>
                  <a:path w="318" h="170">
                    <a:moveTo>
                      <a:pt x="299" y="10"/>
                    </a:moveTo>
                    <a:lnTo>
                      <a:pt x="317" y="108"/>
                    </a:lnTo>
                    <a:cubicBezTo>
                      <a:pt x="318" y="113"/>
                      <a:pt x="314" y="119"/>
                      <a:pt x="308" y="120"/>
                    </a:cubicBezTo>
                    <a:cubicBezTo>
                      <a:pt x="308" y="120"/>
                      <a:pt x="308" y="120"/>
                      <a:pt x="308" y="120"/>
                    </a:cubicBezTo>
                    <a:lnTo>
                      <a:pt x="308" y="120"/>
                    </a:lnTo>
                    <a:lnTo>
                      <a:pt x="31" y="169"/>
                    </a:lnTo>
                    <a:cubicBezTo>
                      <a:pt x="25" y="170"/>
                      <a:pt x="20" y="166"/>
                      <a:pt x="19" y="160"/>
                    </a:cubicBezTo>
                    <a:lnTo>
                      <a:pt x="19" y="160"/>
                    </a:lnTo>
                    <a:lnTo>
                      <a:pt x="1" y="62"/>
                    </a:lnTo>
                    <a:cubicBezTo>
                      <a:pt x="0" y="56"/>
                      <a:pt x="4" y="51"/>
                      <a:pt x="10" y="50"/>
                    </a:cubicBezTo>
                    <a:cubicBezTo>
                      <a:pt x="10" y="50"/>
                      <a:pt x="10" y="50"/>
                      <a:pt x="10" y="50"/>
                    </a:cubicBezTo>
                    <a:lnTo>
                      <a:pt x="287" y="1"/>
                    </a:lnTo>
                    <a:cubicBezTo>
                      <a:pt x="293" y="0"/>
                      <a:pt x="298" y="4"/>
                      <a:pt x="299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Freeform 172"/>
              <p:cNvSpPr>
                <a:spLocks/>
              </p:cNvSpPr>
              <p:nvPr/>
            </p:nvSpPr>
            <p:spPr bwMode="auto">
              <a:xfrm>
                <a:off x="2042" y="3682"/>
                <a:ext cx="61" cy="32"/>
              </a:xfrm>
              <a:custGeom>
                <a:avLst/>
                <a:gdLst/>
                <a:ahLst/>
                <a:cxnLst>
                  <a:cxn ang="0">
                    <a:pos x="299" y="10"/>
                  </a:cxn>
                  <a:cxn ang="0">
                    <a:pos x="317" y="108"/>
                  </a:cxn>
                  <a:cxn ang="0">
                    <a:pos x="308" y="120"/>
                  </a:cxn>
                  <a:cxn ang="0">
                    <a:pos x="308" y="120"/>
                  </a:cxn>
                  <a:cxn ang="0">
                    <a:pos x="308" y="120"/>
                  </a:cxn>
                  <a:cxn ang="0">
                    <a:pos x="31" y="169"/>
                  </a:cxn>
                  <a:cxn ang="0">
                    <a:pos x="19" y="160"/>
                  </a:cxn>
                  <a:cxn ang="0">
                    <a:pos x="19" y="160"/>
                  </a:cxn>
                  <a:cxn ang="0">
                    <a:pos x="1" y="62"/>
                  </a:cxn>
                  <a:cxn ang="0">
                    <a:pos x="10" y="50"/>
                  </a:cxn>
                  <a:cxn ang="0">
                    <a:pos x="10" y="50"/>
                  </a:cxn>
                  <a:cxn ang="0">
                    <a:pos x="287" y="1"/>
                  </a:cxn>
                  <a:cxn ang="0">
                    <a:pos x="299" y="10"/>
                  </a:cxn>
                </a:cxnLst>
                <a:rect l="0" t="0" r="r" b="b"/>
                <a:pathLst>
                  <a:path w="318" h="170">
                    <a:moveTo>
                      <a:pt x="299" y="10"/>
                    </a:moveTo>
                    <a:lnTo>
                      <a:pt x="317" y="108"/>
                    </a:lnTo>
                    <a:cubicBezTo>
                      <a:pt x="318" y="113"/>
                      <a:pt x="314" y="119"/>
                      <a:pt x="308" y="120"/>
                    </a:cubicBezTo>
                    <a:cubicBezTo>
                      <a:pt x="308" y="120"/>
                      <a:pt x="308" y="120"/>
                      <a:pt x="308" y="120"/>
                    </a:cubicBezTo>
                    <a:lnTo>
                      <a:pt x="308" y="120"/>
                    </a:lnTo>
                    <a:lnTo>
                      <a:pt x="31" y="169"/>
                    </a:lnTo>
                    <a:cubicBezTo>
                      <a:pt x="25" y="170"/>
                      <a:pt x="20" y="166"/>
                      <a:pt x="19" y="160"/>
                    </a:cubicBezTo>
                    <a:lnTo>
                      <a:pt x="19" y="160"/>
                    </a:lnTo>
                    <a:lnTo>
                      <a:pt x="1" y="62"/>
                    </a:lnTo>
                    <a:cubicBezTo>
                      <a:pt x="0" y="56"/>
                      <a:pt x="4" y="51"/>
                      <a:pt x="10" y="50"/>
                    </a:cubicBezTo>
                    <a:cubicBezTo>
                      <a:pt x="10" y="50"/>
                      <a:pt x="10" y="50"/>
                      <a:pt x="10" y="50"/>
                    </a:cubicBezTo>
                    <a:lnTo>
                      <a:pt x="287" y="1"/>
                    </a:lnTo>
                    <a:cubicBezTo>
                      <a:pt x="293" y="0"/>
                      <a:pt x="298" y="4"/>
                      <a:pt x="299" y="10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Line 173"/>
              <p:cNvSpPr>
                <a:spLocks noChangeShapeType="1"/>
              </p:cNvSpPr>
              <p:nvPr/>
            </p:nvSpPr>
            <p:spPr bwMode="auto">
              <a:xfrm flipH="1">
                <a:off x="2048" y="3703"/>
                <a:ext cx="52" cy="9"/>
              </a:xfrm>
              <a:prstGeom prst="line">
                <a:avLst/>
              </a:prstGeom>
              <a:noFill/>
              <a:ln w="6350" cap="rnd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Rectangle 174"/>
              <p:cNvSpPr>
                <a:spLocks noChangeArrowheads="1"/>
              </p:cNvSpPr>
              <p:nvPr/>
            </p:nvSpPr>
            <p:spPr bwMode="auto">
              <a:xfrm>
                <a:off x="2134" y="3488"/>
                <a:ext cx="248" cy="2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Output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200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Mode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Cleaner</a:t>
                </a:r>
                <a:endParaRPr kumimoji="0" lang="en-US" sz="4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8" name="Rectangle 177"/>
              <p:cNvSpPr>
                <a:spLocks noChangeArrowheads="1"/>
              </p:cNvSpPr>
              <p:nvPr/>
            </p:nvSpPr>
            <p:spPr bwMode="auto">
              <a:xfrm>
                <a:off x="1266" y="2208"/>
                <a:ext cx="526" cy="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200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Power Recycling</a:t>
                </a:r>
                <a:endParaRPr kumimoji="0" lang="en-US" sz="4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9" name="Rectangle 178"/>
              <p:cNvSpPr>
                <a:spLocks noChangeArrowheads="1"/>
              </p:cNvSpPr>
              <p:nvPr/>
            </p:nvSpPr>
            <p:spPr bwMode="auto">
              <a:xfrm>
                <a:off x="2187" y="2551"/>
                <a:ext cx="94" cy="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BS</a:t>
                </a:r>
                <a:endParaRPr kumimoji="0" lang="en-US" sz="4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0" name="Rectangle 179"/>
              <p:cNvSpPr>
                <a:spLocks noChangeArrowheads="1"/>
              </p:cNvSpPr>
              <p:nvPr/>
            </p:nvSpPr>
            <p:spPr bwMode="auto">
              <a:xfrm>
                <a:off x="2391" y="2420"/>
                <a:ext cx="79" cy="21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Freeform 180"/>
              <p:cNvSpPr>
                <a:spLocks/>
              </p:cNvSpPr>
              <p:nvPr/>
            </p:nvSpPr>
            <p:spPr bwMode="auto">
              <a:xfrm>
                <a:off x="2391" y="2420"/>
                <a:ext cx="75" cy="208"/>
              </a:xfrm>
              <a:custGeom>
                <a:avLst/>
                <a:gdLst/>
                <a:ahLst/>
                <a:cxnLst>
                  <a:cxn ang="0">
                    <a:pos x="22" y="1088"/>
                  </a:cxn>
                  <a:cxn ang="0">
                    <a:pos x="372" y="1088"/>
                  </a:cxn>
                  <a:cxn ang="0">
                    <a:pos x="393" y="1067"/>
                  </a:cxn>
                  <a:cxn ang="0">
                    <a:pos x="393" y="1067"/>
                  </a:cxn>
                  <a:cxn ang="0">
                    <a:pos x="393" y="21"/>
                  </a:cxn>
                  <a:cxn ang="0">
                    <a:pos x="372" y="0"/>
                  </a:cxn>
                  <a:cxn ang="0">
                    <a:pos x="22" y="0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0" y="1067"/>
                  </a:cxn>
                  <a:cxn ang="0">
                    <a:pos x="22" y="1088"/>
                  </a:cxn>
                </a:cxnLst>
                <a:rect l="0" t="0" r="r" b="b"/>
                <a:pathLst>
                  <a:path w="393" h="1088">
                    <a:moveTo>
                      <a:pt x="22" y="1088"/>
                    </a:moveTo>
                    <a:lnTo>
                      <a:pt x="372" y="1088"/>
                    </a:lnTo>
                    <a:cubicBezTo>
                      <a:pt x="384" y="1088"/>
                      <a:pt x="393" y="1079"/>
                      <a:pt x="393" y="1067"/>
                    </a:cubicBezTo>
                    <a:cubicBezTo>
                      <a:pt x="393" y="1067"/>
                      <a:pt x="393" y="1067"/>
                      <a:pt x="393" y="1067"/>
                    </a:cubicBezTo>
                    <a:lnTo>
                      <a:pt x="393" y="21"/>
                    </a:lnTo>
                    <a:cubicBezTo>
                      <a:pt x="393" y="10"/>
                      <a:pt x="384" y="0"/>
                      <a:pt x="372" y="0"/>
                    </a:cubicBezTo>
                    <a:lnTo>
                      <a:pt x="22" y="0"/>
                    </a:lnTo>
                    <a:cubicBezTo>
                      <a:pt x="10" y="0"/>
                      <a:pt x="0" y="10"/>
                      <a:pt x="0" y="21"/>
                    </a:cubicBezTo>
                    <a:lnTo>
                      <a:pt x="0" y="21"/>
                    </a:lnTo>
                    <a:lnTo>
                      <a:pt x="0" y="1067"/>
                    </a:lnTo>
                    <a:cubicBezTo>
                      <a:pt x="0" y="1079"/>
                      <a:pt x="10" y="1088"/>
                      <a:pt x="22" y="1088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" name="Rectangle 181"/>
              <p:cNvSpPr>
                <a:spLocks noChangeArrowheads="1"/>
              </p:cNvSpPr>
              <p:nvPr/>
            </p:nvSpPr>
            <p:spPr bwMode="auto">
              <a:xfrm>
                <a:off x="2391" y="2420"/>
                <a:ext cx="79" cy="21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Freeform 182"/>
              <p:cNvSpPr>
                <a:spLocks/>
              </p:cNvSpPr>
              <p:nvPr/>
            </p:nvSpPr>
            <p:spPr bwMode="auto">
              <a:xfrm>
                <a:off x="2391" y="2420"/>
                <a:ext cx="75" cy="208"/>
              </a:xfrm>
              <a:custGeom>
                <a:avLst/>
                <a:gdLst/>
                <a:ahLst/>
                <a:cxnLst>
                  <a:cxn ang="0">
                    <a:pos x="22" y="1088"/>
                  </a:cxn>
                  <a:cxn ang="0">
                    <a:pos x="372" y="1088"/>
                  </a:cxn>
                  <a:cxn ang="0">
                    <a:pos x="393" y="1067"/>
                  </a:cxn>
                  <a:cxn ang="0">
                    <a:pos x="393" y="1067"/>
                  </a:cxn>
                  <a:cxn ang="0">
                    <a:pos x="393" y="21"/>
                  </a:cxn>
                  <a:cxn ang="0">
                    <a:pos x="372" y="0"/>
                  </a:cxn>
                  <a:cxn ang="0">
                    <a:pos x="22" y="0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0" y="1067"/>
                  </a:cxn>
                  <a:cxn ang="0">
                    <a:pos x="22" y="1088"/>
                  </a:cxn>
                </a:cxnLst>
                <a:rect l="0" t="0" r="r" b="b"/>
                <a:pathLst>
                  <a:path w="393" h="1088">
                    <a:moveTo>
                      <a:pt x="22" y="1088"/>
                    </a:moveTo>
                    <a:lnTo>
                      <a:pt x="372" y="1088"/>
                    </a:lnTo>
                    <a:cubicBezTo>
                      <a:pt x="384" y="1088"/>
                      <a:pt x="393" y="1079"/>
                      <a:pt x="393" y="1067"/>
                    </a:cubicBezTo>
                    <a:cubicBezTo>
                      <a:pt x="393" y="1067"/>
                      <a:pt x="393" y="1067"/>
                      <a:pt x="393" y="1067"/>
                    </a:cubicBezTo>
                    <a:lnTo>
                      <a:pt x="393" y="21"/>
                    </a:lnTo>
                    <a:cubicBezTo>
                      <a:pt x="393" y="10"/>
                      <a:pt x="384" y="0"/>
                      <a:pt x="372" y="0"/>
                    </a:cubicBezTo>
                    <a:lnTo>
                      <a:pt x="22" y="0"/>
                    </a:lnTo>
                    <a:cubicBezTo>
                      <a:pt x="10" y="0"/>
                      <a:pt x="0" y="10"/>
                      <a:pt x="0" y="21"/>
                    </a:cubicBezTo>
                    <a:lnTo>
                      <a:pt x="0" y="21"/>
                    </a:lnTo>
                    <a:lnTo>
                      <a:pt x="0" y="1067"/>
                    </a:lnTo>
                    <a:cubicBezTo>
                      <a:pt x="0" y="1079"/>
                      <a:pt x="10" y="1088"/>
                      <a:pt x="22" y="1088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Freeform 183"/>
              <p:cNvSpPr>
                <a:spLocks noEditPoints="1"/>
              </p:cNvSpPr>
              <p:nvPr/>
            </p:nvSpPr>
            <p:spPr bwMode="auto">
              <a:xfrm>
                <a:off x="2398" y="2420"/>
                <a:ext cx="60" cy="208"/>
              </a:xfrm>
              <a:custGeom>
                <a:avLst/>
                <a:gdLst/>
                <a:ahLst/>
                <a:cxnLst>
                  <a:cxn ang="0">
                    <a:pos x="0" y="208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08"/>
                  </a:cxn>
                </a:cxnLst>
                <a:rect l="0" t="0" r="r" b="b"/>
                <a:pathLst>
                  <a:path w="60" h="208">
                    <a:moveTo>
                      <a:pt x="0" y="208"/>
                    </a:moveTo>
                    <a:lnTo>
                      <a:pt x="0" y="0"/>
                    </a:lnTo>
                    <a:moveTo>
                      <a:pt x="60" y="0"/>
                    </a:moveTo>
                    <a:lnTo>
                      <a:pt x="60" y="208"/>
                    </a:lnTo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Rectangle 184"/>
              <p:cNvSpPr>
                <a:spLocks noChangeArrowheads="1"/>
              </p:cNvSpPr>
              <p:nvPr/>
            </p:nvSpPr>
            <p:spPr bwMode="auto">
              <a:xfrm>
                <a:off x="2024" y="2261"/>
                <a:ext cx="214" cy="7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" name="Freeform 185"/>
              <p:cNvSpPr>
                <a:spLocks/>
              </p:cNvSpPr>
              <p:nvPr/>
            </p:nvSpPr>
            <p:spPr bwMode="auto">
              <a:xfrm>
                <a:off x="2024" y="2261"/>
                <a:ext cx="208" cy="75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0" y="371"/>
                  </a:cxn>
                  <a:cxn ang="0">
                    <a:pos x="21" y="393"/>
                  </a:cxn>
                  <a:cxn ang="0">
                    <a:pos x="21" y="393"/>
                  </a:cxn>
                  <a:cxn ang="0">
                    <a:pos x="21" y="393"/>
                  </a:cxn>
                  <a:cxn ang="0">
                    <a:pos x="1067" y="393"/>
                  </a:cxn>
                  <a:cxn ang="0">
                    <a:pos x="1089" y="371"/>
                  </a:cxn>
                  <a:cxn ang="0">
                    <a:pos x="1089" y="21"/>
                  </a:cxn>
                  <a:cxn ang="0">
                    <a:pos x="1067" y="0"/>
                  </a:cxn>
                  <a:cxn ang="0">
                    <a:pos x="21" y="0"/>
                  </a:cxn>
                  <a:cxn ang="0">
                    <a:pos x="0" y="21"/>
                  </a:cxn>
                </a:cxnLst>
                <a:rect l="0" t="0" r="r" b="b"/>
                <a:pathLst>
                  <a:path w="1089" h="393">
                    <a:moveTo>
                      <a:pt x="0" y="21"/>
                    </a:moveTo>
                    <a:lnTo>
                      <a:pt x="0" y="371"/>
                    </a:lnTo>
                    <a:cubicBezTo>
                      <a:pt x="0" y="383"/>
                      <a:pt x="10" y="393"/>
                      <a:pt x="21" y="393"/>
                    </a:cubicBezTo>
                    <a:cubicBezTo>
                      <a:pt x="21" y="393"/>
                      <a:pt x="21" y="393"/>
                      <a:pt x="21" y="393"/>
                    </a:cubicBezTo>
                    <a:lnTo>
                      <a:pt x="21" y="393"/>
                    </a:lnTo>
                    <a:lnTo>
                      <a:pt x="1067" y="393"/>
                    </a:lnTo>
                    <a:cubicBezTo>
                      <a:pt x="1079" y="393"/>
                      <a:pt x="1089" y="383"/>
                      <a:pt x="1089" y="371"/>
                    </a:cubicBezTo>
                    <a:lnTo>
                      <a:pt x="1089" y="21"/>
                    </a:lnTo>
                    <a:cubicBezTo>
                      <a:pt x="1089" y="9"/>
                      <a:pt x="1079" y="0"/>
                      <a:pt x="1067" y="0"/>
                    </a:cubicBezTo>
                    <a:lnTo>
                      <a:pt x="21" y="0"/>
                    </a:lnTo>
                    <a:cubicBezTo>
                      <a:pt x="10" y="0"/>
                      <a:pt x="0" y="9"/>
                      <a:pt x="0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" name="Rectangle 186"/>
              <p:cNvSpPr>
                <a:spLocks noChangeArrowheads="1"/>
              </p:cNvSpPr>
              <p:nvPr/>
            </p:nvSpPr>
            <p:spPr bwMode="auto">
              <a:xfrm>
                <a:off x="2024" y="2261"/>
                <a:ext cx="214" cy="7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" name="Freeform 187"/>
              <p:cNvSpPr>
                <a:spLocks/>
              </p:cNvSpPr>
              <p:nvPr/>
            </p:nvSpPr>
            <p:spPr bwMode="auto">
              <a:xfrm>
                <a:off x="2024" y="2261"/>
                <a:ext cx="208" cy="75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0" y="371"/>
                  </a:cxn>
                  <a:cxn ang="0">
                    <a:pos x="21" y="393"/>
                  </a:cxn>
                  <a:cxn ang="0">
                    <a:pos x="21" y="393"/>
                  </a:cxn>
                  <a:cxn ang="0">
                    <a:pos x="21" y="393"/>
                  </a:cxn>
                  <a:cxn ang="0">
                    <a:pos x="1067" y="393"/>
                  </a:cxn>
                  <a:cxn ang="0">
                    <a:pos x="1089" y="371"/>
                  </a:cxn>
                  <a:cxn ang="0">
                    <a:pos x="1089" y="21"/>
                  </a:cxn>
                  <a:cxn ang="0">
                    <a:pos x="1067" y="0"/>
                  </a:cxn>
                  <a:cxn ang="0">
                    <a:pos x="21" y="0"/>
                  </a:cxn>
                  <a:cxn ang="0">
                    <a:pos x="0" y="21"/>
                  </a:cxn>
                </a:cxnLst>
                <a:rect l="0" t="0" r="r" b="b"/>
                <a:pathLst>
                  <a:path w="1089" h="393">
                    <a:moveTo>
                      <a:pt x="0" y="21"/>
                    </a:moveTo>
                    <a:lnTo>
                      <a:pt x="0" y="371"/>
                    </a:lnTo>
                    <a:cubicBezTo>
                      <a:pt x="0" y="383"/>
                      <a:pt x="10" y="393"/>
                      <a:pt x="21" y="393"/>
                    </a:cubicBezTo>
                    <a:cubicBezTo>
                      <a:pt x="21" y="393"/>
                      <a:pt x="21" y="393"/>
                      <a:pt x="21" y="393"/>
                    </a:cubicBezTo>
                    <a:lnTo>
                      <a:pt x="21" y="393"/>
                    </a:lnTo>
                    <a:lnTo>
                      <a:pt x="1067" y="393"/>
                    </a:lnTo>
                    <a:cubicBezTo>
                      <a:pt x="1079" y="393"/>
                      <a:pt x="1089" y="383"/>
                      <a:pt x="1089" y="371"/>
                    </a:cubicBezTo>
                    <a:lnTo>
                      <a:pt x="1089" y="21"/>
                    </a:lnTo>
                    <a:cubicBezTo>
                      <a:pt x="1089" y="9"/>
                      <a:pt x="1079" y="0"/>
                      <a:pt x="1067" y="0"/>
                    </a:cubicBezTo>
                    <a:lnTo>
                      <a:pt x="21" y="0"/>
                    </a:lnTo>
                    <a:cubicBezTo>
                      <a:pt x="10" y="0"/>
                      <a:pt x="0" y="9"/>
                      <a:pt x="0" y="21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" name="Freeform 188"/>
              <p:cNvSpPr>
                <a:spLocks noEditPoints="1"/>
              </p:cNvSpPr>
              <p:nvPr/>
            </p:nvSpPr>
            <p:spPr bwMode="auto">
              <a:xfrm>
                <a:off x="2024" y="2269"/>
                <a:ext cx="208" cy="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08" y="0"/>
                  </a:cxn>
                  <a:cxn ang="0">
                    <a:pos x="208" y="60"/>
                  </a:cxn>
                  <a:cxn ang="0">
                    <a:pos x="0" y="60"/>
                  </a:cxn>
                </a:cxnLst>
                <a:rect l="0" t="0" r="r" b="b"/>
                <a:pathLst>
                  <a:path w="208" h="60">
                    <a:moveTo>
                      <a:pt x="0" y="0"/>
                    </a:moveTo>
                    <a:lnTo>
                      <a:pt x="208" y="0"/>
                    </a:lnTo>
                    <a:moveTo>
                      <a:pt x="208" y="60"/>
                    </a:moveTo>
                    <a:lnTo>
                      <a:pt x="0" y="60"/>
                    </a:lnTo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" name="Rectangle 189"/>
              <p:cNvSpPr>
                <a:spLocks noChangeArrowheads="1"/>
              </p:cNvSpPr>
              <p:nvPr/>
            </p:nvSpPr>
            <p:spPr bwMode="auto">
              <a:xfrm>
                <a:off x="1793" y="1743"/>
                <a:ext cx="153" cy="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4</a:t>
                </a:r>
                <a:r>
                  <a:rPr kumimoji="0" lang="en-US" sz="1200" b="0" i="0" u="none" strike="noStrike" cap="none" normalizeH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km</a:t>
                </a:r>
                <a:endParaRPr kumimoji="0" lang="en-US" sz="4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2" name="Rectangle 199"/>
              <p:cNvSpPr>
                <a:spLocks noChangeArrowheads="1"/>
              </p:cNvSpPr>
              <p:nvPr/>
            </p:nvSpPr>
            <p:spPr bwMode="auto">
              <a:xfrm>
                <a:off x="182" y="2326"/>
                <a:ext cx="199" cy="7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Rectangle 200"/>
              <p:cNvSpPr>
                <a:spLocks noChangeArrowheads="1"/>
              </p:cNvSpPr>
              <p:nvPr/>
            </p:nvSpPr>
            <p:spPr bwMode="auto">
              <a:xfrm>
                <a:off x="182" y="2326"/>
                <a:ext cx="199" cy="75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Rectangle 201"/>
              <p:cNvSpPr>
                <a:spLocks noChangeArrowheads="1"/>
              </p:cNvSpPr>
              <p:nvPr/>
            </p:nvSpPr>
            <p:spPr bwMode="auto">
              <a:xfrm>
                <a:off x="196" y="2411"/>
                <a:ext cx="177" cy="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Laser</a:t>
                </a:r>
                <a:endParaRPr kumimoji="0" lang="en-US" sz="4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5" name="Rectangle 202"/>
              <p:cNvSpPr>
                <a:spLocks noChangeArrowheads="1"/>
              </p:cNvSpPr>
              <p:nvPr/>
            </p:nvSpPr>
            <p:spPr bwMode="auto">
              <a:xfrm>
                <a:off x="506" y="2326"/>
                <a:ext cx="92" cy="7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" name="Rectangle 203"/>
              <p:cNvSpPr>
                <a:spLocks noChangeArrowheads="1"/>
              </p:cNvSpPr>
              <p:nvPr/>
            </p:nvSpPr>
            <p:spPr bwMode="auto">
              <a:xfrm>
                <a:off x="506" y="2326"/>
                <a:ext cx="92" cy="75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Rectangle 204"/>
              <p:cNvSpPr>
                <a:spLocks noChangeArrowheads="1"/>
              </p:cNvSpPr>
              <p:nvPr/>
            </p:nvSpPr>
            <p:spPr bwMode="auto">
              <a:xfrm>
                <a:off x="514" y="2319"/>
                <a:ext cx="38" cy="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800" dirty="0" smtClean="0">
                    <a:solidFill>
                      <a:srgbClr val="000000"/>
                    </a:solidFill>
                    <a:latin typeface="Arial Unicode MS" pitchFamily="34" charset="-128"/>
                    <a:cs typeface="Arial" pitchFamily="34" charset="0"/>
                  </a:rPr>
                  <a:t>Φ</a:t>
                </a: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9" name="Rectangle 206"/>
            <p:cNvSpPr>
              <a:spLocks noChangeArrowheads="1"/>
            </p:cNvSpPr>
            <p:nvPr/>
          </p:nvSpPr>
          <p:spPr bwMode="auto">
            <a:xfrm>
              <a:off x="1035231" y="3597274"/>
              <a:ext cx="113211" cy="119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5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m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Rectangle 207"/>
            <p:cNvSpPr>
              <a:spLocks noChangeArrowheads="1"/>
            </p:cNvSpPr>
            <p:nvPr/>
          </p:nvSpPr>
          <p:spPr bwMode="auto">
            <a:xfrm>
              <a:off x="4921431" y="5844087"/>
              <a:ext cx="145869" cy="145869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08"/>
            <p:cNvSpPr>
              <a:spLocks/>
            </p:cNvSpPr>
            <p:nvPr/>
          </p:nvSpPr>
          <p:spPr bwMode="auto">
            <a:xfrm>
              <a:off x="4921431" y="5846264"/>
              <a:ext cx="137160" cy="137160"/>
            </a:xfrm>
            <a:custGeom>
              <a:avLst/>
              <a:gdLst/>
              <a:ahLst/>
              <a:cxnLst>
                <a:cxn ang="0">
                  <a:pos x="270" y="58"/>
                </a:cxn>
                <a:cxn ang="0">
                  <a:pos x="270" y="269"/>
                </a:cxn>
                <a:cxn ang="0">
                  <a:pos x="58" y="269"/>
                </a:cxn>
                <a:cxn ang="0">
                  <a:pos x="58" y="58"/>
                </a:cxn>
                <a:cxn ang="0">
                  <a:pos x="270" y="58"/>
                </a:cxn>
              </a:cxnLst>
              <a:rect l="0" t="0" r="r" b="b"/>
              <a:pathLst>
                <a:path w="328" h="327">
                  <a:moveTo>
                    <a:pt x="270" y="58"/>
                  </a:moveTo>
                  <a:cubicBezTo>
                    <a:pt x="328" y="116"/>
                    <a:pt x="328" y="211"/>
                    <a:pt x="270" y="269"/>
                  </a:cubicBezTo>
                  <a:cubicBezTo>
                    <a:pt x="211" y="327"/>
                    <a:pt x="117" y="327"/>
                    <a:pt x="58" y="269"/>
                  </a:cubicBezTo>
                  <a:cubicBezTo>
                    <a:pt x="0" y="211"/>
                    <a:pt x="0" y="116"/>
                    <a:pt x="58" y="58"/>
                  </a:cubicBezTo>
                  <a:cubicBezTo>
                    <a:pt x="117" y="0"/>
                    <a:pt x="211" y="0"/>
                    <a:pt x="270" y="58"/>
                  </a:cubicBezTo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Rectangle 209"/>
            <p:cNvSpPr>
              <a:spLocks noChangeArrowheads="1"/>
            </p:cNvSpPr>
            <p:nvPr/>
          </p:nvSpPr>
          <p:spPr bwMode="auto">
            <a:xfrm>
              <a:off x="4921431" y="5844087"/>
              <a:ext cx="145869" cy="145869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Rectangle 210"/>
            <p:cNvSpPr>
              <a:spLocks noChangeArrowheads="1"/>
            </p:cNvSpPr>
            <p:nvPr/>
          </p:nvSpPr>
          <p:spPr bwMode="auto">
            <a:xfrm>
              <a:off x="4914900" y="5837555"/>
              <a:ext cx="158931" cy="161109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11"/>
            <p:cNvSpPr>
              <a:spLocks noEditPoints="1"/>
            </p:cNvSpPr>
            <p:nvPr/>
          </p:nvSpPr>
          <p:spPr bwMode="auto">
            <a:xfrm>
              <a:off x="4914900" y="5839732"/>
              <a:ext cx="152400" cy="150223"/>
            </a:xfrm>
            <a:custGeom>
              <a:avLst/>
              <a:gdLst/>
              <a:ahLst/>
              <a:cxnLst>
                <a:cxn ang="0">
                  <a:pos x="314" y="58"/>
                </a:cxn>
                <a:cxn ang="0">
                  <a:pos x="352" y="118"/>
                </a:cxn>
                <a:cxn ang="0">
                  <a:pos x="363" y="188"/>
                </a:cxn>
                <a:cxn ang="0">
                  <a:pos x="347" y="255"/>
                </a:cxn>
                <a:cxn ang="0">
                  <a:pos x="305" y="313"/>
                </a:cxn>
                <a:cxn ang="0">
                  <a:pos x="244" y="351"/>
                </a:cxn>
                <a:cxn ang="0">
                  <a:pos x="175" y="362"/>
                </a:cxn>
                <a:cxn ang="0">
                  <a:pos x="108" y="346"/>
                </a:cxn>
                <a:cxn ang="0">
                  <a:pos x="49" y="304"/>
                </a:cxn>
                <a:cxn ang="0">
                  <a:pos x="11" y="243"/>
                </a:cxn>
                <a:cxn ang="0">
                  <a:pos x="1" y="176"/>
                </a:cxn>
                <a:cxn ang="0">
                  <a:pos x="16" y="107"/>
                </a:cxn>
                <a:cxn ang="0">
                  <a:pos x="58" y="49"/>
                </a:cxn>
                <a:cxn ang="0">
                  <a:pos x="120" y="11"/>
                </a:cxn>
                <a:cxn ang="0">
                  <a:pos x="187" y="1"/>
                </a:cxn>
                <a:cxn ang="0">
                  <a:pos x="255" y="16"/>
                </a:cxn>
                <a:cxn ang="0">
                  <a:pos x="220" y="69"/>
                </a:cxn>
                <a:cxn ang="0">
                  <a:pos x="176" y="64"/>
                </a:cxn>
                <a:cxn ang="0">
                  <a:pos x="131" y="74"/>
                </a:cxn>
                <a:cxn ang="0">
                  <a:pos x="93" y="102"/>
                </a:cxn>
                <a:cxn ang="0">
                  <a:pos x="69" y="142"/>
                </a:cxn>
                <a:cxn ang="0">
                  <a:pos x="64" y="187"/>
                </a:cxn>
                <a:cxn ang="0">
                  <a:pos x="74" y="232"/>
                </a:cxn>
                <a:cxn ang="0">
                  <a:pos x="102" y="269"/>
                </a:cxn>
                <a:cxn ang="0">
                  <a:pos x="143" y="293"/>
                </a:cxn>
                <a:cxn ang="0">
                  <a:pos x="188" y="299"/>
                </a:cxn>
                <a:cxn ang="0">
                  <a:pos x="231" y="288"/>
                </a:cxn>
                <a:cxn ang="0">
                  <a:pos x="270" y="260"/>
                </a:cxn>
                <a:cxn ang="0">
                  <a:pos x="294" y="220"/>
                </a:cxn>
                <a:cxn ang="0">
                  <a:pos x="300" y="175"/>
                </a:cxn>
                <a:cxn ang="0">
                  <a:pos x="289" y="131"/>
                </a:cxn>
                <a:cxn ang="0">
                  <a:pos x="261" y="93"/>
                </a:cxn>
                <a:cxn ang="0">
                  <a:pos x="220" y="69"/>
                </a:cxn>
              </a:cxnLst>
              <a:rect l="0" t="0" r="r" b="b"/>
              <a:pathLst>
                <a:path w="364" h="363">
                  <a:moveTo>
                    <a:pt x="305" y="49"/>
                  </a:moveTo>
                  <a:cubicBezTo>
                    <a:pt x="309" y="51"/>
                    <a:pt x="312" y="54"/>
                    <a:pt x="314" y="58"/>
                  </a:cubicBezTo>
                  <a:lnTo>
                    <a:pt x="347" y="107"/>
                  </a:lnTo>
                  <a:cubicBezTo>
                    <a:pt x="349" y="110"/>
                    <a:pt x="351" y="114"/>
                    <a:pt x="352" y="118"/>
                  </a:cubicBezTo>
                  <a:lnTo>
                    <a:pt x="363" y="175"/>
                  </a:lnTo>
                  <a:cubicBezTo>
                    <a:pt x="364" y="179"/>
                    <a:pt x="364" y="184"/>
                    <a:pt x="363" y="188"/>
                  </a:cubicBezTo>
                  <a:lnTo>
                    <a:pt x="352" y="244"/>
                  </a:lnTo>
                  <a:cubicBezTo>
                    <a:pt x="351" y="248"/>
                    <a:pt x="349" y="252"/>
                    <a:pt x="347" y="255"/>
                  </a:cubicBezTo>
                  <a:lnTo>
                    <a:pt x="314" y="304"/>
                  </a:lnTo>
                  <a:cubicBezTo>
                    <a:pt x="312" y="308"/>
                    <a:pt x="309" y="311"/>
                    <a:pt x="305" y="313"/>
                  </a:cubicBezTo>
                  <a:lnTo>
                    <a:pt x="255" y="346"/>
                  </a:lnTo>
                  <a:cubicBezTo>
                    <a:pt x="252" y="348"/>
                    <a:pt x="248" y="350"/>
                    <a:pt x="244" y="351"/>
                  </a:cubicBezTo>
                  <a:lnTo>
                    <a:pt x="188" y="362"/>
                  </a:lnTo>
                  <a:cubicBezTo>
                    <a:pt x="184" y="363"/>
                    <a:pt x="179" y="363"/>
                    <a:pt x="175" y="362"/>
                  </a:cubicBezTo>
                  <a:lnTo>
                    <a:pt x="119" y="351"/>
                  </a:lnTo>
                  <a:cubicBezTo>
                    <a:pt x="115" y="350"/>
                    <a:pt x="111" y="348"/>
                    <a:pt x="108" y="346"/>
                  </a:cubicBezTo>
                  <a:lnTo>
                    <a:pt x="58" y="313"/>
                  </a:lnTo>
                  <a:cubicBezTo>
                    <a:pt x="54" y="311"/>
                    <a:pt x="51" y="308"/>
                    <a:pt x="49" y="304"/>
                  </a:cubicBezTo>
                  <a:lnTo>
                    <a:pt x="16" y="255"/>
                  </a:lnTo>
                  <a:cubicBezTo>
                    <a:pt x="13" y="252"/>
                    <a:pt x="12" y="247"/>
                    <a:pt x="11" y="243"/>
                  </a:cubicBezTo>
                  <a:lnTo>
                    <a:pt x="1" y="187"/>
                  </a:lnTo>
                  <a:cubicBezTo>
                    <a:pt x="0" y="183"/>
                    <a:pt x="0" y="180"/>
                    <a:pt x="1" y="176"/>
                  </a:cubicBezTo>
                  <a:lnTo>
                    <a:pt x="11" y="119"/>
                  </a:lnTo>
                  <a:cubicBezTo>
                    <a:pt x="12" y="115"/>
                    <a:pt x="13" y="110"/>
                    <a:pt x="16" y="107"/>
                  </a:cubicBezTo>
                  <a:lnTo>
                    <a:pt x="49" y="58"/>
                  </a:lnTo>
                  <a:cubicBezTo>
                    <a:pt x="51" y="54"/>
                    <a:pt x="54" y="51"/>
                    <a:pt x="58" y="49"/>
                  </a:cubicBezTo>
                  <a:lnTo>
                    <a:pt x="108" y="16"/>
                  </a:lnTo>
                  <a:cubicBezTo>
                    <a:pt x="111" y="13"/>
                    <a:pt x="116" y="12"/>
                    <a:pt x="120" y="11"/>
                  </a:cubicBezTo>
                  <a:lnTo>
                    <a:pt x="176" y="1"/>
                  </a:lnTo>
                  <a:cubicBezTo>
                    <a:pt x="180" y="0"/>
                    <a:pt x="183" y="0"/>
                    <a:pt x="187" y="1"/>
                  </a:cubicBezTo>
                  <a:lnTo>
                    <a:pt x="243" y="11"/>
                  </a:lnTo>
                  <a:cubicBezTo>
                    <a:pt x="247" y="12"/>
                    <a:pt x="251" y="13"/>
                    <a:pt x="255" y="16"/>
                  </a:cubicBezTo>
                  <a:lnTo>
                    <a:pt x="305" y="49"/>
                  </a:lnTo>
                  <a:close/>
                  <a:moveTo>
                    <a:pt x="220" y="69"/>
                  </a:moveTo>
                  <a:lnTo>
                    <a:pt x="232" y="74"/>
                  </a:lnTo>
                  <a:lnTo>
                    <a:pt x="176" y="64"/>
                  </a:lnTo>
                  <a:lnTo>
                    <a:pt x="187" y="64"/>
                  </a:lnTo>
                  <a:lnTo>
                    <a:pt x="131" y="74"/>
                  </a:lnTo>
                  <a:lnTo>
                    <a:pt x="143" y="69"/>
                  </a:lnTo>
                  <a:lnTo>
                    <a:pt x="93" y="102"/>
                  </a:lnTo>
                  <a:lnTo>
                    <a:pt x="102" y="93"/>
                  </a:lnTo>
                  <a:lnTo>
                    <a:pt x="69" y="142"/>
                  </a:lnTo>
                  <a:lnTo>
                    <a:pt x="74" y="130"/>
                  </a:lnTo>
                  <a:lnTo>
                    <a:pt x="64" y="187"/>
                  </a:lnTo>
                  <a:lnTo>
                    <a:pt x="64" y="176"/>
                  </a:lnTo>
                  <a:lnTo>
                    <a:pt x="74" y="232"/>
                  </a:lnTo>
                  <a:lnTo>
                    <a:pt x="69" y="220"/>
                  </a:lnTo>
                  <a:lnTo>
                    <a:pt x="102" y="269"/>
                  </a:lnTo>
                  <a:lnTo>
                    <a:pt x="93" y="260"/>
                  </a:lnTo>
                  <a:lnTo>
                    <a:pt x="143" y="293"/>
                  </a:lnTo>
                  <a:lnTo>
                    <a:pt x="132" y="288"/>
                  </a:lnTo>
                  <a:lnTo>
                    <a:pt x="188" y="299"/>
                  </a:lnTo>
                  <a:lnTo>
                    <a:pt x="175" y="299"/>
                  </a:lnTo>
                  <a:lnTo>
                    <a:pt x="231" y="288"/>
                  </a:lnTo>
                  <a:lnTo>
                    <a:pt x="220" y="293"/>
                  </a:lnTo>
                  <a:lnTo>
                    <a:pt x="270" y="260"/>
                  </a:lnTo>
                  <a:lnTo>
                    <a:pt x="261" y="269"/>
                  </a:lnTo>
                  <a:lnTo>
                    <a:pt x="294" y="220"/>
                  </a:lnTo>
                  <a:lnTo>
                    <a:pt x="289" y="231"/>
                  </a:lnTo>
                  <a:lnTo>
                    <a:pt x="300" y="175"/>
                  </a:lnTo>
                  <a:lnTo>
                    <a:pt x="300" y="188"/>
                  </a:lnTo>
                  <a:lnTo>
                    <a:pt x="289" y="131"/>
                  </a:lnTo>
                  <a:lnTo>
                    <a:pt x="294" y="142"/>
                  </a:lnTo>
                  <a:lnTo>
                    <a:pt x="261" y="93"/>
                  </a:lnTo>
                  <a:lnTo>
                    <a:pt x="270" y="102"/>
                  </a:lnTo>
                  <a:lnTo>
                    <a:pt x="220" y="6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Rectangle 212"/>
            <p:cNvSpPr>
              <a:spLocks noChangeArrowheads="1"/>
            </p:cNvSpPr>
            <p:nvPr/>
          </p:nvSpPr>
          <p:spPr bwMode="auto">
            <a:xfrm>
              <a:off x="4914900" y="5837555"/>
              <a:ext cx="158931" cy="161109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13"/>
            <p:cNvSpPr>
              <a:spLocks/>
            </p:cNvSpPr>
            <p:nvPr/>
          </p:nvSpPr>
          <p:spPr bwMode="auto">
            <a:xfrm>
              <a:off x="4921431" y="5811430"/>
              <a:ext cx="137160" cy="134983"/>
            </a:xfrm>
            <a:custGeom>
              <a:avLst/>
              <a:gdLst/>
              <a:ahLst/>
              <a:cxnLst>
                <a:cxn ang="0">
                  <a:pos x="270" y="59"/>
                </a:cxn>
                <a:cxn ang="0">
                  <a:pos x="270" y="270"/>
                </a:cxn>
                <a:cxn ang="0">
                  <a:pos x="58" y="270"/>
                </a:cxn>
                <a:cxn ang="0">
                  <a:pos x="58" y="59"/>
                </a:cxn>
                <a:cxn ang="0">
                  <a:pos x="270" y="59"/>
                </a:cxn>
              </a:cxnLst>
              <a:rect l="0" t="0" r="r" b="b"/>
              <a:pathLst>
                <a:path w="328" h="328">
                  <a:moveTo>
                    <a:pt x="270" y="59"/>
                  </a:moveTo>
                  <a:cubicBezTo>
                    <a:pt x="328" y="117"/>
                    <a:pt x="328" y="211"/>
                    <a:pt x="270" y="270"/>
                  </a:cubicBezTo>
                  <a:cubicBezTo>
                    <a:pt x="211" y="328"/>
                    <a:pt x="117" y="328"/>
                    <a:pt x="58" y="270"/>
                  </a:cubicBezTo>
                  <a:cubicBezTo>
                    <a:pt x="0" y="211"/>
                    <a:pt x="0" y="117"/>
                    <a:pt x="58" y="59"/>
                  </a:cubicBezTo>
                  <a:cubicBezTo>
                    <a:pt x="117" y="0"/>
                    <a:pt x="211" y="0"/>
                    <a:pt x="270" y="59"/>
                  </a:cubicBezTo>
                </a:path>
              </a:pathLst>
            </a:custGeom>
            <a:solidFill>
              <a:srgbClr val="66FFC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14"/>
            <p:cNvSpPr>
              <a:spLocks/>
            </p:cNvSpPr>
            <p:nvPr/>
          </p:nvSpPr>
          <p:spPr bwMode="auto">
            <a:xfrm>
              <a:off x="4921431" y="5811430"/>
              <a:ext cx="137160" cy="134983"/>
            </a:xfrm>
            <a:custGeom>
              <a:avLst/>
              <a:gdLst/>
              <a:ahLst/>
              <a:cxnLst>
                <a:cxn ang="0">
                  <a:pos x="52" y="11"/>
                </a:cxn>
                <a:cxn ang="0">
                  <a:pos x="52" y="51"/>
                </a:cxn>
                <a:cxn ang="0">
                  <a:pos x="11" y="51"/>
                </a:cxn>
                <a:cxn ang="0">
                  <a:pos x="11" y="11"/>
                </a:cxn>
                <a:cxn ang="0">
                  <a:pos x="52" y="11"/>
                </a:cxn>
              </a:cxnLst>
              <a:rect l="0" t="0" r="r" b="b"/>
              <a:pathLst>
                <a:path w="63" h="62">
                  <a:moveTo>
                    <a:pt x="52" y="11"/>
                  </a:moveTo>
                  <a:cubicBezTo>
                    <a:pt x="63" y="22"/>
                    <a:pt x="63" y="40"/>
                    <a:pt x="52" y="51"/>
                  </a:cubicBezTo>
                  <a:cubicBezTo>
                    <a:pt x="41" y="62"/>
                    <a:pt x="23" y="62"/>
                    <a:pt x="11" y="51"/>
                  </a:cubicBezTo>
                  <a:cubicBezTo>
                    <a:pt x="0" y="40"/>
                    <a:pt x="0" y="22"/>
                    <a:pt x="11" y="11"/>
                  </a:cubicBezTo>
                  <a:cubicBezTo>
                    <a:pt x="23" y="0"/>
                    <a:pt x="41" y="0"/>
                    <a:pt x="52" y="11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Rectangle 215"/>
            <p:cNvSpPr>
              <a:spLocks noChangeArrowheads="1"/>
            </p:cNvSpPr>
            <p:nvPr/>
          </p:nvSpPr>
          <p:spPr bwMode="auto">
            <a:xfrm>
              <a:off x="4960620" y="5589361"/>
              <a:ext cx="213775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PD</a:t>
              </a:r>
              <a:endParaRPr kumimoji="0" lang="en-US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Line 216"/>
            <p:cNvSpPr>
              <a:spLocks noChangeShapeType="1"/>
            </p:cNvSpPr>
            <p:nvPr/>
          </p:nvSpPr>
          <p:spPr bwMode="auto">
            <a:xfrm>
              <a:off x="5065123" y="5878921"/>
              <a:ext cx="646611" cy="2177"/>
            </a:xfrm>
            <a:prstGeom prst="line">
              <a:avLst/>
            </a:pr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17"/>
            <p:cNvSpPr>
              <a:spLocks noEditPoints="1"/>
            </p:cNvSpPr>
            <p:nvPr/>
          </p:nvSpPr>
          <p:spPr bwMode="auto">
            <a:xfrm>
              <a:off x="5703026" y="5848441"/>
              <a:ext cx="124097" cy="60960"/>
            </a:xfrm>
            <a:custGeom>
              <a:avLst/>
              <a:gdLst/>
              <a:ahLst/>
              <a:cxnLst>
                <a:cxn ang="0">
                  <a:pos x="29" y="14"/>
                </a:cxn>
                <a:cxn ang="0">
                  <a:pos x="0" y="0"/>
                </a:cxn>
                <a:cxn ang="0">
                  <a:pos x="0" y="28"/>
                </a:cxn>
                <a:cxn ang="0">
                  <a:pos x="29" y="14"/>
                </a:cxn>
                <a:cxn ang="0">
                  <a:pos x="57" y="14"/>
                </a:cxn>
                <a:cxn ang="0">
                  <a:pos x="29" y="0"/>
                </a:cxn>
                <a:cxn ang="0">
                  <a:pos x="29" y="28"/>
                </a:cxn>
                <a:cxn ang="0">
                  <a:pos x="57" y="14"/>
                </a:cxn>
              </a:cxnLst>
              <a:rect l="0" t="0" r="r" b="b"/>
              <a:pathLst>
                <a:path w="57" h="28">
                  <a:moveTo>
                    <a:pt x="29" y="14"/>
                  </a:moveTo>
                  <a:lnTo>
                    <a:pt x="0" y="0"/>
                  </a:lnTo>
                  <a:lnTo>
                    <a:pt x="0" y="28"/>
                  </a:lnTo>
                  <a:lnTo>
                    <a:pt x="29" y="14"/>
                  </a:lnTo>
                  <a:close/>
                  <a:moveTo>
                    <a:pt x="57" y="14"/>
                  </a:moveTo>
                  <a:lnTo>
                    <a:pt x="29" y="0"/>
                  </a:lnTo>
                  <a:lnTo>
                    <a:pt x="29" y="28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218"/>
            <p:cNvSpPr>
              <a:spLocks noChangeArrowheads="1"/>
            </p:cNvSpPr>
            <p:nvPr/>
          </p:nvSpPr>
          <p:spPr bwMode="auto">
            <a:xfrm>
              <a:off x="5905500" y="5811430"/>
              <a:ext cx="829629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GW readout</a:t>
              </a:r>
              <a:endParaRPr kumimoji="0" lang="en-US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Rectangle 219"/>
            <p:cNvSpPr>
              <a:spLocks noChangeArrowheads="1"/>
            </p:cNvSpPr>
            <p:nvPr/>
          </p:nvSpPr>
          <p:spPr bwMode="auto">
            <a:xfrm>
              <a:off x="4041866" y="5619841"/>
              <a:ext cx="189411" cy="12627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220"/>
            <p:cNvSpPr>
              <a:spLocks noChangeArrowheads="1"/>
            </p:cNvSpPr>
            <p:nvPr/>
          </p:nvSpPr>
          <p:spPr bwMode="auto">
            <a:xfrm>
              <a:off x="4041866" y="5619841"/>
              <a:ext cx="189411" cy="126274"/>
            </a:xfrm>
            <a:prstGeom prst="rect">
              <a:avLst/>
            </a:pr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221"/>
            <p:cNvSpPr>
              <a:spLocks noChangeArrowheads="1"/>
            </p:cNvSpPr>
            <p:nvPr/>
          </p:nvSpPr>
          <p:spPr bwMode="auto">
            <a:xfrm>
              <a:off x="4089763" y="5617664"/>
              <a:ext cx="158931" cy="167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FI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Rectangle 222"/>
            <p:cNvSpPr>
              <a:spLocks noChangeArrowheads="1"/>
            </p:cNvSpPr>
            <p:nvPr/>
          </p:nvSpPr>
          <p:spPr bwMode="auto">
            <a:xfrm>
              <a:off x="5287191" y="3499303"/>
              <a:ext cx="264946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ITM</a:t>
              </a:r>
              <a:endParaRPr kumimoji="0" lang="en-US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Rectangle 223"/>
            <p:cNvSpPr>
              <a:spLocks noChangeArrowheads="1"/>
            </p:cNvSpPr>
            <p:nvPr/>
          </p:nvSpPr>
          <p:spPr bwMode="auto">
            <a:xfrm>
              <a:off x="7343889" y="3873523"/>
              <a:ext cx="324834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ETM</a:t>
              </a:r>
              <a:endParaRPr kumimoji="0" lang="en-US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Rectangle 224"/>
            <p:cNvSpPr>
              <a:spLocks noChangeArrowheads="1"/>
            </p:cNvSpPr>
            <p:nvPr/>
          </p:nvSpPr>
          <p:spPr bwMode="auto">
            <a:xfrm>
              <a:off x="1919151" y="3706132"/>
              <a:ext cx="487513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80"/>
                  </a:solidFill>
                  <a:effectLst/>
                  <a:latin typeface="Arial" pitchFamily="34" charset="0"/>
                  <a:cs typeface="Arial" pitchFamily="34" charset="0"/>
                </a:rPr>
                <a:t>125  W</a:t>
              </a:r>
              <a:endParaRPr kumimoji="0" lang="en-US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Rectangle 227"/>
            <p:cNvSpPr>
              <a:spLocks noChangeArrowheads="1"/>
            </p:cNvSpPr>
            <p:nvPr/>
          </p:nvSpPr>
          <p:spPr bwMode="auto">
            <a:xfrm>
              <a:off x="3173186" y="4019640"/>
              <a:ext cx="478872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000080"/>
                  </a:solidFill>
                  <a:latin typeface="Arial" pitchFamily="34" charset="0"/>
                  <a:cs typeface="Arial" pitchFamily="34" charset="0"/>
                </a:rPr>
                <a:t>5.7 kW</a:t>
              </a:r>
              <a:endParaRPr kumimoji="0" lang="en-US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Rectangle 230"/>
            <p:cNvSpPr>
              <a:spLocks noChangeArrowheads="1"/>
            </p:cNvSpPr>
            <p:nvPr/>
          </p:nvSpPr>
          <p:spPr bwMode="auto">
            <a:xfrm>
              <a:off x="5968637" y="3997432"/>
              <a:ext cx="521702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80"/>
                  </a:solidFill>
                  <a:effectLst/>
                  <a:latin typeface="Arial" pitchFamily="34" charset="0"/>
                  <a:cs typeface="Arial" pitchFamily="34" charset="0"/>
                </a:rPr>
                <a:t>815 kW </a:t>
              </a:r>
              <a:endParaRPr kumimoji="0" lang="en-US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Freeform 232"/>
            <p:cNvSpPr>
              <a:spLocks noEditPoints="1"/>
            </p:cNvSpPr>
            <p:nvPr/>
          </p:nvSpPr>
          <p:spPr bwMode="auto">
            <a:xfrm>
              <a:off x="4708071" y="3479709"/>
              <a:ext cx="381000" cy="252549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56" y="16"/>
                </a:cxn>
                <a:cxn ang="0">
                  <a:pos x="0" y="8"/>
                </a:cxn>
                <a:cxn ang="0">
                  <a:pos x="104" y="0"/>
                </a:cxn>
                <a:cxn ang="0">
                  <a:pos x="160" y="8"/>
                </a:cxn>
                <a:cxn ang="0">
                  <a:pos x="104" y="16"/>
                </a:cxn>
                <a:cxn ang="0">
                  <a:pos x="104" y="0"/>
                </a:cxn>
                <a:cxn ang="0">
                  <a:pos x="248" y="0"/>
                </a:cxn>
                <a:cxn ang="0">
                  <a:pos x="248" y="16"/>
                </a:cxn>
                <a:cxn ang="0">
                  <a:pos x="192" y="8"/>
                </a:cxn>
                <a:cxn ang="0">
                  <a:pos x="296" y="0"/>
                </a:cxn>
                <a:cxn ang="0">
                  <a:pos x="326" y="8"/>
                </a:cxn>
                <a:cxn ang="0">
                  <a:pos x="318" y="42"/>
                </a:cxn>
                <a:cxn ang="0">
                  <a:pos x="310" y="8"/>
                </a:cxn>
                <a:cxn ang="0">
                  <a:pos x="296" y="16"/>
                </a:cxn>
                <a:cxn ang="0">
                  <a:pos x="296" y="0"/>
                </a:cxn>
                <a:cxn ang="0">
                  <a:pos x="326" y="130"/>
                </a:cxn>
                <a:cxn ang="0">
                  <a:pos x="310" y="130"/>
                </a:cxn>
                <a:cxn ang="0">
                  <a:pos x="318" y="74"/>
                </a:cxn>
                <a:cxn ang="0">
                  <a:pos x="326" y="178"/>
                </a:cxn>
                <a:cxn ang="0">
                  <a:pos x="318" y="234"/>
                </a:cxn>
                <a:cxn ang="0">
                  <a:pos x="310" y="178"/>
                </a:cxn>
                <a:cxn ang="0">
                  <a:pos x="326" y="178"/>
                </a:cxn>
                <a:cxn ang="0">
                  <a:pos x="326" y="322"/>
                </a:cxn>
                <a:cxn ang="0">
                  <a:pos x="310" y="322"/>
                </a:cxn>
                <a:cxn ang="0">
                  <a:pos x="318" y="266"/>
                </a:cxn>
                <a:cxn ang="0">
                  <a:pos x="326" y="370"/>
                </a:cxn>
                <a:cxn ang="0">
                  <a:pos x="318" y="426"/>
                </a:cxn>
                <a:cxn ang="0">
                  <a:pos x="310" y="370"/>
                </a:cxn>
                <a:cxn ang="0">
                  <a:pos x="326" y="370"/>
                </a:cxn>
                <a:cxn ang="0">
                  <a:pos x="326" y="507"/>
                </a:cxn>
                <a:cxn ang="0">
                  <a:pos x="325" y="499"/>
                </a:cxn>
                <a:cxn ang="0">
                  <a:pos x="325" y="515"/>
                </a:cxn>
                <a:cxn ang="0">
                  <a:pos x="310" y="507"/>
                </a:cxn>
                <a:cxn ang="0">
                  <a:pos x="318" y="458"/>
                </a:cxn>
                <a:cxn ang="0">
                  <a:pos x="373" y="499"/>
                </a:cxn>
                <a:cxn ang="0">
                  <a:pos x="429" y="507"/>
                </a:cxn>
                <a:cxn ang="0">
                  <a:pos x="373" y="515"/>
                </a:cxn>
                <a:cxn ang="0">
                  <a:pos x="373" y="499"/>
                </a:cxn>
                <a:cxn ang="0">
                  <a:pos x="517" y="499"/>
                </a:cxn>
                <a:cxn ang="0">
                  <a:pos x="517" y="515"/>
                </a:cxn>
                <a:cxn ang="0">
                  <a:pos x="461" y="507"/>
                </a:cxn>
                <a:cxn ang="0">
                  <a:pos x="565" y="499"/>
                </a:cxn>
                <a:cxn ang="0">
                  <a:pos x="621" y="507"/>
                </a:cxn>
                <a:cxn ang="0">
                  <a:pos x="565" y="515"/>
                </a:cxn>
                <a:cxn ang="0">
                  <a:pos x="565" y="499"/>
                </a:cxn>
                <a:cxn ang="0">
                  <a:pos x="709" y="499"/>
                </a:cxn>
                <a:cxn ang="0">
                  <a:pos x="709" y="515"/>
                </a:cxn>
                <a:cxn ang="0">
                  <a:pos x="653" y="507"/>
                </a:cxn>
                <a:cxn ang="0">
                  <a:pos x="757" y="499"/>
                </a:cxn>
                <a:cxn ang="0">
                  <a:pos x="813" y="507"/>
                </a:cxn>
                <a:cxn ang="0">
                  <a:pos x="757" y="515"/>
                </a:cxn>
                <a:cxn ang="0">
                  <a:pos x="757" y="499"/>
                </a:cxn>
                <a:cxn ang="0">
                  <a:pos x="901" y="499"/>
                </a:cxn>
                <a:cxn ang="0">
                  <a:pos x="901" y="515"/>
                </a:cxn>
                <a:cxn ang="0">
                  <a:pos x="845" y="507"/>
                </a:cxn>
                <a:cxn ang="0">
                  <a:pos x="912" y="552"/>
                </a:cxn>
                <a:cxn ang="0">
                  <a:pos x="904" y="608"/>
                </a:cxn>
                <a:cxn ang="0">
                  <a:pos x="896" y="552"/>
                </a:cxn>
                <a:cxn ang="0">
                  <a:pos x="912" y="552"/>
                </a:cxn>
              </a:cxnLst>
              <a:rect l="0" t="0" r="r" b="b"/>
              <a:pathLst>
                <a:path w="912" h="608">
                  <a:moveTo>
                    <a:pt x="8" y="0"/>
                  </a:moveTo>
                  <a:lnTo>
                    <a:pt x="56" y="0"/>
                  </a:lnTo>
                  <a:cubicBezTo>
                    <a:pt x="61" y="0"/>
                    <a:pt x="64" y="3"/>
                    <a:pt x="64" y="8"/>
                  </a:cubicBezTo>
                  <a:cubicBezTo>
                    <a:pt x="64" y="12"/>
                    <a:pt x="61" y="16"/>
                    <a:pt x="56" y="16"/>
                  </a:cubicBezTo>
                  <a:lnTo>
                    <a:pt x="8" y="16"/>
                  </a:lnTo>
                  <a:cubicBezTo>
                    <a:pt x="4" y="16"/>
                    <a:pt x="0" y="12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lose/>
                  <a:moveTo>
                    <a:pt x="104" y="0"/>
                  </a:moveTo>
                  <a:lnTo>
                    <a:pt x="152" y="0"/>
                  </a:lnTo>
                  <a:cubicBezTo>
                    <a:pt x="157" y="0"/>
                    <a:pt x="160" y="3"/>
                    <a:pt x="160" y="8"/>
                  </a:cubicBezTo>
                  <a:cubicBezTo>
                    <a:pt x="160" y="12"/>
                    <a:pt x="157" y="16"/>
                    <a:pt x="152" y="16"/>
                  </a:cubicBezTo>
                  <a:lnTo>
                    <a:pt x="104" y="16"/>
                  </a:lnTo>
                  <a:cubicBezTo>
                    <a:pt x="100" y="16"/>
                    <a:pt x="96" y="12"/>
                    <a:pt x="96" y="8"/>
                  </a:cubicBezTo>
                  <a:cubicBezTo>
                    <a:pt x="96" y="3"/>
                    <a:pt x="100" y="0"/>
                    <a:pt x="104" y="0"/>
                  </a:cubicBezTo>
                  <a:close/>
                  <a:moveTo>
                    <a:pt x="200" y="0"/>
                  </a:moveTo>
                  <a:lnTo>
                    <a:pt x="248" y="0"/>
                  </a:lnTo>
                  <a:cubicBezTo>
                    <a:pt x="253" y="0"/>
                    <a:pt x="256" y="3"/>
                    <a:pt x="256" y="8"/>
                  </a:cubicBezTo>
                  <a:cubicBezTo>
                    <a:pt x="256" y="12"/>
                    <a:pt x="253" y="16"/>
                    <a:pt x="248" y="16"/>
                  </a:cubicBezTo>
                  <a:lnTo>
                    <a:pt x="200" y="16"/>
                  </a:lnTo>
                  <a:cubicBezTo>
                    <a:pt x="196" y="16"/>
                    <a:pt x="192" y="12"/>
                    <a:pt x="192" y="8"/>
                  </a:cubicBezTo>
                  <a:cubicBezTo>
                    <a:pt x="192" y="3"/>
                    <a:pt x="196" y="0"/>
                    <a:pt x="200" y="0"/>
                  </a:cubicBezTo>
                  <a:close/>
                  <a:moveTo>
                    <a:pt x="296" y="0"/>
                  </a:moveTo>
                  <a:lnTo>
                    <a:pt x="318" y="0"/>
                  </a:lnTo>
                  <a:cubicBezTo>
                    <a:pt x="323" y="0"/>
                    <a:pt x="326" y="3"/>
                    <a:pt x="326" y="8"/>
                  </a:cubicBezTo>
                  <a:lnTo>
                    <a:pt x="326" y="34"/>
                  </a:lnTo>
                  <a:cubicBezTo>
                    <a:pt x="326" y="38"/>
                    <a:pt x="323" y="42"/>
                    <a:pt x="318" y="42"/>
                  </a:cubicBezTo>
                  <a:cubicBezTo>
                    <a:pt x="314" y="42"/>
                    <a:pt x="310" y="38"/>
                    <a:pt x="310" y="34"/>
                  </a:cubicBezTo>
                  <a:lnTo>
                    <a:pt x="310" y="8"/>
                  </a:lnTo>
                  <a:lnTo>
                    <a:pt x="318" y="16"/>
                  </a:lnTo>
                  <a:lnTo>
                    <a:pt x="296" y="16"/>
                  </a:lnTo>
                  <a:cubicBezTo>
                    <a:pt x="292" y="16"/>
                    <a:pt x="288" y="12"/>
                    <a:pt x="288" y="8"/>
                  </a:cubicBezTo>
                  <a:cubicBezTo>
                    <a:pt x="288" y="3"/>
                    <a:pt x="292" y="0"/>
                    <a:pt x="296" y="0"/>
                  </a:cubicBezTo>
                  <a:close/>
                  <a:moveTo>
                    <a:pt x="326" y="82"/>
                  </a:moveTo>
                  <a:lnTo>
                    <a:pt x="326" y="130"/>
                  </a:lnTo>
                  <a:cubicBezTo>
                    <a:pt x="326" y="134"/>
                    <a:pt x="323" y="138"/>
                    <a:pt x="318" y="138"/>
                  </a:cubicBezTo>
                  <a:cubicBezTo>
                    <a:pt x="314" y="138"/>
                    <a:pt x="310" y="134"/>
                    <a:pt x="310" y="130"/>
                  </a:cubicBezTo>
                  <a:lnTo>
                    <a:pt x="310" y="82"/>
                  </a:lnTo>
                  <a:cubicBezTo>
                    <a:pt x="310" y="77"/>
                    <a:pt x="314" y="74"/>
                    <a:pt x="318" y="74"/>
                  </a:cubicBezTo>
                  <a:cubicBezTo>
                    <a:pt x="323" y="74"/>
                    <a:pt x="326" y="77"/>
                    <a:pt x="326" y="82"/>
                  </a:cubicBezTo>
                  <a:close/>
                  <a:moveTo>
                    <a:pt x="326" y="178"/>
                  </a:moveTo>
                  <a:lnTo>
                    <a:pt x="326" y="226"/>
                  </a:lnTo>
                  <a:cubicBezTo>
                    <a:pt x="326" y="230"/>
                    <a:pt x="323" y="234"/>
                    <a:pt x="318" y="234"/>
                  </a:cubicBezTo>
                  <a:cubicBezTo>
                    <a:pt x="314" y="234"/>
                    <a:pt x="310" y="230"/>
                    <a:pt x="310" y="226"/>
                  </a:cubicBezTo>
                  <a:lnTo>
                    <a:pt x="310" y="178"/>
                  </a:lnTo>
                  <a:cubicBezTo>
                    <a:pt x="310" y="173"/>
                    <a:pt x="314" y="170"/>
                    <a:pt x="318" y="170"/>
                  </a:cubicBezTo>
                  <a:cubicBezTo>
                    <a:pt x="323" y="170"/>
                    <a:pt x="326" y="173"/>
                    <a:pt x="326" y="178"/>
                  </a:cubicBezTo>
                  <a:close/>
                  <a:moveTo>
                    <a:pt x="326" y="274"/>
                  </a:moveTo>
                  <a:lnTo>
                    <a:pt x="326" y="322"/>
                  </a:lnTo>
                  <a:cubicBezTo>
                    <a:pt x="326" y="326"/>
                    <a:pt x="323" y="330"/>
                    <a:pt x="318" y="330"/>
                  </a:cubicBezTo>
                  <a:cubicBezTo>
                    <a:pt x="314" y="330"/>
                    <a:pt x="310" y="326"/>
                    <a:pt x="310" y="322"/>
                  </a:cubicBezTo>
                  <a:lnTo>
                    <a:pt x="310" y="274"/>
                  </a:lnTo>
                  <a:cubicBezTo>
                    <a:pt x="310" y="269"/>
                    <a:pt x="314" y="266"/>
                    <a:pt x="318" y="266"/>
                  </a:cubicBezTo>
                  <a:cubicBezTo>
                    <a:pt x="323" y="266"/>
                    <a:pt x="326" y="269"/>
                    <a:pt x="326" y="274"/>
                  </a:cubicBezTo>
                  <a:close/>
                  <a:moveTo>
                    <a:pt x="326" y="370"/>
                  </a:moveTo>
                  <a:lnTo>
                    <a:pt x="326" y="418"/>
                  </a:lnTo>
                  <a:cubicBezTo>
                    <a:pt x="326" y="422"/>
                    <a:pt x="323" y="426"/>
                    <a:pt x="318" y="426"/>
                  </a:cubicBezTo>
                  <a:cubicBezTo>
                    <a:pt x="314" y="426"/>
                    <a:pt x="310" y="422"/>
                    <a:pt x="310" y="418"/>
                  </a:cubicBezTo>
                  <a:lnTo>
                    <a:pt x="310" y="370"/>
                  </a:lnTo>
                  <a:cubicBezTo>
                    <a:pt x="310" y="365"/>
                    <a:pt x="314" y="362"/>
                    <a:pt x="318" y="362"/>
                  </a:cubicBezTo>
                  <a:cubicBezTo>
                    <a:pt x="323" y="362"/>
                    <a:pt x="326" y="365"/>
                    <a:pt x="326" y="370"/>
                  </a:cubicBezTo>
                  <a:close/>
                  <a:moveTo>
                    <a:pt x="326" y="466"/>
                  </a:moveTo>
                  <a:lnTo>
                    <a:pt x="326" y="507"/>
                  </a:lnTo>
                  <a:lnTo>
                    <a:pt x="318" y="499"/>
                  </a:lnTo>
                  <a:lnTo>
                    <a:pt x="325" y="499"/>
                  </a:lnTo>
                  <a:cubicBezTo>
                    <a:pt x="329" y="499"/>
                    <a:pt x="333" y="502"/>
                    <a:pt x="333" y="507"/>
                  </a:cubicBezTo>
                  <a:cubicBezTo>
                    <a:pt x="333" y="511"/>
                    <a:pt x="329" y="515"/>
                    <a:pt x="325" y="515"/>
                  </a:cubicBezTo>
                  <a:lnTo>
                    <a:pt x="318" y="515"/>
                  </a:lnTo>
                  <a:cubicBezTo>
                    <a:pt x="314" y="515"/>
                    <a:pt x="310" y="511"/>
                    <a:pt x="310" y="507"/>
                  </a:cubicBezTo>
                  <a:lnTo>
                    <a:pt x="310" y="466"/>
                  </a:lnTo>
                  <a:cubicBezTo>
                    <a:pt x="310" y="461"/>
                    <a:pt x="314" y="458"/>
                    <a:pt x="318" y="458"/>
                  </a:cubicBezTo>
                  <a:cubicBezTo>
                    <a:pt x="323" y="458"/>
                    <a:pt x="326" y="461"/>
                    <a:pt x="326" y="466"/>
                  </a:cubicBezTo>
                  <a:close/>
                  <a:moveTo>
                    <a:pt x="373" y="499"/>
                  </a:moveTo>
                  <a:lnTo>
                    <a:pt x="421" y="499"/>
                  </a:lnTo>
                  <a:cubicBezTo>
                    <a:pt x="425" y="499"/>
                    <a:pt x="429" y="502"/>
                    <a:pt x="429" y="507"/>
                  </a:cubicBezTo>
                  <a:cubicBezTo>
                    <a:pt x="429" y="511"/>
                    <a:pt x="425" y="515"/>
                    <a:pt x="421" y="515"/>
                  </a:cubicBezTo>
                  <a:lnTo>
                    <a:pt x="373" y="515"/>
                  </a:lnTo>
                  <a:cubicBezTo>
                    <a:pt x="369" y="515"/>
                    <a:pt x="365" y="511"/>
                    <a:pt x="365" y="507"/>
                  </a:cubicBezTo>
                  <a:cubicBezTo>
                    <a:pt x="365" y="502"/>
                    <a:pt x="369" y="499"/>
                    <a:pt x="373" y="499"/>
                  </a:cubicBezTo>
                  <a:close/>
                  <a:moveTo>
                    <a:pt x="469" y="499"/>
                  </a:moveTo>
                  <a:lnTo>
                    <a:pt x="517" y="499"/>
                  </a:lnTo>
                  <a:cubicBezTo>
                    <a:pt x="521" y="499"/>
                    <a:pt x="525" y="502"/>
                    <a:pt x="525" y="507"/>
                  </a:cubicBezTo>
                  <a:cubicBezTo>
                    <a:pt x="525" y="511"/>
                    <a:pt x="521" y="515"/>
                    <a:pt x="517" y="515"/>
                  </a:cubicBezTo>
                  <a:lnTo>
                    <a:pt x="469" y="515"/>
                  </a:lnTo>
                  <a:cubicBezTo>
                    <a:pt x="465" y="515"/>
                    <a:pt x="461" y="511"/>
                    <a:pt x="461" y="507"/>
                  </a:cubicBezTo>
                  <a:cubicBezTo>
                    <a:pt x="461" y="502"/>
                    <a:pt x="465" y="499"/>
                    <a:pt x="469" y="499"/>
                  </a:cubicBezTo>
                  <a:close/>
                  <a:moveTo>
                    <a:pt x="565" y="499"/>
                  </a:moveTo>
                  <a:lnTo>
                    <a:pt x="613" y="499"/>
                  </a:lnTo>
                  <a:cubicBezTo>
                    <a:pt x="617" y="499"/>
                    <a:pt x="621" y="502"/>
                    <a:pt x="621" y="507"/>
                  </a:cubicBezTo>
                  <a:cubicBezTo>
                    <a:pt x="621" y="511"/>
                    <a:pt x="617" y="515"/>
                    <a:pt x="613" y="515"/>
                  </a:cubicBezTo>
                  <a:lnTo>
                    <a:pt x="565" y="515"/>
                  </a:lnTo>
                  <a:cubicBezTo>
                    <a:pt x="561" y="515"/>
                    <a:pt x="557" y="511"/>
                    <a:pt x="557" y="507"/>
                  </a:cubicBezTo>
                  <a:cubicBezTo>
                    <a:pt x="557" y="502"/>
                    <a:pt x="561" y="499"/>
                    <a:pt x="565" y="499"/>
                  </a:cubicBezTo>
                  <a:close/>
                  <a:moveTo>
                    <a:pt x="661" y="499"/>
                  </a:moveTo>
                  <a:lnTo>
                    <a:pt x="709" y="499"/>
                  </a:lnTo>
                  <a:cubicBezTo>
                    <a:pt x="713" y="499"/>
                    <a:pt x="717" y="502"/>
                    <a:pt x="717" y="507"/>
                  </a:cubicBezTo>
                  <a:cubicBezTo>
                    <a:pt x="717" y="511"/>
                    <a:pt x="713" y="515"/>
                    <a:pt x="709" y="515"/>
                  </a:cubicBezTo>
                  <a:lnTo>
                    <a:pt x="661" y="515"/>
                  </a:lnTo>
                  <a:cubicBezTo>
                    <a:pt x="657" y="515"/>
                    <a:pt x="653" y="511"/>
                    <a:pt x="653" y="507"/>
                  </a:cubicBezTo>
                  <a:cubicBezTo>
                    <a:pt x="653" y="502"/>
                    <a:pt x="657" y="499"/>
                    <a:pt x="661" y="499"/>
                  </a:cubicBezTo>
                  <a:close/>
                  <a:moveTo>
                    <a:pt x="757" y="499"/>
                  </a:moveTo>
                  <a:lnTo>
                    <a:pt x="805" y="499"/>
                  </a:lnTo>
                  <a:cubicBezTo>
                    <a:pt x="809" y="499"/>
                    <a:pt x="813" y="502"/>
                    <a:pt x="813" y="507"/>
                  </a:cubicBezTo>
                  <a:cubicBezTo>
                    <a:pt x="813" y="511"/>
                    <a:pt x="809" y="515"/>
                    <a:pt x="805" y="515"/>
                  </a:cubicBezTo>
                  <a:lnTo>
                    <a:pt x="757" y="515"/>
                  </a:lnTo>
                  <a:cubicBezTo>
                    <a:pt x="753" y="515"/>
                    <a:pt x="749" y="511"/>
                    <a:pt x="749" y="507"/>
                  </a:cubicBezTo>
                  <a:cubicBezTo>
                    <a:pt x="749" y="502"/>
                    <a:pt x="753" y="499"/>
                    <a:pt x="757" y="499"/>
                  </a:cubicBezTo>
                  <a:close/>
                  <a:moveTo>
                    <a:pt x="853" y="499"/>
                  </a:moveTo>
                  <a:lnTo>
                    <a:pt x="901" y="499"/>
                  </a:lnTo>
                  <a:cubicBezTo>
                    <a:pt x="905" y="499"/>
                    <a:pt x="909" y="502"/>
                    <a:pt x="909" y="507"/>
                  </a:cubicBezTo>
                  <a:cubicBezTo>
                    <a:pt x="909" y="511"/>
                    <a:pt x="905" y="515"/>
                    <a:pt x="901" y="515"/>
                  </a:cubicBezTo>
                  <a:lnTo>
                    <a:pt x="853" y="515"/>
                  </a:lnTo>
                  <a:cubicBezTo>
                    <a:pt x="849" y="515"/>
                    <a:pt x="845" y="511"/>
                    <a:pt x="845" y="507"/>
                  </a:cubicBezTo>
                  <a:cubicBezTo>
                    <a:pt x="845" y="502"/>
                    <a:pt x="849" y="499"/>
                    <a:pt x="853" y="499"/>
                  </a:cubicBezTo>
                  <a:close/>
                  <a:moveTo>
                    <a:pt x="912" y="552"/>
                  </a:moveTo>
                  <a:lnTo>
                    <a:pt x="912" y="600"/>
                  </a:lnTo>
                  <a:cubicBezTo>
                    <a:pt x="912" y="604"/>
                    <a:pt x="909" y="608"/>
                    <a:pt x="904" y="608"/>
                  </a:cubicBezTo>
                  <a:cubicBezTo>
                    <a:pt x="900" y="608"/>
                    <a:pt x="896" y="604"/>
                    <a:pt x="896" y="600"/>
                  </a:cubicBezTo>
                  <a:lnTo>
                    <a:pt x="896" y="552"/>
                  </a:lnTo>
                  <a:cubicBezTo>
                    <a:pt x="896" y="547"/>
                    <a:pt x="900" y="544"/>
                    <a:pt x="904" y="544"/>
                  </a:cubicBezTo>
                  <a:cubicBezTo>
                    <a:pt x="909" y="544"/>
                    <a:pt x="912" y="547"/>
                    <a:pt x="912" y="552"/>
                  </a:cubicBezTo>
                  <a:close/>
                </a:path>
              </a:pathLst>
            </a:custGeom>
            <a:solidFill>
              <a:srgbClr val="000000"/>
            </a:solidFill>
            <a:ln w="4763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33"/>
            <p:cNvSpPr>
              <a:spLocks/>
            </p:cNvSpPr>
            <p:nvPr/>
          </p:nvSpPr>
          <p:spPr bwMode="auto">
            <a:xfrm>
              <a:off x="4712426" y="3464469"/>
              <a:ext cx="34834" cy="34834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8"/>
                </a:cxn>
                <a:cxn ang="0">
                  <a:pos x="16" y="16"/>
                </a:cxn>
              </a:cxnLst>
              <a:rect l="0" t="0" r="r" b="b"/>
              <a:pathLst>
                <a:path w="16" h="16">
                  <a:moveTo>
                    <a:pt x="16" y="0"/>
                  </a:moveTo>
                  <a:lnTo>
                    <a:pt x="0" y="8"/>
                  </a:lnTo>
                  <a:lnTo>
                    <a:pt x="16" y="16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34"/>
            <p:cNvSpPr>
              <a:spLocks/>
            </p:cNvSpPr>
            <p:nvPr/>
          </p:nvSpPr>
          <p:spPr bwMode="auto">
            <a:xfrm>
              <a:off x="5067300" y="3703954"/>
              <a:ext cx="34834" cy="348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16"/>
                </a:cxn>
                <a:cxn ang="0">
                  <a:pos x="16" y="0"/>
                </a:cxn>
              </a:cxnLst>
              <a:rect l="0" t="0" r="r" b="b"/>
              <a:pathLst>
                <a:path w="16" h="16">
                  <a:moveTo>
                    <a:pt x="0" y="0"/>
                  </a:moveTo>
                  <a:lnTo>
                    <a:pt x="8" y="16"/>
                  </a:lnTo>
                  <a:lnTo>
                    <a:pt x="16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Rectangle 235"/>
            <p:cNvSpPr>
              <a:spLocks noChangeArrowheads="1"/>
            </p:cNvSpPr>
            <p:nvPr/>
          </p:nvSpPr>
          <p:spPr bwMode="auto">
            <a:xfrm>
              <a:off x="4899660" y="3503657"/>
              <a:ext cx="54429" cy="10668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236"/>
            <p:cNvSpPr>
              <a:spLocks noChangeArrowheads="1"/>
            </p:cNvSpPr>
            <p:nvPr/>
          </p:nvSpPr>
          <p:spPr bwMode="auto">
            <a:xfrm>
              <a:off x="4871357" y="3457937"/>
              <a:ext cx="213775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CP</a:t>
              </a:r>
              <a:endParaRPr kumimoji="0" lang="en-US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30" name="Picture 229"/>
          <p:cNvPicPr>
            <a:picLocks noChangeAspect="1" noChangeArrowheads="1"/>
          </p:cNvPicPr>
          <p:nvPr/>
        </p:nvPicPr>
        <p:blipFill>
          <a:blip r:embed="rId4" cstate="print"/>
          <a:srcRect l="12990" r="9484"/>
          <a:stretch>
            <a:fillRect/>
          </a:stretch>
        </p:blipFill>
        <p:spPr bwMode="auto">
          <a:xfrm>
            <a:off x="6519180" y="1307494"/>
            <a:ext cx="2369476" cy="226895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cxnSp>
        <p:nvCxnSpPr>
          <p:cNvPr id="7" name="Straight Arrow Connector 6"/>
          <p:cNvCxnSpPr>
            <a:stCxn id="230" idx="1"/>
          </p:cNvCxnSpPr>
          <p:nvPr/>
        </p:nvCxnSpPr>
        <p:spPr>
          <a:xfrm flipH="1" flipV="1">
            <a:off x="4760732" y="1662737"/>
            <a:ext cx="1758448" cy="7792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230" idx="1"/>
          </p:cNvCxnSpPr>
          <p:nvPr/>
        </p:nvCxnSpPr>
        <p:spPr>
          <a:xfrm flipH="1">
            <a:off x="4812984" y="2441970"/>
            <a:ext cx="1706196" cy="7491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230" idx="2"/>
            <a:endCxn id="127" idx="1"/>
          </p:cNvCxnSpPr>
          <p:nvPr/>
        </p:nvCxnSpPr>
        <p:spPr>
          <a:xfrm flipH="1">
            <a:off x="5527086" y="3576446"/>
            <a:ext cx="2176832" cy="2547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Arrow Connector 245"/>
          <p:cNvCxnSpPr>
            <a:stCxn id="230" idx="2"/>
            <a:endCxn id="128" idx="0"/>
          </p:cNvCxnSpPr>
          <p:nvPr/>
        </p:nvCxnSpPr>
        <p:spPr>
          <a:xfrm flipH="1">
            <a:off x="7265535" y="3576446"/>
            <a:ext cx="438383" cy="2416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0" name="Picture 249" descr="Stanford_University_seal_200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1219200" cy="1219200"/>
          </a:xfrm>
          <a:prstGeom prst="rect">
            <a:avLst/>
          </a:prstGeom>
        </p:spPr>
      </p:pic>
      <p:sp>
        <p:nvSpPr>
          <p:cNvPr id="256" name="TextBox 255"/>
          <p:cNvSpPr txBox="1"/>
          <p:nvPr/>
        </p:nvSpPr>
        <p:spPr>
          <a:xfrm>
            <a:off x="201074" y="5986545"/>
            <a:ext cx="3423909" cy="6463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Installation complete in 2014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Observing GWs in 2015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BF39-0EDD-F045-A247-C9231CAEE0BD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90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3055510" y="2963454"/>
            <a:ext cx="137379" cy="574693"/>
            <a:chOff x="1044772" y="5159833"/>
            <a:chExt cx="137379" cy="574693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1044772" y="5159833"/>
              <a:ext cx="124270" cy="1206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1044772" y="5280505"/>
              <a:ext cx="124270" cy="10168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057881" y="5387840"/>
              <a:ext cx="124270" cy="1206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1057881" y="5508511"/>
              <a:ext cx="124270" cy="10168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057881" y="5613854"/>
              <a:ext cx="124270" cy="1206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get a LN2 Hose to ST2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7200" y="2505777"/>
            <a:ext cx="8329277" cy="4576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Stage 0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7200723" y="2995182"/>
            <a:ext cx="137379" cy="574693"/>
            <a:chOff x="1044772" y="5159833"/>
            <a:chExt cx="137379" cy="574693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1044772" y="5159833"/>
              <a:ext cx="124270" cy="1206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1044772" y="5280505"/>
              <a:ext cx="124270" cy="10168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057881" y="5387840"/>
              <a:ext cx="124270" cy="1206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1057881" y="5508511"/>
              <a:ext cx="124270" cy="10168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057881" y="5613854"/>
              <a:ext cx="124270" cy="1206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1240105" y="2990694"/>
            <a:ext cx="137379" cy="574693"/>
            <a:chOff x="1044772" y="5159833"/>
            <a:chExt cx="137379" cy="574693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1044772" y="5159833"/>
              <a:ext cx="124270" cy="1206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1044772" y="5280505"/>
              <a:ext cx="124270" cy="10168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057881" y="5387840"/>
              <a:ext cx="124270" cy="1206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1057881" y="5508511"/>
              <a:ext cx="124270" cy="10168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1057881" y="5613854"/>
              <a:ext cx="124270" cy="1206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1995193" y="2963680"/>
            <a:ext cx="137379" cy="574693"/>
            <a:chOff x="1044772" y="5159833"/>
            <a:chExt cx="137379" cy="574693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1044772" y="5159833"/>
              <a:ext cx="124270" cy="1206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1044772" y="5280505"/>
              <a:ext cx="124270" cy="10168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057881" y="5387840"/>
              <a:ext cx="124270" cy="1206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1057881" y="5508511"/>
              <a:ext cx="124270" cy="10168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1057881" y="5613854"/>
              <a:ext cx="124270" cy="1206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3070531" y="3933193"/>
            <a:ext cx="137379" cy="574693"/>
            <a:chOff x="1044772" y="5159833"/>
            <a:chExt cx="137379" cy="574693"/>
          </a:xfrm>
        </p:grpSpPr>
        <p:cxnSp>
          <p:nvCxnSpPr>
            <p:cNvPr id="41" name="Straight Connector 40"/>
            <p:cNvCxnSpPr/>
            <p:nvPr/>
          </p:nvCxnSpPr>
          <p:spPr>
            <a:xfrm>
              <a:off x="1044772" y="5159833"/>
              <a:ext cx="124270" cy="1206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1044772" y="5280505"/>
              <a:ext cx="124270" cy="10168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1057881" y="5387840"/>
              <a:ext cx="124270" cy="1206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>
              <a:off x="1057881" y="5508511"/>
              <a:ext cx="124270" cy="10168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057881" y="5613854"/>
              <a:ext cx="124270" cy="1206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7216761" y="3939673"/>
            <a:ext cx="137379" cy="574693"/>
            <a:chOff x="1044772" y="5159833"/>
            <a:chExt cx="137379" cy="574693"/>
          </a:xfrm>
        </p:grpSpPr>
        <p:cxnSp>
          <p:nvCxnSpPr>
            <p:cNvPr id="47" name="Straight Connector 46"/>
            <p:cNvCxnSpPr/>
            <p:nvPr/>
          </p:nvCxnSpPr>
          <p:spPr>
            <a:xfrm>
              <a:off x="1044772" y="5159833"/>
              <a:ext cx="124270" cy="1206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>
              <a:off x="1044772" y="5280505"/>
              <a:ext cx="124270" cy="10168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1057881" y="5387840"/>
              <a:ext cx="124270" cy="1206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>
              <a:off x="1057881" y="5508511"/>
              <a:ext cx="124270" cy="10168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1057881" y="5613854"/>
              <a:ext cx="124270" cy="1206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/>
          <p:cNvSpPr/>
          <p:nvPr/>
        </p:nvSpPr>
        <p:spPr>
          <a:xfrm>
            <a:off x="2665685" y="3481996"/>
            <a:ext cx="5045360" cy="4576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Stage 1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665685" y="4481100"/>
            <a:ext cx="5045360" cy="4576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Stage 2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44772" y="3481996"/>
            <a:ext cx="1312017" cy="4576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Stage A</a:t>
            </a:r>
            <a:endParaRPr lang="en-US" dirty="0"/>
          </a:p>
        </p:txBody>
      </p:sp>
      <p:sp>
        <p:nvSpPr>
          <p:cNvPr id="52" name="Freeform 51"/>
          <p:cNvSpPr/>
          <p:nvPr/>
        </p:nvSpPr>
        <p:spPr>
          <a:xfrm>
            <a:off x="274577" y="2070984"/>
            <a:ext cx="3386455" cy="2312693"/>
          </a:xfrm>
          <a:custGeom>
            <a:avLst/>
            <a:gdLst>
              <a:gd name="connsiteX0" fmla="*/ 0 w 3386455"/>
              <a:gd name="connsiteY0" fmla="*/ 0 h 2312693"/>
              <a:gd name="connsiteX1" fmla="*/ 114408 w 3386455"/>
              <a:gd name="connsiteY1" fmla="*/ 11442 h 2312693"/>
              <a:gd name="connsiteX2" fmla="*/ 286019 w 3386455"/>
              <a:gd name="connsiteY2" fmla="*/ 22884 h 2312693"/>
              <a:gd name="connsiteX3" fmla="*/ 446189 w 3386455"/>
              <a:gd name="connsiteY3" fmla="*/ 45768 h 2312693"/>
              <a:gd name="connsiteX4" fmla="*/ 526274 w 3386455"/>
              <a:gd name="connsiteY4" fmla="*/ 57210 h 2312693"/>
              <a:gd name="connsiteX5" fmla="*/ 1144073 w 3386455"/>
              <a:gd name="connsiteY5" fmla="*/ 68652 h 2312693"/>
              <a:gd name="connsiteX6" fmla="*/ 1212717 w 3386455"/>
              <a:gd name="connsiteY6" fmla="*/ 91535 h 2312693"/>
              <a:gd name="connsiteX7" fmla="*/ 1269921 w 3386455"/>
              <a:gd name="connsiteY7" fmla="*/ 137303 h 2312693"/>
              <a:gd name="connsiteX8" fmla="*/ 1292802 w 3386455"/>
              <a:gd name="connsiteY8" fmla="*/ 171629 h 2312693"/>
              <a:gd name="connsiteX9" fmla="*/ 1315684 w 3386455"/>
              <a:gd name="connsiteY9" fmla="*/ 194513 h 2312693"/>
              <a:gd name="connsiteX10" fmla="*/ 1327125 w 3386455"/>
              <a:gd name="connsiteY10" fmla="*/ 228838 h 2312693"/>
              <a:gd name="connsiteX11" fmla="*/ 1350006 w 3386455"/>
              <a:gd name="connsiteY11" fmla="*/ 263164 h 2312693"/>
              <a:gd name="connsiteX12" fmla="*/ 1372887 w 3386455"/>
              <a:gd name="connsiteY12" fmla="*/ 343258 h 2312693"/>
              <a:gd name="connsiteX13" fmla="*/ 1384328 w 3386455"/>
              <a:gd name="connsiteY13" fmla="*/ 377583 h 2312693"/>
              <a:gd name="connsiteX14" fmla="*/ 1395769 w 3386455"/>
              <a:gd name="connsiteY14" fmla="*/ 503445 h 2312693"/>
              <a:gd name="connsiteX15" fmla="*/ 1407210 w 3386455"/>
              <a:gd name="connsiteY15" fmla="*/ 549212 h 2312693"/>
              <a:gd name="connsiteX16" fmla="*/ 1430091 w 3386455"/>
              <a:gd name="connsiteY16" fmla="*/ 858144 h 2312693"/>
              <a:gd name="connsiteX17" fmla="*/ 1418650 w 3386455"/>
              <a:gd name="connsiteY17" fmla="*/ 1086982 h 2312693"/>
              <a:gd name="connsiteX18" fmla="*/ 1407210 w 3386455"/>
              <a:gd name="connsiteY18" fmla="*/ 1121308 h 2312693"/>
              <a:gd name="connsiteX19" fmla="*/ 1338565 w 3386455"/>
              <a:gd name="connsiteY19" fmla="*/ 1178518 h 2312693"/>
              <a:gd name="connsiteX20" fmla="*/ 1269921 w 3386455"/>
              <a:gd name="connsiteY20" fmla="*/ 1201402 h 2312693"/>
              <a:gd name="connsiteX21" fmla="*/ 1075429 w 3386455"/>
              <a:gd name="connsiteY21" fmla="*/ 1189960 h 2312693"/>
              <a:gd name="connsiteX22" fmla="*/ 1063988 w 3386455"/>
              <a:gd name="connsiteY22" fmla="*/ 1155634 h 2312693"/>
              <a:gd name="connsiteX23" fmla="*/ 1075429 w 3386455"/>
              <a:gd name="connsiteY23" fmla="*/ 1075540 h 2312693"/>
              <a:gd name="connsiteX24" fmla="*/ 1155514 w 3386455"/>
              <a:gd name="connsiteY24" fmla="*/ 1041215 h 2312693"/>
              <a:gd name="connsiteX25" fmla="*/ 1269921 w 3386455"/>
              <a:gd name="connsiteY25" fmla="*/ 1006889 h 2312693"/>
              <a:gd name="connsiteX26" fmla="*/ 1361447 w 3386455"/>
              <a:gd name="connsiteY26" fmla="*/ 1018331 h 2312693"/>
              <a:gd name="connsiteX27" fmla="*/ 1407210 w 3386455"/>
              <a:gd name="connsiteY27" fmla="*/ 1098424 h 2312693"/>
              <a:gd name="connsiteX28" fmla="*/ 1475854 w 3386455"/>
              <a:gd name="connsiteY28" fmla="*/ 1132750 h 2312693"/>
              <a:gd name="connsiteX29" fmla="*/ 1487295 w 3386455"/>
              <a:gd name="connsiteY29" fmla="*/ 1212843 h 2312693"/>
              <a:gd name="connsiteX30" fmla="*/ 1498735 w 3386455"/>
              <a:gd name="connsiteY30" fmla="*/ 1258611 h 2312693"/>
              <a:gd name="connsiteX31" fmla="*/ 1555939 w 3386455"/>
              <a:gd name="connsiteY31" fmla="*/ 1338705 h 2312693"/>
              <a:gd name="connsiteX32" fmla="*/ 1761872 w 3386455"/>
              <a:gd name="connsiteY32" fmla="*/ 1350147 h 2312693"/>
              <a:gd name="connsiteX33" fmla="*/ 1853398 w 3386455"/>
              <a:gd name="connsiteY33" fmla="*/ 1373030 h 2312693"/>
              <a:gd name="connsiteX34" fmla="*/ 1933483 w 3386455"/>
              <a:gd name="connsiteY34" fmla="*/ 1384472 h 2312693"/>
              <a:gd name="connsiteX35" fmla="*/ 2025009 w 3386455"/>
              <a:gd name="connsiteY35" fmla="*/ 1407356 h 2312693"/>
              <a:gd name="connsiteX36" fmla="*/ 2059331 w 3386455"/>
              <a:gd name="connsiteY36" fmla="*/ 1453124 h 2312693"/>
              <a:gd name="connsiteX37" fmla="*/ 2082212 w 3386455"/>
              <a:gd name="connsiteY37" fmla="*/ 1544659 h 2312693"/>
              <a:gd name="connsiteX38" fmla="*/ 2093653 w 3386455"/>
              <a:gd name="connsiteY38" fmla="*/ 1578985 h 2312693"/>
              <a:gd name="connsiteX39" fmla="*/ 2105094 w 3386455"/>
              <a:gd name="connsiteY39" fmla="*/ 2070987 h 2312693"/>
              <a:gd name="connsiteX40" fmla="*/ 2196620 w 3386455"/>
              <a:gd name="connsiteY40" fmla="*/ 2128197 h 2312693"/>
              <a:gd name="connsiteX41" fmla="*/ 2230942 w 3386455"/>
              <a:gd name="connsiteY41" fmla="*/ 2139639 h 2312693"/>
              <a:gd name="connsiteX42" fmla="*/ 2311027 w 3386455"/>
              <a:gd name="connsiteY42" fmla="*/ 2128197 h 2312693"/>
              <a:gd name="connsiteX43" fmla="*/ 2333908 w 3386455"/>
              <a:gd name="connsiteY43" fmla="*/ 2093871 h 2312693"/>
              <a:gd name="connsiteX44" fmla="*/ 2288146 w 3386455"/>
              <a:gd name="connsiteY44" fmla="*/ 1933684 h 2312693"/>
              <a:gd name="connsiteX45" fmla="*/ 2253823 w 3386455"/>
              <a:gd name="connsiteY45" fmla="*/ 1910801 h 2312693"/>
              <a:gd name="connsiteX46" fmla="*/ 2196620 w 3386455"/>
              <a:gd name="connsiteY46" fmla="*/ 1922242 h 2312693"/>
              <a:gd name="connsiteX47" fmla="*/ 2150857 w 3386455"/>
              <a:gd name="connsiteY47" fmla="*/ 1990894 h 2312693"/>
              <a:gd name="connsiteX48" fmla="*/ 2139416 w 3386455"/>
              <a:gd name="connsiteY48" fmla="*/ 2036662 h 2312693"/>
              <a:gd name="connsiteX49" fmla="*/ 2139416 w 3386455"/>
              <a:gd name="connsiteY49" fmla="*/ 2151081 h 2312693"/>
              <a:gd name="connsiteX50" fmla="*/ 2173738 w 3386455"/>
              <a:gd name="connsiteY50" fmla="*/ 2162523 h 2312693"/>
              <a:gd name="connsiteX51" fmla="*/ 2219501 w 3386455"/>
              <a:gd name="connsiteY51" fmla="*/ 2173965 h 2312693"/>
              <a:gd name="connsiteX52" fmla="*/ 2539842 w 3386455"/>
              <a:gd name="connsiteY52" fmla="*/ 2185407 h 2312693"/>
              <a:gd name="connsiteX53" fmla="*/ 2642808 w 3386455"/>
              <a:gd name="connsiteY53" fmla="*/ 2219732 h 2312693"/>
              <a:gd name="connsiteX54" fmla="*/ 2677130 w 3386455"/>
              <a:gd name="connsiteY54" fmla="*/ 2231174 h 2312693"/>
              <a:gd name="connsiteX55" fmla="*/ 3100437 w 3386455"/>
              <a:gd name="connsiteY55" fmla="*/ 2265500 h 2312693"/>
              <a:gd name="connsiteX56" fmla="*/ 3203404 w 3386455"/>
              <a:gd name="connsiteY56" fmla="*/ 2311268 h 2312693"/>
              <a:gd name="connsiteX57" fmla="*/ 3386455 w 3386455"/>
              <a:gd name="connsiteY57" fmla="*/ 2311268 h 231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3386455" h="2312693">
                <a:moveTo>
                  <a:pt x="0" y="0"/>
                </a:moveTo>
                <a:cubicBezTo>
                  <a:pt x="38136" y="3814"/>
                  <a:pt x="76204" y="8385"/>
                  <a:pt x="114408" y="11442"/>
                </a:cubicBezTo>
                <a:cubicBezTo>
                  <a:pt x="171556" y="16014"/>
                  <a:pt x="228993" y="16984"/>
                  <a:pt x="286019" y="22884"/>
                </a:cubicBezTo>
                <a:cubicBezTo>
                  <a:pt x="339665" y="28434"/>
                  <a:pt x="392799" y="38140"/>
                  <a:pt x="446189" y="45768"/>
                </a:cubicBezTo>
                <a:cubicBezTo>
                  <a:pt x="472884" y="49582"/>
                  <a:pt x="499313" y="56711"/>
                  <a:pt x="526274" y="57210"/>
                </a:cubicBezTo>
                <a:lnTo>
                  <a:pt x="1144073" y="68652"/>
                </a:lnTo>
                <a:cubicBezTo>
                  <a:pt x="1166954" y="76280"/>
                  <a:pt x="1195663" y="74479"/>
                  <a:pt x="1212717" y="91535"/>
                </a:cubicBezTo>
                <a:cubicBezTo>
                  <a:pt x="1245322" y="124142"/>
                  <a:pt x="1226624" y="108435"/>
                  <a:pt x="1269921" y="137303"/>
                </a:cubicBezTo>
                <a:cubicBezTo>
                  <a:pt x="1277548" y="148745"/>
                  <a:pt x="1284212" y="160891"/>
                  <a:pt x="1292802" y="171629"/>
                </a:cubicBezTo>
                <a:cubicBezTo>
                  <a:pt x="1299540" y="180053"/>
                  <a:pt x="1310134" y="185263"/>
                  <a:pt x="1315684" y="194513"/>
                </a:cubicBezTo>
                <a:cubicBezTo>
                  <a:pt x="1321889" y="204855"/>
                  <a:pt x="1321732" y="218051"/>
                  <a:pt x="1327125" y="228838"/>
                </a:cubicBezTo>
                <a:cubicBezTo>
                  <a:pt x="1333274" y="241138"/>
                  <a:pt x="1343857" y="250864"/>
                  <a:pt x="1350006" y="263164"/>
                </a:cubicBezTo>
                <a:cubicBezTo>
                  <a:pt x="1359152" y="281459"/>
                  <a:pt x="1367998" y="326143"/>
                  <a:pt x="1372887" y="343258"/>
                </a:cubicBezTo>
                <a:cubicBezTo>
                  <a:pt x="1376200" y="354855"/>
                  <a:pt x="1380514" y="366141"/>
                  <a:pt x="1384328" y="377583"/>
                </a:cubicBezTo>
                <a:cubicBezTo>
                  <a:pt x="1388142" y="419537"/>
                  <a:pt x="1390202" y="461688"/>
                  <a:pt x="1395769" y="503445"/>
                </a:cubicBezTo>
                <a:cubicBezTo>
                  <a:pt x="1397847" y="519032"/>
                  <a:pt x="1405695" y="533560"/>
                  <a:pt x="1407210" y="549212"/>
                </a:cubicBezTo>
                <a:cubicBezTo>
                  <a:pt x="1417155" y="651991"/>
                  <a:pt x="1430091" y="858144"/>
                  <a:pt x="1430091" y="858144"/>
                </a:cubicBezTo>
                <a:cubicBezTo>
                  <a:pt x="1426277" y="934423"/>
                  <a:pt x="1425265" y="1010894"/>
                  <a:pt x="1418650" y="1086982"/>
                </a:cubicBezTo>
                <a:cubicBezTo>
                  <a:pt x="1417605" y="1098997"/>
                  <a:pt x="1412603" y="1110520"/>
                  <a:pt x="1407210" y="1121308"/>
                </a:cubicBezTo>
                <a:cubicBezTo>
                  <a:pt x="1387902" y="1159929"/>
                  <a:pt x="1380462" y="1161757"/>
                  <a:pt x="1338565" y="1178518"/>
                </a:cubicBezTo>
                <a:cubicBezTo>
                  <a:pt x="1316171" y="1187477"/>
                  <a:pt x="1269921" y="1201402"/>
                  <a:pt x="1269921" y="1201402"/>
                </a:cubicBezTo>
                <a:cubicBezTo>
                  <a:pt x="1205090" y="1197588"/>
                  <a:pt x="1138825" y="1204050"/>
                  <a:pt x="1075429" y="1189960"/>
                </a:cubicBezTo>
                <a:cubicBezTo>
                  <a:pt x="1063655" y="1187343"/>
                  <a:pt x="1063988" y="1167695"/>
                  <a:pt x="1063988" y="1155634"/>
                </a:cubicBezTo>
                <a:cubicBezTo>
                  <a:pt x="1063988" y="1128665"/>
                  <a:pt x="1064477" y="1100185"/>
                  <a:pt x="1075429" y="1075540"/>
                </a:cubicBezTo>
                <a:cubicBezTo>
                  <a:pt x="1085667" y="1052501"/>
                  <a:pt x="1138912" y="1046196"/>
                  <a:pt x="1155514" y="1041215"/>
                </a:cubicBezTo>
                <a:cubicBezTo>
                  <a:pt x="1294782" y="999430"/>
                  <a:pt x="1164442" y="1033262"/>
                  <a:pt x="1269921" y="1006889"/>
                </a:cubicBezTo>
                <a:cubicBezTo>
                  <a:pt x="1300430" y="1010703"/>
                  <a:pt x="1333457" y="1005607"/>
                  <a:pt x="1361447" y="1018331"/>
                </a:cubicBezTo>
                <a:cubicBezTo>
                  <a:pt x="1417861" y="1043977"/>
                  <a:pt x="1380343" y="1064837"/>
                  <a:pt x="1407210" y="1098424"/>
                </a:cubicBezTo>
                <a:cubicBezTo>
                  <a:pt x="1423340" y="1118588"/>
                  <a:pt x="1453242" y="1125212"/>
                  <a:pt x="1475854" y="1132750"/>
                </a:cubicBezTo>
                <a:cubicBezTo>
                  <a:pt x="1479668" y="1159448"/>
                  <a:pt x="1482471" y="1186309"/>
                  <a:pt x="1487295" y="1212843"/>
                </a:cubicBezTo>
                <a:cubicBezTo>
                  <a:pt x="1490108" y="1228315"/>
                  <a:pt x="1494217" y="1243549"/>
                  <a:pt x="1498735" y="1258611"/>
                </a:cubicBezTo>
                <a:cubicBezTo>
                  <a:pt x="1514268" y="1310394"/>
                  <a:pt x="1504314" y="1333788"/>
                  <a:pt x="1555939" y="1338705"/>
                </a:cubicBezTo>
                <a:cubicBezTo>
                  <a:pt x="1624379" y="1345224"/>
                  <a:pt x="1693228" y="1346333"/>
                  <a:pt x="1761872" y="1350147"/>
                </a:cubicBezTo>
                <a:cubicBezTo>
                  <a:pt x="1806079" y="1364883"/>
                  <a:pt x="1798176" y="1363825"/>
                  <a:pt x="1853398" y="1373030"/>
                </a:cubicBezTo>
                <a:cubicBezTo>
                  <a:pt x="1879997" y="1377464"/>
                  <a:pt x="1907041" y="1379183"/>
                  <a:pt x="1933483" y="1384472"/>
                </a:cubicBezTo>
                <a:cubicBezTo>
                  <a:pt x="1964320" y="1390640"/>
                  <a:pt x="2025009" y="1407356"/>
                  <a:pt x="2025009" y="1407356"/>
                </a:cubicBezTo>
                <a:cubicBezTo>
                  <a:pt x="2036450" y="1422612"/>
                  <a:pt x="2049871" y="1436567"/>
                  <a:pt x="2059331" y="1453124"/>
                </a:cubicBezTo>
                <a:cubicBezTo>
                  <a:pt x="2070955" y="1473469"/>
                  <a:pt x="2078027" y="1527915"/>
                  <a:pt x="2082212" y="1544659"/>
                </a:cubicBezTo>
                <a:cubicBezTo>
                  <a:pt x="2085137" y="1556360"/>
                  <a:pt x="2089839" y="1567543"/>
                  <a:pt x="2093653" y="1578985"/>
                </a:cubicBezTo>
                <a:cubicBezTo>
                  <a:pt x="2097467" y="1742986"/>
                  <a:pt x="2094419" y="1907290"/>
                  <a:pt x="2105094" y="2070987"/>
                </a:cubicBezTo>
                <a:cubicBezTo>
                  <a:pt x="2107914" y="2114235"/>
                  <a:pt x="2173582" y="2120517"/>
                  <a:pt x="2196620" y="2128197"/>
                </a:cubicBezTo>
                <a:lnTo>
                  <a:pt x="2230942" y="2139639"/>
                </a:lnTo>
                <a:cubicBezTo>
                  <a:pt x="2257637" y="2135825"/>
                  <a:pt x="2286386" y="2139150"/>
                  <a:pt x="2311027" y="2128197"/>
                </a:cubicBezTo>
                <a:cubicBezTo>
                  <a:pt x="2323593" y="2122612"/>
                  <a:pt x="2333908" y="2107622"/>
                  <a:pt x="2333908" y="2093871"/>
                </a:cubicBezTo>
                <a:cubicBezTo>
                  <a:pt x="2333908" y="2051986"/>
                  <a:pt x="2326506" y="1972047"/>
                  <a:pt x="2288146" y="1933684"/>
                </a:cubicBezTo>
                <a:cubicBezTo>
                  <a:pt x="2278423" y="1923960"/>
                  <a:pt x="2265264" y="1918429"/>
                  <a:pt x="2253823" y="1910801"/>
                </a:cubicBezTo>
                <a:cubicBezTo>
                  <a:pt x="2234755" y="1914615"/>
                  <a:pt x="2211969" y="1910303"/>
                  <a:pt x="2196620" y="1922242"/>
                </a:cubicBezTo>
                <a:cubicBezTo>
                  <a:pt x="2174912" y="1939128"/>
                  <a:pt x="2150857" y="1990894"/>
                  <a:pt x="2150857" y="1990894"/>
                </a:cubicBezTo>
                <a:cubicBezTo>
                  <a:pt x="2147043" y="2006150"/>
                  <a:pt x="2143736" y="2021542"/>
                  <a:pt x="2139416" y="2036662"/>
                </a:cubicBezTo>
                <a:cubicBezTo>
                  <a:pt x="2126607" y="2081496"/>
                  <a:pt x="2110259" y="2092760"/>
                  <a:pt x="2139416" y="2151081"/>
                </a:cubicBezTo>
                <a:cubicBezTo>
                  <a:pt x="2144809" y="2161868"/>
                  <a:pt x="2162142" y="2159210"/>
                  <a:pt x="2173738" y="2162523"/>
                </a:cubicBezTo>
                <a:cubicBezTo>
                  <a:pt x="2188857" y="2166843"/>
                  <a:pt x="2203808" y="2172984"/>
                  <a:pt x="2219501" y="2173965"/>
                </a:cubicBezTo>
                <a:cubicBezTo>
                  <a:pt x="2326141" y="2180631"/>
                  <a:pt x="2433062" y="2181593"/>
                  <a:pt x="2539842" y="2185407"/>
                </a:cubicBezTo>
                <a:lnTo>
                  <a:pt x="2642808" y="2219732"/>
                </a:lnTo>
                <a:lnTo>
                  <a:pt x="2677130" y="2231174"/>
                </a:lnTo>
                <a:cubicBezTo>
                  <a:pt x="2795271" y="2349325"/>
                  <a:pt x="2678786" y="2243305"/>
                  <a:pt x="3100437" y="2265500"/>
                </a:cubicBezTo>
                <a:cubicBezTo>
                  <a:pt x="3141233" y="2267647"/>
                  <a:pt x="3162607" y="2309121"/>
                  <a:pt x="3203404" y="2311268"/>
                </a:cubicBezTo>
                <a:cubicBezTo>
                  <a:pt x="3264337" y="2314475"/>
                  <a:pt x="3325438" y="2311268"/>
                  <a:pt x="3386455" y="2311268"/>
                </a:cubicBezTo>
              </a:path>
            </a:pathLst>
          </a:custGeom>
          <a:ln w="381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1672524" y="1877448"/>
            <a:ext cx="3516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LN</a:t>
            </a:r>
            <a:r>
              <a:rPr lang="en-US" baseline="-25000" dirty="0" smtClean="0"/>
              <a:t>2</a:t>
            </a:r>
            <a:r>
              <a:rPr lang="en-US" dirty="0" smtClean="0"/>
              <a:t> hoses: </a:t>
            </a:r>
            <a:r>
              <a:rPr lang="en-US" dirty="0" smtClean="0">
                <a:solidFill>
                  <a:schemeClr val="accent4"/>
                </a:solidFill>
              </a:rPr>
              <a:t>Supply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chemeClr val="accent6"/>
                </a:solidFill>
              </a:rPr>
              <a:t>return</a:t>
            </a:r>
          </a:p>
          <a:p>
            <a:endParaRPr lang="en-US" dirty="0"/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1101977" y="2995182"/>
            <a:ext cx="0" cy="41863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2144013" y="3984979"/>
            <a:ext cx="0" cy="41863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1899160" y="4460825"/>
            <a:ext cx="65212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-31115" y="3024318"/>
            <a:ext cx="1229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Actuators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890279" y="4010460"/>
            <a:ext cx="1229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Sensors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183052" y="5469238"/>
            <a:ext cx="87407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Extra stage, A, in parallel with stage 1 carries hose. Stage A is actuated to follow stage 2 so the hose has does not short seismic isolation. Stage A sensor noise is set by the stage 2 isolation requirement (so it follows stage 2 and not the sensor noise).</a:t>
            </a:r>
            <a:endParaRPr lang="en-US" dirty="0"/>
          </a:p>
        </p:txBody>
      </p:sp>
      <p:sp>
        <p:nvSpPr>
          <p:cNvPr id="63" name="Freeform 62"/>
          <p:cNvSpPr/>
          <p:nvPr/>
        </p:nvSpPr>
        <p:spPr>
          <a:xfrm>
            <a:off x="3649591" y="4382255"/>
            <a:ext cx="515072" cy="617863"/>
          </a:xfrm>
          <a:custGeom>
            <a:avLst/>
            <a:gdLst>
              <a:gd name="connsiteX0" fmla="*/ 0 w 515072"/>
              <a:gd name="connsiteY0" fmla="*/ 0 h 617863"/>
              <a:gd name="connsiteX1" fmla="*/ 57204 w 515072"/>
              <a:gd name="connsiteY1" fmla="*/ 22884 h 617863"/>
              <a:gd name="connsiteX2" fmla="*/ 80086 w 515072"/>
              <a:gd name="connsiteY2" fmla="*/ 45768 h 617863"/>
              <a:gd name="connsiteX3" fmla="*/ 125848 w 515072"/>
              <a:gd name="connsiteY3" fmla="*/ 80093 h 617863"/>
              <a:gd name="connsiteX4" fmla="*/ 148730 w 515072"/>
              <a:gd name="connsiteY4" fmla="*/ 102977 h 617863"/>
              <a:gd name="connsiteX5" fmla="*/ 183052 w 515072"/>
              <a:gd name="connsiteY5" fmla="*/ 114419 h 617863"/>
              <a:gd name="connsiteX6" fmla="*/ 205934 w 515072"/>
              <a:gd name="connsiteY6" fmla="*/ 137303 h 617863"/>
              <a:gd name="connsiteX7" fmla="*/ 228815 w 515072"/>
              <a:gd name="connsiteY7" fmla="*/ 183071 h 617863"/>
              <a:gd name="connsiteX8" fmla="*/ 286019 w 515072"/>
              <a:gd name="connsiteY8" fmla="*/ 228838 h 617863"/>
              <a:gd name="connsiteX9" fmla="*/ 308900 w 515072"/>
              <a:gd name="connsiteY9" fmla="*/ 274606 h 617863"/>
              <a:gd name="connsiteX10" fmla="*/ 343222 w 515072"/>
              <a:gd name="connsiteY10" fmla="*/ 286048 h 617863"/>
              <a:gd name="connsiteX11" fmla="*/ 388985 w 515072"/>
              <a:gd name="connsiteY11" fmla="*/ 354699 h 617863"/>
              <a:gd name="connsiteX12" fmla="*/ 411867 w 515072"/>
              <a:gd name="connsiteY12" fmla="*/ 389025 h 617863"/>
              <a:gd name="connsiteX13" fmla="*/ 434748 w 515072"/>
              <a:gd name="connsiteY13" fmla="*/ 434793 h 617863"/>
              <a:gd name="connsiteX14" fmla="*/ 457630 w 515072"/>
              <a:gd name="connsiteY14" fmla="*/ 457677 h 617863"/>
              <a:gd name="connsiteX15" fmla="*/ 480511 w 515072"/>
              <a:gd name="connsiteY15" fmla="*/ 526328 h 617863"/>
              <a:gd name="connsiteX16" fmla="*/ 491952 w 515072"/>
              <a:gd name="connsiteY16" fmla="*/ 560654 h 617863"/>
              <a:gd name="connsiteX17" fmla="*/ 514833 w 515072"/>
              <a:gd name="connsiteY17" fmla="*/ 617863 h 61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5072" h="617863">
                <a:moveTo>
                  <a:pt x="0" y="0"/>
                </a:moveTo>
                <a:cubicBezTo>
                  <a:pt x="19068" y="7628"/>
                  <a:pt x="39373" y="12694"/>
                  <a:pt x="57204" y="22884"/>
                </a:cubicBezTo>
                <a:cubicBezTo>
                  <a:pt x="66570" y="28236"/>
                  <a:pt x="71799" y="38862"/>
                  <a:pt x="80086" y="45768"/>
                </a:cubicBezTo>
                <a:cubicBezTo>
                  <a:pt x="94734" y="57976"/>
                  <a:pt x="111200" y="67885"/>
                  <a:pt x="125848" y="80093"/>
                </a:cubicBezTo>
                <a:cubicBezTo>
                  <a:pt x="134135" y="86999"/>
                  <a:pt x="139480" y="97427"/>
                  <a:pt x="148730" y="102977"/>
                </a:cubicBezTo>
                <a:cubicBezTo>
                  <a:pt x="159071" y="109182"/>
                  <a:pt x="171611" y="110605"/>
                  <a:pt x="183052" y="114419"/>
                </a:cubicBezTo>
                <a:cubicBezTo>
                  <a:pt x="190679" y="122047"/>
                  <a:pt x="199951" y="128327"/>
                  <a:pt x="205934" y="137303"/>
                </a:cubicBezTo>
                <a:cubicBezTo>
                  <a:pt x="215394" y="151495"/>
                  <a:pt x="217584" y="170234"/>
                  <a:pt x="228815" y="183071"/>
                </a:cubicBezTo>
                <a:cubicBezTo>
                  <a:pt x="244895" y="201450"/>
                  <a:pt x="266951" y="213582"/>
                  <a:pt x="286019" y="228838"/>
                </a:cubicBezTo>
                <a:cubicBezTo>
                  <a:pt x="293646" y="244094"/>
                  <a:pt x="296840" y="262545"/>
                  <a:pt x="308900" y="274606"/>
                </a:cubicBezTo>
                <a:cubicBezTo>
                  <a:pt x="317427" y="283134"/>
                  <a:pt x="334695" y="277520"/>
                  <a:pt x="343222" y="286048"/>
                </a:cubicBezTo>
                <a:cubicBezTo>
                  <a:pt x="362668" y="305496"/>
                  <a:pt x="373731" y="331815"/>
                  <a:pt x="388985" y="354699"/>
                </a:cubicBezTo>
                <a:cubicBezTo>
                  <a:pt x="396612" y="366141"/>
                  <a:pt x="405718" y="376725"/>
                  <a:pt x="411867" y="389025"/>
                </a:cubicBezTo>
                <a:cubicBezTo>
                  <a:pt x="419494" y="404281"/>
                  <a:pt x="425288" y="420601"/>
                  <a:pt x="434748" y="434793"/>
                </a:cubicBezTo>
                <a:cubicBezTo>
                  <a:pt x="440731" y="443769"/>
                  <a:pt x="450003" y="450049"/>
                  <a:pt x="457630" y="457677"/>
                </a:cubicBezTo>
                <a:lnTo>
                  <a:pt x="480511" y="526328"/>
                </a:lnTo>
                <a:cubicBezTo>
                  <a:pt x="484325" y="537770"/>
                  <a:pt x="485262" y="550618"/>
                  <a:pt x="491952" y="560654"/>
                </a:cubicBezTo>
                <a:cubicBezTo>
                  <a:pt x="519064" y="601327"/>
                  <a:pt x="514833" y="581229"/>
                  <a:pt x="514833" y="617863"/>
                </a:cubicBezTo>
              </a:path>
            </a:pathLst>
          </a:custGeom>
          <a:ln w="381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271462" y="1585060"/>
            <a:ext cx="45719" cy="84901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6" name="TextBox 55"/>
          <p:cNvSpPr txBox="1"/>
          <p:nvPr/>
        </p:nvSpPr>
        <p:spPr>
          <a:xfrm>
            <a:off x="902612" y="1449472"/>
            <a:ext cx="2292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Vacuum flange</a:t>
            </a:r>
            <a:endParaRPr lang="en-US" dirty="0"/>
          </a:p>
        </p:txBody>
      </p:sp>
      <p:cxnSp>
        <p:nvCxnSpPr>
          <p:cNvPr id="58" name="Straight Arrow Connector 57"/>
          <p:cNvCxnSpPr>
            <a:stCxn id="56" idx="1"/>
            <a:endCxn id="54" idx="1"/>
          </p:cNvCxnSpPr>
          <p:nvPr/>
        </p:nvCxnSpPr>
        <p:spPr>
          <a:xfrm flipH="1">
            <a:off x="271462" y="1634138"/>
            <a:ext cx="631150" cy="37542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Freeform 63"/>
          <p:cNvSpPr/>
          <p:nvPr/>
        </p:nvSpPr>
        <p:spPr>
          <a:xfrm>
            <a:off x="332909" y="1941144"/>
            <a:ext cx="3386455" cy="2312693"/>
          </a:xfrm>
          <a:custGeom>
            <a:avLst/>
            <a:gdLst>
              <a:gd name="connsiteX0" fmla="*/ 0 w 3386455"/>
              <a:gd name="connsiteY0" fmla="*/ 0 h 2312693"/>
              <a:gd name="connsiteX1" fmla="*/ 114408 w 3386455"/>
              <a:gd name="connsiteY1" fmla="*/ 11442 h 2312693"/>
              <a:gd name="connsiteX2" fmla="*/ 286019 w 3386455"/>
              <a:gd name="connsiteY2" fmla="*/ 22884 h 2312693"/>
              <a:gd name="connsiteX3" fmla="*/ 446189 w 3386455"/>
              <a:gd name="connsiteY3" fmla="*/ 45768 h 2312693"/>
              <a:gd name="connsiteX4" fmla="*/ 526274 w 3386455"/>
              <a:gd name="connsiteY4" fmla="*/ 57210 h 2312693"/>
              <a:gd name="connsiteX5" fmla="*/ 1144073 w 3386455"/>
              <a:gd name="connsiteY5" fmla="*/ 68652 h 2312693"/>
              <a:gd name="connsiteX6" fmla="*/ 1212717 w 3386455"/>
              <a:gd name="connsiteY6" fmla="*/ 91535 h 2312693"/>
              <a:gd name="connsiteX7" fmla="*/ 1269921 w 3386455"/>
              <a:gd name="connsiteY7" fmla="*/ 137303 h 2312693"/>
              <a:gd name="connsiteX8" fmla="*/ 1292802 w 3386455"/>
              <a:gd name="connsiteY8" fmla="*/ 171629 h 2312693"/>
              <a:gd name="connsiteX9" fmla="*/ 1315684 w 3386455"/>
              <a:gd name="connsiteY9" fmla="*/ 194513 h 2312693"/>
              <a:gd name="connsiteX10" fmla="*/ 1327125 w 3386455"/>
              <a:gd name="connsiteY10" fmla="*/ 228838 h 2312693"/>
              <a:gd name="connsiteX11" fmla="*/ 1350006 w 3386455"/>
              <a:gd name="connsiteY11" fmla="*/ 263164 h 2312693"/>
              <a:gd name="connsiteX12" fmla="*/ 1372887 w 3386455"/>
              <a:gd name="connsiteY12" fmla="*/ 343258 h 2312693"/>
              <a:gd name="connsiteX13" fmla="*/ 1384328 w 3386455"/>
              <a:gd name="connsiteY13" fmla="*/ 377583 h 2312693"/>
              <a:gd name="connsiteX14" fmla="*/ 1395769 w 3386455"/>
              <a:gd name="connsiteY14" fmla="*/ 503445 h 2312693"/>
              <a:gd name="connsiteX15" fmla="*/ 1407210 w 3386455"/>
              <a:gd name="connsiteY15" fmla="*/ 549212 h 2312693"/>
              <a:gd name="connsiteX16" fmla="*/ 1430091 w 3386455"/>
              <a:gd name="connsiteY16" fmla="*/ 858144 h 2312693"/>
              <a:gd name="connsiteX17" fmla="*/ 1418650 w 3386455"/>
              <a:gd name="connsiteY17" fmla="*/ 1086982 h 2312693"/>
              <a:gd name="connsiteX18" fmla="*/ 1407210 w 3386455"/>
              <a:gd name="connsiteY18" fmla="*/ 1121308 h 2312693"/>
              <a:gd name="connsiteX19" fmla="*/ 1338565 w 3386455"/>
              <a:gd name="connsiteY19" fmla="*/ 1178518 h 2312693"/>
              <a:gd name="connsiteX20" fmla="*/ 1269921 w 3386455"/>
              <a:gd name="connsiteY20" fmla="*/ 1201402 h 2312693"/>
              <a:gd name="connsiteX21" fmla="*/ 1075429 w 3386455"/>
              <a:gd name="connsiteY21" fmla="*/ 1189960 h 2312693"/>
              <a:gd name="connsiteX22" fmla="*/ 1063988 w 3386455"/>
              <a:gd name="connsiteY22" fmla="*/ 1155634 h 2312693"/>
              <a:gd name="connsiteX23" fmla="*/ 1075429 w 3386455"/>
              <a:gd name="connsiteY23" fmla="*/ 1075540 h 2312693"/>
              <a:gd name="connsiteX24" fmla="*/ 1155514 w 3386455"/>
              <a:gd name="connsiteY24" fmla="*/ 1041215 h 2312693"/>
              <a:gd name="connsiteX25" fmla="*/ 1269921 w 3386455"/>
              <a:gd name="connsiteY25" fmla="*/ 1006889 h 2312693"/>
              <a:gd name="connsiteX26" fmla="*/ 1361447 w 3386455"/>
              <a:gd name="connsiteY26" fmla="*/ 1018331 h 2312693"/>
              <a:gd name="connsiteX27" fmla="*/ 1407210 w 3386455"/>
              <a:gd name="connsiteY27" fmla="*/ 1098424 h 2312693"/>
              <a:gd name="connsiteX28" fmla="*/ 1475854 w 3386455"/>
              <a:gd name="connsiteY28" fmla="*/ 1132750 h 2312693"/>
              <a:gd name="connsiteX29" fmla="*/ 1487295 w 3386455"/>
              <a:gd name="connsiteY29" fmla="*/ 1212843 h 2312693"/>
              <a:gd name="connsiteX30" fmla="*/ 1498735 w 3386455"/>
              <a:gd name="connsiteY30" fmla="*/ 1258611 h 2312693"/>
              <a:gd name="connsiteX31" fmla="*/ 1555939 w 3386455"/>
              <a:gd name="connsiteY31" fmla="*/ 1338705 h 2312693"/>
              <a:gd name="connsiteX32" fmla="*/ 1761872 w 3386455"/>
              <a:gd name="connsiteY32" fmla="*/ 1350147 h 2312693"/>
              <a:gd name="connsiteX33" fmla="*/ 1853398 w 3386455"/>
              <a:gd name="connsiteY33" fmla="*/ 1373030 h 2312693"/>
              <a:gd name="connsiteX34" fmla="*/ 1933483 w 3386455"/>
              <a:gd name="connsiteY34" fmla="*/ 1384472 h 2312693"/>
              <a:gd name="connsiteX35" fmla="*/ 2025009 w 3386455"/>
              <a:gd name="connsiteY35" fmla="*/ 1407356 h 2312693"/>
              <a:gd name="connsiteX36" fmla="*/ 2059331 w 3386455"/>
              <a:gd name="connsiteY36" fmla="*/ 1453124 h 2312693"/>
              <a:gd name="connsiteX37" fmla="*/ 2082212 w 3386455"/>
              <a:gd name="connsiteY37" fmla="*/ 1544659 h 2312693"/>
              <a:gd name="connsiteX38" fmla="*/ 2093653 w 3386455"/>
              <a:gd name="connsiteY38" fmla="*/ 1578985 h 2312693"/>
              <a:gd name="connsiteX39" fmla="*/ 2105094 w 3386455"/>
              <a:gd name="connsiteY39" fmla="*/ 2070987 h 2312693"/>
              <a:gd name="connsiteX40" fmla="*/ 2196620 w 3386455"/>
              <a:gd name="connsiteY40" fmla="*/ 2128197 h 2312693"/>
              <a:gd name="connsiteX41" fmla="*/ 2230942 w 3386455"/>
              <a:gd name="connsiteY41" fmla="*/ 2139639 h 2312693"/>
              <a:gd name="connsiteX42" fmla="*/ 2311027 w 3386455"/>
              <a:gd name="connsiteY42" fmla="*/ 2128197 h 2312693"/>
              <a:gd name="connsiteX43" fmla="*/ 2333908 w 3386455"/>
              <a:gd name="connsiteY43" fmla="*/ 2093871 h 2312693"/>
              <a:gd name="connsiteX44" fmla="*/ 2288146 w 3386455"/>
              <a:gd name="connsiteY44" fmla="*/ 1933684 h 2312693"/>
              <a:gd name="connsiteX45" fmla="*/ 2253823 w 3386455"/>
              <a:gd name="connsiteY45" fmla="*/ 1910801 h 2312693"/>
              <a:gd name="connsiteX46" fmla="*/ 2196620 w 3386455"/>
              <a:gd name="connsiteY46" fmla="*/ 1922242 h 2312693"/>
              <a:gd name="connsiteX47" fmla="*/ 2150857 w 3386455"/>
              <a:gd name="connsiteY47" fmla="*/ 1990894 h 2312693"/>
              <a:gd name="connsiteX48" fmla="*/ 2139416 w 3386455"/>
              <a:gd name="connsiteY48" fmla="*/ 2036662 h 2312693"/>
              <a:gd name="connsiteX49" fmla="*/ 2139416 w 3386455"/>
              <a:gd name="connsiteY49" fmla="*/ 2151081 h 2312693"/>
              <a:gd name="connsiteX50" fmla="*/ 2173738 w 3386455"/>
              <a:gd name="connsiteY50" fmla="*/ 2162523 h 2312693"/>
              <a:gd name="connsiteX51" fmla="*/ 2219501 w 3386455"/>
              <a:gd name="connsiteY51" fmla="*/ 2173965 h 2312693"/>
              <a:gd name="connsiteX52" fmla="*/ 2539842 w 3386455"/>
              <a:gd name="connsiteY52" fmla="*/ 2185407 h 2312693"/>
              <a:gd name="connsiteX53" fmla="*/ 2642808 w 3386455"/>
              <a:gd name="connsiteY53" fmla="*/ 2219732 h 2312693"/>
              <a:gd name="connsiteX54" fmla="*/ 2677130 w 3386455"/>
              <a:gd name="connsiteY54" fmla="*/ 2231174 h 2312693"/>
              <a:gd name="connsiteX55" fmla="*/ 3100437 w 3386455"/>
              <a:gd name="connsiteY55" fmla="*/ 2265500 h 2312693"/>
              <a:gd name="connsiteX56" fmla="*/ 3203404 w 3386455"/>
              <a:gd name="connsiteY56" fmla="*/ 2311268 h 2312693"/>
              <a:gd name="connsiteX57" fmla="*/ 3386455 w 3386455"/>
              <a:gd name="connsiteY57" fmla="*/ 2311268 h 231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3386455" h="2312693">
                <a:moveTo>
                  <a:pt x="0" y="0"/>
                </a:moveTo>
                <a:cubicBezTo>
                  <a:pt x="38136" y="3814"/>
                  <a:pt x="76204" y="8385"/>
                  <a:pt x="114408" y="11442"/>
                </a:cubicBezTo>
                <a:cubicBezTo>
                  <a:pt x="171556" y="16014"/>
                  <a:pt x="228993" y="16984"/>
                  <a:pt x="286019" y="22884"/>
                </a:cubicBezTo>
                <a:cubicBezTo>
                  <a:pt x="339665" y="28434"/>
                  <a:pt x="392799" y="38140"/>
                  <a:pt x="446189" y="45768"/>
                </a:cubicBezTo>
                <a:cubicBezTo>
                  <a:pt x="472884" y="49582"/>
                  <a:pt x="499313" y="56711"/>
                  <a:pt x="526274" y="57210"/>
                </a:cubicBezTo>
                <a:lnTo>
                  <a:pt x="1144073" y="68652"/>
                </a:lnTo>
                <a:cubicBezTo>
                  <a:pt x="1166954" y="76280"/>
                  <a:pt x="1195663" y="74479"/>
                  <a:pt x="1212717" y="91535"/>
                </a:cubicBezTo>
                <a:cubicBezTo>
                  <a:pt x="1245322" y="124142"/>
                  <a:pt x="1226624" y="108435"/>
                  <a:pt x="1269921" y="137303"/>
                </a:cubicBezTo>
                <a:cubicBezTo>
                  <a:pt x="1277548" y="148745"/>
                  <a:pt x="1284212" y="160891"/>
                  <a:pt x="1292802" y="171629"/>
                </a:cubicBezTo>
                <a:cubicBezTo>
                  <a:pt x="1299540" y="180053"/>
                  <a:pt x="1310134" y="185263"/>
                  <a:pt x="1315684" y="194513"/>
                </a:cubicBezTo>
                <a:cubicBezTo>
                  <a:pt x="1321889" y="204855"/>
                  <a:pt x="1321732" y="218051"/>
                  <a:pt x="1327125" y="228838"/>
                </a:cubicBezTo>
                <a:cubicBezTo>
                  <a:pt x="1333274" y="241138"/>
                  <a:pt x="1343857" y="250864"/>
                  <a:pt x="1350006" y="263164"/>
                </a:cubicBezTo>
                <a:cubicBezTo>
                  <a:pt x="1359152" y="281459"/>
                  <a:pt x="1367998" y="326143"/>
                  <a:pt x="1372887" y="343258"/>
                </a:cubicBezTo>
                <a:cubicBezTo>
                  <a:pt x="1376200" y="354855"/>
                  <a:pt x="1380514" y="366141"/>
                  <a:pt x="1384328" y="377583"/>
                </a:cubicBezTo>
                <a:cubicBezTo>
                  <a:pt x="1388142" y="419537"/>
                  <a:pt x="1390202" y="461688"/>
                  <a:pt x="1395769" y="503445"/>
                </a:cubicBezTo>
                <a:cubicBezTo>
                  <a:pt x="1397847" y="519032"/>
                  <a:pt x="1405695" y="533560"/>
                  <a:pt x="1407210" y="549212"/>
                </a:cubicBezTo>
                <a:cubicBezTo>
                  <a:pt x="1417155" y="651991"/>
                  <a:pt x="1430091" y="858144"/>
                  <a:pt x="1430091" y="858144"/>
                </a:cubicBezTo>
                <a:cubicBezTo>
                  <a:pt x="1426277" y="934423"/>
                  <a:pt x="1425265" y="1010894"/>
                  <a:pt x="1418650" y="1086982"/>
                </a:cubicBezTo>
                <a:cubicBezTo>
                  <a:pt x="1417605" y="1098997"/>
                  <a:pt x="1412603" y="1110520"/>
                  <a:pt x="1407210" y="1121308"/>
                </a:cubicBezTo>
                <a:cubicBezTo>
                  <a:pt x="1387902" y="1159929"/>
                  <a:pt x="1380462" y="1161757"/>
                  <a:pt x="1338565" y="1178518"/>
                </a:cubicBezTo>
                <a:cubicBezTo>
                  <a:pt x="1316171" y="1187477"/>
                  <a:pt x="1269921" y="1201402"/>
                  <a:pt x="1269921" y="1201402"/>
                </a:cubicBezTo>
                <a:cubicBezTo>
                  <a:pt x="1205090" y="1197588"/>
                  <a:pt x="1138825" y="1204050"/>
                  <a:pt x="1075429" y="1189960"/>
                </a:cubicBezTo>
                <a:cubicBezTo>
                  <a:pt x="1063655" y="1187343"/>
                  <a:pt x="1063988" y="1167695"/>
                  <a:pt x="1063988" y="1155634"/>
                </a:cubicBezTo>
                <a:cubicBezTo>
                  <a:pt x="1063988" y="1128665"/>
                  <a:pt x="1064477" y="1100185"/>
                  <a:pt x="1075429" y="1075540"/>
                </a:cubicBezTo>
                <a:cubicBezTo>
                  <a:pt x="1085667" y="1052501"/>
                  <a:pt x="1138912" y="1046196"/>
                  <a:pt x="1155514" y="1041215"/>
                </a:cubicBezTo>
                <a:cubicBezTo>
                  <a:pt x="1294782" y="999430"/>
                  <a:pt x="1164442" y="1033262"/>
                  <a:pt x="1269921" y="1006889"/>
                </a:cubicBezTo>
                <a:cubicBezTo>
                  <a:pt x="1300430" y="1010703"/>
                  <a:pt x="1333457" y="1005607"/>
                  <a:pt x="1361447" y="1018331"/>
                </a:cubicBezTo>
                <a:cubicBezTo>
                  <a:pt x="1417861" y="1043977"/>
                  <a:pt x="1380343" y="1064837"/>
                  <a:pt x="1407210" y="1098424"/>
                </a:cubicBezTo>
                <a:cubicBezTo>
                  <a:pt x="1423340" y="1118588"/>
                  <a:pt x="1453242" y="1125212"/>
                  <a:pt x="1475854" y="1132750"/>
                </a:cubicBezTo>
                <a:cubicBezTo>
                  <a:pt x="1479668" y="1159448"/>
                  <a:pt x="1482471" y="1186309"/>
                  <a:pt x="1487295" y="1212843"/>
                </a:cubicBezTo>
                <a:cubicBezTo>
                  <a:pt x="1490108" y="1228315"/>
                  <a:pt x="1494217" y="1243549"/>
                  <a:pt x="1498735" y="1258611"/>
                </a:cubicBezTo>
                <a:cubicBezTo>
                  <a:pt x="1514268" y="1310394"/>
                  <a:pt x="1504314" y="1333788"/>
                  <a:pt x="1555939" y="1338705"/>
                </a:cubicBezTo>
                <a:cubicBezTo>
                  <a:pt x="1624379" y="1345224"/>
                  <a:pt x="1693228" y="1346333"/>
                  <a:pt x="1761872" y="1350147"/>
                </a:cubicBezTo>
                <a:cubicBezTo>
                  <a:pt x="1806079" y="1364883"/>
                  <a:pt x="1798176" y="1363825"/>
                  <a:pt x="1853398" y="1373030"/>
                </a:cubicBezTo>
                <a:cubicBezTo>
                  <a:pt x="1879997" y="1377464"/>
                  <a:pt x="1907041" y="1379183"/>
                  <a:pt x="1933483" y="1384472"/>
                </a:cubicBezTo>
                <a:cubicBezTo>
                  <a:pt x="1964320" y="1390640"/>
                  <a:pt x="2025009" y="1407356"/>
                  <a:pt x="2025009" y="1407356"/>
                </a:cubicBezTo>
                <a:cubicBezTo>
                  <a:pt x="2036450" y="1422612"/>
                  <a:pt x="2049871" y="1436567"/>
                  <a:pt x="2059331" y="1453124"/>
                </a:cubicBezTo>
                <a:cubicBezTo>
                  <a:pt x="2070955" y="1473469"/>
                  <a:pt x="2078027" y="1527915"/>
                  <a:pt x="2082212" y="1544659"/>
                </a:cubicBezTo>
                <a:cubicBezTo>
                  <a:pt x="2085137" y="1556360"/>
                  <a:pt x="2089839" y="1567543"/>
                  <a:pt x="2093653" y="1578985"/>
                </a:cubicBezTo>
                <a:cubicBezTo>
                  <a:pt x="2097467" y="1742986"/>
                  <a:pt x="2094419" y="1907290"/>
                  <a:pt x="2105094" y="2070987"/>
                </a:cubicBezTo>
                <a:cubicBezTo>
                  <a:pt x="2107914" y="2114235"/>
                  <a:pt x="2173582" y="2120517"/>
                  <a:pt x="2196620" y="2128197"/>
                </a:cubicBezTo>
                <a:lnTo>
                  <a:pt x="2230942" y="2139639"/>
                </a:lnTo>
                <a:cubicBezTo>
                  <a:pt x="2257637" y="2135825"/>
                  <a:pt x="2286386" y="2139150"/>
                  <a:pt x="2311027" y="2128197"/>
                </a:cubicBezTo>
                <a:cubicBezTo>
                  <a:pt x="2323593" y="2122612"/>
                  <a:pt x="2333908" y="2107622"/>
                  <a:pt x="2333908" y="2093871"/>
                </a:cubicBezTo>
                <a:cubicBezTo>
                  <a:pt x="2333908" y="2051986"/>
                  <a:pt x="2326506" y="1972047"/>
                  <a:pt x="2288146" y="1933684"/>
                </a:cubicBezTo>
                <a:cubicBezTo>
                  <a:pt x="2278423" y="1923960"/>
                  <a:pt x="2265264" y="1918429"/>
                  <a:pt x="2253823" y="1910801"/>
                </a:cubicBezTo>
                <a:cubicBezTo>
                  <a:pt x="2234755" y="1914615"/>
                  <a:pt x="2211969" y="1910303"/>
                  <a:pt x="2196620" y="1922242"/>
                </a:cubicBezTo>
                <a:cubicBezTo>
                  <a:pt x="2174912" y="1939128"/>
                  <a:pt x="2150857" y="1990894"/>
                  <a:pt x="2150857" y="1990894"/>
                </a:cubicBezTo>
                <a:cubicBezTo>
                  <a:pt x="2147043" y="2006150"/>
                  <a:pt x="2143736" y="2021542"/>
                  <a:pt x="2139416" y="2036662"/>
                </a:cubicBezTo>
                <a:cubicBezTo>
                  <a:pt x="2126607" y="2081496"/>
                  <a:pt x="2110259" y="2092760"/>
                  <a:pt x="2139416" y="2151081"/>
                </a:cubicBezTo>
                <a:cubicBezTo>
                  <a:pt x="2144809" y="2161868"/>
                  <a:pt x="2162142" y="2159210"/>
                  <a:pt x="2173738" y="2162523"/>
                </a:cubicBezTo>
                <a:cubicBezTo>
                  <a:pt x="2188857" y="2166843"/>
                  <a:pt x="2203808" y="2172984"/>
                  <a:pt x="2219501" y="2173965"/>
                </a:cubicBezTo>
                <a:cubicBezTo>
                  <a:pt x="2326141" y="2180631"/>
                  <a:pt x="2433062" y="2181593"/>
                  <a:pt x="2539842" y="2185407"/>
                </a:cubicBezTo>
                <a:lnTo>
                  <a:pt x="2642808" y="2219732"/>
                </a:lnTo>
                <a:lnTo>
                  <a:pt x="2677130" y="2231174"/>
                </a:lnTo>
                <a:cubicBezTo>
                  <a:pt x="2795271" y="2349325"/>
                  <a:pt x="2678786" y="2243305"/>
                  <a:pt x="3100437" y="2265500"/>
                </a:cubicBezTo>
                <a:cubicBezTo>
                  <a:pt x="3141233" y="2267647"/>
                  <a:pt x="3162607" y="2309121"/>
                  <a:pt x="3203404" y="2311268"/>
                </a:cubicBezTo>
                <a:cubicBezTo>
                  <a:pt x="3264337" y="2314475"/>
                  <a:pt x="3325438" y="2311268"/>
                  <a:pt x="3386455" y="2311268"/>
                </a:cubicBezTo>
              </a:path>
            </a:pathLst>
          </a:custGeom>
          <a:ln w="381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4"/>
          <p:cNvSpPr/>
          <p:nvPr/>
        </p:nvSpPr>
        <p:spPr>
          <a:xfrm>
            <a:off x="3723601" y="4252415"/>
            <a:ext cx="515072" cy="617863"/>
          </a:xfrm>
          <a:custGeom>
            <a:avLst/>
            <a:gdLst>
              <a:gd name="connsiteX0" fmla="*/ 0 w 515072"/>
              <a:gd name="connsiteY0" fmla="*/ 0 h 617863"/>
              <a:gd name="connsiteX1" fmla="*/ 57204 w 515072"/>
              <a:gd name="connsiteY1" fmla="*/ 22884 h 617863"/>
              <a:gd name="connsiteX2" fmla="*/ 80086 w 515072"/>
              <a:gd name="connsiteY2" fmla="*/ 45768 h 617863"/>
              <a:gd name="connsiteX3" fmla="*/ 125848 w 515072"/>
              <a:gd name="connsiteY3" fmla="*/ 80093 h 617863"/>
              <a:gd name="connsiteX4" fmla="*/ 148730 w 515072"/>
              <a:gd name="connsiteY4" fmla="*/ 102977 h 617863"/>
              <a:gd name="connsiteX5" fmla="*/ 183052 w 515072"/>
              <a:gd name="connsiteY5" fmla="*/ 114419 h 617863"/>
              <a:gd name="connsiteX6" fmla="*/ 205934 w 515072"/>
              <a:gd name="connsiteY6" fmla="*/ 137303 h 617863"/>
              <a:gd name="connsiteX7" fmla="*/ 228815 w 515072"/>
              <a:gd name="connsiteY7" fmla="*/ 183071 h 617863"/>
              <a:gd name="connsiteX8" fmla="*/ 286019 w 515072"/>
              <a:gd name="connsiteY8" fmla="*/ 228838 h 617863"/>
              <a:gd name="connsiteX9" fmla="*/ 308900 w 515072"/>
              <a:gd name="connsiteY9" fmla="*/ 274606 h 617863"/>
              <a:gd name="connsiteX10" fmla="*/ 343222 w 515072"/>
              <a:gd name="connsiteY10" fmla="*/ 286048 h 617863"/>
              <a:gd name="connsiteX11" fmla="*/ 388985 w 515072"/>
              <a:gd name="connsiteY11" fmla="*/ 354699 h 617863"/>
              <a:gd name="connsiteX12" fmla="*/ 411867 w 515072"/>
              <a:gd name="connsiteY12" fmla="*/ 389025 h 617863"/>
              <a:gd name="connsiteX13" fmla="*/ 434748 w 515072"/>
              <a:gd name="connsiteY13" fmla="*/ 434793 h 617863"/>
              <a:gd name="connsiteX14" fmla="*/ 457630 w 515072"/>
              <a:gd name="connsiteY14" fmla="*/ 457677 h 617863"/>
              <a:gd name="connsiteX15" fmla="*/ 480511 w 515072"/>
              <a:gd name="connsiteY15" fmla="*/ 526328 h 617863"/>
              <a:gd name="connsiteX16" fmla="*/ 491952 w 515072"/>
              <a:gd name="connsiteY16" fmla="*/ 560654 h 617863"/>
              <a:gd name="connsiteX17" fmla="*/ 514833 w 515072"/>
              <a:gd name="connsiteY17" fmla="*/ 617863 h 61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5072" h="617863">
                <a:moveTo>
                  <a:pt x="0" y="0"/>
                </a:moveTo>
                <a:cubicBezTo>
                  <a:pt x="19068" y="7628"/>
                  <a:pt x="39373" y="12694"/>
                  <a:pt x="57204" y="22884"/>
                </a:cubicBezTo>
                <a:cubicBezTo>
                  <a:pt x="66570" y="28236"/>
                  <a:pt x="71799" y="38862"/>
                  <a:pt x="80086" y="45768"/>
                </a:cubicBezTo>
                <a:cubicBezTo>
                  <a:pt x="94734" y="57976"/>
                  <a:pt x="111200" y="67885"/>
                  <a:pt x="125848" y="80093"/>
                </a:cubicBezTo>
                <a:cubicBezTo>
                  <a:pt x="134135" y="86999"/>
                  <a:pt x="139480" y="97427"/>
                  <a:pt x="148730" y="102977"/>
                </a:cubicBezTo>
                <a:cubicBezTo>
                  <a:pt x="159071" y="109182"/>
                  <a:pt x="171611" y="110605"/>
                  <a:pt x="183052" y="114419"/>
                </a:cubicBezTo>
                <a:cubicBezTo>
                  <a:pt x="190679" y="122047"/>
                  <a:pt x="199951" y="128327"/>
                  <a:pt x="205934" y="137303"/>
                </a:cubicBezTo>
                <a:cubicBezTo>
                  <a:pt x="215394" y="151495"/>
                  <a:pt x="217584" y="170234"/>
                  <a:pt x="228815" y="183071"/>
                </a:cubicBezTo>
                <a:cubicBezTo>
                  <a:pt x="244895" y="201450"/>
                  <a:pt x="266951" y="213582"/>
                  <a:pt x="286019" y="228838"/>
                </a:cubicBezTo>
                <a:cubicBezTo>
                  <a:pt x="293646" y="244094"/>
                  <a:pt x="296840" y="262545"/>
                  <a:pt x="308900" y="274606"/>
                </a:cubicBezTo>
                <a:cubicBezTo>
                  <a:pt x="317427" y="283134"/>
                  <a:pt x="334695" y="277520"/>
                  <a:pt x="343222" y="286048"/>
                </a:cubicBezTo>
                <a:cubicBezTo>
                  <a:pt x="362668" y="305496"/>
                  <a:pt x="373731" y="331815"/>
                  <a:pt x="388985" y="354699"/>
                </a:cubicBezTo>
                <a:cubicBezTo>
                  <a:pt x="396612" y="366141"/>
                  <a:pt x="405718" y="376725"/>
                  <a:pt x="411867" y="389025"/>
                </a:cubicBezTo>
                <a:cubicBezTo>
                  <a:pt x="419494" y="404281"/>
                  <a:pt x="425288" y="420601"/>
                  <a:pt x="434748" y="434793"/>
                </a:cubicBezTo>
                <a:cubicBezTo>
                  <a:pt x="440731" y="443769"/>
                  <a:pt x="450003" y="450049"/>
                  <a:pt x="457630" y="457677"/>
                </a:cubicBezTo>
                <a:lnTo>
                  <a:pt x="480511" y="526328"/>
                </a:lnTo>
                <a:cubicBezTo>
                  <a:pt x="484325" y="537770"/>
                  <a:pt x="485262" y="550618"/>
                  <a:pt x="491952" y="560654"/>
                </a:cubicBezTo>
                <a:cubicBezTo>
                  <a:pt x="519064" y="601327"/>
                  <a:pt x="514833" y="581229"/>
                  <a:pt x="514833" y="617863"/>
                </a:cubicBezTo>
              </a:path>
            </a:pathLst>
          </a:custGeom>
          <a:ln w="381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Rectangle 65"/>
          <p:cNvSpPr/>
          <p:nvPr/>
        </p:nvSpPr>
        <p:spPr>
          <a:xfrm>
            <a:off x="2034941" y="3309126"/>
            <a:ext cx="337526" cy="178552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7" name="TextBox 66"/>
          <p:cNvSpPr txBox="1"/>
          <p:nvPr/>
        </p:nvSpPr>
        <p:spPr>
          <a:xfrm>
            <a:off x="1253214" y="4769500"/>
            <a:ext cx="913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clamps</a:t>
            </a:r>
            <a:endParaRPr lang="en-US" dirty="0"/>
          </a:p>
        </p:txBody>
      </p:sp>
      <p:cxnSp>
        <p:nvCxnSpPr>
          <p:cNvPr id="68" name="Straight Arrow Connector 67"/>
          <p:cNvCxnSpPr>
            <a:stCxn id="67" idx="0"/>
            <a:endCxn id="69" idx="1"/>
          </p:cNvCxnSpPr>
          <p:nvPr/>
        </p:nvCxnSpPr>
        <p:spPr>
          <a:xfrm flipV="1">
            <a:off x="1710106" y="4722460"/>
            <a:ext cx="2227536" cy="470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Rectangle 68"/>
          <p:cNvSpPr/>
          <p:nvPr/>
        </p:nvSpPr>
        <p:spPr>
          <a:xfrm>
            <a:off x="3937642" y="4633184"/>
            <a:ext cx="337526" cy="178552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cxnSp>
        <p:nvCxnSpPr>
          <p:cNvPr id="70" name="Straight Arrow Connector 69"/>
          <p:cNvCxnSpPr>
            <a:stCxn id="67" idx="0"/>
            <a:endCxn id="66" idx="2"/>
          </p:cNvCxnSpPr>
          <p:nvPr/>
        </p:nvCxnSpPr>
        <p:spPr>
          <a:xfrm flipV="1">
            <a:off x="1710106" y="3487678"/>
            <a:ext cx="493598" cy="128182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1541343" y="2338101"/>
            <a:ext cx="337526" cy="178552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73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74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75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BF39-0EDD-F045-A247-C9231CAEE0BD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689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13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pic>
        <p:nvPicPr>
          <p:cNvPr id="8" name="Picture 7" descr="RadiationCoolDown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7592"/>
            <a:ext cx="9144000" cy="50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Test Mass Radiation Simulation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19939" y="1750614"/>
            <a:ext cx="2898461" cy="20313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Ideal radiation shield:</a:t>
            </a:r>
          </a:p>
          <a:p>
            <a:pPr marL="285750" indent="-285750">
              <a:buFontTx/>
              <a:buChar char="•"/>
            </a:pPr>
            <a:r>
              <a:rPr lang="en-US" dirty="0" smtClean="0"/>
              <a:t>Fully encloses test mass</a:t>
            </a:r>
          </a:p>
          <a:p>
            <a:pPr marL="285750" indent="-285750">
              <a:buFontTx/>
              <a:buChar char="•"/>
            </a:pPr>
            <a:r>
              <a:rPr lang="en-US" dirty="0" smtClean="0"/>
              <a:t>77 K (liquid N</a:t>
            </a:r>
            <a:r>
              <a:rPr lang="en-US" baseline="-25000" dirty="0" smtClean="0"/>
              <a:t>2</a:t>
            </a:r>
            <a:r>
              <a:rPr lang="en-US" dirty="0" smtClean="0"/>
              <a:t>)</a:t>
            </a:r>
          </a:p>
          <a:p>
            <a:pPr marL="285750" indent="-285750">
              <a:buFontTx/>
              <a:buChar char="•"/>
            </a:pPr>
            <a:r>
              <a:rPr lang="en-US" dirty="0" smtClean="0"/>
              <a:t>Shield emissivity = 1</a:t>
            </a:r>
          </a:p>
          <a:p>
            <a:pPr marL="285750" indent="-285750">
              <a:buFontTx/>
              <a:buChar char="•"/>
            </a:pPr>
            <a:r>
              <a:rPr lang="en-US" dirty="0" smtClean="0"/>
              <a:t>Test mass barrel emissivity = 0.5</a:t>
            </a:r>
          </a:p>
          <a:p>
            <a:pPr marL="285750" indent="-285750">
              <a:buFontTx/>
              <a:buChar char="•"/>
            </a:pPr>
            <a:r>
              <a:rPr lang="en-US" dirty="0"/>
              <a:t>Laser power = </a:t>
            </a:r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397914" y="5318898"/>
            <a:ext cx="3468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Power α (Temperature)^4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9" idx="1"/>
          </p:cNvCxnSpPr>
          <p:nvPr/>
        </p:nvCxnSpPr>
        <p:spPr>
          <a:xfrm flipH="1">
            <a:off x="2928846" y="5503564"/>
            <a:ext cx="469068" cy="102977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BF39-0EDD-F045-A247-C9231CAEE0BD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896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8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pic>
        <p:nvPicPr>
          <p:cNvPr id="5" name="Picture 4" descr="PressureCompare_24Feb6Marc201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0462"/>
            <a:ext cx="9144000" cy="50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Dewar pressure during measurements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BF39-0EDD-F045-A247-C9231CAEE0BD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467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8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pic>
        <p:nvPicPr>
          <p:cNvPr id="5" name="Picture 4" descr="Comparison_27Feband6March201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4013"/>
            <a:ext cx="9144000" cy="50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Effect of pressure on test mass temp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BF39-0EDD-F045-A247-C9231CAEE0BD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551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nvection_vs_pressure_Page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10" y="0"/>
            <a:ext cx="8875059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BF39-0EDD-F045-A247-C9231CAEE0BD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222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8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pic>
        <p:nvPicPr>
          <p:cNvPr id="5" name="Picture 4" descr="Exchange_Gas_Gap_Ho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7253"/>
            <a:ext cx="9144000" cy="50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</a:t>
            </a:r>
            <a:r>
              <a:rPr lang="en-US" baseline="-25000" dirty="0" smtClean="0"/>
              <a:t>2</a:t>
            </a:r>
            <a:r>
              <a:rPr lang="en-US" baseline="30000" dirty="0" smtClean="0"/>
              <a:t> </a:t>
            </a:r>
            <a:r>
              <a:rPr lang="en-US" dirty="0" smtClean="0"/>
              <a:t>gas therm. cond. </a:t>
            </a:r>
            <a:r>
              <a:rPr lang="en-US" dirty="0" err="1" smtClean="0"/>
              <a:t>vs</a:t>
            </a:r>
            <a:r>
              <a:rPr lang="en-US" dirty="0" smtClean="0"/>
              <a:t> pressure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BF39-0EDD-F045-A247-C9231CAEE0BD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499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9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Temperature Sensor Locations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BF39-0EDD-F045-A247-C9231CAEE0BD}" type="slidenum">
              <a:rPr lang="en-US" smtClean="0"/>
              <a:t>69</a:t>
            </a:fld>
            <a:endParaRPr lang="en-US"/>
          </a:p>
        </p:txBody>
      </p:sp>
      <p:pic>
        <p:nvPicPr>
          <p:cNvPr id="5" name="Picture 4" descr="CryoPics_labels_31Jan2014_Page_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509" y="1371600"/>
            <a:ext cx="4239491" cy="5486400"/>
          </a:xfrm>
          <a:prstGeom prst="rect">
            <a:avLst/>
          </a:prstGeom>
        </p:spPr>
      </p:pic>
      <p:pic>
        <p:nvPicPr>
          <p:cNvPr id="6" name="Picture 5" descr="CryoPics_labels_31Jan2014_Page_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3541"/>
            <a:ext cx="4239491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610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226"/>
            <a:ext cx="8229600" cy="1143000"/>
          </a:xfrm>
        </p:spPr>
        <p:txBody>
          <a:bodyPr/>
          <a:lstStyle/>
          <a:p>
            <a:r>
              <a:rPr lang="en-US" dirty="0" smtClean="0"/>
              <a:t>LIGO III </a:t>
            </a:r>
            <a:r>
              <a:rPr lang="en-US" dirty="0" err="1"/>
              <a:t>c</a:t>
            </a:r>
            <a:r>
              <a:rPr lang="en-US" dirty="0" err="1" smtClean="0"/>
              <a:t>ryo</a:t>
            </a:r>
            <a:r>
              <a:rPr lang="en-US" dirty="0" smtClean="0"/>
              <a:t> work distribution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61450" y="6356350"/>
            <a:ext cx="2133600" cy="365125"/>
          </a:xfrm>
        </p:spPr>
        <p:txBody>
          <a:bodyPr/>
          <a:lstStyle/>
          <a:p>
            <a:r>
              <a:rPr lang="en-US" dirty="0"/>
              <a:t>5/38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551543"/>
            <a:ext cx="39487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Courtesy of Nicolas Smith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989312" y="4828298"/>
            <a:ext cx="742534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Caltech - cryogenic reference cavities; direct thermal noise measurements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Jena/Glasgow/Moscow - mechanical loss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MIT – high emissivity coatings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KAGRA – 20 K sapphire suspensions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INPE Brazil – Cryogenic multi-nested pendulum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Stanford – optical coatings; cryogenic technology</a:t>
            </a: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143018" y="1140301"/>
            <a:ext cx="7056228" cy="3687997"/>
            <a:chOff x="856660" y="1140300"/>
            <a:chExt cx="7512180" cy="392630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6660" y="1140300"/>
              <a:ext cx="7512180" cy="392630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56383" t="22455" r="39985" b="70439"/>
            <a:stretch/>
          </p:blipFill>
          <p:spPr>
            <a:xfrm>
              <a:off x="3124069" y="4125882"/>
              <a:ext cx="272895" cy="279008"/>
            </a:xfrm>
            <a:prstGeom prst="snip2SameRect">
              <a:avLst>
                <a:gd name="adj1" fmla="val 22848"/>
                <a:gd name="adj2" fmla="val 36053"/>
              </a:avLst>
            </a:prstGeom>
          </p:spPr>
        </p:pic>
      </p:grpSp>
    </p:spTree>
    <p:extLst>
      <p:ext uri="{BB962C8B-B14F-4D97-AF65-F5344CB8AC3E}">
        <p14:creationId xmlns:p14="http://schemas.microsoft.com/office/powerpoint/2010/main" val="359291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12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4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Mass Temperature Equations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0098196"/>
              </p:ext>
            </p:extLst>
          </p:nvPr>
        </p:nvGraphicFramePr>
        <p:xfrm>
          <a:off x="733680" y="2004517"/>
          <a:ext cx="1322387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14" name="Equation" r:id="rId5" imgW="800100" imgH="241300" progId="Equation.3">
                  <p:embed/>
                </p:oleObj>
              </mc:Choice>
              <mc:Fallback>
                <p:oleObj name="Equation" r:id="rId5" imgW="8001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33680" y="2004517"/>
                        <a:ext cx="1322387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3259326"/>
              </p:ext>
            </p:extLst>
          </p:nvPr>
        </p:nvGraphicFramePr>
        <p:xfrm>
          <a:off x="733680" y="2639537"/>
          <a:ext cx="925513" cy="738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15" name="Equation" r:id="rId7" imgW="558800" imgH="444500" progId="Equation.3">
                  <p:embed/>
                </p:oleObj>
              </mc:Choice>
              <mc:Fallback>
                <p:oleObj name="Equation" r:id="rId7" imgW="5588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33680" y="2639537"/>
                        <a:ext cx="925513" cy="738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8249484"/>
              </p:ext>
            </p:extLst>
          </p:nvPr>
        </p:nvGraphicFramePr>
        <p:xfrm>
          <a:off x="628905" y="3377724"/>
          <a:ext cx="2060575" cy="71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16" name="Equation" r:id="rId9" imgW="1244600" imgH="431800" progId="Equation.3">
                  <p:embed/>
                </p:oleObj>
              </mc:Choice>
              <mc:Fallback>
                <p:oleObj name="Equation" r:id="rId9" imgW="12446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28905" y="3377724"/>
                        <a:ext cx="2060575" cy="715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8919838"/>
              </p:ext>
            </p:extLst>
          </p:nvPr>
        </p:nvGraphicFramePr>
        <p:xfrm>
          <a:off x="457200" y="4514136"/>
          <a:ext cx="3027475" cy="9282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17" name="Equation" r:id="rId11" imgW="1409700" imgH="431800" progId="Equation.3">
                  <p:embed/>
                </p:oleObj>
              </mc:Choice>
              <mc:Fallback>
                <p:oleObj name="Equation" r:id="rId11" imgW="14097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57200" y="4514136"/>
                        <a:ext cx="3027475" cy="9282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8725208"/>
              </p:ext>
            </p:extLst>
          </p:nvPr>
        </p:nvGraphicFramePr>
        <p:xfrm>
          <a:off x="457200" y="5468143"/>
          <a:ext cx="2929244" cy="8882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18" name="Equation" r:id="rId13" imgW="1219200" imgH="368300" progId="Equation.3">
                  <p:embed/>
                </p:oleObj>
              </mc:Choice>
              <mc:Fallback>
                <p:oleObj name="Equation" r:id="rId13" imgW="12192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57200" y="5468143"/>
                        <a:ext cx="2929244" cy="8882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BF39-0EDD-F045-A247-C9231CAEE0BD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632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BF39-0EDD-F045-A247-C9231CAEE0BD}" type="slidenum">
              <a:rPr lang="en-US" smtClean="0"/>
              <a:t>71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9233"/>
            <a:ext cx="9144000" cy="52227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5622" y="6053534"/>
            <a:ext cx="88604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ref: </a:t>
            </a:r>
            <a:r>
              <a:rPr lang="en-US" sz="1600" dirty="0" smtClean="0"/>
              <a:t>Harry, </a:t>
            </a:r>
            <a:r>
              <a:rPr lang="en-US" sz="1600" dirty="0" err="1" smtClean="0"/>
              <a:t>Bodiya</a:t>
            </a:r>
            <a:r>
              <a:rPr lang="en-US" sz="1600" dirty="0" smtClean="0"/>
              <a:t>, </a:t>
            </a:r>
            <a:r>
              <a:rPr lang="en-US" sz="1600" dirty="0" err="1" smtClean="0"/>
              <a:t>Desalvo</a:t>
            </a:r>
            <a:r>
              <a:rPr lang="en-US" sz="1600" dirty="0" smtClean="0"/>
              <a:t>. Optical </a:t>
            </a:r>
            <a:r>
              <a:rPr lang="en-US" sz="1600" dirty="0"/>
              <a:t>Coatings and Thermal Noise in Precision </a:t>
            </a:r>
            <a:r>
              <a:rPr lang="en-US" sz="1600" dirty="0" smtClean="0"/>
              <a:t>Measurement. 2012. </a:t>
            </a:r>
            <a:r>
              <a:rPr lang="en-US" sz="1600" dirty="0" err="1" smtClean="0"/>
              <a:t>pg</a:t>
            </a:r>
            <a:r>
              <a:rPr lang="en-US" sz="1600" dirty="0" smtClean="0"/>
              <a:t> 113.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630695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 CTE </a:t>
            </a:r>
            <a:r>
              <a:rPr lang="en-US" dirty="0" err="1" smtClean="0"/>
              <a:t>vs</a:t>
            </a:r>
            <a:r>
              <a:rPr lang="en-US" dirty="0" smtClean="0"/>
              <a:t> Temperature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060" y="6291560"/>
            <a:ext cx="7619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Thermoelastic</a:t>
            </a:r>
            <a:r>
              <a:rPr lang="en-US" sz="2000" dirty="0" smtClean="0"/>
              <a:t> component of thermal noise goes to zero with CTE.</a:t>
            </a:r>
            <a:endParaRPr lang="en-US" sz="2000" dirty="0"/>
          </a:p>
        </p:txBody>
      </p:sp>
      <p:grpSp>
        <p:nvGrpSpPr>
          <p:cNvPr id="7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9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pic>
        <p:nvPicPr>
          <p:cNvPr id="11" name="Picture 10" descr="Si_CT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4981"/>
            <a:ext cx="9144000" cy="510481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BF39-0EDD-F045-A247-C9231CAEE0BD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348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_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1055"/>
            <a:ext cx="9144000" cy="5080000"/>
          </a:xfrm>
          <a:prstGeom prst="rect">
            <a:avLst/>
          </a:prstGeom>
        </p:spPr>
      </p:pic>
      <p:grpSp>
        <p:nvGrpSpPr>
          <p:cNvPr id="7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9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4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 Thermal Conductivity </a:t>
            </a:r>
            <a:r>
              <a:rPr lang="en-US" dirty="0" err="1" smtClean="0"/>
              <a:t>vs</a:t>
            </a:r>
            <a:r>
              <a:rPr lang="en-US" dirty="0" smtClean="0"/>
              <a:t> Temp.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BF39-0EDD-F045-A247-C9231CAEE0BD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50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_C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5001"/>
            <a:ext cx="9144000" cy="5080000"/>
          </a:xfrm>
          <a:prstGeom prst="rect">
            <a:avLst/>
          </a:prstGeom>
        </p:spPr>
      </p:pic>
      <p:grpSp>
        <p:nvGrpSpPr>
          <p:cNvPr id="7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9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4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 Specific Heat </a:t>
            </a:r>
            <a:r>
              <a:rPr lang="en-US" dirty="0" err="1" smtClean="0"/>
              <a:t>vs</a:t>
            </a:r>
            <a:r>
              <a:rPr lang="en-US" dirty="0" smtClean="0"/>
              <a:t> Temperature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BF39-0EDD-F045-A247-C9231CAEE0BD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54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8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Thermal Conductivity of Materials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BA55BF39-0EDD-F045-A247-C9231CAEE0BD}" type="slidenum">
              <a:rPr lang="en-US" smtClean="0"/>
              <a:t>75</a:t>
            </a:fld>
            <a:endParaRPr lang="en-US" dirty="0"/>
          </a:p>
        </p:txBody>
      </p:sp>
      <p:pic>
        <p:nvPicPr>
          <p:cNvPr id="9" name="Picture 8" descr="ThermalConductivity_Cu_Al_N2_Si_St30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9579"/>
            <a:ext cx="9144000" cy="51048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642" y="6250797"/>
            <a:ext cx="8926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References: </a:t>
            </a:r>
            <a:r>
              <a:rPr lang="en-US" sz="1200" dirty="0" smtClean="0"/>
              <a:t>Stainless: NIST, CRYOGENICS </a:t>
            </a:r>
            <a:r>
              <a:rPr lang="en-US" sz="1200" dirty="0"/>
              <a:t>TECHNOLOGIES </a:t>
            </a:r>
            <a:r>
              <a:rPr lang="en-US" sz="1200" dirty="0" smtClean="0"/>
              <a:t>GROUP, </a:t>
            </a:r>
            <a:r>
              <a:rPr lang="en-US" sz="1200" dirty="0" smtClean="0">
                <a:hlinkClick r:id="rId5"/>
              </a:rPr>
              <a:t>http</a:t>
            </a:r>
            <a:r>
              <a:rPr lang="en-US" sz="1200" dirty="0">
                <a:hlinkClick r:id="rId5"/>
              </a:rPr>
              <a:t>://cryogenics.nist.gov</a:t>
            </a:r>
            <a:r>
              <a:rPr lang="en-US" sz="1200" dirty="0" smtClean="0">
                <a:hlinkClick r:id="rId5"/>
              </a:rPr>
              <a:t>/</a:t>
            </a:r>
            <a:endParaRPr lang="en-US" sz="1200" dirty="0" smtClean="0"/>
          </a:p>
          <a:p>
            <a:r>
              <a:rPr lang="en-US" sz="1200" dirty="0" smtClean="0"/>
              <a:t>Al, Cu, Si: Thermal </a:t>
            </a:r>
            <a:r>
              <a:rPr lang="en-US" sz="1200" dirty="0"/>
              <a:t>Conductivity: metallic elements and </a:t>
            </a:r>
            <a:r>
              <a:rPr lang="en-US" sz="1200" dirty="0" smtClean="0"/>
              <a:t>alloys, </a:t>
            </a:r>
            <a:r>
              <a:rPr lang="en-US" sz="1200" dirty="0" err="1" smtClean="0"/>
              <a:t>Touloukian</a:t>
            </a:r>
            <a:r>
              <a:rPr lang="en-US" sz="1200" dirty="0" smtClean="0"/>
              <a:t> 1970</a:t>
            </a:r>
          </a:p>
          <a:p>
            <a:r>
              <a:rPr lang="en-US" sz="1200" dirty="0" smtClean="0"/>
              <a:t>N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 gas: Thermal </a:t>
            </a:r>
            <a:r>
              <a:rPr lang="en-US" sz="1200" dirty="0"/>
              <a:t>conductivity: nonmetallic liquids and gases, </a:t>
            </a:r>
            <a:r>
              <a:rPr lang="en-US" sz="1200" dirty="0" err="1" smtClean="0"/>
              <a:t>Touloukian</a:t>
            </a:r>
            <a:r>
              <a:rPr lang="en-US" sz="1200" dirty="0" smtClean="0"/>
              <a:t>    1970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29717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Problems To Solve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38712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Flexibility if liquid </a:t>
            </a:r>
            <a:r>
              <a:rPr lang="en-US" dirty="0" smtClean="0"/>
              <a:t>N</a:t>
            </a:r>
            <a:r>
              <a:rPr lang="en-US" baseline="-25000" dirty="0" smtClean="0"/>
              <a:t>2 </a:t>
            </a:r>
            <a:r>
              <a:rPr lang="en-US" dirty="0" smtClean="0"/>
              <a:t>hoses </a:t>
            </a:r>
            <a:r>
              <a:rPr lang="en-US" dirty="0" smtClean="0"/>
              <a:t>or Cu cables </a:t>
            </a:r>
          </a:p>
          <a:p>
            <a:r>
              <a:rPr lang="en-US" dirty="0" smtClean="0"/>
              <a:t>Temperature</a:t>
            </a:r>
            <a:r>
              <a:rPr lang="en-US" dirty="0" smtClean="0"/>
              <a:t>/height control of blade springs</a:t>
            </a:r>
          </a:p>
          <a:p>
            <a:r>
              <a:rPr lang="en-US" dirty="0" smtClean="0"/>
              <a:t>Test mass temperature </a:t>
            </a:r>
            <a:r>
              <a:rPr lang="en-US" dirty="0" smtClean="0"/>
              <a:t>control</a:t>
            </a:r>
          </a:p>
          <a:p>
            <a:r>
              <a:rPr lang="en-US" dirty="0"/>
              <a:t>Test mass temperature </a:t>
            </a:r>
            <a:r>
              <a:rPr lang="en-US" dirty="0" smtClean="0"/>
              <a:t>tolerance</a:t>
            </a:r>
            <a:endParaRPr lang="en-US" dirty="0" smtClean="0"/>
          </a:p>
          <a:p>
            <a:r>
              <a:rPr lang="en-US" dirty="0" smtClean="0"/>
              <a:t>How to measure temperature?</a:t>
            </a:r>
          </a:p>
          <a:p>
            <a:pPr lvl="1"/>
            <a:r>
              <a:rPr lang="en-US" dirty="0" smtClean="0"/>
              <a:t>Measure acoustic modes – Young’s modulus is temp. </a:t>
            </a:r>
            <a:r>
              <a:rPr lang="en-US" dirty="0" smtClean="0"/>
              <a:t>dependent</a:t>
            </a:r>
          </a:p>
          <a:p>
            <a:pPr lvl="1"/>
            <a:r>
              <a:rPr lang="en-US" dirty="0" smtClean="0"/>
              <a:t>Measure test mass diameter – combined with CTE data gives temperature</a:t>
            </a:r>
          </a:p>
          <a:p>
            <a:pPr lvl="1"/>
            <a:r>
              <a:rPr lang="en-US" dirty="0" smtClean="0"/>
              <a:t>Infrared camera</a:t>
            </a:r>
          </a:p>
          <a:p>
            <a:r>
              <a:rPr lang="en-US" dirty="0" smtClean="0"/>
              <a:t>Emissivity </a:t>
            </a:r>
            <a:r>
              <a:rPr lang="en-US" dirty="0" smtClean="0"/>
              <a:t>of optical coatings</a:t>
            </a:r>
          </a:p>
          <a:p>
            <a:r>
              <a:rPr lang="en-US" dirty="0" err="1" smtClean="0"/>
              <a:t>Lossiness</a:t>
            </a:r>
            <a:r>
              <a:rPr lang="en-US" dirty="0" smtClean="0"/>
              <a:t> of emissive coatings</a:t>
            </a:r>
          </a:p>
          <a:p>
            <a:r>
              <a:rPr lang="en-US" dirty="0" smtClean="0"/>
              <a:t>Good emissivity estimates/measurements of Si?</a:t>
            </a:r>
          </a:p>
          <a:p>
            <a:r>
              <a:rPr lang="en-US" dirty="0" smtClean="0"/>
              <a:t>Power absorption in </a:t>
            </a:r>
            <a:r>
              <a:rPr lang="en-US" dirty="0" smtClean="0"/>
              <a:t>Si and Si coatings </a:t>
            </a:r>
            <a:r>
              <a:rPr lang="en-US" dirty="0" smtClean="0"/>
              <a:t>(ppm, W, </a:t>
            </a:r>
            <a:r>
              <a:rPr lang="en-US" dirty="0" err="1" smtClean="0"/>
              <a:t>etc</a:t>
            </a:r>
            <a:r>
              <a:rPr lang="en-US" dirty="0" smtClean="0"/>
              <a:t>)?</a:t>
            </a:r>
          </a:p>
          <a:p>
            <a:r>
              <a:rPr lang="en-US" dirty="0" smtClean="0"/>
              <a:t>How noisy is </a:t>
            </a:r>
            <a:r>
              <a:rPr lang="en-US" dirty="0" smtClean="0"/>
              <a:t>flowing laminar liquid nitrogen</a:t>
            </a:r>
            <a:r>
              <a:rPr lang="en-US" dirty="0" smtClean="0"/>
              <a:t>: seismic, Newtonian</a:t>
            </a:r>
            <a:r>
              <a:rPr lang="en-US" dirty="0" smtClean="0"/>
              <a:t>?</a:t>
            </a:r>
          </a:p>
          <a:p>
            <a:r>
              <a:rPr lang="en-US" dirty="0" smtClean="0"/>
              <a:t>Optical </a:t>
            </a:r>
            <a:r>
              <a:rPr lang="en-US" dirty="0" smtClean="0"/>
              <a:t>coating thermal noise at </a:t>
            </a:r>
            <a:r>
              <a:rPr lang="en-US" dirty="0" smtClean="0"/>
              <a:t>124 K</a:t>
            </a:r>
          </a:p>
          <a:p>
            <a:r>
              <a:rPr lang="en-US" dirty="0" smtClean="0"/>
              <a:t>How to actuate the test mass – is the ESD out?</a:t>
            </a:r>
          </a:p>
          <a:p>
            <a:r>
              <a:rPr lang="en-US" dirty="0" smtClean="0"/>
              <a:t>Can we put viewports in the heat shield?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6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8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BF39-0EDD-F045-A247-C9231CAEE0BD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76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9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Cyro</a:t>
            </a:r>
            <a:r>
              <a:rPr lang="en-US" dirty="0" smtClean="0"/>
              <a:t> Test Mass Problem Statement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8891"/>
            <a:ext cx="8229600" cy="502300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* For LIGO III, reduce suspension and coating thermal noise by cooling the </a:t>
            </a:r>
            <a:r>
              <a:rPr lang="en-US" dirty="0"/>
              <a:t>lower quad </a:t>
            </a:r>
            <a:r>
              <a:rPr lang="en-US" dirty="0" smtClean="0"/>
              <a:t>to 124 K (-149.15 C)</a:t>
            </a:r>
          </a:p>
          <a:p>
            <a:pPr lvl="1"/>
            <a:r>
              <a:rPr lang="en-US" dirty="0" smtClean="0"/>
              <a:t>Si test masses (blue </a:t>
            </a:r>
            <a:r>
              <a:rPr lang="en-US" dirty="0"/>
              <a:t>t</a:t>
            </a:r>
            <a:r>
              <a:rPr lang="en-US" dirty="0" smtClean="0"/>
              <a:t>eam in LIGO-T1200031)</a:t>
            </a:r>
          </a:p>
          <a:p>
            <a:r>
              <a:rPr lang="en-US" b="1" dirty="0" smtClean="0"/>
              <a:t>2 cooling regimes:</a:t>
            </a:r>
          </a:p>
          <a:p>
            <a:pPr lvl="1"/>
            <a:r>
              <a:rPr lang="en-US" b="1" dirty="0" smtClean="0"/>
              <a:t>Initial cool down - get to 124 K quickly </a:t>
            </a:r>
            <a:r>
              <a:rPr lang="en-US" dirty="0" smtClean="0"/>
              <a:t>&lt;- Stanford experiment</a:t>
            </a:r>
            <a:endParaRPr lang="en-US" b="1" dirty="0" smtClean="0"/>
          </a:p>
          <a:p>
            <a:pPr lvl="1"/>
            <a:r>
              <a:rPr lang="en-US" b="1" dirty="0" smtClean="0"/>
              <a:t>Steady state - maintain 124 K once you get there</a:t>
            </a:r>
          </a:p>
          <a:p>
            <a:r>
              <a:rPr lang="en-US" dirty="0" smtClean="0"/>
              <a:t>Include </a:t>
            </a:r>
            <a:r>
              <a:rPr lang="en-US" dirty="0"/>
              <a:t>a warm-up scheme (don’t forget!</a:t>
            </a:r>
            <a:r>
              <a:rPr lang="en-US" dirty="0" smtClean="0"/>
              <a:t>)</a:t>
            </a:r>
          </a:p>
          <a:p>
            <a:r>
              <a:rPr lang="en-US" dirty="0" smtClean="0"/>
              <a:t>Use the </a:t>
            </a:r>
            <a:r>
              <a:rPr lang="en-US" dirty="0"/>
              <a:t>same seismic isolation platforms (ISIs, HEPIs)</a:t>
            </a:r>
          </a:p>
          <a:p>
            <a:pPr lvl="1"/>
            <a:r>
              <a:rPr lang="en-US" dirty="0"/>
              <a:t>Limit the amount of extra weight on these </a:t>
            </a:r>
            <a:r>
              <a:rPr lang="en-US" dirty="0" err="1"/>
              <a:t>plaforms</a:t>
            </a:r>
            <a:endParaRPr lang="en-US" dirty="0"/>
          </a:p>
          <a:p>
            <a:pPr lvl="1"/>
            <a:r>
              <a:rPr lang="en-US" dirty="0"/>
              <a:t>Leave the rest of the vacuum chamber </a:t>
            </a:r>
            <a:r>
              <a:rPr lang="en-US" dirty="0" smtClean="0"/>
              <a:t>warm</a:t>
            </a:r>
            <a:endParaRPr lang="en-US" dirty="0" smtClean="0"/>
          </a:p>
          <a:p>
            <a:r>
              <a:rPr lang="en-US" dirty="0"/>
              <a:t>Do not increase the test mass </a:t>
            </a:r>
            <a:r>
              <a:rPr lang="en-US" dirty="0" err="1"/>
              <a:t>lossiness</a:t>
            </a:r>
            <a:endParaRPr lang="en-US" dirty="0"/>
          </a:p>
          <a:p>
            <a:pPr lvl="1"/>
            <a:r>
              <a:rPr lang="en-US" dirty="0"/>
              <a:t>Emissive coatings, heat links, thick </a:t>
            </a:r>
            <a:r>
              <a:rPr lang="en-US" dirty="0" err="1"/>
              <a:t>sus</a:t>
            </a:r>
            <a:r>
              <a:rPr lang="en-US" dirty="0"/>
              <a:t> fibers, </a:t>
            </a:r>
            <a:r>
              <a:rPr lang="en-US" dirty="0" smtClean="0"/>
              <a:t>optical coatings, substrate, suspension fiber bonding, </a:t>
            </a:r>
            <a:r>
              <a:rPr lang="en-US" dirty="0" err="1" smtClean="0"/>
              <a:t>etc</a:t>
            </a:r>
            <a:endParaRPr lang="en-US" dirty="0"/>
          </a:p>
          <a:p>
            <a:r>
              <a:rPr lang="en-US" dirty="0"/>
              <a:t>Do not compromise passive seismic isolation</a:t>
            </a:r>
          </a:p>
          <a:p>
            <a:pPr lvl="1"/>
            <a:r>
              <a:rPr lang="en-US" dirty="0"/>
              <a:t>Cables, hoses, links, </a:t>
            </a:r>
            <a:r>
              <a:rPr lang="en-US" dirty="0" err="1" smtClean="0"/>
              <a:t>etc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73780" y="6356350"/>
            <a:ext cx="2133600" cy="365125"/>
          </a:xfrm>
        </p:spPr>
        <p:txBody>
          <a:bodyPr/>
          <a:lstStyle/>
          <a:p>
            <a:r>
              <a:rPr lang="en-US" dirty="0"/>
              <a:t>6/38</a:t>
            </a:r>
            <a:endParaRPr lang="en-US" dirty="0"/>
          </a:p>
        </p:txBody>
      </p:sp>
      <p:sp>
        <p:nvSpPr>
          <p:cNvPr id="10" name="Footer Placeholder 1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G1400475 – 29 April 2014 – Caltech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315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Quad Suspension </a:t>
            </a:r>
            <a:r>
              <a:rPr lang="en-US" dirty="0" smtClean="0"/>
              <a:t>Design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Must incorporate much larger test mass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7</a:t>
            </a:r>
            <a:r>
              <a:rPr lang="en-US" dirty="0"/>
              <a:t>/38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711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14512</TotalTime>
  <Words>2910</Words>
  <Application>Microsoft Macintosh PowerPoint</Application>
  <PresentationFormat>On-screen Show (4:3)</PresentationFormat>
  <Paragraphs>621</Paragraphs>
  <Slides>76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76</vt:i4>
      </vt:variant>
    </vt:vector>
  </HeadingPairs>
  <TitlesOfParts>
    <vt:vector size="79" baseType="lpstr">
      <vt:lpstr>Office Theme</vt:lpstr>
      <vt:lpstr>Equation</vt:lpstr>
      <vt:lpstr>Microsoft Equation</vt:lpstr>
      <vt:lpstr>A Preview of Future Cryogenic Suspensions for aLIGO Upgrades</vt:lpstr>
      <vt:lpstr>Summary</vt:lpstr>
      <vt:lpstr>Advanced LIGO Timeline</vt:lpstr>
      <vt:lpstr>Predicted Advanced LIGO Sensitivity</vt:lpstr>
      <vt:lpstr>Predicted Advanced LIGO Sensitivity</vt:lpstr>
      <vt:lpstr>Predicted Advanced LIGO Sensitivity</vt:lpstr>
      <vt:lpstr>LIGO III cryo work distribution</vt:lpstr>
      <vt:lpstr>Cyro Test Mass Problem Statement</vt:lpstr>
      <vt:lpstr>Quad Suspension Design</vt:lpstr>
      <vt:lpstr>LIGO III Quad Suspension Design</vt:lpstr>
      <vt:lpstr>Quad Design Requirements</vt:lpstr>
      <vt:lpstr>Quad Design Requirements</vt:lpstr>
      <vt:lpstr>Quad Design Requirements</vt:lpstr>
      <vt:lpstr>Quad Design Requirements</vt:lpstr>
      <vt:lpstr>Quad Design Requirements</vt:lpstr>
      <vt:lpstr>Quad Design Requirements</vt:lpstr>
      <vt:lpstr>Quad Design Requirements</vt:lpstr>
      <vt:lpstr>3 Optimal Quad Designs</vt:lpstr>
      <vt:lpstr>All designs permit top mass damping</vt:lpstr>
      <vt:lpstr>Steady State Cooling</vt:lpstr>
      <vt:lpstr>LIGO III Steady State Cooling</vt:lpstr>
      <vt:lpstr>Pros and Cons of LN2 pipe vs. Cu cable</vt:lpstr>
      <vt:lpstr>Pros and Cons of LN2 pipe vs. Cu cable</vt:lpstr>
      <vt:lpstr>Beam Tube Heat Shield Length</vt:lpstr>
      <vt:lpstr>Beam Tube Heat Shield Length</vt:lpstr>
      <vt:lpstr>End Station Vacuum System</vt:lpstr>
      <vt:lpstr>Initial Cooldown</vt:lpstr>
      <vt:lpstr>A Lot of Heat to Remove</vt:lpstr>
      <vt:lpstr>Initial Cool Down Cold Link – 2 Designs</vt:lpstr>
      <vt:lpstr>Initial Cool Down Cold Link – 2 Designs</vt:lpstr>
      <vt:lpstr>Experimental Setup</vt:lpstr>
      <vt:lpstr>PowerPoint Presentation</vt:lpstr>
      <vt:lpstr>Close up of cold link</vt:lpstr>
      <vt:lpstr>Flexible cold link evolution</vt:lpstr>
      <vt:lpstr>Measurement – cold link engaged</vt:lpstr>
      <vt:lpstr>Test mass temperature modeling</vt:lpstr>
      <vt:lpstr>Test mass temperature modeling</vt:lpstr>
      <vt:lpstr>Test mass temperature modeling</vt:lpstr>
      <vt:lpstr>Test mass temperature modeling</vt:lpstr>
      <vt:lpstr>Exponential Temperature Decay</vt:lpstr>
      <vt:lpstr>Exponential Temperature Decay</vt:lpstr>
      <vt:lpstr>Exponential Temperature Decay</vt:lpstr>
      <vt:lpstr>Exponential Temperature Decay</vt:lpstr>
      <vt:lpstr>Measurement – cold link disengaged</vt:lpstr>
      <vt:lpstr>Measurement – cold link disengaged</vt:lpstr>
      <vt:lpstr>Conductive vs Convective Regimes</vt:lpstr>
      <vt:lpstr>Finite Element Modeling</vt:lpstr>
      <vt:lpstr>Cold link on a LIGO III test mass</vt:lpstr>
      <vt:lpstr>Stanford Next Gen Experiment</vt:lpstr>
      <vt:lpstr>Stanford Next Gen Experiment Layout</vt:lpstr>
      <vt:lpstr>Future work</vt:lpstr>
      <vt:lpstr>LVC STANFORD August 25-29 2014</vt:lpstr>
      <vt:lpstr>PowerPoint Presentation</vt:lpstr>
      <vt:lpstr>Backups</vt:lpstr>
      <vt:lpstr>Test Mass in Next Gen Prototype</vt:lpstr>
      <vt:lpstr>Experimentation lessons learned</vt:lpstr>
      <vt:lpstr>Steady State LN2 flow rate</vt:lpstr>
      <vt:lpstr>PowerPoint Presentation</vt:lpstr>
      <vt:lpstr>PowerPoint Presentation</vt:lpstr>
      <vt:lpstr>Scaling laws of LN2 pipes vs. Cu cables</vt:lpstr>
      <vt:lpstr>Scaling laws cont.</vt:lpstr>
      <vt:lpstr>Advanced LIGO Layout</vt:lpstr>
      <vt:lpstr>How to get a LN2 Hose to ST2</vt:lpstr>
      <vt:lpstr>Test Mass Radiation Simulation</vt:lpstr>
      <vt:lpstr>Dewar pressure during measurements</vt:lpstr>
      <vt:lpstr>Effect of pressure on test mass temp</vt:lpstr>
      <vt:lpstr>PowerPoint Presentation</vt:lpstr>
      <vt:lpstr>N2 gas therm. cond. vs pressure</vt:lpstr>
      <vt:lpstr>Temperature Sensor Locations</vt:lpstr>
      <vt:lpstr>Test Mass Temperature Equations</vt:lpstr>
      <vt:lpstr>PowerPoint Presentation</vt:lpstr>
      <vt:lpstr>Si CTE vs Temperature</vt:lpstr>
      <vt:lpstr>Si Thermal Conductivity vs Temp.</vt:lpstr>
      <vt:lpstr>Si Specific Heat vs Temperature</vt:lpstr>
      <vt:lpstr>Thermal Conductivity of Materials</vt:lpstr>
      <vt:lpstr>Other Problems To Solve</vt:lpstr>
    </vt:vector>
  </TitlesOfParts>
  <Company>Stanford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 on Cryogenics for aLIGO upgrades</dc:title>
  <dc:creator>Brett Shapiro</dc:creator>
  <cp:lastModifiedBy>Brett Shapiro</cp:lastModifiedBy>
  <cp:revision>636</cp:revision>
  <dcterms:created xsi:type="dcterms:W3CDTF">2014-03-09T23:55:57Z</dcterms:created>
  <dcterms:modified xsi:type="dcterms:W3CDTF">2014-04-29T04:14:30Z</dcterms:modified>
</cp:coreProperties>
</file>