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5" r:id="rId9"/>
    <p:sldId id="286" r:id="rId10"/>
    <p:sldId id="267" r:id="rId11"/>
    <p:sldId id="266" r:id="rId12"/>
    <p:sldId id="268" r:id="rId13"/>
    <p:sldId id="269" r:id="rId14"/>
    <p:sldId id="270" r:id="rId15"/>
    <p:sldId id="284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3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00"/>
    <a:srgbClr val="1C5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4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907F5-EF28-8842-A366-D6A2151B2662}" type="datetimeFigureOut">
              <a:rPr lang="en-US" smtClean="0"/>
              <a:t>8/11/14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B0B36-671D-C643-B0AA-8351F9BB2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3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3F586-3D1A-DD44-A4B2-613B6163E0FB}" type="datetimeFigureOut">
              <a:rPr lang="en-US" smtClean="0"/>
              <a:t>8/11/14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3B93A-3AE2-8644-958E-B017FB53A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27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3B93A-3AE2-8644-958E-B017FB53AD4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8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5-05 at 10.31.59 A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8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6135-F0DF-5C49-B89B-9002A5E958A7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9" name="Object 1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50190218"/>
              </p:ext>
            </p:extLst>
          </p:nvPr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Photo Editor Photo" r:id="rId4" imgW="4409524" imgH="3219899" progId="MSPhotoEd.3">
                  <p:embed/>
                </p:oleObj>
              </mc:Choice>
              <mc:Fallback>
                <p:oleObj name="Photo Editor Photo" r:id="rId4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64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239F-56D2-7247-A5F3-5E3F4F701E1C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8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D2FF-ABF5-4A40-803E-ADECE1BBB2CE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0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086" y="134510"/>
            <a:ext cx="7241714" cy="7239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79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92F6-6158-2645-BF36-9A97A5D2CE84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7" name="Object 14"/>
          <p:cNvGraphicFramePr>
            <a:graphicFrameLocks noChangeAspect="1"/>
          </p:cNvGraphicFramePr>
          <p:nvPr userDrawn="1"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Photo Editor Photo" r:id="rId3" imgW="4409524" imgH="3219899" progId="MSPhotoEd.3">
                  <p:embed/>
                </p:oleObj>
              </mc:Choice>
              <mc:Fallback>
                <p:oleObj name="Photo Editor Photo" r:id="rId3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417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6C2-1BBF-3C41-9328-8FB5E0282C07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2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9E97-E308-D144-9DDF-2800026C698D}" type="datetime1">
              <a:rPr lang="en-US" smtClean="0"/>
              <a:t>8/11/14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7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D9FE4-8BCA-D849-9A68-18CBA16E1155}" type="datetime1">
              <a:rPr lang="en-US" smtClean="0"/>
              <a:t>8/11/14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05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44AAC-4EB0-6A41-8CD9-39454D3B54FE}" type="datetime1">
              <a:rPr lang="en-US" smtClean="0"/>
              <a:t>8/11/14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3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B16F-25CB-904A-A26B-FCBCD90862E6}" type="datetime1">
              <a:rPr lang="en-US" smtClean="0"/>
              <a:t>8/11/14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8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FBA13-D7E2-214C-9AB5-99AE27CDBE5F}" type="datetime1">
              <a:rPr lang="en-US" smtClean="0"/>
              <a:t>8/11/14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4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7E9D-71B4-4E4E-8ADA-17EABCE4601E}" type="datetime1">
              <a:rPr lang="en-US" smtClean="0"/>
              <a:t>8/11/14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0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5-05 at 10.31.59 AM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7" r="1066" b="79478"/>
          <a:stretch/>
        </p:blipFill>
        <p:spPr>
          <a:xfrm>
            <a:off x="0" y="6259576"/>
            <a:ext cx="9144000" cy="6389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1319A00-96B3-DE49-9D66-41728318E7A4}" type="datetime1">
              <a:rPr lang="en-US" smtClean="0"/>
              <a:pPr/>
              <a:t>8/11/14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LOSC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94C13CE-4150-E441-BE06-8F038FC23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0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8291"/>
            <a:ext cx="7772400" cy="1470025"/>
          </a:xfrm>
        </p:spPr>
        <p:txBody>
          <a:bodyPr/>
          <a:lstStyle/>
          <a:p>
            <a:r>
              <a:rPr lang="en-US" dirty="0" smtClean="0"/>
              <a:t>LIGO Open Science Center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Jonah Kanner</a:t>
            </a:r>
            <a:r>
              <a:rPr lang="en-US" dirty="0" smtClean="0">
                <a:solidFill>
                  <a:schemeClr val="tx2"/>
                </a:solidFill>
              </a:rPr>
              <a:t>, Branson Stephens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smtClean="0">
                <a:solidFill>
                  <a:schemeClr val="tx2"/>
                </a:solidFill>
              </a:rPr>
              <a:t>Michele </a:t>
            </a:r>
            <a:r>
              <a:rPr lang="en-US" dirty="0" err="1" smtClean="0">
                <a:solidFill>
                  <a:schemeClr val="tx2"/>
                </a:solidFill>
              </a:rPr>
              <a:t>Vallisneri</a:t>
            </a:r>
            <a:r>
              <a:rPr lang="en-US" dirty="0" smtClean="0">
                <a:solidFill>
                  <a:schemeClr val="tx2"/>
                </a:solidFill>
              </a:rPr>
              <a:t>, Alan Weinstein, Roy </a:t>
            </a:r>
            <a:r>
              <a:rPr lang="en-US" dirty="0">
                <a:solidFill>
                  <a:schemeClr val="tx2"/>
                </a:solidFill>
              </a:rPr>
              <a:t>Williams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8C84-C1A9-6B46-937E-D52C6A4375C3}" type="datetime1">
              <a:rPr lang="en-US" smtClean="0"/>
              <a:t>8/11/14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65326" y="5793093"/>
            <a:ext cx="198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LIGO-</a:t>
            </a:r>
            <a:r>
              <a:rPr lang="en-US" b="1" dirty="0" smtClean="0"/>
              <a:t>G1400509v4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3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Create a segment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906"/>
            <a:ext cx="8229600" cy="27394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Start </a:t>
            </a:r>
            <a:r>
              <a:rPr lang="en-US" dirty="0"/>
              <a:t>p</a:t>
            </a:r>
            <a:r>
              <a:rPr lang="en-US" dirty="0" smtClean="0"/>
              <a:t>ython (or </a:t>
            </a:r>
            <a:r>
              <a:rPr lang="en-US" dirty="0" err="1" smtClean="0"/>
              <a:t>iPython</a:t>
            </a:r>
            <a:r>
              <a:rPr lang="en-US" dirty="0" smtClean="0"/>
              <a:t>, or Canopy, or Anaconda, or an </a:t>
            </a:r>
            <a:r>
              <a:rPr lang="en-US" dirty="0" err="1" smtClean="0"/>
              <a:t>iPython</a:t>
            </a:r>
            <a:r>
              <a:rPr lang="en-US" dirty="0" smtClean="0"/>
              <a:t> notebook)</a:t>
            </a:r>
          </a:p>
          <a:p>
            <a:r>
              <a:rPr lang="en-US" dirty="0" smtClean="0"/>
              <a:t>Make sure your working directory is the ‘workshop’ directory you created</a:t>
            </a:r>
          </a:p>
          <a:p>
            <a:r>
              <a:rPr lang="en-US" dirty="0" smtClean="0"/>
              <a:t>Enter commands as a script in a text file</a:t>
            </a:r>
          </a:p>
          <a:p>
            <a:pPr lvl="1"/>
            <a:r>
              <a:rPr lang="en-US" dirty="0" smtClean="0"/>
              <a:t>Not directly in the interpreter</a:t>
            </a:r>
          </a:p>
          <a:p>
            <a:r>
              <a:rPr lang="en-US" dirty="0" smtClean="0"/>
              <a:t>Import the modules we’ll use: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92F6-6158-2645-BF36-9A97A5D2CE84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1253" y="4293146"/>
            <a:ext cx="781016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Sans Typewriter"/>
              </a:rPr>
              <a:t>import </a:t>
            </a:r>
            <a:r>
              <a:rPr lang="en-US" sz="1600" dirty="0" err="1">
                <a:latin typeface="Lucida Sans Typewriter"/>
              </a:rPr>
              <a:t>readligo</a:t>
            </a:r>
            <a:r>
              <a:rPr lang="en-US" sz="1600" dirty="0">
                <a:latin typeface="Lucida Sans Typewriter"/>
              </a:rPr>
              <a:t> as </a:t>
            </a:r>
            <a:r>
              <a:rPr lang="en-US" sz="1600" dirty="0" err="1">
                <a:latin typeface="Lucida Sans Typewriter"/>
              </a:rPr>
              <a:t>rl</a:t>
            </a:r>
            <a:endParaRPr lang="en-US" sz="1600" dirty="0">
              <a:latin typeface="Lucida Sans Typewriter"/>
            </a:endParaRPr>
          </a:p>
          <a:p>
            <a:r>
              <a:rPr lang="en-US" sz="1600" dirty="0">
                <a:latin typeface="Lucida Sans Typewriter"/>
              </a:rPr>
              <a:t>import </a:t>
            </a:r>
            <a:r>
              <a:rPr lang="en-US" sz="1600" dirty="0" err="1">
                <a:latin typeface="Lucida Sans Typewriter"/>
              </a:rPr>
              <a:t>numpy</a:t>
            </a:r>
            <a:r>
              <a:rPr lang="en-US" sz="1600" dirty="0">
                <a:latin typeface="Lucida Sans Typewriter"/>
              </a:rPr>
              <a:t> as </a:t>
            </a:r>
            <a:r>
              <a:rPr lang="en-US" sz="1600" dirty="0" err="1">
                <a:latin typeface="Lucida Sans Typewriter"/>
              </a:rPr>
              <a:t>np</a:t>
            </a:r>
            <a:endParaRPr lang="en-US" sz="1600" dirty="0">
              <a:latin typeface="Lucida Sans Typewriter"/>
            </a:endParaRPr>
          </a:p>
          <a:p>
            <a:r>
              <a:rPr lang="en-US" sz="1600" dirty="0">
                <a:latin typeface="Lucida Sans Typewriter"/>
              </a:rPr>
              <a:t>import </a:t>
            </a:r>
            <a:r>
              <a:rPr lang="en-US" sz="1600" dirty="0" err="1">
                <a:latin typeface="Lucida Sans Typewriter"/>
              </a:rPr>
              <a:t>matplotlib.pyplot</a:t>
            </a:r>
            <a:r>
              <a:rPr lang="en-US" sz="1600" dirty="0">
                <a:latin typeface="Lucida Sans Typewriter"/>
              </a:rPr>
              <a:t> as </a:t>
            </a:r>
            <a:r>
              <a:rPr lang="en-US" sz="1600" dirty="0" err="1">
                <a:latin typeface="Lucida Sans Typewriter"/>
              </a:rPr>
              <a:t>plt</a:t>
            </a:r>
            <a:endParaRPr lang="en-US" sz="1600" dirty="0">
              <a:latin typeface="Lucida Sans Typewriter"/>
            </a:endParaRPr>
          </a:p>
          <a:p>
            <a:r>
              <a:rPr lang="en-US" sz="1600" dirty="0">
                <a:latin typeface="Lucida Sans Typewriter"/>
              </a:rPr>
              <a:t>import </a:t>
            </a:r>
            <a:r>
              <a:rPr lang="en-US" sz="1600" dirty="0" err="1">
                <a:latin typeface="Lucida Sans Typewriter"/>
              </a:rPr>
              <a:t>matplotlib.mlab</a:t>
            </a:r>
            <a:r>
              <a:rPr lang="en-US" sz="1600" dirty="0">
                <a:latin typeface="Lucida Sans Typewriter"/>
              </a:rPr>
              <a:t> as </a:t>
            </a:r>
            <a:r>
              <a:rPr lang="en-US" sz="1600" dirty="0" err="1">
                <a:latin typeface="Lucida Sans Typewriter"/>
              </a:rPr>
              <a:t>mlab</a:t>
            </a:r>
            <a:endParaRPr lang="en-US" sz="1600" dirty="0">
              <a:latin typeface="Lucida Sans Typewriter"/>
            </a:endParaRPr>
          </a:p>
          <a:p>
            <a:r>
              <a:rPr lang="en-US" sz="1600" dirty="0" err="1">
                <a:latin typeface="Lucida Sans Typewriter"/>
              </a:rPr>
              <a:t>plt.ion</a:t>
            </a:r>
            <a:r>
              <a:rPr lang="en-US" sz="1600" dirty="0">
                <a:latin typeface="Lucida Sans Typewriter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001657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Create a segment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791"/>
            <a:ext cx="8229600" cy="1184468"/>
          </a:xfrm>
        </p:spPr>
        <p:txBody>
          <a:bodyPr/>
          <a:lstStyle/>
          <a:p>
            <a:r>
              <a:rPr lang="en-US" dirty="0" smtClean="0"/>
              <a:t>Define the times that you have downloaded data.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92F6-6158-2645-BF36-9A97A5D2CE84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7391" y="3834071"/>
            <a:ext cx="8807201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 Typewriter"/>
              </a:rPr>
              <a:t># -- Create a CBC High mass post CAT 2 segment list</a:t>
            </a:r>
          </a:p>
          <a:p>
            <a:r>
              <a:rPr lang="en-US" dirty="0" err="1" smtClean="0">
                <a:latin typeface="Lucida Sans Typewriter"/>
              </a:rPr>
              <a:t>seglist</a:t>
            </a:r>
            <a:r>
              <a:rPr lang="en-US" dirty="0" smtClean="0">
                <a:latin typeface="Lucida Sans Typewriter"/>
              </a:rPr>
              <a:t> </a:t>
            </a:r>
            <a:r>
              <a:rPr lang="en-US" dirty="0">
                <a:latin typeface="Lucida Sans Typewriter"/>
              </a:rPr>
              <a:t>= </a:t>
            </a:r>
            <a:r>
              <a:rPr lang="en-US" dirty="0" err="1">
                <a:latin typeface="Lucida Sans Typewriter"/>
              </a:rPr>
              <a:t>rl.getsegs</a:t>
            </a:r>
            <a:r>
              <a:rPr lang="en-US" dirty="0">
                <a:latin typeface="Lucida Sans Typewriter"/>
              </a:rPr>
              <a:t>(</a:t>
            </a:r>
            <a:r>
              <a:rPr lang="en-US" dirty="0" err="1">
                <a:latin typeface="Lucida Sans Typewriter"/>
              </a:rPr>
              <a:t>dstart</a:t>
            </a:r>
            <a:r>
              <a:rPr lang="en-US" dirty="0">
                <a:latin typeface="Lucida Sans Typewriter"/>
              </a:rPr>
              <a:t>, </a:t>
            </a:r>
            <a:r>
              <a:rPr lang="en-US" dirty="0" err="1">
                <a:latin typeface="Lucida Sans Typewriter"/>
              </a:rPr>
              <a:t>dstop</a:t>
            </a:r>
            <a:r>
              <a:rPr lang="en-US" dirty="0">
                <a:latin typeface="Lucida Sans Typewriter"/>
              </a:rPr>
              <a:t>, '</a:t>
            </a:r>
            <a:r>
              <a:rPr lang="en-US" dirty="0" smtClean="0">
                <a:latin typeface="Lucida Sans Typewriter"/>
              </a:rPr>
              <a:t>H1’,flag</a:t>
            </a:r>
            <a:r>
              <a:rPr lang="en-US" dirty="0">
                <a:latin typeface="Lucida Sans Typewriter"/>
              </a:rPr>
              <a:t>='CBCHIGH_CAT2'</a:t>
            </a:r>
            <a:r>
              <a:rPr lang="en-US" dirty="0" smtClean="0">
                <a:latin typeface="Lucida Sans Typewriter"/>
              </a:rPr>
              <a:t>)</a:t>
            </a:r>
          </a:p>
          <a:p>
            <a:r>
              <a:rPr lang="en-US" dirty="0">
                <a:latin typeface="Lucida Sans Typewriter"/>
              </a:rPr>
              <a:t>p</a:t>
            </a:r>
            <a:r>
              <a:rPr lang="en-US" dirty="0" smtClean="0">
                <a:latin typeface="Lucida Sans Typewriter"/>
              </a:rPr>
              <a:t>rint </a:t>
            </a:r>
            <a:r>
              <a:rPr lang="en-US" dirty="0" err="1" smtClean="0">
                <a:latin typeface="Lucida Sans Typewriter"/>
              </a:rPr>
              <a:t>seglist</a:t>
            </a:r>
            <a:endParaRPr lang="en-US" dirty="0">
              <a:latin typeface="Lucida Sans Typewri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303" y="2324645"/>
            <a:ext cx="781016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2000" dirty="0" err="1">
                <a:latin typeface="Lucida Sans Typewriter"/>
              </a:rPr>
              <a:t>dstart</a:t>
            </a:r>
            <a:r>
              <a:rPr lang="nl-NL" sz="2000" dirty="0">
                <a:latin typeface="Lucida Sans Typewriter"/>
              </a:rPr>
              <a:t> = 843894784</a:t>
            </a:r>
          </a:p>
          <a:p>
            <a:r>
              <a:rPr lang="nl-NL" sz="2000" dirty="0" err="1">
                <a:latin typeface="Lucida Sans Typewriter"/>
              </a:rPr>
              <a:t>dstop</a:t>
            </a:r>
            <a:r>
              <a:rPr lang="nl-NL" sz="2000" dirty="0">
                <a:latin typeface="Lucida Sans Typewriter"/>
              </a:rPr>
              <a:t> = </a:t>
            </a:r>
            <a:r>
              <a:rPr lang="nl-NL" sz="2000" dirty="0" err="1">
                <a:latin typeface="Lucida Sans Typewriter"/>
              </a:rPr>
              <a:t>dstart</a:t>
            </a:r>
            <a:r>
              <a:rPr lang="nl-NL" sz="2000" dirty="0">
                <a:latin typeface="Lucida Sans Typewriter"/>
              </a:rPr>
              <a:t> + 4096</a:t>
            </a:r>
            <a:endParaRPr lang="en-US" sz="2000" dirty="0">
              <a:latin typeface="Lucida Sans Typewriter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3076929"/>
            <a:ext cx="8229600" cy="614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the LOSC API to create a segment list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5162259"/>
            <a:ext cx="8229600" cy="1010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Note: The data for the segment lists are contained in the files you already downloaded.  There are no calls to a segment data base.</a:t>
            </a:r>
          </a:p>
        </p:txBody>
      </p:sp>
    </p:spTree>
    <p:extLst>
      <p:ext uri="{BB962C8B-B14F-4D97-AF65-F5344CB8AC3E}">
        <p14:creationId xmlns:p14="http://schemas.microsoft.com/office/powerpoint/2010/main" val="1398760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Load LIGO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791"/>
            <a:ext cx="8229600" cy="1136988"/>
          </a:xfrm>
        </p:spPr>
        <p:txBody>
          <a:bodyPr/>
          <a:lstStyle/>
          <a:p>
            <a:r>
              <a:rPr lang="en-US" dirty="0" smtClean="0"/>
              <a:t>We’ll write a loop over each segment in the list we just made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92F6-6158-2645-BF36-9A97A5D2CE84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0303" y="2678588"/>
            <a:ext cx="781016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Lucida Sans Typewriter"/>
              </a:rPr>
              <a:t># -- Load the data </a:t>
            </a:r>
            <a:r>
              <a:rPr lang="nl-NL" sz="1600" dirty="0" err="1">
                <a:latin typeface="Lucida Sans Typewriter"/>
              </a:rPr>
              <a:t>for</a:t>
            </a:r>
            <a:r>
              <a:rPr lang="nl-NL" sz="1600" dirty="0">
                <a:latin typeface="Lucida Sans Typewriter"/>
              </a:rPr>
              <a:t> </a:t>
            </a:r>
            <a:r>
              <a:rPr lang="nl-NL" sz="1600" dirty="0" err="1">
                <a:latin typeface="Lucida Sans Typewriter"/>
              </a:rPr>
              <a:t>each</a:t>
            </a:r>
            <a:r>
              <a:rPr lang="nl-NL" sz="1600" dirty="0">
                <a:latin typeface="Lucida Sans Typewriter"/>
              </a:rPr>
              <a:t> of the first 3 </a:t>
            </a:r>
            <a:r>
              <a:rPr lang="nl-NL" sz="1600" dirty="0" err="1">
                <a:latin typeface="Lucida Sans Typewriter"/>
              </a:rPr>
              <a:t>segments</a:t>
            </a:r>
            <a:endParaRPr lang="nl-NL" sz="1600" dirty="0">
              <a:latin typeface="Lucida Sans Typewriter"/>
            </a:endParaRPr>
          </a:p>
          <a:p>
            <a:r>
              <a:rPr lang="nl-NL" sz="1600" dirty="0" err="1">
                <a:latin typeface="Lucida Sans Typewriter"/>
              </a:rPr>
              <a:t>for</a:t>
            </a:r>
            <a:r>
              <a:rPr lang="nl-NL" sz="1600" dirty="0">
                <a:latin typeface="Lucida Sans Typewriter"/>
              </a:rPr>
              <a:t> (start, stop) in </a:t>
            </a:r>
            <a:r>
              <a:rPr lang="nl-NL" sz="1600" dirty="0" err="1">
                <a:latin typeface="Lucida Sans Typewriter"/>
              </a:rPr>
              <a:t>seglist</a:t>
            </a:r>
            <a:r>
              <a:rPr lang="nl-NL" sz="1600" dirty="0">
                <a:latin typeface="Lucida Sans Typewriter"/>
              </a:rPr>
              <a:t>[0:3]:</a:t>
            </a:r>
          </a:p>
          <a:p>
            <a:r>
              <a:rPr lang="nl-NL" sz="1600" dirty="0">
                <a:latin typeface="Lucida Sans Typewriter"/>
              </a:rPr>
              <a:t>    </a:t>
            </a:r>
            <a:r>
              <a:rPr lang="nl-NL" sz="1600" dirty="0" err="1">
                <a:latin typeface="Lucida Sans Typewriter"/>
              </a:rPr>
              <a:t>strain</a:t>
            </a:r>
            <a:r>
              <a:rPr lang="nl-NL" sz="1600" dirty="0">
                <a:latin typeface="Lucida Sans Typewriter"/>
              </a:rPr>
              <a:t>, meta, </a:t>
            </a:r>
            <a:r>
              <a:rPr lang="nl-NL" sz="1600" dirty="0" err="1">
                <a:latin typeface="Lucida Sans Typewriter"/>
              </a:rPr>
              <a:t>dq</a:t>
            </a:r>
            <a:r>
              <a:rPr lang="nl-NL" sz="1600" dirty="0">
                <a:latin typeface="Lucida Sans Typewriter"/>
              </a:rPr>
              <a:t> = </a:t>
            </a:r>
            <a:r>
              <a:rPr lang="nl-NL" sz="1600" dirty="0" err="1">
                <a:latin typeface="Lucida Sans Typewriter"/>
              </a:rPr>
              <a:t>rl.getstrain</a:t>
            </a:r>
            <a:r>
              <a:rPr lang="nl-NL" sz="1600" dirty="0">
                <a:latin typeface="Lucida Sans Typewriter"/>
              </a:rPr>
              <a:t>(start, stop, 'H1')</a:t>
            </a:r>
            <a:endParaRPr lang="en-US" sz="1600" dirty="0">
              <a:latin typeface="Lucida Sans Typewriter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776632"/>
            <a:ext cx="8229600" cy="2063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variable “strain” now contains this segment of data as a </a:t>
            </a:r>
            <a:r>
              <a:rPr lang="en-US" dirty="0" err="1" smtClean="0"/>
              <a:t>numpy</a:t>
            </a:r>
            <a:r>
              <a:rPr lang="en-US" dirty="0" smtClean="0"/>
              <a:t> array</a:t>
            </a:r>
          </a:p>
          <a:p>
            <a:r>
              <a:rPr lang="en-US" dirty="0" smtClean="0"/>
              <a:t>You got the data.  That’s it!  </a:t>
            </a:r>
          </a:p>
          <a:p>
            <a:pPr lvl="1"/>
            <a:r>
              <a:rPr lang="en-US" dirty="0" smtClean="0"/>
              <a:t>But, we’ll work a few more examples just for fun 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6312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Load LIGO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4675"/>
            <a:ext cx="8229600" cy="11369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Now that we’ve got a loop to load data, let’s add a few lines to plot an ASD for each segment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92F6-6158-2645-BF36-9A97A5D2CE84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6920" y="2185030"/>
            <a:ext cx="7810160" cy="38164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latin typeface="Lucida Sans Typewriter"/>
              </a:rPr>
              <a:t># -- Load the data </a:t>
            </a:r>
            <a:r>
              <a:rPr lang="nl-NL" sz="1600" dirty="0" err="1">
                <a:latin typeface="Lucida Sans Typewriter"/>
              </a:rPr>
              <a:t>for</a:t>
            </a:r>
            <a:r>
              <a:rPr lang="nl-NL" sz="1600" dirty="0">
                <a:latin typeface="Lucida Sans Typewriter"/>
              </a:rPr>
              <a:t> </a:t>
            </a:r>
            <a:r>
              <a:rPr lang="nl-NL" sz="1600" dirty="0" err="1">
                <a:latin typeface="Lucida Sans Typewriter"/>
              </a:rPr>
              <a:t>each</a:t>
            </a:r>
            <a:r>
              <a:rPr lang="nl-NL" sz="1600" dirty="0">
                <a:latin typeface="Lucida Sans Typewriter"/>
              </a:rPr>
              <a:t> of the first 3 </a:t>
            </a:r>
            <a:r>
              <a:rPr lang="nl-NL" sz="1600" dirty="0" err="1">
                <a:latin typeface="Lucida Sans Typewriter"/>
              </a:rPr>
              <a:t>segments</a:t>
            </a:r>
            <a:endParaRPr lang="nl-NL" sz="1600" dirty="0">
              <a:latin typeface="Lucida Sans Typewriter"/>
            </a:endParaRPr>
          </a:p>
          <a:p>
            <a:r>
              <a:rPr lang="nl-NL" sz="1600" dirty="0" err="1">
                <a:latin typeface="Lucida Sans Typewriter"/>
              </a:rPr>
              <a:t>for</a:t>
            </a:r>
            <a:r>
              <a:rPr lang="nl-NL" sz="1600" dirty="0">
                <a:latin typeface="Lucida Sans Typewriter"/>
              </a:rPr>
              <a:t> (start, stop) in </a:t>
            </a:r>
            <a:r>
              <a:rPr lang="nl-NL" sz="1600" dirty="0" err="1">
                <a:latin typeface="Lucida Sans Typewriter"/>
              </a:rPr>
              <a:t>seglist</a:t>
            </a:r>
            <a:r>
              <a:rPr lang="nl-NL" sz="1600" dirty="0">
                <a:latin typeface="Lucida Sans Typewriter"/>
              </a:rPr>
              <a:t>[0:3]:</a:t>
            </a:r>
          </a:p>
          <a:p>
            <a:r>
              <a:rPr lang="nl-NL" sz="1600" dirty="0">
                <a:latin typeface="Lucida Sans Typewriter"/>
              </a:rPr>
              <a:t>    </a:t>
            </a:r>
            <a:r>
              <a:rPr lang="nl-NL" sz="1600" dirty="0" err="1">
                <a:latin typeface="Lucida Sans Typewriter"/>
              </a:rPr>
              <a:t>strain</a:t>
            </a:r>
            <a:r>
              <a:rPr lang="nl-NL" sz="1600" dirty="0">
                <a:latin typeface="Lucida Sans Typewriter"/>
              </a:rPr>
              <a:t>, meta, </a:t>
            </a:r>
            <a:r>
              <a:rPr lang="nl-NL" sz="1600" dirty="0" err="1">
                <a:latin typeface="Lucida Sans Typewriter"/>
              </a:rPr>
              <a:t>dq</a:t>
            </a:r>
            <a:r>
              <a:rPr lang="nl-NL" sz="1600" dirty="0">
                <a:latin typeface="Lucida Sans Typewriter"/>
              </a:rPr>
              <a:t> = </a:t>
            </a:r>
            <a:r>
              <a:rPr lang="nl-NL" sz="1600" dirty="0" err="1">
                <a:latin typeface="Lucida Sans Typewriter"/>
              </a:rPr>
              <a:t>rl.getstrain</a:t>
            </a:r>
            <a:r>
              <a:rPr lang="nl-NL" sz="1600" dirty="0">
                <a:latin typeface="Lucida Sans Typewriter"/>
              </a:rPr>
              <a:t>(start, stop, 'H1'</a:t>
            </a:r>
            <a:r>
              <a:rPr lang="nl-NL" sz="1600" dirty="0" smtClean="0">
                <a:latin typeface="Lucida Sans Typewriter"/>
              </a:rPr>
              <a:t>)</a:t>
            </a:r>
          </a:p>
          <a:p>
            <a:endParaRPr lang="nl-NL" sz="1600" dirty="0">
              <a:latin typeface="Lucida Sans Typewriter"/>
            </a:endParaRPr>
          </a:p>
          <a:p>
            <a:r>
              <a:rPr lang="en-US" sz="1600" dirty="0">
                <a:latin typeface="Lucida Sans Typewriter"/>
              </a:rPr>
              <a:t> </a:t>
            </a:r>
            <a:r>
              <a:rPr lang="en-US" sz="1600" dirty="0" smtClean="0">
                <a:latin typeface="Lucida Sans Typewriter"/>
              </a:rPr>
              <a:t>   #</a:t>
            </a:r>
            <a:r>
              <a:rPr lang="en-US" sz="1600" dirty="0">
                <a:latin typeface="Lucida Sans Typewriter"/>
              </a:rPr>
              <a:t>-- For each segment, plot the ASD    </a:t>
            </a:r>
          </a:p>
          <a:p>
            <a:r>
              <a:rPr lang="tr-TR" sz="1600" dirty="0">
                <a:latin typeface="Lucida Sans Typewriter"/>
              </a:rPr>
              <a:t>    </a:t>
            </a:r>
            <a:r>
              <a:rPr lang="tr-TR" sz="1600" dirty="0" err="1">
                <a:latin typeface="Lucida Sans Typewriter"/>
              </a:rPr>
              <a:t>fs</a:t>
            </a:r>
            <a:r>
              <a:rPr lang="tr-TR" sz="1600" dirty="0">
                <a:latin typeface="Lucida Sans Typewriter"/>
              </a:rPr>
              <a:t> = </a:t>
            </a:r>
            <a:r>
              <a:rPr lang="tr-TR" sz="1600" dirty="0" err="1">
                <a:latin typeface="Lucida Sans Typewriter"/>
              </a:rPr>
              <a:t>int</a:t>
            </a:r>
            <a:r>
              <a:rPr lang="tr-TR" sz="1600" dirty="0">
                <a:latin typeface="Lucida Sans Typewriter"/>
              </a:rPr>
              <a:t>(1.0/meta['</a:t>
            </a:r>
            <a:r>
              <a:rPr lang="tr-TR" sz="1600" dirty="0" err="1">
                <a:latin typeface="Lucida Sans Typewriter"/>
              </a:rPr>
              <a:t>dt</a:t>
            </a:r>
            <a:r>
              <a:rPr lang="tr-TR" sz="1600" dirty="0">
                <a:latin typeface="Lucida Sans Typewriter"/>
              </a:rPr>
              <a:t>'])</a:t>
            </a:r>
          </a:p>
          <a:p>
            <a:r>
              <a:rPr lang="tr-TR" sz="1600" dirty="0">
                <a:latin typeface="Lucida Sans Typewriter"/>
              </a:rPr>
              <a:t>    </a:t>
            </a:r>
            <a:r>
              <a:rPr lang="tr-TR" sz="1600" dirty="0" err="1">
                <a:latin typeface="Lucida Sans Typewriter"/>
              </a:rPr>
              <a:t>Pxx</a:t>
            </a:r>
            <a:r>
              <a:rPr lang="tr-TR" sz="1600" dirty="0">
                <a:latin typeface="Lucida Sans Typewriter"/>
              </a:rPr>
              <a:t>, </a:t>
            </a:r>
            <a:r>
              <a:rPr lang="tr-TR" sz="1600" dirty="0" err="1">
                <a:latin typeface="Lucida Sans Typewriter"/>
              </a:rPr>
              <a:t>freqs</a:t>
            </a:r>
            <a:r>
              <a:rPr lang="tr-TR" sz="1600" dirty="0">
                <a:latin typeface="Lucida Sans Typewriter"/>
              </a:rPr>
              <a:t> = </a:t>
            </a:r>
            <a:r>
              <a:rPr lang="tr-TR" sz="1600" dirty="0" err="1">
                <a:latin typeface="Lucida Sans Typewriter"/>
              </a:rPr>
              <a:t>mlab.psd</a:t>
            </a:r>
            <a:r>
              <a:rPr lang="tr-TR" sz="1600" dirty="0">
                <a:latin typeface="Lucida Sans Typewriter"/>
              </a:rPr>
              <a:t>(</a:t>
            </a:r>
            <a:r>
              <a:rPr lang="tr-TR" sz="1600" dirty="0" err="1">
                <a:latin typeface="Lucida Sans Typewriter"/>
              </a:rPr>
              <a:t>strain</a:t>
            </a:r>
            <a:r>
              <a:rPr lang="tr-TR" sz="1600" dirty="0">
                <a:latin typeface="Lucida Sans Typewriter"/>
              </a:rPr>
              <a:t>, </a:t>
            </a:r>
            <a:r>
              <a:rPr lang="tr-TR" sz="1600" dirty="0" err="1">
                <a:latin typeface="Lucida Sans Typewriter"/>
              </a:rPr>
              <a:t>Fs</a:t>
            </a:r>
            <a:r>
              <a:rPr lang="tr-TR" sz="1600" dirty="0">
                <a:latin typeface="Lucida Sans Typewriter"/>
              </a:rPr>
              <a:t> = </a:t>
            </a:r>
            <a:r>
              <a:rPr lang="tr-TR" sz="1600" dirty="0" err="1">
                <a:latin typeface="Lucida Sans Typewriter"/>
              </a:rPr>
              <a:t>fs</a:t>
            </a:r>
            <a:r>
              <a:rPr lang="tr-TR" sz="1600" dirty="0">
                <a:latin typeface="Lucida Sans Typewriter"/>
              </a:rPr>
              <a:t>, NFFT=4*</a:t>
            </a:r>
            <a:r>
              <a:rPr lang="tr-TR" sz="1600" dirty="0" err="1">
                <a:latin typeface="Lucida Sans Typewriter"/>
              </a:rPr>
              <a:t>fs</a:t>
            </a:r>
            <a:r>
              <a:rPr lang="tr-TR" sz="1600" dirty="0">
                <a:latin typeface="Lucida Sans Typewriter"/>
              </a:rPr>
              <a:t>)</a:t>
            </a:r>
          </a:p>
          <a:p>
            <a:r>
              <a:rPr lang="tr-TR" sz="1600" dirty="0">
                <a:latin typeface="Lucida Sans Typewriter"/>
              </a:rPr>
              <a:t>    </a:t>
            </a:r>
            <a:r>
              <a:rPr lang="tr-TR" sz="1600" dirty="0" err="1">
                <a:latin typeface="Lucida Sans Typewriter"/>
              </a:rPr>
              <a:t>plt.loglog</a:t>
            </a:r>
            <a:r>
              <a:rPr lang="tr-TR" sz="1600" dirty="0">
                <a:latin typeface="Lucida Sans Typewriter"/>
              </a:rPr>
              <a:t>(</a:t>
            </a:r>
            <a:r>
              <a:rPr lang="tr-TR" sz="1600" dirty="0" err="1">
                <a:latin typeface="Lucida Sans Typewriter"/>
              </a:rPr>
              <a:t>freqs</a:t>
            </a:r>
            <a:r>
              <a:rPr lang="tr-TR" sz="1600" dirty="0">
                <a:latin typeface="Lucida Sans Typewriter"/>
              </a:rPr>
              <a:t>, </a:t>
            </a:r>
            <a:r>
              <a:rPr lang="tr-TR" sz="1600" dirty="0" err="1">
                <a:latin typeface="Lucida Sans Typewriter"/>
              </a:rPr>
              <a:t>np.sqrt</a:t>
            </a:r>
            <a:r>
              <a:rPr lang="tr-TR" sz="1600" dirty="0">
                <a:latin typeface="Lucida Sans Typewriter"/>
              </a:rPr>
              <a:t>(</a:t>
            </a:r>
            <a:r>
              <a:rPr lang="tr-TR" sz="1600" dirty="0" err="1">
                <a:latin typeface="Lucida Sans Typewriter"/>
              </a:rPr>
              <a:t>Pxx</a:t>
            </a:r>
            <a:r>
              <a:rPr lang="tr-TR" sz="1600" dirty="0">
                <a:latin typeface="Lucida Sans Typewriter"/>
              </a:rPr>
              <a:t>), </a:t>
            </a:r>
            <a:r>
              <a:rPr lang="tr-TR" sz="1600" dirty="0" err="1">
                <a:latin typeface="Lucida Sans Typewriter"/>
              </a:rPr>
              <a:t>label</a:t>
            </a:r>
            <a:r>
              <a:rPr lang="tr-TR" sz="1600" dirty="0">
                <a:latin typeface="Lucida Sans Typewriter"/>
              </a:rPr>
              <a:t>=</a:t>
            </a:r>
            <a:r>
              <a:rPr lang="tr-TR" sz="1600" dirty="0" err="1">
                <a:latin typeface="Lucida Sans Typewriter"/>
              </a:rPr>
              <a:t>str</a:t>
            </a:r>
            <a:r>
              <a:rPr lang="tr-TR" sz="1600" dirty="0">
                <a:latin typeface="Lucida Sans Typewriter"/>
              </a:rPr>
              <a:t>(start)</a:t>
            </a:r>
            <a:r>
              <a:rPr lang="tr-TR" sz="1600" dirty="0" smtClean="0">
                <a:latin typeface="Lucida Sans Typewriter"/>
              </a:rPr>
              <a:t>)</a:t>
            </a:r>
          </a:p>
          <a:p>
            <a:endParaRPr lang="tr-TR" sz="1600" dirty="0">
              <a:latin typeface="Lucida Sans Typewriter"/>
            </a:endParaRPr>
          </a:p>
          <a:p>
            <a:r>
              <a:rPr lang="en-US" sz="1600" dirty="0">
                <a:latin typeface="Lucida Sans Typewriter"/>
              </a:rPr>
              <a:t># -- Make the plot look nice</a:t>
            </a:r>
          </a:p>
          <a:p>
            <a:r>
              <a:rPr lang="hu-HU" sz="1600" dirty="0">
                <a:latin typeface="Lucida Sans Typewriter"/>
              </a:rPr>
              <a:t>plt.axis([10, 2000, 1e-23, 1e-18])</a:t>
            </a:r>
          </a:p>
          <a:p>
            <a:r>
              <a:rPr lang="en-US" sz="1600" dirty="0" err="1">
                <a:latin typeface="Lucida Sans Typewriter"/>
              </a:rPr>
              <a:t>plt.grid</a:t>
            </a:r>
            <a:r>
              <a:rPr lang="en-US" sz="1600" dirty="0">
                <a:latin typeface="Lucida Sans Typewriter"/>
              </a:rPr>
              <a:t>('on')</a:t>
            </a:r>
          </a:p>
          <a:p>
            <a:r>
              <a:rPr lang="en-US" sz="1600" dirty="0" err="1">
                <a:latin typeface="Lucida Sans Typewriter"/>
              </a:rPr>
              <a:t>plt.xlabel</a:t>
            </a:r>
            <a:r>
              <a:rPr lang="en-US" sz="1600" dirty="0">
                <a:latin typeface="Lucida Sans Typewriter"/>
              </a:rPr>
              <a:t>('</a:t>
            </a:r>
            <a:r>
              <a:rPr lang="en-US" sz="1600" dirty="0" err="1">
                <a:latin typeface="Lucida Sans Typewriter"/>
              </a:rPr>
              <a:t>Freq</a:t>
            </a:r>
            <a:r>
              <a:rPr lang="en-US" sz="1600" dirty="0">
                <a:latin typeface="Lucida Sans Typewriter"/>
              </a:rPr>
              <a:t> (Hz)')</a:t>
            </a:r>
          </a:p>
          <a:p>
            <a:r>
              <a:rPr lang="en-US" sz="1600" dirty="0" err="1">
                <a:latin typeface="Lucida Sans Typewriter"/>
              </a:rPr>
              <a:t>plt.ylabel</a:t>
            </a:r>
            <a:r>
              <a:rPr lang="en-US" sz="1600" dirty="0">
                <a:latin typeface="Lucida Sans Typewriter"/>
              </a:rPr>
              <a:t>('Strain / Hz$^{1/2}$')</a:t>
            </a:r>
          </a:p>
          <a:p>
            <a:r>
              <a:rPr lang="en-US" sz="1600" dirty="0" err="1">
                <a:latin typeface="Lucida Sans Typewriter"/>
              </a:rPr>
              <a:t>plt.legend</a:t>
            </a:r>
            <a:r>
              <a:rPr lang="en-US" sz="1600" dirty="0">
                <a:latin typeface="Lucida Sans Typewriter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261093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Load LIGO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92F6-6158-2645-BF36-9A97A5D2CE84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 descr="a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87" y="858410"/>
            <a:ext cx="6828511" cy="512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54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Injection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LOSC web site includes hardware injection documentation</a:t>
            </a:r>
          </a:p>
          <a:p>
            <a:pPr lvl="1"/>
            <a:r>
              <a:rPr lang="en-US" dirty="0" smtClean="0"/>
              <a:t>Burst, CW, Stochastic, and CBC</a:t>
            </a:r>
          </a:p>
          <a:p>
            <a:pPr lvl="1"/>
            <a:r>
              <a:rPr lang="en-US" dirty="0" smtClean="0"/>
              <a:t>Includes detailed lists of injection times &amp; parameters</a:t>
            </a:r>
          </a:p>
          <a:p>
            <a:pPr lvl="1"/>
            <a:r>
              <a:rPr lang="en-US" dirty="0" smtClean="0"/>
              <a:t>Hardware Injection times are marked in data quality segments</a:t>
            </a:r>
          </a:p>
          <a:p>
            <a:r>
              <a:rPr lang="en-US" dirty="0" smtClean="0"/>
              <a:t>Tutorial with complete instructions for finding a CBC hardware injection</a:t>
            </a:r>
          </a:p>
          <a:p>
            <a:pPr lvl="1"/>
            <a:r>
              <a:rPr lang="en-US" dirty="0"/>
              <a:t>https://</a:t>
            </a:r>
            <a:r>
              <a:rPr lang="en-US" dirty="0" err="1" smtClean="0"/>
              <a:t>losc.ligo.org</a:t>
            </a:r>
            <a:r>
              <a:rPr lang="en-US" dirty="0"/>
              <a:t>/tutorials/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92F6-6158-2645-BF36-9A97A5D2CE84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93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 hardware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use the LOSC segment information to find times of hardware injections</a:t>
            </a:r>
          </a:p>
          <a:p>
            <a:pPr lvl="1"/>
            <a:r>
              <a:rPr lang="en-US" dirty="0" smtClean="0"/>
              <a:t>The full list of S5 DQ flags is at:</a:t>
            </a:r>
          </a:p>
          <a:p>
            <a:pPr marL="457200" lvl="1" indent="0">
              <a:buNone/>
            </a:pPr>
            <a:r>
              <a:rPr lang="en-US" dirty="0"/>
              <a:t>https://</a:t>
            </a:r>
            <a:r>
              <a:rPr lang="en-US" dirty="0" smtClean="0"/>
              <a:t>losc.ligo.org</a:t>
            </a:r>
            <a:r>
              <a:rPr lang="en-US" dirty="0"/>
              <a:t>/archive/dataset/S5/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92F6-6158-2645-BF36-9A97A5D2CE84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7391" y="3956074"/>
            <a:ext cx="8807201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Sans Typewriter"/>
              </a:rPr>
              <a:t># -- Define a segment list of hardware injection times</a:t>
            </a:r>
          </a:p>
          <a:p>
            <a:r>
              <a:rPr lang="en-US" sz="1600" dirty="0" err="1">
                <a:latin typeface="Lucida Sans Typewriter"/>
              </a:rPr>
              <a:t>seglist</a:t>
            </a:r>
            <a:r>
              <a:rPr lang="en-US" sz="1600" dirty="0">
                <a:latin typeface="Lucida Sans Typewriter"/>
              </a:rPr>
              <a:t> = </a:t>
            </a:r>
            <a:r>
              <a:rPr lang="en-US" sz="1600" dirty="0" err="1">
                <a:latin typeface="Lucida Sans Typewriter"/>
              </a:rPr>
              <a:t>rl.getsegs</a:t>
            </a:r>
            <a:r>
              <a:rPr lang="en-US" sz="1600" dirty="0">
                <a:latin typeface="Lucida Sans Typewriter"/>
              </a:rPr>
              <a:t>(</a:t>
            </a:r>
            <a:r>
              <a:rPr lang="en-US" sz="1600" dirty="0" err="1">
                <a:latin typeface="Lucida Sans Typewriter"/>
              </a:rPr>
              <a:t>dstart</a:t>
            </a:r>
            <a:r>
              <a:rPr lang="en-US" sz="1600" dirty="0">
                <a:latin typeface="Lucida Sans Typewriter"/>
              </a:rPr>
              <a:t>, </a:t>
            </a:r>
            <a:r>
              <a:rPr lang="en-US" sz="1600" dirty="0" err="1">
                <a:latin typeface="Lucida Sans Typewriter"/>
              </a:rPr>
              <a:t>dstop</a:t>
            </a:r>
            <a:r>
              <a:rPr lang="en-US" sz="1600" dirty="0">
                <a:latin typeface="Lucida Sans Typewriter"/>
              </a:rPr>
              <a:t>, 'H1', flag='</a:t>
            </a:r>
            <a:r>
              <a:rPr lang="en-US" sz="1600" dirty="0" smtClean="0">
                <a:latin typeface="Lucida Sans Typewriter"/>
              </a:rPr>
              <a:t>HW'</a:t>
            </a:r>
            <a:r>
              <a:rPr lang="en-US" sz="1600" dirty="0" smtClean="0">
                <a:latin typeface="Lucida Sans Typewriter"/>
              </a:rPr>
              <a:t>)</a:t>
            </a:r>
          </a:p>
          <a:p>
            <a:r>
              <a:rPr lang="en-US" sz="1600" dirty="0" smtClean="0">
                <a:latin typeface="Lucida Sans Typewriter"/>
              </a:rPr>
              <a:t>print </a:t>
            </a:r>
            <a:r>
              <a:rPr lang="en-US" sz="1600" dirty="0" err="1" smtClean="0">
                <a:latin typeface="Lucida Sans Typewriter"/>
              </a:rPr>
              <a:t>seglist</a:t>
            </a:r>
            <a:endParaRPr lang="en-US" sz="1600" dirty="0">
              <a:latin typeface="Lucida Sans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2375037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 hardware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burst hardware injection, so maybe it will show up in a spectrogram.  We can load the data the same way we did earlier.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92F6-6158-2645-BF36-9A97A5D2CE84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7391" y="3072186"/>
            <a:ext cx="8807201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Sans Typewriter"/>
              </a:rPr>
              <a:t># -- As before, load the data for each segment</a:t>
            </a:r>
          </a:p>
          <a:p>
            <a:r>
              <a:rPr lang="en-US" sz="1600" dirty="0">
                <a:latin typeface="Lucida Sans Typewriter"/>
              </a:rPr>
              <a:t>for (start, stop) in </a:t>
            </a:r>
            <a:r>
              <a:rPr lang="en-US" sz="1600" dirty="0" err="1">
                <a:latin typeface="Lucida Sans Typewriter"/>
              </a:rPr>
              <a:t>seglist</a:t>
            </a:r>
            <a:r>
              <a:rPr lang="en-US" sz="1600" dirty="0">
                <a:latin typeface="Lucida Sans Typewriter"/>
              </a:rPr>
              <a:t>:</a:t>
            </a:r>
          </a:p>
          <a:p>
            <a:r>
              <a:rPr lang="en-US" sz="1600" dirty="0">
                <a:latin typeface="Lucida Sans Typewriter"/>
              </a:rPr>
              <a:t>    strain, meta, </a:t>
            </a:r>
            <a:r>
              <a:rPr lang="en-US" sz="1600" dirty="0" err="1">
                <a:latin typeface="Lucida Sans Typewriter"/>
              </a:rPr>
              <a:t>dq</a:t>
            </a:r>
            <a:r>
              <a:rPr lang="en-US" sz="1600" dirty="0">
                <a:latin typeface="Lucida Sans Typewriter"/>
              </a:rPr>
              <a:t> = </a:t>
            </a:r>
            <a:r>
              <a:rPr lang="en-US" sz="1600" dirty="0" err="1">
                <a:latin typeface="Lucida Sans Typewriter"/>
              </a:rPr>
              <a:t>rl.getstrain</a:t>
            </a:r>
            <a:r>
              <a:rPr lang="en-US" sz="1600" dirty="0">
                <a:latin typeface="Lucida Sans Typewriter"/>
              </a:rPr>
              <a:t>(start, stop, 'H1'</a:t>
            </a:r>
            <a:r>
              <a:rPr lang="en-US" sz="1600" dirty="0" smtClean="0">
                <a:latin typeface="Lucida Sans Typewriter"/>
              </a:rPr>
              <a:t>)</a:t>
            </a:r>
          </a:p>
          <a:p>
            <a:endParaRPr lang="en-US" sz="1600" dirty="0">
              <a:latin typeface="Lucida Sans Typewriter"/>
            </a:endParaRPr>
          </a:p>
          <a:p>
            <a:r>
              <a:rPr lang="en-US" sz="1600" dirty="0">
                <a:latin typeface="Lucida Sans Typewriter"/>
              </a:rPr>
              <a:t>    # -- Make a </a:t>
            </a:r>
            <a:r>
              <a:rPr lang="en-US" sz="1600" dirty="0" err="1">
                <a:latin typeface="Lucida Sans Typewriter"/>
              </a:rPr>
              <a:t>spectragram</a:t>
            </a:r>
            <a:r>
              <a:rPr lang="en-US" sz="1600" dirty="0">
                <a:latin typeface="Lucida Sans Typewriter"/>
              </a:rPr>
              <a:t> of the data</a:t>
            </a:r>
          </a:p>
          <a:p>
            <a:r>
              <a:rPr lang="tr-TR" sz="1600" dirty="0">
                <a:latin typeface="Lucida Sans Typewriter"/>
              </a:rPr>
              <a:t>    </a:t>
            </a:r>
            <a:r>
              <a:rPr lang="tr-TR" sz="1600" dirty="0" err="1">
                <a:latin typeface="Lucida Sans Typewriter"/>
              </a:rPr>
              <a:t>fs</a:t>
            </a:r>
            <a:r>
              <a:rPr lang="tr-TR" sz="1600" dirty="0">
                <a:latin typeface="Lucida Sans Typewriter"/>
              </a:rPr>
              <a:t> = </a:t>
            </a:r>
            <a:r>
              <a:rPr lang="tr-TR" sz="1600" dirty="0" err="1">
                <a:latin typeface="Lucida Sans Typewriter"/>
              </a:rPr>
              <a:t>int</a:t>
            </a:r>
            <a:r>
              <a:rPr lang="tr-TR" sz="1600" dirty="0">
                <a:latin typeface="Lucida Sans Typewriter"/>
              </a:rPr>
              <a:t>(1.0/meta['</a:t>
            </a:r>
            <a:r>
              <a:rPr lang="tr-TR" sz="1600" dirty="0" err="1">
                <a:latin typeface="Lucida Sans Typewriter"/>
              </a:rPr>
              <a:t>dt</a:t>
            </a:r>
            <a:r>
              <a:rPr lang="tr-TR" sz="1600" dirty="0">
                <a:latin typeface="Lucida Sans Typewriter"/>
              </a:rPr>
              <a:t>'])</a:t>
            </a:r>
          </a:p>
          <a:p>
            <a:r>
              <a:rPr lang="tr-TR" sz="1600" dirty="0">
                <a:latin typeface="Lucida Sans Typewriter"/>
              </a:rPr>
              <a:t>    NFFT = </a:t>
            </a:r>
            <a:r>
              <a:rPr lang="tr-TR" sz="1600" dirty="0" err="1">
                <a:latin typeface="Lucida Sans Typewriter"/>
              </a:rPr>
              <a:t>fs</a:t>
            </a:r>
            <a:r>
              <a:rPr lang="tr-TR" sz="1600" dirty="0">
                <a:latin typeface="Lucida Sans Typewriter"/>
              </a:rPr>
              <a:t>/2       </a:t>
            </a:r>
          </a:p>
          <a:p>
            <a:r>
              <a:rPr lang="tr-TR" sz="1600" dirty="0">
                <a:latin typeface="Lucida Sans Typewriter"/>
              </a:rPr>
              <a:t>    </a:t>
            </a:r>
            <a:r>
              <a:rPr lang="tr-TR" sz="1600" dirty="0" err="1">
                <a:latin typeface="Lucida Sans Typewriter"/>
              </a:rPr>
              <a:t>window</a:t>
            </a:r>
            <a:r>
              <a:rPr lang="tr-TR" sz="1600" dirty="0">
                <a:latin typeface="Lucida Sans Typewriter"/>
              </a:rPr>
              <a:t> = </a:t>
            </a:r>
            <a:r>
              <a:rPr lang="tr-TR" sz="1600" dirty="0" err="1">
                <a:latin typeface="Lucida Sans Typewriter"/>
              </a:rPr>
              <a:t>np.blackman</a:t>
            </a:r>
            <a:r>
              <a:rPr lang="tr-TR" sz="1600" dirty="0">
                <a:latin typeface="Lucida Sans Typewriter"/>
              </a:rPr>
              <a:t>(NFFT)</a:t>
            </a:r>
          </a:p>
          <a:p>
            <a:r>
              <a:rPr lang="tr-TR" sz="1600" dirty="0">
                <a:latin typeface="Lucida Sans Typewriter"/>
              </a:rPr>
              <a:t>    </a:t>
            </a:r>
            <a:r>
              <a:rPr lang="tr-TR" sz="1600" dirty="0" err="1">
                <a:latin typeface="Lucida Sans Typewriter"/>
              </a:rPr>
              <a:t>spec_power</a:t>
            </a:r>
            <a:r>
              <a:rPr lang="tr-TR" sz="1600" dirty="0">
                <a:latin typeface="Lucida Sans Typewriter"/>
              </a:rPr>
              <a:t>, </a:t>
            </a:r>
            <a:r>
              <a:rPr lang="tr-TR" sz="1600" dirty="0" err="1">
                <a:latin typeface="Lucida Sans Typewriter"/>
              </a:rPr>
              <a:t>freqs</a:t>
            </a:r>
            <a:r>
              <a:rPr lang="tr-TR" sz="1600" dirty="0">
                <a:latin typeface="Lucida Sans Typewriter"/>
              </a:rPr>
              <a:t>, </a:t>
            </a:r>
            <a:r>
              <a:rPr lang="tr-TR" sz="1600" dirty="0" err="1">
                <a:latin typeface="Lucida Sans Typewriter"/>
              </a:rPr>
              <a:t>bins</a:t>
            </a:r>
            <a:r>
              <a:rPr lang="tr-TR" sz="1600" dirty="0">
                <a:latin typeface="Lucida Sans Typewriter"/>
              </a:rPr>
              <a:t> = </a:t>
            </a:r>
            <a:r>
              <a:rPr lang="tr-TR" sz="1600" dirty="0" err="1">
                <a:latin typeface="Lucida Sans Typewriter"/>
              </a:rPr>
              <a:t>mlab.specgram</a:t>
            </a:r>
            <a:r>
              <a:rPr lang="tr-TR" sz="1600" dirty="0">
                <a:latin typeface="Lucida Sans Typewriter"/>
              </a:rPr>
              <a:t>(</a:t>
            </a:r>
            <a:r>
              <a:rPr lang="tr-TR" sz="1600" dirty="0" err="1">
                <a:latin typeface="Lucida Sans Typewriter"/>
              </a:rPr>
              <a:t>strain</a:t>
            </a:r>
            <a:r>
              <a:rPr lang="tr-TR" sz="1600" dirty="0">
                <a:latin typeface="Lucida Sans Typewriter"/>
              </a:rPr>
              <a:t>, NFFT=NFFT, </a:t>
            </a:r>
            <a:r>
              <a:rPr lang="tr-TR" sz="1600" dirty="0" err="1">
                <a:latin typeface="Lucida Sans Typewriter"/>
              </a:rPr>
              <a:t>Fs</a:t>
            </a:r>
            <a:r>
              <a:rPr lang="tr-TR" sz="1600" dirty="0">
                <a:latin typeface="Lucida Sans Typewriter"/>
              </a:rPr>
              <a:t>=</a:t>
            </a:r>
            <a:r>
              <a:rPr lang="tr-TR" sz="1600" dirty="0" err="1">
                <a:latin typeface="Lucida Sans Typewriter"/>
              </a:rPr>
              <a:t>fs</a:t>
            </a:r>
            <a:r>
              <a:rPr lang="tr-TR" sz="1600" dirty="0">
                <a:latin typeface="Lucida Sans Typewriter"/>
              </a:rPr>
              <a:t>, </a:t>
            </a:r>
          </a:p>
          <a:p>
            <a:r>
              <a:rPr lang="pl-PL" sz="1600" dirty="0">
                <a:latin typeface="Lucida Sans Typewriter"/>
              </a:rPr>
              <a:t>                                               </a:t>
            </a:r>
            <a:r>
              <a:rPr lang="pl-PL" sz="1600" dirty="0" err="1">
                <a:latin typeface="Lucida Sans Typewriter"/>
              </a:rPr>
              <a:t>window</a:t>
            </a:r>
            <a:r>
              <a:rPr lang="pl-PL" sz="1600" dirty="0">
                <a:latin typeface="Lucida Sans Typewriter"/>
              </a:rPr>
              <a:t>=</a:t>
            </a:r>
            <a:r>
              <a:rPr lang="pl-PL" sz="1600" dirty="0" err="1">
                <a:latin typeface="Lucida Sans Typewriter"/>
              </a:rPr>
              <a:t>window</a:t>
            </a:r>
            <a:r>
              <a:rPr lang="pl-PL" sz="1600" dirty="0">
                <a:latin typeface="Lucida Sans Typewriter"/>
              </a:rPr>
              <a:t>)</a:t>
            </a:r>
            <a:endParaRPr lang="en-US" sz="1600" dirty="0">
              <a:latin typeface="Lucida Sans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058118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 hardware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791"/>
            <a:ext cx="8229600" cy="1666736"/>
          </a:xfrm>
        </p:spPr>
        <p:txBody>
          <a:bodyPr/>
          <a:lstStyle/>
          <a:p>
            <a:r>
              <a:rPr lang="en-US" dirty="0" smtClean="0"/>
              <a:t>Before plotting the spectrogram, we’ll normalize each frequency bin by its median power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92F6-6158-2645-BF36-9A97A5D2CE84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7391" y="3072186"/>
            <a:ext cx="8807201" cy="28931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Sans Typewriter"/>
              </a:rPr>
              <a:t> </a:t>
            </a:r>
            <a:r>
              <a:rPr lang="en-US" sz="1600" dirty="0" smtClean="0">
                <a:latin typeface="Lucida Sans Typewriter"/>
              </a:rPr>
              <a:t>   # </a:t>
            </a:r>
            <a:r>
              <a:rPr lang="en-US" sz="1600" dirty="0">
                <a:latin typeface="Lucida Sans Typewriter"/>
              </a:rPr>
              <a:t>-- Normalize each frequency bin to the median power in that bin</a:t>
            </a:r>
          </a:p>
          <a:p>
            <a:r>
              <a:rPr lang="en-US" sz="1600" dirty="0">
                <a:latin typeface="Lucida Sans Typewriter"/>
              </a:rPr>
              <a:t>    for n in range(</a:t>
            </a:r>
            <a:r>
              <a:rPr lang="en-US" sz="1600" dirty="0" err="1">
                <a:latin typeface="Lucida Sans Typewriter"/>
              </a:rPr>
              <a:t>spec_power.shape</a:t>
            </a:r>
            <a:r>
              <a:rPr lang="en-US" sz="1600" dirty="0">
                <a:latin typeface="Lucida Sans Typewriter"/>
              </a:rPr>
              <a:t>[0]):</a:t>
            </a:r>
          </a:p>
          <a:p>
            <a:r>
              <a:rPr lang="en-US" sz="1600" dirty="0">
                <a:latin typeface="Lucida Sans Typewriter"/>
              </a:rPr>
              <a:t>        </a:t>
            </a:r>
            <a:r>
              <a:rPr lang="en-US" sz="1600" dirty="0" err="1">
                <a:latin typeface="Lucida Sans Typewriter"/>
              </a:rPr>
              <a:t>spec_power</a:t>
            </a:r>
            <a:r>
              <a:rPr lang="en-US" sz="1600" dirty="0">
                <a:latin typeface="Lucida Sans Typewriter"/>
              </a:rPr>
              <a:t>[n] = </a:t>
            </a:r>
            <a:r>
              <a:rPr lang="en-US" sz="1600" dirty="0" err="1">
                <a:latin typeface="Lucida Sans Typewriter"/>
              </a:rPr>
              <a:t>spec_power</a:t>
            </a:r>
            <a:r>
              <a:rPr lang="en-US" sz="1600" dirty="0">
                <a:latin typeface="Lucida Sans Typewriter"/>
              </a:rPr>
              <a:t>[n] / </a:t>
            </a:r>
            <a:r>
              <a:rPr lang="en-US" sz="1600" dirty="0" err="1">
                <a:latin typeface="Lucida Sans Typewriter"/>
              </a:rPr>
              <a:t>np.median</a:t>
            </a:r>
            <a:r>
              <a:rPr lang="en-US" sz="1600" dirty="0">
                <a:latin typeface="Lucida Sans Typewriter"/>
              </a:rPr>
              <a:t>(</a:t>
            </a:r>
            <a:r>
              <a:rPr lang="en-US" sz="1600" dirty="0" err="1">
                <a:latin typeface="Lucida Sans Typewriter"/>
              </a:rPr>
              <a:t>spec_power</a:t>
            </a:r>
            <a:r>
              <a:rPr lang="en-US" sz="1600" dirty="0">
                <a:latin typeface="Lucida Sans Typewriter"/>
              </a:rPr>
              <a:t>[n])</a:t>
            </a:r>
          </a:p>
          <a:p>
            <a:endParaRPr lang="en-US" sz="1600" dirty="0">
              <a:latin typeface="Lucida Sans Typewriter"/>
            </a:endParaRPr>
          </a:p>
          <a:p>
            <a:r>
              <a:rPr lang="en-US" sz="1600" dirty="0">
                <a:latin typeface="Lucida Sans Typewriter"/>
              </a:rPr>
              <a:t>    # -- Plot the </a:t>
            </a:r>
            <a:r>
              <a:rPr lang="en-US" sz="1600" dirty="0" err="1">
                <a:latin typeface="Lucida Sans Typewriter"/>
              </a:rPr>
              <a:t>spectragram</a:t>
            </a:r>
            <a:endParaRPr lang="en-US" sz="1600" dirty="0">
              <a:latin typeface="Lucida Sans Typewriter"/>
            </a:endParaRPr>
          </a:p>
          <a:p>
            <a:r>
              <a:rPr lang="en-US" sz="1600" dirty="0">
                <a:latin typeface="Lucida Sans Typewriter"/>
              </a:rPr>
              <a:t>    </a:t>
            </a:r>
            <a:r>
              <a:rPr lang="en-US" sz="1600" dirty="0" err="1">
                <a:latin typeface="Lucida Sans Typewriter"/>
              </a:rPr>
              <a:t>plt.figure</a:t>
            </a:r>
            <a:r>
              <a:rPr lang="en-US" sz="1600" dirty="0">
                <a:latin typeface="Lucida Sans Typewriter"/>
              </a:rPr>
              <a:t>()</a:t>
            </a:r>
          </a:p>
          <a:p>
            <a:r>
              <a:rPr lang="hu-HU" sz="1600" dirty="0">
                <a:latin typeface="Lucida Sans Typewriter"/>
              </a:rPr>
              <a:t>    ax = plt.subplot(111)</a:t>
            </a:r>
          </a:p>
          <a:p>
            <a:r>
              <a:rPr lang="en-US" sz="1600" dirty="0">
                <a:latin typeface="Lucida Sans Typewriter"/>
              </a:rPr>
              <a:t>    </a:t>
            </a:r>
            <a:r>
              <a:rPr lang="en-US" sz="1600" dirty="0" err="1">
                <a:latin typeface="Lucida Sans Typewriter"/>
              </a:rPr>
              <a:t>ax.pcolormesh</a:t>
            </a:r>
            <a:r>
              <a:rPr lang="en-US" sz="1600" dirty="0">
                <a:latin typeface="Lucida Sans Typewriter"/>
              </a:rPr>
              <a:t>(bins, </a:t>
            </a:r>
            <a:r>
              <a:rPr lang="en-US" sz="1600" dirty="0" err="1">
                <a:latin typeface="Lucida Sans Typewriter"/>
              </a:rPr>
              <a:t>freqs</a:t>
            </a:r>
            <a:r>
              <a:rPr lang="en-US" sz="1600" dirty="0">
                <a:latin typeface="Lucida Sans Typewriter"/>
              </a:rPr>
              <a:t>, np.log10(</a:t>
            </a:r>
            <a:r>
              <a:rPr lang="en-US" sz="1600" dirty="0" err="1">
                <a:latin typeface="Lucida Sans Typewriter"/>
              </a:rPr>
              <a:t>spec_power</a:t>
            </a:r>
            <a:r>
              <a:rPr lang="en-US" sz="1600" dirty="0">
                <a:latin typeface="Lucida Sans Typewriter"/>
              </a:rPr>
              <a:t>))</a:t>
            </a:r>
          </a:p>
          <a:p>
            <a:r>
              <a:rPr lang="en-US" sz="1600" dirty="0">
                <a:latin typeface="Lucida Sans Typewriter"/>
              </a:rPr>
              <a:t>    </a:t>
            </a:r>
            <a:r>
              <a:rPr lang="en-US" sz="1600" dirty="0" err="1">
                <a:latin typeface="Lucida Sans Typewriter"/>
              </a:rPr>
              <a:t>plt.xlabel</a:t>
            </a:r>
            <a:r>
              <a:rPr lang="en-US" sz="1600" dirty="0">
                <a:latin typeface="Lucida Sans Typewriter"/>
              </a:rPr>
              <a:t>('Time since GPS {0} (s)'.format(start))</a:t>
            </a:r>
          </a:p>
          <a:p>
            <a:r>
              <a:rPr lang="en-US" sz="1600" dirty="0">
                <a:latin typeface="Lucida Sans Typewriter"/>
              </a:rPr>
              <a:t>    </a:t>
            </a:r>
            <a:r>
              <a:rPr lang="en-US" sz="1600" dirty="0" err="1">
                <a:latin typeface="Lucida Sans Typewriter"/>
              </a:rPr>
              <a:t>plt.ylabel</a:t>
            </a:r>
            <a:r>
              <a:rPr lang="en-US" sz="1600" dirty="0">
                <a:latin typeface="Lucida Sans Typewriter"/>
              </a:rPr>
              <a:t>('</a:t>
            </a:r>
            <a:r>
              <a:rPr lang="en-US" sz="1600" dirty="0" err="1">
                <a:latin typeface="Lucida Sans Typewriter"/>
              </a:rPr>
              <a:t>Freq</a:t>
            </a:r>
            <a:r>
              <a:rPr lang="en-US" sz="1600" dirty="0">
                <a:latin typeface="Lucida Sans Typewriter"/>
              </a:rPr>
              <a:t> (Hz)')</a:t>
            </a:r>
          </a:p>
          <a:p>
            <a:r>
              <a:rPr lang="hu-HU" sz="1600" dirty="0">
                <a:latin typeface="Lucida Sans Typewriter"/>
              </a:rPr>
              <a:t>    plt.axis([0, stop-start, 0, fs/2])</a:t>
            </a:r>
            <a:endParaRPr lang="en-US" sz="1600" dirty="0">
              <a:latin typeface="Lucida Sans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934467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 hardware injection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92F6-6158-2645-BF36-9A97A5D2CE84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 descr="sp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35" y="998538"/>
            <a:ext cx="6817246" cy="511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1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LOSC?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Access data with ease</a:t>
            </a:r>
          </a:p>
          <a:p>
            <a:pPr lvl="1"/>
            <a:r>
              <a:rPr lang="en-US" dirty="0" smtClean="0"/>
              <a:t>No need to login to LDAS cluster</a:t>
            </a:r>
          </a:p>
          <a:p>
            <a:pPr lvl="1"/>
            <a:r>
              <a:rPr lang="en-US" dirty="0" smtClean="0"/>
              <a:t>Point and click download of LIGO data</a:t>
            </a:r>
          </a:p>
          <a:p>
            <a:r>
              <a:rPr lang="en-US" dirty="0" smtClean="0"/>
              <a:t>Complete documentation and tutorials</a:t>
            </a:r>
          </a:p>
          <a:p>
            <a:pPr lvl="1"/>
            <a:r>
              <a:rPr lang="en-US" dirty="0" smtClean="0"/>
              <a:t>Easy start-up for new students</a:t>
            </a:r>
          </a:p>
          <a:p>
            <a:pPr lvl="1"/>
            <a:r>
              <a:rPr lang="en-US" dirty="0" smtClean="0"/>
              <a:t>Everything we do today (and more!) in online tutorials</a:t>
            </a:r>
          </a:p>
          <a:p>
            <a:r>
              <a:rPr lang="en-US" dirty="0" smtClean="0"/>
              <a:t>Easy access to segment and DQ information</a:t>
            </a:r>
          </a:p>
          <a:p>
            <a:r>
              <a:rPr lang="en-US" dirty="0" smtClean="0"/>
              <a:t>Load data in GW Frame or HDF5 format</a:t>
            </a:r>
          </a:p>
          <a:p>
            <a:pPr lvl="1"/>
            <a:r>
              <a:rPr lang="en-US" dirty="0" smtClean="0"/>
              <a:t>LSC software stack is optional</a:t>
            </a:r>
            <a:endParaRPr lang="en-US" dirty="0"/>
          </a:p>
          <a:p>
            <a:pPr lvl="1"/>
            <a:r>
              <a:rPr lang="en-US" dirty="0" smtClean="0"/>
              <a:t>Compatible with Python, </a:t>
            </a:r>
            <a:r>
              <a:rPr lang="en-US" dirty="0" err="1" smtClean="0"/>
              <a:t>Matlab</a:t>
            </a:r>
            <a:r>
              <a:rPr lang="en-US" dirty="0" smtClean="0"/>
              <a:t>, C, and many others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7BDB-E1E0-5747-860D-13CD8045F0D9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 hardware injection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92F6-6158-2645-BF36-9A97A5D2CE84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20</a:t>
            </a:fld>
            <a:endParaRPr lang="en-US"/>
          </a:p>
        </p:txBody>
      </p:sp>
      <p:pic>
        <p:nvPicPr>
          <p:cNvPr id="9" name="Picture 8" descr="sp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35" y="1260790"/>
            <a:ext cx="3548769" cy="266157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2900" y="1260790"/>
            <a:ext cx="5562600" cy="4525963"/>
          </a:xfrm>
        </p:spPr>
        <p:txBody>
          <a:bodyPr/>
          <a:lstStyle/>
          <a:p>
            <a:r>
              <a:rPr lang="en-US" dirty="0" smtClean="0"/>
              <a:t>That looks like a bunch of injections.  Can that be right?</a:t>
            </a:r>
          </a:p>
          <a:p>
            <a:endParaRPr lang="en-US" dirty="0"/>
          </a:p>
          <a:p>
            <a:r>
              <a:rPr lang="en-US" dirty="0" smtClean="0"/>
              <a:t>The LOSC website hosts complete injection information.  Let’s take a look, and see what we can find around this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37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Injection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Return to the S5 </a:t>
            </a:r>
            <a:r>
              <a:rPr lang="en-US" dirty="0"/>
              <a:t>Data Release page:</a:t>
            </a:r>
            <a:br>
              <a:rPr lang="en-US" dirty="0"/>
            </a:br>
            <a:r>
              <a:rPr lang="en-US" dirty="0"/>
              <a:t>https://</a:t>
            </a:r>
            <a:r>
              <a:rPr lang="en-US" dirty="0" smtClean="0"/>
              <a:t>losc.ligo.org</a:t>
            </a:r>
            <a:r>
              <a:rPr lang="en-US" dirty="0"/>
              <a:t>/S5</a:t>
            </a:r>
            <a:r>
              <a:rPr lang="en-US" dirty="0" smtClean="0"/>
              <a:t>/</a:t>
            </a:r>
            <a:endParaRPr lang="en-US" dirty="0"/>
          </a:p>
          <a:p>
            <a:r>
              <a:rPr lang="en-US" dirty="0" smtClean="0"/>
              <a:t>Near the bottom, click the link for Burst Hardware Injections</a:t>
            </a:r>
          </a:p>
          <a:p>
            <a:r>
              <a:rPr lang="en-US" dirty="0" smtClean="0"/>
              <a:t>Find the annotated log for </a:t>
            </a:r>
            <a:r>
              <a:rPr lang="en-US" b="1" dirty="0"/>
              <a:t>H1 S5 Burst </a:t>
            </a:r>
            <a:r>
              <a:rPr lang="en-US" b="1" dirty="0" smtClean="0"/>
              <a:t>Injections: HTML</a:t>
            </a:r>
          </a:p>
          <a:p>
            <a:r>
              <a:rPr lang="en-US" dirty="0" smtClean="0"/>
              <a:t>Scroll or search the table for times included on the plot (near GPS 843896420)</a:t>
            </a:r>
          </a:p>
          <a:p>
            <a:pPr lvl="1"/>
            <a:r>
              <a:rPr lang="en-US" dirty="0" smtClean="0"/>
              <a:t>Notice these tables can also be downloaded in machine readable formats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92F6-6158-2645-BF36-9A97A5D2CE84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4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Injection Logs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92F6-6158-2645-BF36-9A97A5D2CE84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 descr="Screen Shot 2014-05-05 at 9.06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27742"/>
            <a:ext cx="8305800" cy="5016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858410"/>
            <a:ext cx="857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GPS                       IFO              Waveform           Scale                 Message                  SNR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79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Injection Logs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log confirms what we see in the spectrogram</a:t>
            </a:r>
          </a:p>
          <a:p>
            <a:pPr lvl="1"/>
            <a:r>
              <a:rPr lang="en-US" dirty="0" smtClean="0"/>
              <a:t>There is a series of Burst injections</a:t>
            </a:r>
          </a:p>
          <a:p>
            <a:pPr lvl="1"/>
            <a:r>
              <a:rPr lang="en-US" dirty="0" smtClean="0"/>
              <a:t>They are spaced in ~5 second intervals</a:t>
            </a:r>
          </a:p>
          <a:p>
            <a:pPr lvl="1"/>
            <a:r>
              <a:rPr lang="en-US" dirty="0" smtClean="0"/>
              <a:t>There are 2 sets of injections which each rise in frequency</a:t>
            </a:r>
          </a:p>
          <a:p>
            <a:pPr lvl="1"/>
            <a:r>
              <a:rPr lang="en-US" dirty="0" smtClean="0"/>
              <a:t>The SNRs are very loud (~100)</a:t>
            </a:r>
          </a:p>
          <a:p>
            <a:pPr lvl="1"/>
            <a:r>
              <a:rPr lang="en-US" dirty="0" smtClean="0"/>
              <a:t>Similar information is included for all 4 data analysis working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92F6-6158-2645-BF36-9A97A5D2CE84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5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212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LOSC web site allows access to LIGO data with little or no training.  Documentation includes:</a:t>
            </a:r>
          </a:p>
          <a:p>
            <a:pPr lvl="1"/>
            <a:r>
              <a:rPr lang="en-US" dirty="0" smtClean="0"/>
              <a:t>Data access</a:t>
            </a:r>
          </a:p>
          <a:p>
            <a:pPr lvl="1"/>
            <a:r>
              <a:rPr lang="en-US" dirty="0" smtClean="0"/>
              <a:t>Working with segments</a:t>
            </a:r>
          </a:p>
          <a:p>
            <a:pPr lvl="1"/>
            <a:r>
              <a:rPr lang="en-US" dirty="0" smtClean="0"/>
              <a:t>Basic data analysis techniques</a:t>
            </a:r>
          </a:p>
          <a:p>
            <a:r>
              <a:rPr lang="en-US" dirty="0" smtClean="0"/>
              <a:t>LOSC data is stand-alone</a:t>
            </a:r>
          </a:p>
          <a:p>
            <a:pPr lvl="1"/>
            <a:r>
              <a:rPr lang="en-US" dirty="0" smtClean="0"/>
              <a:t>Can be read with off-the-shelf tools</a:t>
            </a:r>
          </a:p>
          <a:p>
            <a:pPr lvl="1"/>
            <a:r>
              <a:rPr lang="en-US" dirty="0" smtClean="0"/>
              <a:t>Includes segment and DQ information</a:t>
            </a:r>
          </a:p>
          <a:p>
            <a:r>
              <a:rPr lang="en-US" dirty="0" smtClean="0"/>
              <a:t>LOSC data is available both on the CIT cluster and on your laptop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92F6-6158-2645-BF36-9A97A5D2CE84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2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790"/>
            <a:ext cx="8229600" cy="4935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Everything you (or your students) need to get started is on the web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https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://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losc.ligo.org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Thank you!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92F6-6158-2645-BF36-9A97A5D2CE84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9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920" y="2643817"/>
            <a:ext cx="7241714" cy="723900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92F6-6158-2645-BF36-9A97A5D2CE84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1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LOSC on the LIGO Data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790"/>
            <a:ext cx="8229600" cy="2271771"/>
          </a:xfrm>
        </p:spPr>
        <p:txBody>
          <a:bodyPr/>
          <a:lstStyle/>
          <a:p>
            <a:r>
              <a:rPr lang="en-US" dirty="0" smtClean="0"/>
              <a:t>LOSC data is currently available on CIT cluster</a:t>
            </a:r>
          </a:p>
          <a:p>
            <a:r>
              <a:rPr lang="en-US" dirty="0" smtClean="0"/>
              <a:t>LOSC Frame files can be accessed via </a:t>
            </a:r>
            <a:r>
              <a:rPr lang="en-US" dirty="0" err="1" smtClean="0"/>
              <a:t>ligo_data_find</a:t>
            </a:r>
            <a:r>
              <a:rPr lang="en-US" dirty="0" smtClean="0"/>
              <a:t>, exactly as other LIGO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92F6-6158-2645-BF36-9A97A5D2CE84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27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926526"/>
            <a:ext cx="8229600" cy="19561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LOSC API on LDG</a:t>
            </a:r>
          </a:p>
          <a:p>
            <a:pPr lvl="1"/>
            <a:r>
              <a:rPr lang="en-US" dirty="0"/>
              <a:t>Access LIGO data with </a:t>
            </a:r>
            <a:r>
              <a:rPr lang="en-US" dirty="0" smtClean="0"/>
              <a:t>ease</a:t>
            </a:r>
          </a:p>
          <a:p>
            <a:pPr lvl="1"/>
            <a:r>
              <a:rPr lang="en-US" dirty="0" smtClean="0"/>
              <a:t>Move seamlessly between laptop and cluster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losc-dev.ligo.org</a:t>
            </a:r>
            <a:r>
              <a:rPr lang="en-US" dirty="0"/>
              <a:t>/</a:t>
            </a:r>
            <a:r>
              <a:rPr lang="en-US" dirty="0" err="1"/>
              <a:t>tutorial_gmtd</a:t>
            </a:r>
            <a:r>
              <a:rPr lang="en-US" dirty="0"/>
              <a:t>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400" y="5097682"/>
            <a:ext cx="8807201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Lucida Sans Typewriter"/>
              </a:rPr>
              <a:t>$ export PYTHONPATH=$PYTHONPATH:/home/</a:t>
            </a:r>
            <a:r>
              <a:rPr lang="en-US" sz="1600" dirty="0" err="1">
                <a:latin typeface="Lucida Sans Typewriter"/>
              </a:rPr>
              <a:t>losc</a:t>
            </a:r>
            <a:r>
              <a:rPr lang="en-US" sz="1600" dirty="0">
                <a:latin typeface="Lucida Sans Typewriter"/>
              </a:rPr>
              <a:t>/</a:t>
            </a:r>
            <a:r>
              <a:rPr lang="en-US" sz="1600" dirty="0" err="1">
                <a:latin typeface="Lucida Sans Typewriter"/>
              </a:rPr>
              <a:t>py</a:t>
            </a:r>
            <a:endParaRPr lang="en-US" sz="1600" dirty="0">
              <a:latin typeface="Lucida Sans Typewriter"/>
            </a:endParaRPr>
          </a:p>
          <a:p>
            <a:r>
              <a:rPr lang="en-US" sz="1600" dirty="0">
                <a:latin typeface="Lucida Sans Typewriter"/>
              </a:rPr>
              <a:t>$ </a:t>
            </a:r>
            <a:r>
              <a:rPr lang="en-US" sz="1600" dirty="0" err="1">
                <a:latin typeface="Lucida Sans Typewriter"/>
              </a:rPr>
              <a:t>ipython</a:t>
            </a:r>
            <a:endParaRPr lang="en-US" sz="1600" dirty="0">
              <a:latin typeface="Lucida Sans Typewriter"/>
            </a:endParaRPr>
          </a:p>
          <a:p>
            <a:r>
              <a:rPr lang="en-US" sz="1600" dirty="0">
                <a:latin typeface="Lucida Sans Typewriter"/>
              </a:rPr>
              <a:t>&gt; import </a:t>
            </a:r>
            <a:r>
              <a:rPr lang="en-US" sz="1600" dirty="0" err="1">
                <a:latin typeface="Lucida Sans Typewriter"/>
              </a:rPr>
              <a:t>readligo</a:t>
            </a:r>
            <a:r>
              <a:rPr lang="en-US" sz="1600" dirty="0">
                <a:latin typeface="Lucida Sans Typewriter"/>
              </a:rPr>
              <a:t> as </a:t>
            </a:r>
            <a:r>
              <a:rPr lang="en-US" sz="1600" dirty="0" err="1">
                <a:latin typeface="Lucida Sans Typewriter"/>
              </a:rPr>
              <a:t>rl</a:t>
            </a:r>
            <a:endParaRPr lang="en-US" sz="1600" dirty="0">
              <a:latin typeface="Lucida Sans Typewriter"/>
            </a:endParaRPr>
          </a:p>
          <a:p>
            <a:r>
              <a:rPr lang="en-US" sz="1600" dirty="0">
                <a:latin typeface="Lucida Sans Typewriter"/>
              </a:rPr>
              <a:t>&gt; strain, meta, </a:t>
            </a:r>
            <a:r>
              <a:rPr lang="en-US" sz="1600" dirty="0" err="1">
                <a:latin typeface="Lucida Sans Typewriter"/>
              </a:rPr>
              <a:t>dq</a:t>
            </a:r>
            <a:r>
              <a:rPr lang="en-US" sz="1600" dirty="0">
                <a:latin typeface="Lucida Sans Typewriter"/>
              </a:rPr>
              <a:t> = </a:t>
            </a:r>
            <a:r>
              <a:rPr lang="en-US" sz="1600" dirty="0" err="1">
                <a:latin typeface="Lucida Sans Typewriter"/>
              </a:rPr>
              <a:t>rl.getstrain</a:t>
            </a:r>
            <a:r>
              <a:rPr lang="en-US" sz="1600" dirty="0">
                <a:latin typeface="Lucida Sans Typewriter"/>
              </a:rPr>
              <a:t>(860000000, 860005000,'H1')</a:t>
            </a:r>
          </a:p>
        </p:txBody>
      </p:sp>
    </p:spTree>
    <p:extLst>
      <p:ext uri="{BB962C8B-B14F-4D97-AF65-F5344CB8AC3E}">
        <p14:creationId xmlns:p14="http://schemas.microsoft.com/office/powerpoint/2010/main" val="109428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0: Software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Workshop assumes you have installed python, along with h5py, </a:t>
            </a:r>
            <a:r>
              <a:rPr lang="en-US" dirty="0" err="1" smtClean="0"/>
              <a:t>numpy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matplotlib</a:t>
            </a:r>
            <a:endParaRPr lang="en-US" dirty="0" smtClean="0"/>
          </a:p>
          <a:p>
            <a:r>
              <a:rPr lang="en-US" dirty="0" smtClean="0"/>
              <a:t>Software set-up instruction is at:</a:t>
            </a:r>
          </a:p>
          <a:p>
            <a:pPr lvl="1"/>
            <a:r>
              <a:rPr lang="en-US" dirty="0" smtClean="0"/>
              <a:t>https://</a:t>
            </a:r>
            <a:r>
              <a:rPr lang="en-US" dirty="0" smtClean="0"/>
              <a:t>losc.ligo.org</a:t>
            </a:r>
            <a:r>
              <a:rPr lang="en-US" dirty="0" smtClean="0"/>
              <a:t>/tutorial00/</a:t>
            </a:r>
            <a:endParaRPr lang="en-US" dirty="0"/>
          </a:p>
          <a:p>
            <a:r>
              <a:rPr lang="en-US" dirty="0" smtClean="0"/>
              <a:t>Create a directory for this workshop</a:t>
            </a:r>
          </a:p>
          <a:p>
            <a:pPr lvl="1"/>
            <a:r>
              <a:rPr lang="en-US" dirty="0" smtClean="0"/>
              <a:t>Let’s call it “workshop”</a:t>
            </a:r>
          </a:p>
          <a:p>
            <a:pPr lvl="1"/>
            <a:r>
              <a:rPr lang="en-US" dirty="0" smtClean="0"/>
              <a:t>Download the LOSC API, </a:t>
            </a:r>
            <a:r>
              <a:rPr lang="en-US" dirty="0" err="1" smtClean="0"/>
              <a:t>readligo.py</a:t>
            </a:r>
            <a:r>
              <a:rPr lang="en-US" dirty="0" smtClean="0"/>
              <a:t>, to the </a:t>
            </a:r>
            <a:r>
              <a:rPr lang="en-US" dirty="0"/>
              <a:t>workshop directory: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https</a:t>
            </a:r>
            <a:r>
              <a:rPr lang="en-US" sz="2200" dirty="0"/>
              <a:t>://</a:t>
            </a:r>
            <a:r>
              <a:rPr lang="en-US" sz="2200" dirty="0" smtClean="0"/>
              <a:t>losc.ligo.org</a:t>
            </a:r>
            <a:r>
              <a:rPr lang="en-US" sz="2200" dirty="0"/>
              <a:t>/s/sample_code/</a:t>
            </a:r>
            <a:r>
              <a:rPr lang="en-US" sz="2200" dirty="0" smtClean="0"/>
              <a:t>readligo.py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56E57-09BC-8147-855E-C10CE29A19B3}" type="datetime1">
              <a:rPr lang="en-US" smtClean="0"/>
              <a:t>8/11/14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0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Find data with “Timeline”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Timeline contains segment information</a:t>
            </a:r>
          </a:p>
          <a:p>
            <a:pPr lvl="1"/>
            <a:r>
              <a:rPr lang="en-US" dirty="0" smtClean="0"/>
              <a:t>DATA available, </a:t>
            </a:r>
            <a:r>
              <a:rPr lang="en-US" dirty="0" smtClean="0"/>
              <a:t>Data Quality, and injections</a:t>
            </a:r>
            <a:endParaRPr lang="en-US" dirty="0"/>
          </a:p>
          <a:p>
            <a:r>
              <a:rPr lang="en-US" dirty="0" smtClean="0"/>
              <a:t>Timeline can be used to:</a:t>
            </a:r>
          </a:p>
          <a:p>
            <a:pPr lvl="1"/>
            <a:r>
              <a:rPr lang="en-US" dirty="0" smtClean="0"/>
              <a:t>Find times of good (or bad) data quality</a:t>
            </a:r>
          </a:p>
          <a:p>
            <a:pPr lvl="1"/>
            <a:r>
              <a:rPr lang="en-US" dirty="0" smtClean="0"/>
              <a:t>Learn when GW detectors were running</a:t>
            </a:r>
          </a:p>
          <a:p>
            <a:pPr lvl="1"/>
            <a:r>
              <a:rPr lang="en-US" dirty="0" smtClean="0"/>
              <a:t>Download segment lists</a:t>
            </a:r>
          </a:p>
          <a:p>
            <a:pPr lvl="1"/>
            <a:r>
              <a:rPr lang="en-US" dirty="0" smtClean="0"/>
              <a:t>Download LIGO data files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7A9C-1EA5-5E4A-9A92-94714973F7A5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6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Find data with “Timeline”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 to the S5 Data Page: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losc.ligo.org</a:t>
            </a:r>
            <a:r>
              <a:rPr lang="en-US" dirty="0"/>
              <a:t>/S5</a:t>
            </a:r>
            <a:r>
              <a:rPr lang="en-US" dirty="0" smtClean="0"/>
              <a:t>/	</a:t>
            </a:r>
          </a:p>
          <a:p>
            <a:r>
              <a:rPr lang="en-US" dirty="0" smtClean="0"/>
              <a:t>Click “S5 Timeline Query Form” near the bottom</a:t>
            </a:r>
          </a:p>
          <a:p>
            <a:pPr lvl="1"/>
            <a:r>
              <a:rPr lang="en-US" dirty="0" smtClean="0"/>
              <a:t>Enter a start time of 843895500</a:t>
            </a:r>
          </a:p>
          <a:p>
            <a:pPr lvl="1"/>
            <a:r>
              <a:rPr lang="en-US" dirty="0" smtClean="0"/>
              <a:t>Enter a duration of 3600</a:t>
            </a:r>
          </a:p>
          <a:p>
            <a:pPr lvl="1"/>
            <a:r>
              <a:rPr lang="en-US" dirty="0" smtClean="0"/>
              <a:t>Choose the </a:t>
            </a:r>
            <a:r>
              <a:rPr lang="en-US" b="1" dirty="0" smtClean="0"/>
              <a:t>Plot </a:t>
            </a:r>
            <a:r>
              <a:rPr lang="en-US" dirty="0" smtClean="0"/>
              <a:t>option</a:t>
            </a:r>
          </a:p>
          <a:p>
            <a:pPr lvl="1"/>
            <a:r>
              <a:rPr lang="en-US" dirty="0"/>
              <a:t>Choose the H1_CBCHIGH_CAT2 and </a:t>
            </a:r>
            <a:r>
              <a:rPr lang="en-US" dirty="0" smtClean="0"/>
              <a:t>H1_HW_BURST flags</a:t>
            </a:r>
          </a:p>
          <a:p>
            <a:pPr lvl="1"/>
            <a:r>
              <a:rPr lang="en-US" dirty="0" smtClean="0"/>
              <a:t>Click the link at the bottom to see the timeline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7A9C-1EA5-5E4A-9A92-94714973F7A5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1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Find data with “Timeline”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7A9C-1EA5-5E4A-9A92-94714973F7A5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Screen Shot 2014-05-05 at 3.51.1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67"/>
          <a:stretch/>
        </p:blipFill>
        <p:spPr>
          <a:xfrm>
            <a:off x="1962926" y="998538"/>
            <a:ext cx="7181074" cy="3466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654" y="4807425"/>
            <a:ext cx="497375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red curve</a:t>
            </a:r>
            <a:r>
              <a:rPr lang="en-US" dirty="0" smtClean="0"/>
              <a:t> shows that this data “passes” CAT 2 flags for the CBC High mass search most, but not all, of the time.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913770"/>
            <a:ext cx="351909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Links to download segment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lists and data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976297" y="2207855"/>
            <a:ext cx="1744823" cy="15431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361496">
            <a:off x="405976" y="4221317"/>
            <a:ext cx="1608101" cy="20767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3655656">
            <a:off x="5162886" y="4381111"/>
            <a:ext cx="930343" cy="203655"/>
          </a:xfrm>
          <a:prstGeom prst="righ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66571" y="4745929"/>
            <a:ext cx="3198743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The green curve </a:t>
            </a:r>
            <a:r>
              <a:rPr lang="en-US" dirty="0"/>
              <a:t>shows the time of a burst hardware injection</a:t>
            </a:r>
          </a:p>
        </p:txBody>
      </p:sp>
    </p:spTree>
    <p:extLst>
      <p:ext uri="{BB962C8B-B14F-4D97-AF65-F5344CB8AC3E}">
        <p14:creationId xmlns:p14="http://schemas.microsoft.com/office/powerpoint/2010/main" val="55296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Find data with “Timeline”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7A9C-1EA5-5E4A-9A92-94714973F7A5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Screen Shot 2014-05-05 at 3.51.1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67"/>
          <a:stretch/>
        </p:blipFill>
        <p:spPr>
          <a:xfrm>
            <a:off x="1962926" y="998538"/>
            <a:ext cx="7181074" cy="34663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9244" y="1205884"/>
            <a:ext cx="351909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Can use buttons to “zoom out”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to see all of S5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608341" y="1499969"/>
            <a:ext cx="4486688" cy="15431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59083" y="4985478"/>
            <a:ext cx="49737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Click and drag on plot to “zoom in” on any time </a:t>
            </a:r>
          </a:p>
        </p:txBody>
      </p:sp>
      <p:sp>
        <p:nvSpPr>
          <p:cNvPr id="17" name="Right Arrow 16"/>
          <p:cNvSpPr/>
          <p:nvPr/>
        </p:nvSpPr>
        <p:spPr>
          <a:xfrm rot="16200000">
            <a:off x="4323590" y="4446207"/>
            <a:ext cx="870864" cy="20767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9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Download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791"/>
            <a:ext cx="8229600" cy="1148858"/>
          </a:xfrm>
        </p:spPr>
        <p:txBody>
          <a:bodyPr/>
          <a:lstStyle/>
          <a:p>
            <a:r>
              <a:rPr lang="en-US" dirty="0" smtClean="0"/>
              <a:t>From the timeline page, click the link for </a:t>
            </a:r>
            <a:br>
              <a:rPr lang="en-US" dirty="0" smtClean="0"/>
            </a:br>
            <a:r>
              <a:rPr lang="en-US" dirty="0" smtClean="0"/>
              <a:t>“Get the strain data” for “H1”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92F6-6158-2645-BF36-9A97A5D2CE84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Screen Shot 2014-05-05 at 4.11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7" y="2418959"/>
            <a:ext cx="6019800" cy="11684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846579"/>
            <a:ext cx="8229600" cy="2337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Each line represents 4096 s of LIGO data</a:t>
            </a:r>
          </a:p>
          <a:p>
            <a:r>
              <a:rPr lang="en-US" dirty="0" smtClean="0"/>
              <a:t>Click the links that say “HDF5” to download the files</a:t>
            </a:r>
          </a:p>
          <a:p>
            <a:pPr lvl="1"/>
            <a:r>
              <a:rPr lang="en-US" dirty="0" smtClean="0"/>
              <a:t>Notice GW frame, or .GWF, format is also available</a:t>
            </a:r>
          </a:p>
          <a:p>
            <a:r>
              <a:rPr lang="en-US" dirty="0" smtClean="0"/>
              <a:t>Save the files to your “workshop” directory or a sub directory</a:t>
            </a:r>
          </a:p>
          <a:p>
            <a:pPr lvl="1"/>
            <a:r>
              <a:rPr lang="en-US" dirty="0" smtClean="0"/>
              <a:t>Directions for automated downloads are in the tutorials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4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790"/>
            <a:ext cx="8229600" cy="48987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data analysis projects start with a segment list</a:t>
            </a:r>
          </a:p>
          <a:p>
            <a:pPr lvl="1"/>
            <a:r>
              <a:rPr lang="en-US" dirty="0" smtClean="0"/>
              <a:t>May be times of SCIENCE mode data </a:t>
            </a:r>
          </a:p>
          <a:p>
            <a:pPr lvl="1"/>
            <a:r>
              <a:rPr lang="en-US" dirty="0" smtClean="0"/>
              <a:t>May also be times of passing some data quality level (For example, BURST_CAT2)</a:t>
            </a:r>
          </a:p>
          <a:p>
            <a:r>
              <a:rPr lang="en-US" dirty="0" smtClean="0"/>
              <a:t>LOSC provides segment information in 2 ways:</a:t>
            </a:r>
          </a:p>
          <a:p>
            <a:pPr lvl="1"/>
            <a:r>
              <a:rPr lang="en-US" dirty="0" smtClean="0"/>
              <a:t>Segment lists may be downloaded from web through “Timeline” (See Slide 6)</a:t>
            </a:r>
          </a:p>
          <a:p>
            <a:pPr marL="457200" lvl="1" indent="0" algn="ctr">
              <a:buNone/>
            </a:pPr>
            <a:r>
              <a:rPr lang="en-US" sz="3000" dirty="0" smtClean="0">
                <a:solidFill>
                  <a:srgbClr val="FF6600"/>
                </a:solidFill>
              </a:rPr>
              <a:t>OR</a:t>
            </a:r>
          </a:p>
          <a:p>
            <a:pPr lvl="1"/>
            <a:r>
              <a:rPr lang="en-US" dirty="0" smtClean="0"/>
              <a:t>Segment lists may be constructed from bit masks in    LOSC data files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92F6-6158-2645-BF36-9A97A5D2CE84}" type="datetime1">
              <a:rPr lang="en-US" smtClean="0"/>
              <a:t>8/11/14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LOSC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13CE-4150-E441-BE06-8F038FC234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10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1693</Words>
  <Application>Microsoft Macintosh PowerPoint</Application>
  <PresentationFormat>On-screen Show (4:3)</PresentationFormat>
  <Paragraphs>273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Photo Editor Photo</vt:lpstr>
      <vt:lpstr>LIGO Open Science Center Workshop</vt:lpstr>
      <vt:lpstr>Why LOSC? </vt:lpstr>
      <vt:lpstr>Step 0: Software Setup</vt:lpstr>
      <vt:lpstr>Step 1: Find data with “Timeline”</vt:lpstr>
      <vt:lpstr>Step 1: Find data with “Timeline”</vt:lpstr>
      <vt:lpstr>Step 1: Find data with “Timeline”</vt:lpstr>
      <vt:lpstr>Step 1: Find data with “Timeline”</vt:lpstr>
      <vt:lpstr>Step 2: Download data</vt:lpstr>
      <vt:lpstr>Segment Lists</vt:lpstr>
      <vt:lpstr>Step 3: Create a segment list</vt:lpstr>
      <vt:lpstr>Step 3: Create a segment list</vt:lpstr>
      <vt:lpstr>Step 4: Load LIGO data</vt:lpstr>
      <vt:lpstr>Step 4: Load LIGO data</vt:lpstr>
      <vt:lpstr>Step 4: Load LIGO data</vt:lpstr>
      <vt:lpstr>Hardware Injection Documentation</vt:lpstr>
      <vt:lpstr>Find a hardware injection</vt:lpstr>
      <vt:lpstr>Find a hardware injection</vt:lpstr>
      <vt:lpstr>Find a hardware injection</vt:lpstr>
      <vt:lpstr>Find a hardware injection</vt:lpstr>
      <vt:lpstr>Find a hardware injection</vt:lpstr>
      <vt:lpstr>Hardware Injection Documentation</vt:lpstr>
      <vt:lpstr>Hardware Injection Logs</vt:lpstr>
      <vt:lpstr>Hardware Injection Logs </vt:lpstr>
      <vt:lpstr>Summary</vt:lpstr>
      <vt:lpstr>PowerPoint Presentation</vt:lpstr>
      <vt:lpstr>Extra Slides</vt:lpstr>
      <vt:lpstr>LOSC on the LIGO Data Grid</vt:lpstr>
    </vt:vector>
  </TitlesOfParts>
  <Company>GSFC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Science Center Workshop</dc:title>
  <dc:creator>Jonah Kanner</dc:creator>
  <cp:lastModifiedBy>Jonah Kanner</cp:lastModifiedBy>
  <cp:revision>90</cp:revision>
  <dcterms:created xsi:type="dcterms:W3CDTF">2014-04-24T16:31:45Z</dcterms:created>
  <dcterms:modified xsi:type="dcterms:W3CDTF">2014-08-12T00:01:38Z</dcterms:modified>
</cp:coreProperties>
</file>