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notesSlides/notesSlide1.xml" ContentType="application/vnd.openxmlformats-officedocument.presentationml.notesSlide+xml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64" r:id="rId6"/>
    <p:sldId id="260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1" Type="http://schemas.openxmlformats.org/officeDocument/2006/relationships/image" Target="../media/image13.emf"/><Relationship Id="rId2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6D602-764C-DC46-B477-6490B5C32B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DE803-B8DC-1E4F-9263-A292F9F2D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10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C4B55-AD72-CC4C-A323-A668BDD6DC1A}" type="datetimeFigureOut">
              <a:rPr lang="en-US" smtClean="0"/>
              <a:t>5/8/14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33D2A-5994-0547-8F67-3095815E2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106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Approximately</a:t>
            </a:r>
            <a:r>
              <a:rPr lang="en-US" baseline="0" dirty="0" smtClean="0"/>
              <a:t> equals “≈“ mac keystroke is simultaneous “option/</a:t>
            </a:r>
            <a:r>
              <a:rPr lang="en-US" baseline="0" dirty="0" err="1" smtClean="0"/>
              <a:t>alt”+”x</a:t>
            </a:r>
            <a:r>
              <a:rPr lang="en-US" baseline="0" dirty="0" smtClean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33D2A-5994-0547-8F67-3095815E26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68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6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9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8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3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6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8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1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1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2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3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041"/>
            <a:ext cx="8229600" cy="611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DF6C7-9612-5742-AA70-BC4A0162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oleObject" Target="../embeddings/Microsoft_Equation4.bin"/><Relationship Id="rId5" Type="http://schemas.openxmlformats.org/officeDocument/2006/relationships/image" Target="../media/image1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9.bin"/><Relationship Id="rId12" Type="http://schemas.openxmlformats.org/officeDocument/2006/relationships/image" Target="../media/image20.emf"/><Relationship Id="rId13" Type="http://schemas.openxmlformats.org/officeDocument/2006/relationships/oleObject" Target="../embeddings/Microsoft_Equation10.bin"/><Relationship Id="rId14" Type="http://schemas.openxmlformats.org/officeDocument/2006/relationships/image" Target="../media/image21.emf"/><Relationship Id="rId15" Type="http://schemas.openxmlformats.org/officeDocument/2006/relationships/oleObject" Target="../embeddings/Microsoft_Equation11.bin"/><Relationship Id="rId16" Type="http://schemas.openxmlformats.org/officeDocument/2006/relationships/image" Target="../media/image2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.bin"/><Relationship Id="rId4" Type="http://schemas.openxmlformats.org/officeDocument/2006/relationships/image" Target="../media/image13.emf"/><Relationship Id="rId5" Type="http://schemas.openxmlformats.org/officeDocument/2006/relationships/oleObject" Target="../embeddings/Microsoft_Equation6.bin"/><Relationship Id="rId6" Type="http://schemas.openxmlformats.org/officeDocument/2006/relationships/image" Target="../media/image18.emf"/><Relationship Id="rId7" Type="http://schemas.openxmlformats.org/officeDocument/2006/relationships/oleObject" Target="../embeddings/Microsoft_Equation7.bin"/><Relationship Id="rId8" Type="http://schemas.openxmlformats.org/officeDocument/2006/relationships/image" Target="../media/image2.emf"/><Relationship Id="rId9" Type="http://schemas.openxmlformats.org/officeDocument/2006/relationships/oleObject" Target="../embeddings/Microsoft_Equation8.bin"/><Relationship Id="rId10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2.emf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3.emf"/><Relationship Id="rId8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8.emf"/><Relationship Id="rId5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Impressions of CARM/ALS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Kissel, for the people way smarter than me.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82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LS_ElectroOptical_ControlSchematic_FiberP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660"/>
            <a:ext cx="9144000" cy="5551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811"/>
            <a:ext cx="8229600" cy="611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PSL / End-Station </a:t>
            </a:r>
            <a:br>
              <a:rPr lang="en-US" dirty="0" smtClean="0"/>
            </a:br>
            <a:r>
              <a:rPr lang="en-US" dirty="0" smtClean="0"/>
              <a:t>Laser Phase-Locking Loop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38823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FSS</a:t>
            </a:r>
          </a:p>
          <a:p>
            <a:r>
              <a:rPr lang="en-US" dirty="0" smtClean="0"/>
              <a:t>IMC PDH</a:t>
            </a:r>
          </a:p>
          <a:p>
            <a:r>
              <a:rPr lang="en-US" b="1" dirty="0" smtClean="0"/>
              <a:t>Fiber PLL</a:t>
            </a:r>
          </a:p>
          <a:p>
            <a:r>
              <a:rPr lang="en-US" dirty="0" smtClean="0"/>
              <a:t>ALS PDH</a:t>
            </a:r>
          </a:p>
          <a:p>
            <a:r>
              <a:rPr lang="en-US" dirty="0" smtClean="0"/>
              <a:t>ALS COMM</a:t>
            </a:r>
          </a:p>
          <a:p>
            <a:r>
              <a:rPr lang="en-US" dirty="0" smtClean="0"/>
              <a:t>CARM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455736" y="1070145"/>
            <a:ext cx="633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MEANWHILE!!! Begin to prep the arms for merging with the red…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61576" y="1395354"/>
            <a:ext cx="604812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 the *transmitted* light from Reference Cavity, use another oscillator to down-shift back to 80 [MHz]</a:t>
            </a:r>
          </a:p>
          <a:p>
            <a:endParaRPr lang="en-US" dirty="0"/>
          </a:p>
          <a:p>
            <a:r>
              <a:rPr lang="en-US" dirty="0" smtClean="0"/>
              <a:t>Ship to end stations via optical fiber, and phase lock a RED / GREEN auxiliary laser tuned to have ~ 40 [MHz] beat note with PSL </a:t>
            </a:r>
          </a:p>
          <a:p>
            <a:endParaRPr lang="en-US" dirty="0"/>
          </a:p>
          <a:p>
            <a:r>
              <a:rPr lang="en-US" dirty="0" smtClean="0"/>
              <a:t>Catch beat note on PD, a send to a phase-frequency detector as the mixer, demodulate at ~40 [Hz] with VCO and control end station laser 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513934"/>
              </p:ext>
            </p:extLst>
          </p:nvPr>
        </p:nvGraphicFramePr>
        <p:xfrm>
          <a:off x="7044830" y="5908186"/>
          <a:ext cx="1715336" cy="949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4" imgW="711200" imgH="393700" progId="Equation.3">
                  <p:embed/>
                </p:oleObj>
              </mc:Choice>
              <mc:Fallback>
                <p:oleObj name="Equation" r:id="rId4" imgW="711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44830" y="5908186"/>
                        <a:ext cx="1715336" cy="949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039180" y="6492875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Phase-Locking Loop = PLL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879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LS_ElectroOptical_ControlSchematic_ARMPD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0658"/>
            <a:ext cx="9144000" cy="60358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Arm Length Stabilization PDH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38823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FSS</a:t>
            </a:r>
          </a:p>
          <a:p>
            <a:r>
              <a:rPr lang="en-US" dirty="0" smtClean="0"/>
              <a:t>IMC PDH</a:t>
            </a:r>
          </a:p>
          <a:p>
            <a:r>
              <a:rPr lang="en-US" dirty="0" smtClean="0"/>
              <a:t>Fiber PLL</a:t>
            </a:r>
          </a:p>
          <a:p>
            <a:r>
              <a:rPr lang="en-US" b="1" dirty="0" smtClean="0"/>
              <a:t>ALS PDH</a:t>
            </a:r>
          </a:p>
          <a:p>
            <a:r>
              <a:rPr lang="en-US" dirty="0" smtClean="0"/>
              <a:t>ALS COMM</a:t>
            </a:r>
          </a:p>
          <a:p>
            <a:r>
              <a:rPr lang="en-US" dirty="0" smtClean="0"/>
              <a:t>CARM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599916" y="1542672"/>
            <a:ext cx="43092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back to standard PDH locking of arm with green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Linewidth</a:t>
            </a:r>
            <a:r>
              <a:rPr lang="en-US" dirty="0" smtClean="0"/>
              <a:t> in green is lower than for Red)</a:t>
            </a:r>
          </a:p>
          <a:p>
            <a:endParaRPr lang="en-US" dirty="0"/>
          </a:p>
          <a:p>
            <a:r>
              <a:rPr lang="en-US" dirty="0" smtClean="0"/>
              <a:t>Send fast feed back to end-VCO (just like the IMC PDH to the FSS VCO)</a:t>
            </a:r>
          </a:p>
          <a:p>
            <a:endParaRPr lang="en-US" dirty="0"/>
          </a:p>
          <a:p>
            <a:r>
              <a:rPr lang="en-US" dirty="0" smtClean="0"/>
              <a:t>Send slow feed back to arm cavity length</a:t>
            </a:r>
          </a:p>
          <a:p>
            <a:r>
              <a:rPr lang="en-US" dirty="0" smtClean="0"/>
              <a:t>(just like IMC PDH and MCL)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18618" y="635717"/>
            <a:ext cx="3106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Just a fancy PDH loop!</a:t>
            </a:r>
          </a:p>
          <a:p>
            <a:pPr algn="ctr"/>
            <a:r>
              <a:rPr lang="en-US" sz="2000" dirty="0" smtClean="0"/>
              <a:t>(Now nested with Fiber PLL)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93259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PSL / </a:t>
            </a:r>
            <a:r>
              <a:rPr lang="en-US" dirty="0" smtClean="0"/>
              <a:t>Common </a:t>
            </a:r>
            <a:r>
              <a:rPr lang="en-US" dirty="0" smtClean="0"/>
              <a:t>Arm Stabilization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38823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FSS</a:t>
            </a:r>
          </a:p>
          <a:p>
            <a:r>
              <a:rPr lang="en-US" dirty="0" smtClean="0"/>
              <a:t>IMC PDH</a:t>
            </a:r>
          </a:p>
          <a:p>
            <a:r>
              <a:rPr lang="en-US" dirty="0" smtClean="0"/>
              <a:t>Fiber PLL</a:t>
            </a:r>
          </a:p>
          <a:p>
            <a:r>
              <a:rPr lang="en-US" dirty="0" smtClean="0"/>
              <a:t>ALS PDH</a:t>
            </a:r>
          </a:p>
          <a:p>
            <a:r>
              <a:rPr lang="en-US" b="1" dirty="0" smtClean="0"/>
              <a:t>ALS COMM</a:t>
            </a:r>
          </a:p>
          <a:p>
            <a:r>
              <a:rPr lang="en-US" dirty="0" smtClean="0"/>
              <a:t>CARM</a:t>
            </a:r>
            <a:endParaRPr lang="en-US" dirty="0" smtClean="0"/>
          </a:p>
        </p:txBody>
      </p:sp>
      <p:pic>
        <p:nvPicPr>
          <p:cNvPr id="8" name="Picture 7" descr="ALS_ElectroOptical_ControlSchematic_ALSCOM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4327"/>
            <a:ext cx="9144000" cy="44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01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LS_ElectroOptical_ControlSchemat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1263"/>
            <a:ext cx="9144000" cy="5869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Arm Servo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38823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FSS</a:t>
            </a:r>
          </a:p>
          <a:p>
            <a:r>
              <a:rPr lang="en-US" dirty="0" smtClean="0"/>
              <a:t>IMC PDH</a:t>
            </a:r>
          </a:p>
          <a:p>
            <a:r>
              <a:rPr lang="en-US" dirty="0" smtClean="0"/>
              <a:t>Fiber PLL</a:t>
            </a:r>
          </a:p>
          <a:p>
            <a:r>
              <a:rPr lang="en-US" dirty="0" smtClean="0"/>
              <a:t>ALS PDH</a:t>
            </a:r>
          </a:p>
          <a:p>
            <a:r>
              <a:rPr lang="en-US" dirty="0" smtClean="0"/>
              <a:t>ALS COMM</a:t>
            </a:r>
          </a:p>
          <a:p>
            <a:r>
              <a:rPr lang="en-US" b="1" dirty="0" smtClean="0"/>
              <a:t>CARM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714648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430"/>
            <a:ext cx="8229600" cy="611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Appendix to PDH</a:t>
            </a:r>
            <a:br>
              <a:rPr lang="en-US" dirty="0" smtClean="0"/>
            </a:br>
            <a:r>
              <a:rPr lang="en-US" dirty="0" smtClean="0"/>
              <a:t>(Essential Cavity Equations)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167225"/>
              </p:ext>
            </p:extLst>
          </p:nvPr>
        </p:nvGraphicFramePr>
        <p:xfrm>
          <a:off x="6577893" y="1739298"/>
          <a:ext cx="2012233" cy="1114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Equation" r:id="rId3" imgW="711200" imgH="393700" progId="Equation.3">
                  <p:embed/>
                </p:oleObj>
              </mc:Choice>
              <mc:Fallback>
                <p:oleObj name="Equation" r:id="rId3" imgW="711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77893" y="1739298"/>
                        <a:ext cx="2012233" cy="1114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183374"/>
              </p:ext>
            </p:extLst>
          </p:nvPr>
        </p:nvGraphicFramePr>
        <p:xfrm>
          <a:off x="6924743" y="2967908"/>
          <a:ext cx="1452984" cy="1073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0" name="Equation" r:id="rId5" imgW="584200" imgH="431800" progId="Equation.3">
                  <p:embed/>
                </p:oleObj>
              </mc:Choice>
              <mc:Fallback>
                <p:oleObj name="Equation" r:id="rId5" imgW="5842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24743" y="2967908"/>
                        <a:ext cx="1452984" cy="1073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633823"/>
              </p:ext>
            </p:extLst>
          </p:nvPr>
        </p:nvGraphicFramePr>
        <p:xfrm>
          <a:off x="6690574" y="4162985"/>
          <a:ext cx="1899552" cy="981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Equation" r:id="rId7" imgW="762000" imgH="393700" progId="Equation.3">
                  <p:embed/>
                </p:oleObj>
              </mc:Choice>
              <mc:Fallback>
                <p:oleObj name="Equation" r:id="rId7" imgW="762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90574" y="4162985"/>
                        <a:ext cx="1899552" cy="981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539098"/>
              </p:ext>
            </p:extLst>
          </p:nvPr>
        </p:nvGraphicFramePr>
        <p:xfrm>
          <a:off x="1254125" y="2235280"/>
          <a:ext cx="17589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" name="Equation" r:id="rId9" imgW="622300" imgH="177800" progId="Equation.3">
                  <p:embed/>
                </p:oleObj>
              </mc:Choice>
              <mc:Fallback>
                <p:oleObj name="Equation" r:id="rId9" imgW="6223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54125" y="2235280"/>
                        <a:ext cx="1758950" cy="503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8392" y="1034951"/>
            <a:ext cx="293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 Resonance Condition</a:t>
            </a:r>
          </a:p>
          <a:p>
            <a:r>
              <a:rPr lang="en-US" dirty="0" smtClean="0"/>
              <a:t>Integer Number of Wavelengths fit inside length of the cavity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148272"/>
              </p:ext>
            </p:extLst>
          </p:nvPr>
        </p:nvGraphicFramePr>
        <p:xfrm>
          <a:off x="817502" y="3257815"/>
          <a:ext cx="3463350" cy="746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3" name="Equation" r:id="rId11" imgW="1828800" imgH="393700" progId="Equation.3">
                  <p:embed/>
                </p:oleObj>
              </mc:Choice>
              <mc:Fallback>
                <p:oleObj name="Equation" r:id="rId11" imgW="1828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7502" y="3257815"/>
                        <a:ext cx="3463350" cy="746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6495" y="2888483"/>
            <a:ext cx="2047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Spectral Range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2915" y="4062447"/>
            <a:ext cx="586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</a:t>
            </a:r>
            <a:r>
              <a:rPr lang="en-US" dirty="0" err="1" smtClean="0"/>
              <a:t>Linewidth</a:t>
            </a:r>
            <a:r>
              <a:rPr lang="en-US" dirty="0"/>
              <a:t> </a:t>
            </a:r>
            <a:r>
              <a:rPr lang="en-US" dirty="0" smtClean="0"/>
              <a:t>= Full-width Half Maximum = 2* Cavity Pole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444225"/>
              </p:ext>
            </p:extLst>
          </p:nvPr>
        </p:nvGraphicFramePr>
        <p:xfrm>
          <a:off x="557056" y="4454646"/>
          <a:ext cx="4376738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Equation" r:id="rId13" imgW="2311400" imgH="508000" progId="Equation.3">
                  <p:embed/>
                </p:oleObj>
              </mc:Choice>
              <mc:Fallback>
                <p:oleObj name="Equation" r:id="rId13" imgW="23114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57056" y="4454646"/>
                        <a:ext cx="4376738" cy="96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6495" y="5376556"/>
            <a:ext cx="7000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Mirror </a:t>
            </a:r>
            <a:r>
              <a:rPr lang="en-US" dirty="0" err="1" smtClean="0"/>
              <a:t>reflectivities</a:t>
            </a:r>
            <a:r>
              <a:rPr lang="en-US" dirty="0" smtClean="0"/>
              <a:t> go up, cavity Finesse goes up, </a:t>
            </a:r>
            <a:r>
              <a:rPr lang="en-US" dirty="0" err="1" smtClean="0"/>
              <a:t>Linewidth</a:t>
            </a:r>
            <a:r>
              <a:rPr lang="en-US" dirty="0" smtClean="0"/>
              <a:t> gets smaller</a:t>
            </a:r>
            <a:endParaRPr lang="en-US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841688"/>
              </p:ext>
            </p:extLst>
          </p:nvPr>
        </p:nvGraphicFramePr>
        <p:xfrm>
          <a:off x="620467" y="5745888"/>
          <a:ext cx="4623401" cy="1113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5" name="Equation" r:id="rId15" imgW="3060700" imgH="736600" progId="Equation.3">
                  <p:embed/>
                </p:oleObj>
              </mc:Choice>
              <mc:Fallback>
                <p:oleObj name="Equation" r:id="rId15" imgW="3060700" imgH="736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20467" y="5745888"/>
                        <a:ext cx="4623401" cy="1113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957885" y="1296591"/>
            <a:ext cx="317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&lt;-&gt; Length &lt;-&gt; Frequency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813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15" y="1597032"/>
            <a:ext cx="5912305" cy="51334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I’m just getting to know this system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This system is still under development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some documentation is out-of-date</a:t>
            </a:r>
          </a:p>
          <a:p>
            <a:pPr lvl="1">
              <a:lnSpc>
                <a:spcPct val="70000"/>
              </a:lnSpc>
            </a:pPr>
            <a:r>
              <a:rPr lang="en-US" dirty="0"/>
              <a:t>t</a:t>
            </a:r>
            <a:r>
              <a:rPr lang="en-US" dirty="0" smtClean="0"/>
              <a:t>wo sites do things differently</a:t>
            </a:r>
          </a:p>
          <a:p>
            <a:pPr>
              <a:lnSpc>
                <a:spcPct val="210000"/>
              </a:lnSpc>
            </a:pPr>
            <a:r>
              <a:rPr lang="en-US" dirty="0" smtClean="0"/>
              <a:t>This presentation will not be perfect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Go to references for guidance, they’ve done a better job.</a:t>
            </a:r>
          </a:p>
        </p:txBody>
      </p:sp>
      <p:pic>
        <p:nvPicPr>
          <p:cNvPr id="4" name="Picture 3" descr="White_primer_buck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320" y="1978156"/>
            <a:ext cx="3201680" cy="411591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2996" y="604883"/>
            <a:ext cx="87964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development of CARM/ALS spans many decades, many people, and many subsystems, so documentation </a:t>
            </a:r>
            <a:r>
              <a:rPr lang="en-US" dirty="0" err="1" smtClean="0"/>
              <a:t>isn</a:t>
            </a:r>
            <a:r>
              <a:rPr lang="fr-FR" dirty="0" smtClean="0"/>
              <a:t>’</a:t>
            </a:r>
            <a:r>
              <a:rPr lang="en-US" dirty="0" smtClean="0"/>
              <a:t>t always consistent and it’s tough to find the big picture with everything included in one place. This is my attempt. It’s too ambitious for one talk that I wrote in a day. Please also bare in mind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3059105" y="6002414"/>
            <a:ext cx="33650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Thanks for your patience.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765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to Cavity “Locking”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3</a:t>
            </a:fld>
            <a:endParaRPr lang="en-US"/>
          </a:p>
        </p:txBody>
      </p:sp>
      <p:pic>
        <p:nvPicPr>
          <p:cNvPr id="15" name="Picture 14" descr="PDH_Locking_NoContro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70" y="1175583"/>
            <a:ext cx="7874000" cy="1765300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293200"/>
              </p:ext>
            </p:extLst>
          </p:nvPr>
        </p:nvGraphicFramePr>
        <p:xfrm>
          <a:off x="6184900" y="5862197"/>
          <a:ext cx="1899552" cy="981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762000" imgH="393700" progId="Equation.3">
                  <p:embed/>
                </p:oleObj>
              </mc:Choice>
              <mc:Fallback>
                <p:oleObj name="Equation" r:id="rId4" imgW="762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84900" y="5862197"/>
                        <a:ext cx="1899552" cy="981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046608"/>
              </p:ext>
            </p:extLst>
          </p:nvPr>
        </p:nvGraphicFramePr>
        <p:xfrm>
          <a:off x="6184900" y="3575736"/>
          <a:ext cx="16510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6" imgW="584200" imgH="177800" progId="Equation.3">
                  <p:embed/>
                </p:oleObj>
              </mc:Choice>
              <mc:Fallback>
                <p:oleObj name="Equation" r:id="rId6" imgW="584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84900" y="3575736"/>
                        <a:ext cx="1651000" cy="5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23613" y="4846534"/>
            <a:ext cx="44127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Equivalent noise sources to this system: </a:t>
            </a:r>
          </a:p>
          <a:p>
            <a:pPr algn="r"/>
            <a:r>
              <a:rPr lang="en-US" sz="2000" dirty="0"/>
              <a:t>	</a:t>
            </a:r>
            <a:r>
              <a:rPr lang="en-US" sz="2000" dirty="0" smtClean="0"/>
              <a:t>		cavity length changes or </a:t>
            </a:r>
          </a:p>
          <a:p>
            <a:pPr algn="r"/>
            <a:r>
              <a:rPr lang="en-US" sz="2000" dirty="0" smtClean="0"/>
              <a:t>laser frequency/wavelength changes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875896" y="1392055"/>
            <a:ext cx="67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aser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81272" y="719942"/>
            <a:ext cx="8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Optical </a:t>
            </a:r>
          </a:p>
          <a:p>
            <a:r>
              <a:rPr lang="en-US" dirty="0" smtClean="0"/>
              <a:t>Isolator</a:t>
            </a:r>
            <a:endParaRPr lang="en-US" dirty="0"/>
          </a:p>
        </p:txBody>
      </p:sp>
      <p:pic>
        <p:nvPicPr>
          <p:cNvPr id="22" name="Picture 21" descr="fabry_perot_reflectio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480" y="2222379"/>
            <a:ext cx="4823420" cy="438769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84886" y="2929405"/>
            <a:ext cx="4651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Resonant cavity resonates, when cavity length is an integer number of laser wavelengths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60246" y="4200203"/>
            <a:ext cx="3289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More reflective mirrors </a:t>
            </a:r>
          </a:p>
          <a:p>
            <a:pPr algn="ctr"/>
            <a:r>
              <a:rPr lang="en-US" dirty="0" smtClean="0"/>
              <a:t>= Tighter resonance condition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72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to PDH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392" y="56733"/>
            <a:ext cx="18991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Robert V. </a:t>
            </a:r>
            <a:r>
              <a:rPr lang="en-US" sz="2000" b="1" dirty="0" smtClean="0"/>
              <a:t>P</a:t>
            </a:r>
            <a:r>
              <a:rPr lang="en-US" sz="2000" dirty="0" smtClean="0"/>
              <a:t>ound</a:t>
            </a:r>
          </a:p>
          <a:p>
            <a:r>
              <a:rPr lang="en-US" sz="2000" dirty="0" smtClean="0"/>
              <a:t>Ron W P </a:t>
            </a:r>
            <a:r>
              <a:rPr lang="en-US" sz="2000" b="1" dirty="0" err="1" smtClean="0"/>
              <a:t>D</a:t>
            </a:r>
            <a:r>
              <a:rPr lang="en-US" sz="2000" dirty="0" err="1" smtClean="0"/>
              <a:t>rever</a:t>
            </a:r>
            <a:endParaRPr lang="en-US" sz="2000" dirty="0"/>
          </a:p>
          <a:p>
            <a:r>
              <a:rPr lang="en-US" sz="2000" dirty="0" smtClean="0"/>
              <a:t>John L </a:t>
            </a:r>
            <a:r>
              <a:rPr lang="en-US" sz="2000" b="1" dirty="0" smtClean="0"/>
              <a:t>H</a:t>
            </a:r>
            <a:r>
              <a:rPr lang="en-US" sz="2000" dirty="0" smtClean="0"/>
              <a:t>all</a:t>
            </a:r>
            <a:endParaRPr lang="en-US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54558" y="440054"/>
            <a:ext cx="8498236" cy="4789318"/>
            <a:chOff x="54558" y="440054"/>
            <a:chExt cx="8498236" cy="4789318"/>
          </a:xfrm>
        </p:grpSpPr>
        <p:pic>
          <p:nvPicPr>
            <p:cNvPr id="7" name="Picture 6" descr="PDH_Locking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794" y="1181933"/>
              <a:ext cx="7874000" cy="35179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191992" y="664624"/>
              <a:ext cx="928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Faraday </a:t>
              </a:r>
            </a:p>
            <a:p>
              <a:r>
                <a:rPr lang="en-US" dirty="0" smtClean="0"/>
                <a:t>Isolator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5896" y="1392055"/>
              <a:ext cx="6778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dirty="0" smtClean="0"/>
                <a:t>aser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81272" y="719942"/>
              <a:ext cx="8979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Optical </a:t>
              </a:r>
            </a:p>
            <a:p>
              <a:r>
                <a:rPr lang="en-US" dirty="0" smtClean="0"/>
                <a:t>Isolator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19002" y="4583041"/>
              <a:ext cx="10494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Low-Pass </a:t>
              </a:r>
            </a:p>
            <a:p>
              <a:pPr algn="ctr"/>
              <a:r>
                <a:rPr lang="en-US" dirty="0" smtClean="0"/>
                <a:t>Filter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3434" y="4565758"/>
              <a:ext cx="16224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Mixer/</a:t>
              </a:r>
            </a:p>
            <a:p>
              <a:pPr algn="ctr"/>
              <a:r>
                <a:rPr lang="en-US" dirty="0" smtClean="0"/>
                <a:t>“Demodulator”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54260" y="3088756"/>
              <a:ext cx="7408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Phase </a:t>
              </a:r>
            </a:p>
            <a:p>
              <a:pPr algn="ctr"/>
              <a:r>
                <a:rPr lang="en-US" dirty="0" smtClean="0"/>
                <a:t>Delay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83460" y="2034035"/>
              <a:ext cx="10744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Local</a:t>
              </a:r>
            </a:p>
            <a:p>
              <a:pPr algn="ctr"/>
              <a:r>
                <a:rPr lang="en-US" dirty="0" smtClean="0"/>
                <a:t>Oscillator</a:t>
              </a:r>
            </a:p>
            <a:p>
              <a:pPr algn="ctr"/>
              <a:r>
                <a:rPr lang="en-US" dirty="0" smtClean="0"/>
                <a:t>(LO)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29016" y="440054"/>
              <a:ext cx="118937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Phase / </a:t>
              </a:r>
            </a:p>
            <a:p>
              <a:pPr algn="ctr"/>
              <a:r>
                <a:rPr lang="en-US" dirty="0" smtClean="0"/>
                <a:t>Frequency</a:t>
              </a:r>
            </a:p>
            <a:p>
              <a:pPr algn="ctr"/>
              <a:r>
                <a:rPr lang="en-US" dirty="0" smtClean="0"/>
                <a:t>Modulator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558" y="2765590"/>
              <a:ext cx="9011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Control</a:t>
              </a:r>
            </a:p>
            <a:p>
              <a:pPr algn="ctr"/>
              <a:r>
                <a:rPr lang="en-US" dirty="0" smtClean="0"/>
                <a:t>Filter</a:t>
              </a:r>
            </a:p>
            <a:p>
              <a:pPr algn="ctr"/>
              <a:r>
                <a:rPr lang="en-US" dirty="0" smtClean="0"/>
                <a:t>“Servo”</a:t>
              </a:r>
            </a:p>
          </p:txBody>
        </p:sp>
      </p:grpSp>
      <p:pic>
        <p:nvPicPr>
          <p:cNvPr id="17" name="Picture 16" descr="400px-Simulated_PDH_readou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288" y="2371406"/>
            <a:ext cx="3523712" cy="38056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60034" y="2880013"/>
            <a:ext cx="2226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Reflected Field Power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82578" y="4244151"/>
            <a:ext cx="2181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Reflected Field Phase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69510" y="6147817"/>
            <a:ext cx="3218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Non-linear in regions outside cavity </a:t>
            </a:r>
            <a:r>
              <a:rPr lang="en-US" dirty="0" err="1" smtClean="0"/>
              <a:t>linewidth</a:t>
            </a:r>
            <a:endParaRPr 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58392" y="5187080"/>
            <a:ext cx="56787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“Lock acquisition” or “catch (and hold) lock”</a:t>
            </a:r>
          </a:p>
          <a:p>
            <a:r>
              <a:rPr lang="en-US" dirty="0" smtClean="0"/>
              <a:t> = Length changes slower than the control bandwidth</a:t>
            </a:r>
          </a:p>
          <a:p>
            <a:endParaRPr lang="en-US" dirty="0" smtClean="0"/>
          </a:p>
          <a:p>
            <a:r>
              <a:rPr lang="en-US" dirty="0" smtClean="0"/>
              <a:t>Control servo holds the laser frequency within linear operating regime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362127" y="20653"/>
            <a:ext cx="2869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Locks laser frequency to resonant cavity, following the length of the cavity as it changes</a:t>
            </a:r>
            <a:endParaRPr lang="en-US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6728109" y="5873473"/>
            <a:ext cx="1722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PDH Error Signal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7116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to PDH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019856"/>
              </p:ext>
            </p:extLst>
          </p:nvPr>
        </p:nvGraphicFramePr>
        <p:xfrm>
          <a:off x="1633684" y="5320012"/>
          <a:ext cx="1899552" cy="981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3" imgW="762000" imgH="393700" progId="Equation.3">
                  <p:embed/>
                </p:oleObj>
              </mc:Choice>
              <mc:Fallback>
                <p:oleObj name="Equation" r:id="rId3" imgW="762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3684" y="5320012"/>
                        <a:ext cx="1899552" cy="981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4558" y="440054"/>
            <a:ext cx="8498236" cy="4789318"/>
            <a:chOff x="54558" y="440054"/>
            <a:chExt cx="8498236" cy="4789318"/>
          </a:xfrm>
        </p:grpSpPr>
        <p:pic>
          <p:nvPicPr>
            <p:cNvPr id="8" name="Picture 7" descr="PDH_Locking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794" y="1181933"/>
              <a:ext cx="7874000" cy="35179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191992" y="664624"/>
              <a:ext cx="928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Faraday </a:t>
              </a:r>
            </a:p>
            <a:p>
              <a:r>
                <a:rPr lang="en-US" dirty="0" smtClean="0"/>
                <a:t>Isolator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5896" y="1392055"/>
              <a:ext cx="6778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dirty="0" smtClean="0"/>
                <a:t>aser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81272" y="719942"/>
              <a:ext cx="8979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Optical </a:t>
              </a:r>
            </a:p>
            <a:p>
              <a:r>
                <a:rPr lang="en-US" dirty="0" smtClean="0"/>
                <a:t>Isolator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19002" y="4583041"/>
              <a:ext cx="10494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Low-Pass </a:t>
              </a:r>
            </a:p>
            <a:p>
              <a:pPr algn="ctr"/>
              <a:r>
                <a:rPr lang="en-US" dirty="0" smtClean="0"/>
                <a:t>Filter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59486" y="4611112"/>
              <a:ext cx="730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Mixer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54260" y="3088756"/>
              <a:ext cx="7408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Phase </a:t>
              </a:r>
            </a:p>
            <a:p>
              <a:pPr algn="ctr"/>
              <a:r>
                <a:rPr lang="en-US" dirty="0" smtClean="0"/>
                <a:t>Delay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83460" y="2034035"/>
              <a:ext cx="10744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Local</a:t>
              </a:r>
            </a:p>
            <a:p>
              <a:pPr algn="ctr"/>
              <a:r>
                <a:rPr lang="en-US" dirty="0" smtClean="0"/>
                <a:t>Oscillator</a:t>
              </a:r>
            </a:p>
            <a:p>
              <a:pPr algn="ctr"/>
              <a:r>
                <a:rPr lang="en-US" dirty="0" smtClean="0"/>
                <a:t>(LO)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29016" y="440054"/>
              <a:ext cx="118937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Phase / </a:t>
              </a:r>
            </a:p>
            <a:p>
              <a:pPr algn="ctr"/>
              <a:r>
                <a:rPr lang="en-US" dirty="0" smtClean="0"/>
                <a:t>Frequency</a:t>
              </a:r>
            </a:p>
            <a:p>
              <a:pPr algn="ctr"/>
              <a:r>
                <a:rPr lang="en-US" dirty="0" smtClean="0"/>
                <a:t>Modulator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558" y="2765590"/>
              <a:ext cx="9011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Control</a:t>
              </a:r>
            </a:p>
            <a:p>
              <a:pPr algn="ctr"/>
              <a:r>
                <a:rPr lang="en-US" dirty="0" smtClean="0"/>
                <a:t>Filter</a:t>
              </a:r>
            </a:p>
            <a:p>
              <a:pPr algn="ctr"/>
              <a:r>
                <a:rPr lang="en-US" dirty="0" smtClean="0"/>
                <a:t>“Servo”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879174" y="2375137"/>
            <a:ext cx="310219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PDH locking the Laser to </a:t>
            </a:r>
          </a:p>
          <a:p>
            <a:r>
              <a:rPr lang="en-US" dirty="0" smtClean="0"/>
              <a:t>Cavity reduces frequency noise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Cavity treated as </a:t>
            </a:r>
          </a:p>
          <a:p>
            <a:r>
              <a:rPr lang="en-US" dirty="0" smtClean="0"/>
              <a:t>“frequency reference”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59683" y="5229372"/>
            <a:ext cx="38931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LONGER the cavity, and/or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he SMALLER the length changes,</a:t>
            </a:r>
          </a:p>
          <a:p>
            <a:r>
              <a:rPr lang="en-US" sz="2000" dirty="0" smtClean="0"/>
              <a:t>the better the frequency reference,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he lower the frequency noise</a:t>
            </a:r>
          </a:p>
        </p:txBody>
      </p:sp>
    </p:spTree>
    <p:extLst>
      <p:ext uri="{BB962C8B-B14F-4D97-AF65-F5344CB8AC3E}">
        <p14:creationId xmlns:p14="http://schemas.microsoft.com/office/powerpoint/2010/main" val="42407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LIGO Arm Cavity Problem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aLIGOopticallayout_SimpleNoLabel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76" y="857723"/>
            <a:ext cx="6669908" cy="54780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96326" y="1283219"/>
            <a:ext cx="39476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Highly reflective mirrors</a:t>
            </a:r>
          </a:p>
          <a:p>
            <a:r>
              <a:rPr lang="en-US" dirty="0" smtClean="0"/>
              <a:t>Long light storage time</a:t>
            </a:r>
          </a:p>
          <a:p>
            <a:endParaRPr lang="en-US" dirty="0"/>
          </a:p>
          <a:p>
            <a:r>
              <a:rPr lang="en-US" dirty="0" smtClean="0"/>
              <a:t>Great for gravitational wave detection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Highly reflective mirrors</a:t>
            </a:r>
          </a:p>
          <a:p>
            <a:r>
              <a:rPr lang="en-US" dirty="0" smtClean="0"/>
              <a:t>Very small / tight cavity line width:</a:t>
            </a:r>
          </a:p>
          <a:p>
            <a:r>
              <a:rPr lang="en-US" dirty="0" smtClean="0"/>
              <a:t>        FWHM ≈ 100 [Hz] ≈ 1 [nm]</a:t>
            </a:r>
          </a:p>
          <a:p>
            <a:endParaRPr lang="en-US" dirty="0"/>
          </a:p>
          <a:p>
            <a:r>
              <a:rPr lang="en-US" dirty="0" smtClean="0"/>
              <a:t>Difficult to catch a resonance condition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3596759"/>
            <a:ext cx="39999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aLIGO Needs frequency stabilization down to 20 [</a:t>
            </a:r>
            <a:r>
              <a:rPr lang="en-US" dirty="0" err="1" smtClean="0"/>
              <a:t>nHz</a:t>
            </a:r>
            <a:r>
              <a:rPr lang="en-US" dirty="0" smtClean="0"/>
              <a:t>] = 2e-8 [Hz/</a:t>
            </a:r>
            <a:r>
              <a:rPr lang="en-US" dirty="0" err="1" smtClean="0"/>
              <a:t>rtHz</a:t>
            </a:r>
            <a:r>
              <a:rPr lang="en-US" dirty="0" smtClean="0"/>
              <a:t>]! </a:t>
            </a:r>
          </a:p>
          <a:p>
            <a:r>
              <a:rPr lang="en-US" dirty="0" smtClean="0"/>
              <a:t>(in loop)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Frequency stabilized to a part in 10</a:t>
            </a:r>
            <a:r>
              <a:rPr lang="en-US" baseline="30000" dirty="0" smtClean="0"/>
              <a:t>22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4812" y="1279629"/>
            <a:ext cx="3847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Laser frequency = 3 [THz] = 3e14 [Hz]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97148" y="6260937"/>
            <a:ext cx="760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order to merge corner station with arms during lock acquisition, while building up frequency stability, we need *LOTS* of loops.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26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LIGO = PDH to the MAX</a:t>
            </a:r>
            <a:endParaRPr lang="en-US" dirty="0"/>
          </a:p>
        </p:txBody>
      </p:sp>
      <p:pic>
        <p:nvPicPr>
          <p:cNvPr id="8" name="Picture 7" descr="ALS_ElectroOptical_ControlSchemat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3942"/>
            <a:ext cx="9144000" cy="58696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49754" y="621801"/>
            <a:ext cx="34341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SIX</a:t>
            </a:r>
            <a:r>
              <a:rPr lang="en-US" dirty="0" smtClean="0"/>
              <a:t> nested / interconnected PDH loops to control the laser frequency:</a:t>
            </a:r>
          </a:p>
          <a:p>
            <a:r>
              <a:rPr lang="en-US" b="1" dirty="0" smtClean="0"/>
              <a:t>FSS</a:t>
            </a:r>
          </a:p>
          <a:p>
            <a:r>
              <a:rPr lang="en-US" b="1" dirty="0" smtClean="0"/>
              <a:t>IMC PDH</a:t>
            </a:r>
          </a:p>
          <a:p>
            <a:r>
              <a:rPr lang="en-US" b="1" dirty="0" smtClean="0"/>
              <a:t>Fiber PLL</a:t>
            </a:r>
          </a:p>
          <a:p>
            <a:r>
              <a:rPr lang="en-US" b="1" dirty="0" smtClean="0"/>
              <a:t>ALS PDH</a:t>
            </a:r>
          </a:p>
          <a:p>
            <a:r>
              <a:rPr lang="en-US" b="1" dirty="0" smtClean="0"/>
              <a:t>ALS COMM</a:t>
            </a:r>
            <a:endParaRPr lang="en-US" b="1" dirty="0" smtClean="0"/>
          </a:p>
          <a:p>
            <a:r>
              <a:rPr lang="en-US" b="1" dirty="0" smtClean="0"/>
              <a:t>CARM</a:t>
            </a:r>
          </a:p>
        </p:txBody>
      </p:sp>
    </p:spTree>
    <p:extLst>
      <p:ext uri="{BB962C8B-B14F-4D97-AF65-F5344CB8AC3E}">
        <p14:creationId xmlns:p14="http://schemas.microsoft.com/office/powerpoint/2010/main" val="42443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Stabilization Servo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38823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FSS</a:t>
            </a:r>
          </a:p>
          <a:p>
            <a:r>
              <a:rPr lang="en-US" dirty="0" smtClean="0"/>
              <a:t>IMC PDH</a:t>
            </a:r>
          </a:p>
          <a:p>
            <a:r>
              <a:rPr lang="en-US" dirty="0" smtClean="0"/>
              <a:t>Fiber PLL</a:t>
            </a:r>
          </a:p>
          <a:p>
            <a:r>
              <a:rPr lang="en-US" dirty="0" smtClean="0"/>
              <a:t>ALS PDH</a:t>
            </a:r>
          </a:p>
          <a:p>
            <a:r>
              <a:rPr lang="en-US" dirty="0" smtClean="0"/>
              <a:t>ALS COMM</a:t>
            </a:r>
          </a:p>
          <a:p>
            <a:r>
              <a:rPr lang="en-US" dirty="0" smtClean="0"/>
              <a:t>CARM</a:t>
            </a:r>
            <a:endParaRPr lang="en-US" dirty="0" smtClean="0"/>
          </a:p>
        </p:txBody>
      </p:sp>
      <p:pic>
        <p:nvPicPr>
          <p:cNvPr id="10" name="Picture 9" descr="ALS_ElectroOptical_ControlSchematic_FS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231" y="1609073"/>
            <a:ext cx="4932551" cy="37419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87653" y="682275"/>
            <a:ext cx="3024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Just a fancy PDH loop!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12039" y="1427608"/>
            <a:ext cx="30807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Voltage-Controlled Oscillator</a:t>
            </a:r>
          </a:p>
          <a:p>
            <a:r>
              <a:rPr lang="en-US" dirty="0" smtClean="0"/>
              <a:t>(VCO)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Provides local oscillator (LO) frequency at ~80 [MHz]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But Oscillator Frequency is controllable (via a voltage input) to +/- 1 [MHz]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54839" y="4453229"/>
            <a:ext cx="35379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Acousto-Optic Modulator (AOM)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 PZT wrapped around a crystal, creates diffraction pattern, with each fringe shifted by oscillator frequency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We catch the first, and send it through twice, so modulation frequency is ~160 [MHz]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88232" y="4781340"/>
            <a:ext cx="22113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sent into </a:t>
            </a:r>
            <a:r>
              <a:rPr lang="en-US" b="1" dirty="0" smtClean="0"/>
              <a:t>Reference Cavity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L ≈ 0.5 [m]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 a vacuum can on the PSL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2763938"/>
            <a:ext cx="32390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Photo-diode demodulated at 160 [Hz], low passed, and control filtered, and sent to laser</a:t>
            </a:r>
          </a:p>
          <a:p>
            <a:r>
              <a:rPr lang="en-US" dirty="0" smtClean="0"/>
              <a:t>Low Frequency = laser temperature</a:t>
            </a:r>
          </a:p>
          <a:p>
            <a:r>
              <a:rPr lang="en-US" dirty="0" smtClean="0"/>
              <a:t>High Frequency = Laser cavity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905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Input Mode Cleaner PDH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G1400519-v1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DF6C7-9612-5742-AA70-BC4A0162558F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38823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FSS</a:t>
            </a:r>
          </a:p>
          <a:p>
            <a:r>
              <a:rPr lang="en-US" b="1" dirty="0" smtClean="0"/>
              <a:t>IMC PDH</a:t>
            </a:r>
          </a:p>
          <a:p>
            <a:r>
              <a:rPr lang="en-US" dirty="0" smtClean="0"/>
              <a:t>Fiber PLL</a:t>
            </a:r>
          </a:p>
          <a:p>
            <a:r>
              <a:rPr lang="en-US" dirty="0" smtClean="0"/>
              <a:t>ALS PDH</a:t>
            </a:r>
          </a:p>
          <a:p>
            <a:r>
              <a:rPr lang="en-US" dirty="0" smtClean="0"/>
              <a:t>ALS COMM</a:t>
            </a:r>
          </a:p>
          <a:p>
            <a:r>
              <a:rPr lang="en-US" dirty="0" smtClean="0"/>
              <a:t>CARM</a:t>
            </a:r>
            <a:endParaRPr lang="en-US" dirty="0" smtClean="0"/>
          </a:p>
        </p:txBody>
      </p:sp>
      <p:pic>
        <p:nvPicPr>
          <p:cNvPr id="10" name="Picture 9" descr="ALS_ElectroOptical_ControlSchematic_IMCPD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56" y="1256526"/>
            <a:ext cx="7255863" cy="56014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90508" y="591567"/>
            <a:ext cx="34529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Just a fancy PDH loop!</a:t>
            </a:r>
          </a:p>
          <a:p>
            <a:pPr algn="ctr"/>
            <a:r>
              <a:rPr lang="en-US" sz="2400" dirty="0" smtClean="0"/>
              <a:t>(but now nested with FSS)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7815" y="2094788"/>
            <a:ext cx="32188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Electro-optic Modulator (EOM)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Another crystal whose index of refraction oscillates with voltage, modulating the phase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IMC oscillator is set at 24 [MHz]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74428" y="4651497"/>
            <a:ext cx="39616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16 [m], suspended </a:t>
            </a:r>
            <a:r>
              <a:rPr lang="en-US" b="1" dirty="0" smtClean="0"/>
              <a:t>input mode cleaner </a:t>
            </a:r>
            <a:r>
              <a:rPr lang="en-US" dirty="0" smtClean="0"/>
              <a:t>cavity serves as frequency reference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Fast control sent as control input PSL VCO (remember the +/- 1 [MHz]?)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Slow control sent to IMC cavity length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16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1096</Words>
  <Application>Microsoft Macintosh PowerPoint</Application>
  <PresentationFormat>On-screen Show (4:3)</PresentationFormat>
  <Paragraphs>231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Microsoft Equation</vt:lpstr>
      <vt:lpstr>Impressions of CARM/ALS</vt:lpstr>
      <vt:lpstr>Primer</vt:lpstr>
      <vt:lpstr>Intro to Cavity “Locking”</vt:lpstr>
      <vt:lpstr>Intro to PDH</vt:lpstr>
      <vt:lpstr>Intro to PDH</vt:lpstr>
      <vt:lpstr>The LIGO Arm Cavity Problem</vt:lpstr>
      <vt:lpstr>LIGO = PDH to the MAX</vt:lpstr>
      <vt:lpstr>Frequency Stabilization Servo</vt:lpstr>
      <vt:lpstr>Input Mode Cleaner PDH</vt:lpstr>
      <vt:lpstr>PSL / End-Station  Laser Phase-Locking Loop</vt:lpstr>
      <vt:lpstr>Arm Length Stabilization PDH</vt:lpstr>
      <vt:lpstr>PSL / Common Arm Stabilization</vt:lpstr>
      <vt:lpstr>Common Arm Servo</vt:lpstr>
      <vt:lpstr>Appendix to PDH (Essential Cavity Equations)</vt:lpstr>
    </vt:vector>
  </TitlesOfParts>
  <Company>Louisiana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Impressions of CARM/ALS</dc:title>
  <dc:creator>Jeff Kissel</dc:creator>
  <cp:lastModifiedBy>Jeff Kissel</cp:lastModifiedBy>
  <cp:revision>29</cp:revision>
  <dcterms:created xsi:type="dcterms:W3CDTF">2014-05-08T00:45:02Z</dcterms:created>
  <dcterms:modified xsi:type="dcterms:W3CDTF">2014-05-08T18:01:05Z</dcterms:modified>
</cp:coreProperties>
</file>