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7010400" cy="9236075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58" y="1147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7"/>
            <a:ext cx="37307520" cy="70561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023C-841F-48D3-BCAE-BEBF6A2D3DA9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17B7-273C-44E7-93DC-D8F3D942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2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023C-841F-48D3-BCAE-BEBF6A2D3DA9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17B7-273C-44E7-93DC-D8F3D942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7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37" y="1760224"/>
            <a:ext cx="7406643" cy="37444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4" y="1760224"/>
            <a:ext cx="21488403" cy="37444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023C-841F-48D3-BCAE-BEBF6A2D3DA9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17B7-273C-44E7-93DC-D8F3D942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6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023C-841F-48D3-BCAE-BEBF6A2D3DA9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17B7-273C-44E7-93DC-D8F3D942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4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4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4" y="13952227"/>
            <a:ext cx="37307520" cy="7200896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023C-841F-48D3-BCAE-BEBF6A2D3DA9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17B7-273C-44E7-93DC-D8F3D942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4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3" y="10241282"/>
            <a:ext cx="14447520" cy="28963624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824963" y="10241282"/>
            <a:ext cx="14447520" cy="28963624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023C-841F-48D3-BCAE-BEBF6A2D3DA9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17B7-273C-44E7-93DC-D8F3D942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2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3" y="7368542"/>
            <a:ext cx="19392903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3" y="10439400"/>
            <a:ext cx="19392903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6" y="7368542"/>
            <a:ext cx="19400519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6" y="10439400"/>
            <a:ext cx="19400519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023C-841F-48D3-BCAE-BEBF6A2D3DA9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17B7-273C-44E7-93DC-D8F3D942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7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023C-841F-48D3-BCAE-BEBF6A2D3DA9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17B7-273C-44E7-93DC-D8F3D942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023C-841F-48D3-BCAE-BEBF6A2D3DA9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17B7-273C-44E7-93DC-D8F3D942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6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2"/>
            <a:ext cx="14439904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3" cy="28094944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4" cy="22517104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023C-841F-48D3-BCAE-BEBF6A2D3DA9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17B7-273C-44E7-93DC-D8F3D942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2"/>
            <a:ext cx="26334720" cy="2720344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19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6"/>
            <a:ext cx="26334720" cy="3863336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023C-841F-48D3-BCAE-BEBF6A2D3DA9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17B7-273C-44E7-93DC-D8F3D942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5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4"/>
            <a:ext cx="10241280" cy="1752599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9023C-841F-48D3-BCAE-BEBF6A2D3DA9}" type="datetimeFigureOut">
              <a:rPr lang="en-US" smtClean="0"/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4"/>
            <a:ext cx="13898880" cy="1752599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4"/>
            <a:ext cx="10241280" cy="1752599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17B7-273C-44E7-93DC-D8F3D942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1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8400" y="171096"/>
            <a:ext cx="26720800" cy="4019903"/>
          </a:xfr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US" sz="12000" b="1" dirty="0" smtClean="0">
                <a:solidFill>
                  <a:srgbClr val="0000FF"/>
                </a:solidFill>
              </a:rPr>
              <a:t>Risk Reduction Work on </a:t>
            </a:r>
            <a:br>
              <a:rPr lang="en-US" sz="12000" b="1" dirty="0" smtClean="0">
                <a:solidFill>
                  <a:srgbClr val="0000FF"/>
                </a:solidFill>
              </a:rPr>
            </a:br>
            <a:r>
              <a:rPr lang="en-US" sz="12000" b="1" dirty="0" smtClean="0">
                <a:solidFill>
                  <a:srgbClr val="0000FF"/>
                </a:solidFill>
              </a:rPr>
              <a:t>Advanced LIGO Suspensions</a:t>
            </a:r>
            <a:br>
              <a:rPr lang="en-US" sz="12000" b="1" dirty="0" smtClean="0">
                <a:solidFill>
                  <a:srgbClr val="0000FF"/>
                </a:solidFill>
              </a:rPr>
            </a:br>
            <a:r>
              <a:rPr lang="en-US" sz="5300" b="1" dirty="0" smtClean="0">
                <a:solidFill>
                  <a:srgbClr val="0000FF"/>
                </a:solidFill>
              </a:rPr>
              <a:t>Norna A Robertson, Harrison Miller and </a:t>
            </a:r>
            <a:r>
              <a:rPr lang="en-US" sz="5300" b="1" dirty="0" err="1" smtClean="0">
                <a:solidFill>
                  <a:srgbClr val="0000FF"/>
                </a:solidFill>
              </a:rPr>
              <a:t>Calum</a:t>
            </a:r>
            <a:r>
              <a:rPr lang="en-US" sz="5300" b="1" dirty="0" smtClean="0">
                <a:solidFill>
                  <a:srgbClr val="0000FF"/>
                </a:solidFill>
              </a:rPr>
              <a:t> </a:t>
            </a:r>
            <a:r>
              <a:rPr lang="en-US" sz="5300" b="1" dirty="0" err="1" smtClean="0">
                <a:solidFill>
                  <a:srgbClr val="0000FF"/>
                </a:solidFill>
              </a:rPr>
              <a:t>Torrie</a:t>
            </a:r>
            <a:r>
              <a:rPr lang="en-US" sz="5300" b="1" dirty="0" smtClean="0">
                <a:solidFill>
                  <a:srgbClr val="0000FF"/>
                </a:solidFill>
              </a:rPr>
              <a:t>: Caltech</a:t>
            </a:r>
            <a:endParaRPr lang="en-US" sz="5300" b="1" dirty="0">
              <a:solidFill>
                <a:srgbClr val="0000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30440" y="4721211"/>
            <a:ext cx="13639800" cy="8563268"/>
          </a:xfrm>
          <a:prstGeom prst="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txBody>
          <a:bodyPr vert="horz" lIns="438912" tIns="219456" rIns="438912" bIns="219456" rtlCol="0">
            <a:normAutofit/>
          </a:bodyPr>
          <a:lstStyle>
            <a:lvl1pPr marL="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b="1" dirty="0" smtClean="0">
                <a:solidFill>
                  <a:srgbClr val="0000FF"/>
                </a:solidFill>
              </a:rPr>
              <a:t>Introduction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All Advanced LIGO (</a:t>
            </a:r>
            <a:r>
              <a:rPr lang="en-US" sz="3600" dirty="0" err="1" smtClean="0">
                <a:solidFill>
                  <a:schemeClr val="tx1"/>
                </a:solidFill>
              </a:rPr>
              <a:t>aLIGO</a:t>
            </a:r>
            <a:r>
              <a:rPr lang="en-US" sz="3600" dirty="0" smtClean="0">
                <a:solidFill>
                  <a:schemeClr val="tx1"/>
                </a:solidFill>
              </a:rPr>
              <a:t>) suspensions are now installed at both observatories.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Measurements of dynamical </a:t>
            </a:r>
            <a:r>
              <a:rPr lang="en-US" sz="3600" dirty="0" err="1" smtClean="0">
                <a:solidFill>
                  <a:schemeClr val="tx1"/>
                </a:solidFill>
              </a:rPr>
              <a:t>behaviour</a:t>
            </a:r>
            <a:r>
              <a:rPr lang="en-US" sz="3600" dirty="0" smtClean="0">
                <a:solidFill>
                  <a:schemeClr val="tx1"/>
                </a:solidFill>
              </a:rPr>
              <a:t> (mode frequencies, transfer functions, violin mode Qs, actuation levels etc.) show that the suspensions should meet their requirements.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However some modifications have been proposed as risk reduction steps to improve the performance of </a:t>
            </a:r>
            <a:r>
              <a:rPr lang="en-US" sz="3600" dirty="0" err="1" smtClean="0">
                <a:solidFill>
                  <a:schemeClr val="tx1"/>
                </a:solidFill>
              </a:rPr>
              <a:t>aLIGO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118872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1"/>
                </a:solidFill>
              </a:rPr>
              <a:t>Increased vertical isolation in signal recycling cavity triple suspensions 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1188720" indent="-571500" algn="l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/>
                </a:solidFill>
              </a:rPr>
              <a:t>Revised </a:t>
            </a:r>
            <a:r>
              <a:rPr lang="en-US" sz="3600" dirty="0">
                <a:solidFill>
                  <a:schemeClr val="tx1"/>
                </a:solidFill>
              </a:rPr>
              <a:t>design of beamsplitter triple suspension for a larger beamsplitter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66800" y="293139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G1400804</a:t>
            </a:r>
            <a:endParaRPr lang="en-US" sz="4800" dirty="0"/>
          </a:p>
        </p:txBody>
      </p:sp>
      <p:pic>
        <p:nvPicPr>
          <p:cNvPr id="14" name="Picture 18" descr="AdL_Lo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018" y="228600"/>
            <a:ext cx="6013582" cy="19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lsc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74326" y="431510"/>
            <a:ext cx="4191000" cy="17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ubtitle 2"/>
          <p:cNvSpPr txBox="1">
            <a:spLocks/>
          </p:cNvSpPr>
          <p:nvPr/>
        </p:nvSpPr>
        <p:spPr>
          <a:xfrm>
            <a:off x="29565600" y="4724400"/>
            <a:ext cx="13639800" cy="8563268"/>
          </a:xfrm>
          <a:prstGeom prst="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txBody>
          <a:bodyPr vert="horz" lIns="438912" tIns="219456" rIns="438912" bIns="219456" rtlCol="0">
            <a:normAutofit/>
          </a:bodyPr>
          <a:lstStyle>
            <a:lvl1pPr marL="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0"/>
            <a:r>
              <a:rPr lang="en-US" sz="4800" b="1" dirty="0" smtClean="0">
                <a:solidFill>
                  <a:srgbClr val="0000FF"/>
                </a:solidFill>
              </a:rPr>
              <a:t>Revised </a:t>
            </a:r>
            <a:r>
              <a:rPr lang="en-US" sz="4800" b="1" dirty="0">
                <a:solidFill>
                  <a:srgbClr val="0000FF"/>
                </a:solidFill>
              </a:rPr>
              <a:t>Design of Suspension for Larger </a:t>
            </a:r>
            <a:r>
              <a:rPr lang="en-US" sz="4800" b="1" dirty="0" smtClean="0">
                <a:solidFill>
                  <a:srgbClr val="0000FF"/>
                </a:solidFill>
              </a:rPr>
              <a:t>Beamsplitter (BS)</a:t>
            </a:r>
            <a:endParaRPr lang="en-US" sz="4800" b="1" dirty="0">
              <a:solidFill>
                <a:srgbClr val="0000FF"/>
              </a:solidFill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15087600" y="4724400"/>
            <a:ext cx="13639800" cy="8563268"/>
          </a:xfrm>
          <a:prstGeom prst="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txBody>
          <a:bodyPr vert="horz" lIns="438912" tIns="219456" rIns="438912" bIns="219456" rtlCol="0">
            <a:normAutofit/>
          </a:bodyPr>
          <a:lstStyle>
            <a:lvl1pPr marL="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0000FF"/>
                </a:solidFill>
              </a:rPr>
              <a:t>Further Development of New HSTS Middle Mass</a:t>
            </a:r>
            <a:endParaRPr lang="en-US" sz="4800" b="1" dirty="0" smtClean="0">
              <a:solidFill>
                <a:schemeClr val="tx1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5087600" y="23516932"/>
            <a:ext cx="13639800" cy="8563268"/>
          </a:xfrm>
          <a:prstGeom prst="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txBody>
          <a:bodyPr vert="horz" lIns="438912" tIns="219456" rIns="438912" bIns="219456" rtlCol="0">
            <a:normAutofit/>
          </a:bodyPr>
          <a:lstStyle>
            <a:lvl1pPr marL="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0000FF"/>
                </a:solidFill>
              </a:rPr>
              <a:t>Future Work On HSTS Redesign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647700" y="14144332"/>
            <a:ext cx="13639800" cy="8563268"/>
          </a:xfrm>
          <a:prstGeom prst="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txBody>
          <a:bodyPr vert="horz" lIns="438912" tIns="219456" rIns="438912" bIns="219456" rtlCol="0">
            <a:normAutofit/>
          </a:bodyPr>
          <a:lstStyle>
            <a:lvl1pPr marL="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0000FF"/>
                </a:solidFill>
              </a:rPr>
              <a:t>Increased </a:t>
            </a:r>
            <a:r>
              <a:rPr lang="en-US" sz="4800" b="1" dirty="0">
                <a:solidFill>
                  <a:srgbClr val="0000FF"/>
                </a:solidFill>
              </a:rPr>
              <a:t>Vertical Isolation for Signal Recycling Cavity </a:t>
            </a:r>
            <a:r>
              <a:rPr lang="en-US" sz="4800" b="1" dirty="0" smtClean="0">
                <a:solidFill>
                  <a:srgbClr val="0000FF"/>
                </a:solidFill>
              </a:rPr>
              <a:t>(SRC) Suspensions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685800" y="23516932"/>
            <a:ext cx="13639800" cy="8563268"/>
          </a:xfrm>
          <a:prstGeom prst="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txBody>
          <a:bodyPr vert="horz" lIns="438912" tIns="219456" rIns="438912" bIns="219456" rtlCol="0">
            <a:normAutofit/>
          </a:bodyPr>
          <a:lstStyle>
            <a:lvl1pPr marL="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0000FF"/>
                </a:solidFill>
              </a:rPr>
              <a:t>HAM Small Triple Suspension (HSTS) Redesign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15087600" y="14144332"/>
            <a:ext cx="13639800" cy="8563268"/>
          </a:xfrm>
          <a:prstGeom prst="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txBody>
          <a:bodyPr vert="horz" lIns="438912" tIns="219456" rIns="438912" bIns="219456" rtlCol="0">
            <a:normAutofit/>
          </a:bodyPr>
          <a:lstStyle>
            <a:lvl1pPr marL="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0000FF"/>
                </a:solidFill>
              </a:rPr>
              <a:t>MATLAB Analysis of Redesigned  HSTS Suspension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29565600" y="14144332"/>
            <a:ext cx="13639800" cy="8563268"/>
          </a:xfrm>
          <a:prstGeom prst="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txBody>
          <a:bodyPr vert="horz" lIns="438912" tIns="219456" rIns="438912" bIns="219456" rtlCol="0">
            <a:normAutofit/>
          </a:bodyPr>
          <a:lstStyle>
            <a:lvl1pPr marL="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29534224" y="23516932"/>
            <a:ext cx="13747376" cy="8563268"/>
          </a:xfrm>
          <a:prstGeom prst="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</p:spPr>
        <p:txBody>
          <a:bodyPr vert="horz" lIns="438912" tIns="219456" rIns="438912" bIns="219456" rtlCol="0">
            <a:normAutofit/>
          </a:bodyPr>
          <a:lstStyle>
            <a:lvl1pPr marL="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5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945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891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1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5836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77824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7280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16736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36192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556480" indent="0" algn="ctr" defTabSz="4389120" rtl="0" eaLnBrk="1" latinLnBrk="0" hangingPunct="1">
              <a:spcBef>
                <a:spcPct val="20000"/>
              </a:spcBef>
              <a:buFont typeface="Arial" pitchFamily="34" charset="0"/>
              <a:buNone/>
              <a:defRPr sz="9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rgbClr val="0000FF"/>
                </a:solidFill>
              </a:rPr>
              <a:t>Future Work on BS </a:t>
            </a:r>
            <a:r>
              <a:rPr lang="en-US" sz="4800" b="1" dirty="0">
                <a:solidFill>
                  <a:srgbClr val="0000FF"/>
                </a:solidFill>
              </a:rPr>
              <a:t>S</a:t>
            </a:r>
            <a:r>
              <a:rPr lang="en-US" sz="4800" b="1" dirty="0" smtClean="0">
                <a:solidFill>
                  <a:srgbClr val="0000FF"/>
                </a:solidFill>
              </a:rPr>
              <a:t>uspension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200" y="7086600"/>
            <a:ext cx="4171950" cy="556260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29534224" y="14104208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022799" y="14401800"/>
            <a:ext cx="1280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</a:rPr>
              <a:t>Revised BS Suspension</a:t>
            </a:r>
            <a:endParaRPr lang="en-US" sz="4800" b="1" dirty="0">
              <a:solidFill>
                <a:srgbClr val="0000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594" y="15212204"/>
            <a:ext cx="4049865" cy="6125845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" y="16137315"/>
            <a:ext cx="1337668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Noise in the SRC length, coupling into the GW readout through radiation pressure, may be higher than desired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 particular noise coupling from vertical to horizontal in the three triple suspensions (SRM, SR2, SR3) at their highest  vertical mode (28 Hz)  is significant</a:t>
            </a:r>
            <a:endParaRPr lang="en-US" sz="3600" dirty="0"/>
          </a:p>
          <a:p>
            <a:pPr marL="1188720" indent="-571500">
              <a:buFont typeface="Wingdings" panose="05000000000000000000" pitchFamily="2" charset="2"/>
              <a:buChar char="Ø"/>
            </a:pPr>
            <a:r>
              <a:rPr lang="en-US" sz="3200" dirty="0" smtClean="0"/>
              <a:t>Improve vertical isolation by adding </a:t>
            </a:r>
          </a:p>
          <a:p>
            <a:pPr marL="617220"/>
            <a:r>
              <a:rPr lang="en-US" sz="3200" dirty="0"/>
              <a:t> </a:t>
            </a:r>
            <a:r>
              <a:rPr lang="en-US" sz="3200" dirty="0" smtClean="0"/>
              <a:t>     third stage of blades at middle mass: </a:t>
            </a:r>
          </a:p>
          <a:p>
            <a:pPr marL="617220"/>
            <a:r>
              <a:rPr lang="en-US" sz="3200" dirty="0"/>
              <a:t> </a:t>
            </a:r>
            <a:r>
              <a:rPr lang="en-US" sz="3200" dirty="0" smtClean="0"/>
              <a:t>     all vertical modes &lt; 10 Hz. </a:t>
            </a:r>
          </a:p>
          <a:p>
            <a:pPr marL="1188720" indent="-571500">
              <a:buFont typeface="Wingdings" panose="05000000000000000000" pitchFamily="2" charset="2"/>
              <a:buChar char="Ø"/>
            </a:pPr>
            <a:r>
              <a:rPr lang="en-US" sz="3200" dirty="0" smtClean="0"/>
              <a:t>Start with SRM (HAM Small Triple Suspension).                                Coupling in SRM is larger due to optic pitc</a:t>
            </a:r>
            <a:r>
              <a:rPr lang="en-US" sz="3600" dirty="0" smtClean="0"/>
              <a:t>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617149" y="6324600"/>
            <a:ext cx="840665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Size of beamsplitter (BS) was frozen </a:t>
            </a:r>
            <a:r>
              <a:rPr lang="en-US" sz="3600" dirty="0" smtClean="0"/>
              <a:t>relatively </a:t>
            </a:r>
            <a:r>
              <a:rPr lang="en-US" sz="3600" dirty="0"/>
              <a:t>early: trade-off between clear aperture and  manufacturability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It </a:t>
            </a:r>
            <a:r>
              <a:rPr lang="en-US" sz="3600" dirty="0"/>
              <a:t>is the limiting optical aperture in the </a:t>
            </a:r>
            <a:r>
              <a:rPr lang="en-US" sz="3600" dirty="0" smtClean="0"/>
              <a:t>interferometer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Enhanced optical simulations indicate </a:t>
            </a:r>
            <a:r>
              <a:rPr lang="en-US" sz="3600" dirty="0" smtClean="0"/>
              <a:t>the aperture may compromise performance </a:t>
            </a:r>
          </a:p>
          <a:p>
            <a:pPr marL="1074420" indent="-457200">
              <a:buFont typeface="Wingdings" panose="05000000000000000000" pitchFamily="2" charset="2"/>
              <a:buChar char="Ø"/>
            </a:pPr>
            <a:r>
              <a:rPr lang="en-US" sz="3200" dirty="0"/>
              <a:t>consider implications on </a:t>
            </a:r>
            <a:r>
              <a:rPr lang="en-US" sz="3200" dirty="0" smtClean="0"/>
              <a:t>triple suspension </a:t>
            </a:r>
            <a:r>
              <a:rPr lang="en-US" sz="3200" dirty="0"/>
              <a:t>design for larger </a:t>
            </a:r>
            <a:r>
              <a:rPr lang="en-US" sz="3200" dirty="0" smtClean="0"/>
              <a:t>beamsplitter</a:t>
            </a:r>
          </a:p>
          <a:p>
            <a:pPr marL="107442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possible new size 45 cm diameter, thickness TBD (current size  37 cm diam. x 6 cm thick)</a:t>
            </a:r>
            <a:endParaRPr lang="en-US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76201" y="12801600"/>
            <a:ext cx="464820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Beamsplitter installed at LHO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8796324"/>
            <a:ext cx="4605434" cy="3454076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03461" y="21601093"/>
            <a:ext cx="5011939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HAM5 Chamber at LLO showing SRM (foreground) and SR3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219199" y="24757082"/>
            <a:ext cx="130929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Primary design considerations: </a:t>
            </a:r>
            <a:r>
              <a:rPr lang="en-US" sz="3600" dirty="0" err="1" smtClean="0"/>
              <a:t>minimise</a:t>
            </a:r>
            <a:r>
              <a:rPr lang="en-US" sz="3600" dirty="0" smtClean="0"/>
              <a:t> changes and make use of proven design elements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Consider reusing top mass at middle stage, replacing current cylindrical </a:t>
            </a:r>
            <a:r>
              <a:rPr lang="en-US" sz="3600" dirty="0" smtClean="0"/>
              <a:t>mass:</a:t>
            </a:r>
            <a:r>
              <a:rPr lang="en-US" sz="3600" dirty="0"/>
              <a:t> t</a:t>
            </a:r>
            <a:r>
              <a:rPr lang="en-US" sz="3600" dirty="0" smtClean="0"/>
              <a:t>op mass already </a:t>
            </a:r>
            <a:r>
              <a:rPr lang="en-US" sz="3600" dirty="0"/>
              <a:t>incorporates </a:t>
            </a:r>
            <a:r>
              <a:rPr lang="en-US" sz="3600" dirty="0" smtClean="0"/>
              <a:t>blades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Extend size vertically to hold magnets for actuation at </a:t>
            </a:r>
            <a:endParaRPr lang="en-US" sz="3600" dirty="0"/>
          </a:p>
          <a:p>
            <a:pPr marL="617220"/>
            <a:r>
              <a:rPr lang="en-US" sz="3600" dirty="0" smtClean="0"/>
              <a:t>correct spacing</a:t>
            </a:r>
            <a:r>
              <a:rPr lang="en-US" sz="3200" dirty="0" smtClean="0"/>
              <a:t>	</a:t>
            </a:r>
            <a:endParaRPr lang="en-US" sz="3200" dirty="0"/>
          </a:p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9978872" y="21510719"/>
            <a:ext cx="5264523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 design with resized optic and middle mass Indicated in red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31404580"/>
            <a:ext cx="3507429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 middle mass</a:t>
            </a:r>
            <a:endParaRPr lang="en-US" sz="2800" dirty="0"/>
          </a:p>
        </p:txBody>
      </p:sp>
      <p:pic>
        <p:nvPicPr>
          <p:cNvPr id="1029" name="Picture 5" descr="HSTS Test Mass Magne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727399"/>
            <a:ext cx="2353775" cy="241089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STS Upper Mass Magnet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416800"/>
            <a:ext cx="4277252" cy="296003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evised_massv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310" y="28398996"/>
            <a:ext cx="5907576" cy="273929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447800" y="31404580"/>
            <a:ext cx="3291087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 top mass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9144000" y="31404580"/>
            <a:ext cx="4953001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Initial idea for new middle mass</a:t>
            </a:r>
            <a:endParaRPr lang="en-US" sz="2800" dirty="0"/>
          </a:p>
        </p:txBody>
      </p:sp>
      <p:pic>
        <p:nvPicPr>
          <p:cNvPr id="39" name="Picture 38" descr="E:\Harrison\Status\adjust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3400" y="5853954"/>
            <a:ext cx="4650061" cy="314889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" name="Picture 39" descr="E:\Harrison\Status\render front.JPG"/>
          <p:cNvPicPr/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5240000" y="15232797"/>
            <a:ext cx="3518945" cy="595094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045" y="18830360"/>
            <a:ext cx="3722735" cy="279205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622" y="18830360"/>
            <a:ext cx="3739840" cy="28048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660" y="24384000"/>
            <a:ext cx="4427140" cy="242991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15240000" y="24460200"/>
            <a:ext cx="806966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Check basic assembly  of new middle mass using 3D printing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Make metal prototype of mass with blades. Reassemble an existing spare HSTS  with new mass: check assembly, alignment,  mode frequencies, transfer functions </a:t>
            </a:r>
            <a:r>
              <a:rPr lang="en-US" sz="3600" dirty="0" err="1" smtClean="0"/>
              <a:t>etc</a:t>
            </a:r>
            <a:r>
              <a:rPr lang="en-US" sz="3600" dirty="0" smtClean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Incorporate lessons learned </a:t>
            </a:r>
            <a:r>
              <a:rPr lang="en-US" sz="3600" dirty="0"/>
              <a:t>into design where </a:t>
            </a:r>
            <a:r>
              <a:rPr lang="en-US" sz="3600" dirty="0" smtClean="0"/>
              <a:t>possible, based on experience with current HSTSs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Final design review and potential implementation into </a:t>
            </a:r>
            <a:r>
              <a:rPr lang="en-US" sz="3600" dirty="0" err="1"/>
              <a:t>aLIGO</a:t>
            </a:r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943384" y="27591097"/>
            <a:ext cx="2221825" cy="16751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8122791" y="27722366"/>
            <a:ext cx="2042418" cy="27576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0668001" y="27722367"/>
            <a:ext cx="952499" cy="29563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0668001" y="27458298"/>
            <a:ext cx="837385" cy="18079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0421600" y="25222200"/>
            <a:ext cx="3080899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5637472" y="31394400"/>
            <a:ext cx="6791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Further details in T1400450 and  T1400290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5490715" y="5638800"/>
            <a:ext cx="7902685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Minimise</a:t>
            </a:r>
            <a:r>
              <a:rPr lang="en-US" sz="3600" dirty="0"/>
              <a:t> impact on current design </a:t>
            </a:r>
            <a:r>
              <a:rPr lang="en-US" sz="3600" dirty="0" smtClean="0"/>
              <a:t>and operation of suspension</a:t>
            </a:r>
          </a:p>
          <a:p>
            <a:pPr marL="1188720" indent="-571500">
              <a:buFont typeface="Wingdings" panose="05000000000000000000" pitchFamily="2" charset="2"/>
              <a:buChar char="Ø"/>
            </a:pPr>
            <a:r>
              <a:rPr lang="en-US" sz="3200" dirty="0" smtClean="0"/>
              <a:t>Use two blades instead of four to keep  current wire separation  around mirror, and shorten blade length for wire clearance to lower mass</a:t>
            </a:r>
          </a:p>
          <a:p>
            <a:pPr marL="1188720" indent="-571500">
              <a:buFont typeface="Wingdings" panose="05000000000000000000" pitchFamily="2" charset="2"/>
              <a:buChar char="Ø"/>
            </a:pPr>
            <a:r>
              <a:rPr lang="en-US" sz="3200" dirty="0" smtClean="0"/>
              <a:t>Redistribute mass and change steel to Al to </a:t>
            </a:r>
            <a:r>
              <a:rPr lang="en-US" sz="3200" dirty="0"/>
              <a:t>locate </a:t>
            </a:r>
            <a:r>
              <a:rPr lang="en-US" sz="3200" dirty="0" err="1"/>
              <a:t>centre</a:t>
            </a:r>
            <a:r>
              <a:rPr lang="en-US" sz="3200" dirty="0"/>
              <a:t> of mass </a:t>
            </a:r>
            <a:r>
              <a:rPr lang="en-US" sz="3200" dirty="0" smtClean="0"/>
              <a:t>(</a:t>
            </a:r>
            <a:r>
              <a:rPr lang="en-US" sz="3200" dirty="0" err="1" smtClean="0"/>
              <a:t>CofM</a:t>
            </a:r>
            <a:r>
              <a:rPr lang="en-US" sz="3200" dirty="0" smtClean="0"/>
              <a:t>) at </a:t>
            </a:r>
            <a:r>
              <a:rPr lang="en-US" sz="3200" dirty="0" err="1"/>
              <a:t>centre</a:t>
            </a:r>
            <a:r>
              <a:rPr lang="en-US" sz="3200" dirty="0"/>
              <a:t> of </a:t>
            </a:r>
            <a:r>
              <a:rPr lang="en-US" sz="3200" dirty="0" smtClean="0"/>
              <a:t>layout of actuation magnets, keeping overall mass same</a:t>
            </a:r>
          </a:p>
          <a:p>
            <a:pPr marL="1188720" indent="-571500">
              <a:buFont typeface="Wingdings" panose="05000000000000000000" pitchFamily="2" charset="2"/>
              <a:buChar char="Ø"/>
            </a:pPr>
            <a:r>
              <a:rPr lang="en-US" sz="3200" dirty="0" smtClean="0"/>
              <a:t>Move blades down to below </a:t>
            </a:r>
            <a:r>
              <a:rPr lang="en-US" sz="3200" dirty="0" err="1" smtClean="0"/>
              <a:t>CofM</a:t>
            </a:r>
            <a:r>
              <a:rPr lang="en-US" sz="3200" dirty="0" smtClean="0"/>
              <a:t> for stability (lowers wire breakoff points)</a:t>
            </a:r>
          </a:p>
          <a:p>
            <a:pPr marL="1188720" indent="-571500">
              <a:buFont typeface="Wingdings" panose="05000000000000000000" pitchFamily="2" charset="2"/>
              <a:buChar char="Ø"/>
            </a:pPr>
            <a:r>
              <a:rPr lang="en-US" sz="3200" dirty="0" smtClean="0"/>
              <a:t>Re-angle wire clamps as needed</a:t>
            </a:r>
          </a:p>
          <a:p>
            <a:pPr marL="1188720" indent="-571500">
              <a:buFont typeface="Wingdings" panose="05000000000000000000" pitchFamily="2" charset="2"/>
              <a:buChar char="Ø"/>
            </a:pPr>
            <a:r>
              <a:rPr lang="en-US" sz="3200" dirty="0" smtClean="0"/>
              <a:t>Carry out FEA to check mass and blade internal resonances </a:t>
            </a:r>
            <a:endParaRPr lang="en-US" sz="3600" dirty="0"/>
          </a:p>
        </p:txBody>
      </p:sp>
      <p:sp>
        <p:nvSpPr>
          <p:cNvPr id="56" name="TextBox 55"/>
          <p:cNvSpPr txBox="1"/>
          <p:nvPr/>
        </p:nvSpPr>
        <p:spPr>
          <a:xfrm>
            <a:off x="23241000" y="12228493"/>
            <a:ext cx="5343198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FEA to check stiffness of  new design: first resonance ~217 Hz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799" y="4648200"/>
            <a:ext cx="889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1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5660" y="14020800"/>
            <a:ext cx="889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2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5660" y="23386945"/>
            <a:ext cx="889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112703" y="4640759"/>
            <a:ext cx="889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4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032619" y="14020800"/>
            <a:ext cx="889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5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188903" y="23385959"/>
            <a:ext cx="889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6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617148" y="23385959"/>
            <a:ext cx="889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9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534224" y="14020800"/>
            <a:ext cx="889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8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590703" y="4648200"/>
            <a:ext cx="889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7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59836" y="9081651"/>
            <a:ext cx="4213412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New middle mass design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5637473" y="21476997"/>
            <a:ext cx="3311525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Full triple suspension with new mass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30224055" y="31318200"/>
            <a:ext cx="4774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Further details in T1400296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19119008" y="14935200"/>
            <a:ext cx="941797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Compare new dynamical </a:t>
            </a:r>
            <a:r>
              <a:rPr lang="en-US" sz="3600" dirty="0" err="1" smtClean="0"/>
              <a:t>behaviour</a:t>
            </a:r>
            <a:r>
              <a:rPr lang="en-US" sz="3600" dirty="0" smtClean="0"/>
              <a:t> to that of current suspension:</a:t>
            </a:r>
            <a:endParaRPr lang="en-US" sz="3600" dirty="0"/>
          </a:p>
          <a:p>
            <a:pPr marL="1188720" indent="-571500">
              <a:buFont typeface="Wingdings" panose="05000000000000000000" pitchFamily="2" charset="2"/>
              <a:buChar char="Ø"/>
            </a:pPr>
            <a:r>
              <a:rPr lang="en-US" sz="3200" dirty="0" smtClean="0"/>
              <a:t>Add  extra blades, change transverse separation of wires and moments of inertia of middle mass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All transfer </a:t>
            </a:r>
            <a:r>
              <a:rPr lang="en-US" sz="3600" dirty="0"/>
              <a:t>functions acceptable: </a:t>
            </a:r>
            <a:r>
              <a:rPr lang="en-US" sz="3600" dirty="0" smtClean="0"/>
              <a:t>significant </a:t>
            </a:r>
            <a:r>
              <a:rPr lang="en-US" sz="3600" dirty="0"/>
              <a:t>differences </a:t>
            </a:r>
            <a:r>
              <a:rPr lang="en-US" sz="3600" dirty="0" smtClean="0"/>
              <a:t>only in </a:t>
            </a:r>
            <a:r>
              <a:rPr lang="en-US" sz="3600" dirty="0"/>
              <a:t>vertical and </a:t>
            </a:r>
            <a:r>
              <a:rPr lang="en-US" sz="3600" dirty="0" smtClean="0"/>
              <a:t>roll</a:t>
            </a:r>
            <a:endParaRPr lang="en-US" sz="3600" dirty="0"/>
          </a:p>
          <a:p>
            <a:pPr marL="1188720" indent="-571500">
              <a:buFont typeface="Wingdings" panose="05000000000000000000" pitchFamily="2" charset="2"/>
              <a:buChar char="Ø"/>
            </a:pPr>
            <a:r>
              <a:rPr lang="en-US" sz="3200" dirty="0" smtClean="0"/>
              <a:t>highest modes now below 10 Hz</a:t>
            </a: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19402947" y="21640800"/>
            <a:ext cx="8861150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Blue is current design</a:t>
            </a:r>
            <a:r>
              <a:rPr lang="en-US" sz="2800" dirty="0" smtClean="0">
                <a:solidFill>
                  <a:srgbClr val="FF0000"/>
                </a:solidFill>
              </a:rPr>
              <a:t>, red is new design</a:t>
            </a:r>
            <a:r>
              <a:rPr lang="en-US" sz="2800" dirty="0" smtClean="0"/>
              <a:t>. </a:t>
            </a:r>
            <a:r>
              <a:rPr lang="en-US" sz="2800" dirty="0"/>
              <a:t>V</a:t>
            </a:r>
            <a:r>
              <a:rPr lang="en-US" sz="2800" dirty="0" smtClean="0"/>
              <a:t>ertical isolation improved: x 7 at 10 </a:t>
            </a:r>
            <a:r>
              <a:rPr lang="en-US" sz="2800" dirty="0"/>
              <a:t>H</a:t>
            </a:r>
            <a:r>
              <a:rPr lang="en-US" sz="2800" dirty="0" smtClean="0"/>
              <a:t>z, x 100 above ~ 30 Hz.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34290000" y="15240000"/>
            <a:ext cx="895798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Implications of larger optic:</a:t>
            </a:r>
          </a:p>
          <a:p>
            <a:pPr marL="1188720" indent="-571500">
              <a:buFont typeface="Wingdings" panose="05000000000000000000" pitchFamily="2" charset="2"/>
              <a:buChar char="Ø"/>
            </a:pPr>
            <a:r>
              <a:rPr lang="en-US" sz="3200" dirty="0" smtClean="0"/>
              <a:t>All blades need  to be redesigned to take heavier mass and maintain isolation</a:t>
            </a:r>
          </a:p>
          <a:p>
            <a:pPr marL="1188720" indent="-571500">
              <a:buFont typeface="Wingdings" panose="05000000000000000000" pitchFamily="2" charset="2"/>
              <a:buChar char="Ø"/>
            </a:pPr>
            <a:r>
              <a:rPr lang="en-US" sz="3200" dirty="0" smtClean="0"/>
              <a:t>Some </a:t>
            </a:r>
            <a:r>
              <a:rPr lang="en-US" sz="3200" dirty="0"/>
              <a:t>structural elements  </a:t>
            </a:r>
            <a:r>
              <a:rPr lang="en-US" sz="3200" dirty="0" smtClean="0"/>
              <a:t>will need enlarged, e.g</a:t>
            </a:r>
            <a:r>
              <a:rPr lang="en-US" sz="3200" dirty="0"/>
              <a:t>. “figure of 8” around middle and bottom                       mass, baffles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Minimise</a:t>
            </a:r>
            <a:r>
              <a:rPr lang="en-US" sz="3600" dirty="0"/>
              <a:t> other changes </a:t>
            </a:r>
            <a:r>
              <a:rPr lang="en-US" sz="3600" dirty="0" smtClean="0"/>
              <a:t>e.g. keep top mass same, minor changes to box structure as needed   </a:t>
            </a:r>
            <a:endParaRPr lang="en-US" sz="3200" dirty="0" smtClean="0"/>
          </a:p>
          <a:p>
            <a:pPr marL="107442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However If new optic  is larger than indicated here (45 cm diam.), changes may need to be more significant</a:t>
            </a:r>
          </a:p>
          <a:p>
            <a:pPr marL="1074420" indent="-457200">
              <a:buFont typeface="Wingdings" panose="05000000000000000000" pitchFamily="2" charset="2"/>
              <a:buChar char="Ø"/>
            </a:pPr>
            <a:endParaRPr lang="en-US" sz="3200" dirty="0" smtClean="0"/>
          </a:p>
          <a:p>
            <a:pPr marL="617220"/>
            <a:endParaRPr lang="en-US" sz="3600" dirty="0" smtClean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161" y="26974800"/>
            <a:ext cx="2778374" cy="4261270"/>
          </a:xfrm>
          <a:prstGeom prst="rect">
            <a:avLst/>
          </a:prstGeom>
          <a:ln>
            <a:solidFill>
              <a:srgbClr val="0000FF"/>
            </a:solidFill>
          </a:ln>
        </p:spPr>
      </p:pic>
      <p:cxnSp>
        <p:nvCxnSpPr>
          <p:cNvPr id="72" name="Straight Arrow Connector 71"/>
          <p:cNvCxnSpPr/>
          <p:nvPr/>
        </p:nvCxnSpPr>
        <p:spPr>
          <a:xfrm>
            <a:off x="23035964" y="26517600"/>
            <a:ext cx="1084262" cy="1881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3574178" y="31394400"/>
            <a:ext cx="4010222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Spare HSTS in Caltech lab</a:t>
            </a:r>
            <a:endParaRPr lang="en-US" sz="2800" dirty="0"/>
          </a:p>
        </p:txBody>
      </p:sp>
      <p:sp>
        <p:nvSpPr>
          <p:cNvPr id="70" name="TextBox 69"/>
          <p:cNvSpPr txBox="1"/>
          <p:nvPr/>
        </p:nvSpPr>
        <p:spPr>
          <a:xfrm>
            <a:off x="29641800" y="24270117"/>
            <a:ext cx="8001000" cy="70480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Continue MATLAB modeling as design develops</a:t>
            </a:r>
          </a:p>
          <a:p>
            <a:pPr marL="1188720" indent="-571500">
              <a:buFont typeface="Wingdings" panose="05000000000000000000" pitchFamily="2" charset="2"/>
              <a:buChar char="Ø"/>
            </a:pPr>
            <a:r>
              <a:rPr lang="en-US" sz="3200" dirty="0"/>
              <a:t>e</a:t>
            </a:r>
            <a:r>
              <a:rPr lang="en-US" sz="3200" dirty="0" smtClean="0"/>
              <a:t>.g. see strong coupling of highest roll mode into transverse unless  middle mass width = optic  width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Investigate fitting larger blades into existing layout, </a:t>
            </a:r>
            <a:r>
              <a:rPr lang="en-US" sz="3600" dirty="0" err="1" smtClean="0"/>
              <a:t>minimise</a:t>
            </a:r>
            <a:r>
              <a:rPr lang="en-US" sz="3600" dirty="0" smtClean="0"/>
              <a:t> new parts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</a:t>
            </a:r>
            <a:r>
              <a:rPr lang="en-US" sz="3600" dirty="0" smtClean="0"/>
              <a:t>fter </a:t>
            </a:r>
            <a:r>
              <a:rPr lang="en-US" sz="3600" dirty="0"/>
              <a:t>d</a:t>
            </a:r>
            <a:r>
              <a:rPr lang="en-US" sz="3600" dirty="0" smtClean="0"/>
              <a:t>ecision on </a:t>
            </a:r>
            <a:r>
              <a:rPr lang="en-US" sz="3600" dirty="0"/>
              <a:t>optic </a:t>
            </a:r>
            <a:r>
              <a:rPr lang="en-US" sz="3600" dirty="0" smtClean="0"/>
              <a:t>size, </a:t>
            </a:r>
            <a:r>
              <a:rPr lang="en-US" sz="3600" dirty="0" err="1" smtClean="0"/>
              <a:t>finalise</a:t>
            </a:r>
            <a:r>
              <a:rPr lang="en-US" sz="3600" dirty="0" smtClean="0"/>
              <a:t> </a:t>
            </a:r>
            <a:r>
              <a:rPr lang="en-US" sz="3600" dirty="0"/>
              <a:t>design work </a:t>
            </a:r>
            <a:endParaRPr lang="en-US" sz="3600" dirty="0" smtClean="0"/>
          </a:p>
          <a:p>
            <a:pPr marL="1188720" indent="-571500">
              <a:buFont typeface="Wingdings" panose="05000000000000000000" pitchFamily="2" charset="2"/>
              <a:buChar char="Ø"/>
            </a:pPr>
            <a:r>
              <a:rPr lang="en-US" sz="2800" dirty="0" smtClean="0"/>
              <a:t>FEA of revised structure including attachments (baffles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  <a:p>
            <a:pPr marL="1188720" indent="-571500">
              <a:buFont typeface="Wingdings" panose="05000000000000000000" pitchFamily="2" charset="2"/>
              <a:buChar char="Ø"/>
            </a:pPr>
            <a:r>
              <a:rPr lang="en-US" sz="2800" dirty="0" smtClean="0"/>
              <a:t>Build full scale mock-up: test fit and assembly</a:t>
            </a:r>
            <a:endParaRPr lang="en-US" sz="2800" dirty="0"/>
          </a:p>
          <a:p>
            <a:pPr marL="1188720" indent="-571500">
              <a:buFont typeface="Wingdings" panose="05000000000000000000" pitchFamily="2" charset="2"/>
              <a:buChar char="Ø"/>
            </a:pPr>
            <a:r>
              <a:rPr lang="en-US" sz="2800" dirty="0"/>
              <a:t>Final design review and potential implementation into </a:t>
            </a:r>
            <a:r>
              <a:rPr lang="en-US" sz="2800" dirty="0" err="1" smtClean="0"/>
              <a:t>aLIGO</a:t>
            </a:r>
            <a:endParaRPr lang="en-US" sz="2800" dirty="0" smtClean="0"/>
          </a:p>
        </p:txBody>
      </p:sp>
      <p:pic>
        <p:nvPicPr>
          <p:cNvPr id="73" name="Picture 72" descr="Trans_TF_change_mass_n5_d4&amp;mass2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0" y="24307800"/>
            <a:ext cx="3165026" cy="249895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7311106" y="26898600"/>
            <a:ext cx="5766548" cy="13849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Transverse transfer function: green = current design, blue = larger optic, red = larger optic and larger middle mass 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7033200" y="30861000"/>
            <a:ext cx="61722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 view of suspension with possible revised blade size and position in yellow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1" y="28398996"/>
            <a:ext cx="3201640" cy="2279677"/>
          </a:xfrm>
          <a:prstGeom prst="rect">
            <a:avLst/>
          </a:prstGeom>
        </p:spPr>
      </p:pic>
      <p:cxnSp>
        <p:nvCxnSpPr>
          <p:cNvPr id="74" name="Straight Arrow Connector 73"/>
          <p:cNvCxnSpPr/>
          <p:nvPr/>
        </p:nvCxnSpPr>
        <p:spPr>
          <a:xfrm flipV="1">
            <a:off x="37311106" y="25679401"/>
            <a:ext cx="2694515" cy="1142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6922411" y="28047285"/>
            <a:ext cx="1690892" cy="10730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957" y="9842499"/>
            <a:ext cx="4101035" cy="2085951"/>
          </a:xfrm>
          <a:prstGeom prst="rect">
            <a:avLst/>
          </a:prstGeom>
          <a:ln>
            <a:solidFill>
              <a:srgbClr val="0000FF"/>
            </a:solidFill>
          </a:ln>
        </p:spPr>
      </p:pic>
      <p:cxnSp>
        <p:nvCxnSpPr>
          <p:cNvPr id="76" name="Straight Arrow Connector 75"/>
          <p:cNvCxnSpPr/>
          <p:nvPr/>
        </p:nvCxnSpPr>
        <p:spPr>
          <a:xfrm flipH="1">
            <a:off x="33223200" y="17602200"/>
            <a:ext cx="2020196" cy="8237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914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825</Words>
  <Application>Microsoft Office PowerPoint</Application>
  <PresentationFormat>Custom</PresentationFormat>
  <Paragraphs>81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Risk Reduction Work on  Advanced LIGO Suspensions Norna A Robertson, Harrison Miller and Calum Torrie: Caltech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LIGO Suspensions</dc:title>
  <dc:creator>Norna Robertson</dc:creator>
  <cp:lastModifiedBy>Norna Robertson</cp:lastModifiedBy>
  <cp:revision>120</cp:revision>
  <cp:lastPrinted>2014-08-23T16:19:50Z</cp:lastPrinted>
  <dcterms:created xsi:type="dcterms:W3CDTF">2012-11-30T19:29:39Z</dcterms:created>
  <dcterms:modified xsi:type="dcterms:W3CDTF">2014-08-23T16:20:04Z</dcterms:modified>
</cp:coreProperties>
</file>