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388388" cy="30275213"/>
  <p:notesSz cx="6858000" cy="9144000"/>
  <p:defaultTextStyle>
    <a:defPPr>
      <a:defRPr lang="en-US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A27C7"/>
    <a:srgbClr val="FF8D05"/>
    <a:srgbClr val="FF5020"/>
    <a:srgbClr val="FC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4824" y="768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258" y="17155954"/>
            <a:ext cx="14971872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5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71142" y="5354227"/>
            <a:ext cx="11254898" cy="1140366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2739" y="5354227"/>
            <a:ext cx="33411930" cy="1140366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7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740" y="31186275"/>
            <a:ext cx="22331556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0769" y="31186275"/>
            <a:ext cx="22335271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420" y="9601167"/>
            <a:ext cx="9450252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5005" y="6776884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5005" y="9601167"/>
            <a:ext cx="9453965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9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266" y="1205404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421" y="6335371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7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274" y="21192649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274" y="2705146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274" y="23694561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0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419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227B3-251A-304E-BDA8-409315259CAD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699" y="28060639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8345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1781-0DD9-684C-9CBB-D872D7B6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emf"/><Relationship Id="rId14" Type="http://schemas.openxmlformats.org/officeDocument/2006/relationships/image" Target="../media/image13.jp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892727_409565309141924_102951538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9" r="9847"/>
          <a:stretch/>
        </p:blipFill>
        <p:spPr>
          <a:xfrm>
            <a:off x="0" y="14881065"/>
            <a:ext cx="21321593" cy="15323597"/>
          </a:xfrm>
          <a:prstGeom prst="rect">
            <a:avLst/>
          </a:prstGeom>
        </p:spPr>
      </p:pic>
      <p:pic>
        <p:nvPicPr>
          <p:cNvPr id="9" name="Picture 8" descr="hanford_LIGO_courtesy_LIGO_Hanford_Observat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02"/>
            <a:ext cx="21388388" cy="144162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21388388" cy="30275213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9410" y="423315"/>
            <a:ext cx="147632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CED89"/>
                </a:solidFill>
              </a:rPr>
              <a:t>BSC HEPI Pier Amplification</a:t>
            </a:r>
            <a:endParaRPr lang="en-US" sz="10000" b="1" dirty="0">
              <a:solidFill>
                <a:srgbClr val="FCED89"/>
              </a:solidFill>
            </a:endParaRPr>
          </a:p>
        </p:txBody>
      </p:sp>
      <p:pic>
        <p:nvPicPr>
          <p:cNvPr id="16" name="Picture 15" descr="uwm_logo_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9" y="295552"/>
            <a:ext cx="3116541" cy="2281082"/>
          </a:xfrm>
          <a:prstGeom prst="rect">
            <a:avLst/>
          </a:prstGeom>
        </p:spPr>
      </p:pic>
      <p:pic>
        <p:nvPicPr>
          <p:cNvPr id="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9" y="2576634"/>
            <a:ext cx="3116541" cy="5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78091" y="2384485"/>
            <a:ext cx="141863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chemeClr val="bg1">
                    <a:lumMod val="85000"/>
                  </a:schemeClr>
                </a:solidFill>
              </a:rPr>
              <a:t>Laura Nuttall, Christophe Collette</a:t>
            </a:r>
            <a:r>
              <a:rPr lang="en-US" sz="3500" dirty="0" smtClean="0">
                <a:solidFill>
                  <a:schemeClr val="bg1">
                    <a:lumMod val="85000"/>
                  </a:schemeClr>
                </a:solidFill>
              </a:rPr>
              <a:t>, and </a:t>
            </a:r>
            <a:r>
              <a:rPr lang="en-US" sz="3500" dirty="0" smtClean="0">
                <a:solidFill>
                  <a:schemeClr val="bg1">
                    <a:lumMod val="85000"/>
                  </a:schemeClr>
                </a:solidFill>
              </a:rPr>
              <a:t>David </a:t>
            </a:r>
            <a:r>
              <a:rPr lang="en-US" sz="3500" dirty="0" err="1" smtClean="0">
                <a:solidFill>
                  <a:schemeClr val="bg1">
                    <a:lumMod val="85000"/>
                  </a:schemeClr>
                </a:solidFill>
              </a:rPr>
              <a:t>Tshilumba</a:t>
            </a:r>
            <a:r>
              <a:rPr lang="en-US" sz="3500" dirty="0" smtClean="0">
                <a:solidFill>
                  <a:schemeClr val="bg1">
                    <a:lumMod val="85000"/>
                  </a:schemeClr>
                </a:solidFill>
              </a:rPr>
              <a:t> for the Seismic Team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42405" y="2576634"/>
            <a:ext cx="26661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D9D9D9"/>
                </a:solidFill>
              </a:rPr>
              <a:t>LIGO-G1400858</a:t>
            </a:r>
            <a:endParaRPr lang="en-US" sz="3000" dirty="0">
              <a:solidFill>
                <a:srgbClr val="D9D9D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14859" y="10182413"/>
            <a:ext cx="993399" cy="114241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349181" y="21606564"/>
            <a:ext cx="2713764" cy="2680645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349181" y="8842090"/>
            <a:ext cx="2713764" cy="2680645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2648676" y="9609331"/>
            <a:ext cx="137158" cy="14350498"/>
          </a:xfrm>
          <a:prstGeom prst="rect">
            <a:avLst/>
          </a:prstGeom>
          <a:solidFill>
            <a:srgbClr val="FF502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LIGOSeismicIsolation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9" r="30272" b="80283"/>
          <a:stretch/>
        </p:blipFill>
        <p:spPr>
          <a:xfrm>
            <a:off x="1311824" y="8587246"/>
            <a:ext cx="2777002" cy="2998988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349181" y="18769064"/>
            <a:ext cx="2713764" cy="2680645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9267419" y="17252297"/>
            <a:ext cx="993399" cy="114241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LIGOSeismicIsolation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2" t="36632" r="30878" b="49451"/>
          <a:stretch/>
        </p:blipFill>
        <p:spPr>
          <a:xfrm>
            <a:off x="1455011" y="21680686"/>
            <a:ext cx="2782114" cy="2570808"/>
          </a:xfrm>
          <a:prstGeom prst="rect">
            <a:avLst/>
          </a:prstGeom>
        </p:spPr>
      </p:pic>
      <p:pic>
        <p:nvPicPr>
          <p:cNvPr id="25" name="Picture 24" descr="aLIGOSeismicIsolation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5" t="21477" r="31373" b="63134"/>
          <a:stretch/>
        </p:blipFill>
        <p:spPr>
          <a:xfrm>
            <a:off x="1476177" y="18518616"/>
            <a:ext cx="2568709" cy="288876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 rot="5400000" flipH="1">
            <a:off x="9251066" y="17719823"/>
            <a:ext cx="137158" cy="10461638"/>
          </a:xfrm>
          <a:prstGeom prst="rect">
            <a:avLst/>
          </a:prstGeom>
          <a:solidFill>
            <a:srgbClr val="FF502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194656" y="21606564"/>
            <a:ext cx="2713764" cy="2680645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LIGOSeismicIsolation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0" t="35807" r="17535" b="49331"/>
          <a:stretch/>
        </p:blipFill>
        <p:spPr>
          <a:xfrm>
            <a:off x="4221974" y="21596022"/>
            <a:ext cx="3011746" cy="2614795"/>
          </a:xfrm>
          <a:prstGeom prst="rect">
            <a:avLst/>
          </a:prstGeom>
        </p:spPr>
      </p:pic>
      <p:sp>
        <p:nvSpPr>
          <p:cNvPr id="50" name="Right Arrow 49"/>
          <p:cNvSpPr/>
          <p:nvPr/>
        </p:nvSpPr>
        <p:spPr>
          <a:xfrm>
            <a:off x="366905" y="22776233"/>
            <a:ext cx="860731" cy="3369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06316" y="23545738"/>
            <a:ext cx="1185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8D05"/>
                </a:solidFill>
              </a:rPr>
              <a:t>BSC3</a:t>
            </a:r>
            <a:endParaRPr lang="en-US" sz="2600" i="1" dirty="0">
              <a:solidFill>
                <a:srgbClr val="FF8D0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11610" y="11030292"/>
            <a:ext cx="1185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8D05"/>
                </a:solidFill>
              </a:rPr>
              <a:t>BSC10</a:t>
            </a:r>
            <a:endParaRPr lang="en-US" sz="2600" i="1" dirty="0">
              <a:solidFill>
                <a:srgbClr val="FF8D0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3119" y="3497654"/>
            <a:ext cx="1046817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chemeClr val="bg1"/>
                </a:solidFill>
              </a:rPr>
              <a:t>Five large vacuum chambers or basic symmetric chambers (BSCs) house the core optics of a LIGO interferometer. An hydraulic external pre-isolator (HEPI) system surrounds each BSC; it is a </a:t>
            </a:r>
            <a:r>
              <a:rPr lang="en-US" sz="2900" dirty="0" smtClean="0">
                <a:solidFill>
                  <a:srgbClr val="FFFFFF"/>
                </a:solidFill>
              </a:rPr>
              <a:t>6 degree of freedom (DOF) active seismic </a:t>
            </a:r>
            <a:br>
              <a:rPr lang="en-US" sz="2900" dirty="0" smtClean="0">
                <a:solidFill>
                  <a:srgbClr val="FFFFFF"/>
                </a:solidFill>
              </a:rPr>
            </a:br>
            <a:r>
              <a:rPr lang="en-US" sz="2900" dirty="0" smtClean="0">
                <a:solidFill>
                  <a:srgbClr val="FFFFFF"/>
                </a:solidFill>
              </a:rPr>
              <a:t>isolation system as shown by 4 red </a:t>
            </a:r>
            <a:br>
              <a:rPr lang="en-US" sz="2900" dirty="0" smtClean="0">
                <a:solidFill>
                  <a:srgbClr val="FFFFFF"/>
                </a:solidFill>
              </a:rPr>
            </a:br>
            <a:r>
              <a:rPr lang="en-US" sz="2900" dirty="0" smtClean="0">
                <a:solidFill>
                  <a:srgbClr val="FFFFFF"/>
                </a:solidFill>
              </a:rPr>
              <a:t>actuator-sensor units located between the </a:t>
            </a:r>
            <a:br>
              <a:rPr lang="en-US" sz="2900" dirty="0" smtClean="0">
                <a:solidFill>
                  <a:srgbClr val="FFFFFF"/>
                </a:solidFill>
              </a:rPr>
            </a:br>
            <a:r>
              <a:rPr lang="en-US" sz="2900" dirty="0" smtClean="0">
                <a:solidFill>
                  <a:srgbClr val="FFFFFF"/>
                </a:solidFill>
              </a:rPr>
              <a:t>top of the blue piers and grey support </a:t>
            </a:r>
            <a:br>
              <a:rPr lang="en-US" sz="2900" dirty="0" smtClean="0">
                <a:solidFill>
                  <a:srgbClr val="FFFFFF"/>
                </a:solidFill>
              </a:rPr>
            </a:br>
            <a:r>
              <a:rPr lang="en-US" sz="2900" dirty="0" smtClean="0">
                <a:solidFill>
                  <a:srgbClr val="FFFFFF"/>
                </a:solidFill>
              </a:rPr>
              <a:t>beams. In this work we are investigating a </a:t>
            </a:r>
          </a:p>
          <a:p>
            <a:r>
              <a:rPr lang="en-US" sz="2900" dirty="0" smtClean="0">
                <a:solidFill>
                  <a:srgbClr val="FFFFFF"/>
                </a:solidFill>
              </a:rPr>
              <a:t>resonant mode of the entire support </a:t>
            </a:r>
          </a:p>
          <a:p>
            <a:r>
              <a:rPr lang="en-US" sz="2900" dirty="0" smtClean="0">
                <a:solidFill>
                  <a:srgbClr val="FFFFFF"/>
                </a:solidFill>
              </a:rPr>
              <a:t>structure, vacuum chamber and concrete</a:t>
            </a:r>
          </a:p>
          <a:p>
            <a:r>
              <a:rPr lang="en-US" sz="2900" dirty="0" smtClean="0">
                <a:solidFill>
                  <a:srgbClr val="FFFFFF"/>
                </a:solidFill>
              </a:rPr>
              <a:t>slab, appearing in frequency range 8-12 Hz</a:t>
            </a:r>
            <a:r>
              <a:rPr lang="en-US" sz="3000" dirty="0" smtClean="0">
                <a:solidFill>
                  <a:srgbClr val="FFFFFF"/>
                </a:solidFill>
              </a:rPr>
              <a:t>.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76409" y="3554098"/>
            <a:ext cx="10468170" cy="5004926"/>
          </a:xfrm>
          <a:prstGeom prst="rect">
            <a:avLst/>
          </a:prstGeom>
          <a:noFill/>
          <a:ln>
            <a:solidFill>
              <a:srgbClr val="5A27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10" cstate="print"/>
          <a:srcRect l="12990" r="9484"/>
          <a:stretch>
            <a:fillRect/>
          </a:stretch>
        </p:blipFill>
        <p:spPr bwMode="auto">
          <a:xfrm>
            <a:off x="6941295" y="5038678"/>
            <a:ext cx="3646840" cy="34921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8" name="Rectangle 67"/>
          <p:cNvSpPr/>
          <p:nvPr/>
        </p:nvSpPr>
        <p:spPr>
          <a:xfrm>
            <a:off x="10767242" y="3547920"/>
            <a:ext cx="10468170" cy="5004926"/>
          </a:xfrm>
          <a:prstGeom prst="rect">
            <a:avLst/>
          </a:prstGeom>
          <a:noFill/>
          <a:ln>
            <a:solidFill>
              <a:srgbClr val="5A27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863773" y="3525876"/>
            <a:ext cx="10468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FFFFFF"/>
                </a:solidFill>
              </a:rPr>
              <a:t>We have compared the ground motion recorded by the closest STS with the motion recorded by the L4Cs at the top of the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smtClean="0">
                <a:solidFill>
                  <a:srgbClr val="FFFFFF"/>
                </a:solidFill>
              </a:rPr>
              <a:t>piers. We have compared times when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smtClean="0">
                <a:solidFill>
                  <a:srgbClr val="FFFFFF"/>
                </a:solidFill>
              </a:rPr>
              <a:t>the HEPI system is:</a:t>
            </a:r>
            <a:endParaRPr lang="en-US" sz="2900" dirty="0">
              <a:solidFill>
                <a:srgbClr val="FFFFFF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1"/>
          <a:srcRect l="15272" t="-2321" r="-417" b="2321"/>
          <a:stretch/>
        </p:blipFill>
        <p:spPr>
          <a:xfrm>
            <a:off x="10870003" y="5010456"/>
            <a:ext cx="4256732" cy="34921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62280" y="8068855"/>
            <a:ext cx="371475" cy="440679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>
          <a:xfrm>
            <a:off x="13659218" y="5870188"/>
            <a:ext cx="903062" cy="84666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4404259" y="8068855"/>
            <a:ext cx="670606" cy="42333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4397549" y="5218454"/>
            <a:ext cx="746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L4C</a:t>
            </a:r>
            <a:endParaRPr lang="en-US" sz="3000" dirty="0"/>
          </a:p>
        </p:txBody>
      </p:sp>
      <p:sp>
        <p:nvSpPr>
          <p:cNvPr id="75" name="TextBox 74"/>
          <p:cNvSpPr txBox="1"/>
          <p:nvPr/>
        </p:nvSpPr>
        <p:spPr>
          <a:xfrm>
            <a:off x="14432481" y="7289081"/>
            <a:ext cx="725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STS</a:t>
            </a:r>
            <a:endParaRPr lang="en-US" sz="3000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14739562" y="7786635"/>
            <a:ext cx="55759" cy="225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4421170" y="5700856"/>
            <a:ext cx="371475" cy="225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5126348" y="5066900"/>
            <a:ext cx="6120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0"/>
              <a:buChar char=""/>
            </a:pPr>
            <a:r>
              <a:rPr lang="en-US" sz="29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/>
              </a:rPr>
              <a:t>l</a:t>
            </a:r>
            <a:r>
              <a:rPr lang="en-US" sz="2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ocked</a:t>
            </a:r>
            <a:r>
              <a:rPr lang="en-US" sz="2900" dirty="0" smtClean="0">
                <a:solidFill>
                  <a:srgbClr val="FFFFFF"/>
                </a:solidFill>
              </a:rPr>
              <a:t> – HEPI on mechanical stops; clamped to the pier </a:t>
            </a:r>
          </a:p>
          <a:p>
            <a:pPr marL="457200" indent="-457200">
              <a:buFont typeface="Wingdings" charset="0"/>
              <a:buChar char=""/>
            </a:pPr>
            <a:r>
              <a:rPr lang="en-US" sz="2900" dirty="0" smtClean="0">
                <a:solidFill>
                  <a:srgbClr val="FAC090"/>
                </a:solidFill>
              </a:rPr>
              <a:t>floating</a:t>
            </a:r>
            <a:r>
              <a:rPr lang="en-US" sz="2900" dirty="0" smtClean="0">
                <a:solidFill>
                  <a:srgbClr val="FFFFFF"/>
                </a:solidFill>
              </a:rPr>
              <a:t> – HEPI is free (position loops not closed)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5154570" y="7039396"/>
            <a:ext cx="6120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FFFFFF"/>
                </a:solidFill>
              </a:rPr>
              <a:t>Due to availability of HEPI being in these states recently, we have looked at </a:t>
            </a:r>
            <a:r>
              <a:rPr lang="en-US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BSC10 at LHO </a:t>
            </a:r>
            <a:r>
              <a:rPr lang="en-US" sz="2900" dirty="0" smtClean="0">
                <a:solidFill>
                  <a:srgbClr val="FFFFFF"/>
                </a:solidFill>
              </a:rPr>
              <a:t>and </a:t>
            </a:r>
            <a:r>
              <a:rPr lang="en-US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BSC1/2/3 at LLO.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910545" y="15324577"/>
            <a:ext cx="16126228" cy="6139244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910544" y="9404941"/>
            <a:ext cx="8044444" cy="5947081"/>
          </a:xfrm>
          <a:prstGeom prst="rect">
            <a:avLst/>
          </a:prstGeom>
          <a:solidFill>
            <a:srgbClr val="C3D6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3208986" y="8890494"/>
            <a:ext cx="7998432" cy="6038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002554" y="9003382"/>
            <a:ext cx="9194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221285" y="21618343"/>
            <a:ext cx="2713764" cy="2680645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aLIGOSeismicIsolation.pdf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2" t="35576" b="48951"/>
          <a:stretch/>
        </p:blipFill>
        <p:spPr>
          <a:xfrm>
            <a:off x="14249507" y="21684793"/>
            <a:ext cx="2685542" cy="2469580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5806189" y="23533275"/>
            <a:ext cx="1185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8D05"/>
                </a:solidFill>
              </a:rPr>
              <a:t>BSC4/9</a:t>
            </a:r>
            <a:endParaRPr lang="en-US" sz="2600" i="1" dirty="0">
              <a:solidFill>
                <a:srgbClr val="FF8D05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03119" y="24577439"/>
            <a:ext cx="10413238" cy="4381550"/>
          </a:xfrm>
          <a:prstGeom prst="rect">
            <a:avLst/>
          </a:prstGeom>
          <a:noFill/>
          <a:ln>
            <a:solidFill>
              <a:srgbClr val="5A27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00568" y="24519960"/>
            <a:ext cx="103875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plots represent 8 hours of data (taken in July 2014) averaged every minute. From the plots it can be seen: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resonance is only seen in the X and Y DOF.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When HEPI is floating compared to in a locked state, the resonance is reduced by ~an order of magnitude at both sites and shifts from a peak frequency of ~11Hz to ~9Hz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harmonic of the resonance at ~30Hz is greatly suppressed when HEPI is floating at both sites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Even when HEPI is floating the magnitude of the resonance at LLO is double that at LHO.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0767242" y="24579117"/>
            <a:ext cx="10413238" cy="4381550"/>
          </a:xfrm>
          <a:prstGeom prst="rect">
            <a:avLst/>
          </a:prstGeom>
          <a:noFill/>
          <a:ln>
            <a:solidFill>
              <a:srgbClr val="5A27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0767242" y="24519960"/>
            <a:ext cx="104013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At LIGO-MIT Advanced Systems Test Interferometer (LASTI):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t</a:t>
            </a:r>
            <a:r>
              <a:rPr lang="en-US" sz="2800" dirty="0" smtClean="0">
                <a:solidFill>
                  <a:srgbClr val="FFFFFF"/>
                </a:solidFill>
              </a:rPr>
              <a:t>esting and </a:t>
            </a:r>
            <a:r>
              <a:rPr lang="en-US" sz="2800" dirty="0" err="1" smtClean="0">
                <a:solidFill>
                  <a:srgbClr val="FFFFFF"/>
                </a:solidFill>
              </a:rPr>
              <a:t>modelling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show coupling between the chamber and heavy equipment mounted on the piers happens through the floor’s flexibility.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</a:t>
            </a:r>
            <a:r>
              <a:rPr lang="en-US" sz="2800" dirty="0" smtClean="0">
                <a:solidFill>
                  <a:srgbClr val="FFFFFF"/>
                </a:solidFill>
              </a:rPr>
              <a:t>everal active and passive control techniques have been tested to reduce the amplification at 9Hz, such as dynamic vibration absorbers, active mass dampers, and active tie rods.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Investigations are ongoing to further understand these techniques in reducing the 9Hz amplification.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More information: </a:t>
            </a:r>
            <a:r>
              <a:rPr lang="en-US" sz="2800" dirty="0" err="1" smtClean="0">
                <a:solidFill>
                  <a:srgbClr val="FFFFFF"/>
                </a:solidFill>
              </a:rPr>
              <a:t>Tshilumba</a:t>
            </a:r>
            <a:r>
              <a:rPr lang="en-US" sz="2800" dirty="0" smtClean="0">
                <a:solidFill>
                  <a:srgbClr val="FFFFFF"/>
                </a:solidFill>
              </a:rPr>
              <a:t>, D. et al. (P1400109)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23" name="Picture 122" descr="ulbnor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880" y="141102"/>
            <a:ext cx="2435532" cy="2435532"/>
          </a:xfrm>
          <a:prstGeom prst="rect">
            <a:avLst/>
          </a:prstGeom>
        </p:spPr>
      </p:pic>
      <p:pic>
        <p:nvPicPr>
          <p:cNvPr id="126" name="Picture 125" descr="TF_ASDRatio_H1_ETMY_XYZ_1090818016_109084681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223" y="9055294"/>
            <a:ext cx="7620328" cy="5715246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3196884" y="8732113"/>
            <a:ext cx="105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LHO</a:t>
            </a:r>
            <a:endParaRPr lang="en-US" sz="4000" dirty="0"/>
          </a:p>
        </p:txBody>
      </p:sp>
      <p:pic>
        <p:nvPicPr>
          <p:cNvPr id="127" name="Picture 126" descr="TF_ASDRatio_L1_ITMY_XYZ_1090238220_1090267020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72" y="9609331"/>
            <a:ext cx="7719674" cy="5789756"/>
          </a:xfrm>
          <a:prstGeom prst="rect">
            <a:avLst/>
          </a:prstGeom>
        </p:spPr>
      </p:pic>
      <p:pic>
        <p:nvPicPr>
          <p:cNvPr id="128" name="Picture 127" descr="TF_ASDRatio_L1_BS_XYZ_1090238220_1090267020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72" y="15514093"/>
            <a:ext cx="7719674" cy="578975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2084047" y="15045493"/>
            <a:ext cx="955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LLO</a:t>
            </a:r>
            <a:endParaRPr lang="en-US" sz="4000" dirty="0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3668798" y="14929469"/>
            <a:ext cx="1834399" cy="38395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3988858" y="20884323"/>
            <a:ext cx="1486117" cy="85827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9" name="Picture 128" descr="TF_ASDRatio_L1_ITMX_XYZ_1090238220_1090267020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879" y="15514093"/>
            <a:ext cx="7719675" cy="5789756"/>
          </a:xfrm>
          <a:prstGeom prst="rect">
            <a:avLst/>
          </a:prstGeom>
        </p:spPr>
      </p:pic>
      <p:cxnSp>
        <p:nvCxnSpPr>
          <p:cNvPr id="108" name="Straight Arrow Connector 107"/>
          <p:cNvCxnSpPr/>
          <p:nvPr/>
        </p:nvCxnSpPr>
        <p:spPr>
          <a:xfrm flipV="1">
            <a:off x="6880198" y="21110099"/>
            <a:ext cx="6429574" cy="74539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4631" y="29117085"/>
            <a:ext cx="21004071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Recently at </a:t>
            </a:r>
            <a:r>
              <a:rPr lang="en-US" sz="2800" b="1" dirty="0" smtClean="0">
                <a:solidFill>
                  <a:schemeClr val="bg1"/>
                </a:solidFill>
              </a:rPr>
              <a:t>LHO - </a:t>
            </a:r>
            <a:r>
              <a:rPr lang="en-US" sz="2800" dirty="0" smtClean="0">
                <a:solidFill>
                  <a:srgbClr val="FFFFFF"/>
                </a:solidFill>
              </a:rPr>
              <a:t>Tim </a:t>
            </a:r>
            <a:r>
              <a:rPr lang="en-US" sz="2800" dirty="0">
                <a:solidFill>
                  <a:srgbClr val="FFFFFF"/>
                </a:solidFill>
              </a:rPr>
              <a:t>MacDonald and Jeff </a:t>
            </a:r>
            <a:r>
              <a:rPr lang="en-US" sz="2800" dirty="0" err="1">
                <a:solidFill>
                  <a:srgbClr val="FFFFFF"/>
                </a:solidFill>
              </a:rPr>
              <a:t>Kissel</a:t>
            </a:r>
            <a:r>
              <a:rPr lang="en-US" sz="2800" dirty="0">
                <a:solidFill>
                  <a:srgbClr val="FFFFFF"/>
                </a:solidFill>
              </a:rPr>
              <a:t> have been </a:t>
            </a:r>
            <a:r>
              <a:rPr lang="en-US" sz="2800" dirty="0" err="1">
                <a:solidFill>
                  <a:srgbClr val="FFFFFF"/>
                </a:solidFill>
              </a:rPr>
              <a:t>characterising</a:t>
            </a:r>
            <a:r>
              <a:rPr lang="en-US" sz="2800" dirty="0">
                <a:solidFill>
                  <a:srgbClr val="FFFFFF"/>
                </a:solidFill>
              </a:rPr>
              <a:t> this effect by whacking the </a:t>
            </a:r>
            <a:r>
              <a:rPr lang="en-US" sz="2800" dirty="0" smtClean="0">
                <a:solidFill>
                  <a:srgbClr val="FFFFFF"/>
                </a:solidFill>
              </a:rPr>
              <a:t>piers/floor </a:t>
            </a:r>
            <a:r>
              <a:rPr lang="en-US" sz="2800" dirty="0">
                <a:solidFill>
                  <a:srgbClr val="FFFFFF"/>
                </a:solidFill>
              </a:rPr>
              <a:t>with a sledge hammer</a:t>
            </a:r>
            <a:r>
              <a:rPr lang="en-US" sz="2800" dirty="0" smtClean="0">
                <a:solidFill>
                  <a:srgbClr val="FFFFFF"/>
                </a:solidFill>
              </a:rPr>
              <a:t>. </a:t>
            </a:r>
            <a:r>
              <a:rPr lang="en-US" sz="2800" dirty="0" smtClean="0">
                <a:solidFill>
                  <a:srgbClr val="FCED89"/>
                </a:solidFill>
              </a:rPr>
              <a:t>Results </a:t>
            </a:r>
            <a:r>
              <a:rPr lang="en-US" sz="2800" dirty="0">
                <a:solidFill>
                  <a:srgbClr val="FCED89"/>
                </a:solidFill>
              </a:rPr>
              <a:t>suggest the motion is the two crossbeams moving in concert along the beam direction and NOT due to the piers/slab/chamber.</a:t>
            </a:r>
            <a:r>
              <a:rPr lang="en-US" sz="2800" dirty="0">
                <a:solidFill>
                  <a:srgbClr val="FFFFFF"/>
                </a:solidFill>
              </a:rPr>
              <a:t> See </a:t>
            </a:r>
            <a:r>
              <a:rPr lang="en-US" sz="2800" dirty="0" err="1" smtClean="0">
                <a:solidFill>
                  <a:srgbClr val="FFFFFF"/>
                </a:solidFill>
              </a:rPr>
              <a:t>alog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13476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03118" y="29117084"/>
            <a:ext cx="20977362" cy="954107"/>
          </a:xfrm>
          <a:prstGeom prst="rect">
            <a:avLst/>
          </a:prstGeom>
          <a:noFill/>
          <a:ln>
            <a:solidFill>
              <a:srgbClr val="5A27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413</Words>
  <Application>Microsoft Macintosh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Kate Nuttall</dc:creator>
  <cp:lastModifiedBy>Laura Kate Nuttall</cp:lastModifiedBy>
  <cp:revision>38</cp:revision>
  <cp:lastPrinted>2014-08-19T18:46:59Z</cp:lastPrinted>
  <dcterms:created xsi:type="dcterms:W3CDTF">2014-08-12T18:05:52Z</dcterms:created>
  <dcterms:modified xsi:type="dcterms:W3CDTF">2014-08-19T18:59:37Z</dcterms:modified>
</cp:coreProperties>
</file>