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6" r:id="rId3"/>
    <p:sldId id="261" r:id="rId4"/>
    <p:sldId id="260" r:id="rId5"/>
    <p:sldId id="267" r:id="rId6"/>
    <p:sldId id="268" r:id="rId7"/>
    <p:sldId id="275" r:id="rId8"/>
    <p:sldId id="269" r:id="rId9"/>
    <p:sldId id="276" r:id="rId10"/>
    <p:sldId id="263" r:id="rId11"/>
    <p:sldId id="278" r:id="rId12"/>
    <p:sldId id="272" r:id="rId13"/>
    <p:sldId id="279" r:id="rId14"/>
    <p:sldId id="273" r:id="rId15"/>
    <p:sldId id="280" r:id="rId16"/>
    <p:sldId id="270" r:id="rId17"/>
    <p:sldId id="274" r:id="rId18"/>
    <p:sldId id="281" r:id="rId19"/>
    <p:sldId id="282" r:id="rId2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7" autoAdjust="0"/>
    <p:restoredTop sz="94619" autoAdjust="0"/>
  </p:normalViewPr>
  <p:slideViewPr>
    <p:cSldViewPr snapToGrid="0" snapToObjects="1">
      <p:cViewPr varScale="1">
        <p:scale>
          <a:sx n="113" d="100"/>
          <a:sy n="113" d="100"/>
        </p:scale>
        <p:origin x="-1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B1598-9ABA-CE4B-B487-490B000758C5}" type="datetimeFigureOut">
              <a:rPr lang="en-US" smtClean="0"/>
              <a:t>2014/13/12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A2725-F6AB-AF48-AD2E-2D22C7EC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8D00B-A97F-1D49-90B0-5C00E9C58F0F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1E19-CF36-A244-8A85-A1D4B9D837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322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243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230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dirty="0" smtClean="0"/>
              <a:t>マスタ サブタイトルの書式設定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dirty="0" smtClean="0"/>
              <a:t>Jun. 17, 2010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25655" y="6476999"/>
            <a:ext cx="5507719" cy="274320"/>
          </a:xfrm>
        </p:spPr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dirty="0" smtClean="0"/>
              <a:t>SURF Lecture 2010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/>
                <a:ea typeface="ＤＦＰ太丸ゴシック体"/>
              </a:defRPr>
            </a:lvl1pPr>
          </a:lstStyle>
          <a:p>
            <a:fld id="{FF21C145-317C-4DEC-9A6B-045D66B7A0F9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 altLang="ja-JP" smtClean="0"/>
              <a:pPr/>
              <a:t>2014/13/12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88023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1"/>
            <a:ext cx="9143999" cy="8802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783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925959"/>
            <a:ext cx="8229600" cy="547484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altLang="ja-JP" dirty="0" smtClean="0"/>
              <a:t>Jun. 17, 2010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satMod val="150000"/>
            </a:schemeClr>
          </a:solidFill>
          <a:effectLst/>
          <a:latin typeface="+mj-lt"/>
          <a:ea typeface="ＤＦＰ太丸ゴシック体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Tahoma"/>
          <a:ea typeface="ＤＦＰ太丸ゴシック体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Tahoma"/>
          <a:ea typeface="ＤＦＰ太丸ゴシック体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Tahoma"/>
          <a:ea typeface="ＤＦＰ太丸ゴシック体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Tahoma"/>
          <a:ea typeface="ＤＦＰ太丸ゴシック体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Tahoma"/>
          <a:ea typeface="ＤＦＰ太丸ゴシック体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27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e.com/nphoton/journal/v7/n4/abs/nphoton.2013.33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800" dirty="0" smtClean="0"/>
              <a:t>Interferometer configurations</a:t>
            </a:r>
            <a:br>
              <a:rPr lang="en-US" altLang="ja-JP" sz="4800" dirty="0" smtClean="0"/>
            </a:br>
            <a:r>
              <a:rPr lang="en-US" altLang="ja-JP" sz="4800" dirty="0" smtClean="0"/>
              <a:t>for Gravitational Wave Detectors</a:t>
            </a:r>
            <a:endParaRPr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5225918"/>
            <a:ext cx="8077200" cy="553524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Koji </a:t>
            </a:r>
            <a:r>
              <a:rPr lang="en-US" altLang="ja-JP" dirty="0" smtClean="0">
                <a:latin typeface="+mj-lt"/>
              </a:rPr>
              <a:t>Arai – </a:t>
            </a:r>
            <a:r>
              <a:rPr lang="en-US" altLang="ja-JP" dirty="0" smtClean="0">
                <a:latin typeface="+mj-lt"/>
              </a:rPr>
              <a:t>LIGO Laboratory / Caltech</a:t>
            </a:r>
            <a:endParaRPr lang="ja-JP" altLang="en-US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7661" y="424934"/>
            <a:ext cx="200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lt"/>
                <a:cs typeface="Tahoma"/>
              </a:rPr>
              <a:t>LIGO-G1401144-</a:t>
            </a:r>
            <a:r>
              <a:rPr kumimoji="1" lang="en-US" altLang="ja-JP" dirty="0" smtClean="0">
                <a:latin typeface="+mj-lt"/>
                <a:cs typeface="Tahoma"/>
              </a:rPr>
              <a:t>v2</a:t>
            </a:r>
            <a:endParaRPr kumimoji="1" lang="ja-JP" altLang="en-US" dirty="0">
              <a:latin typeface="+mj-lt"/>
              <a:cs typeface="Taho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Fabry-Perot Michelson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Differential nature of the Michelson</a:t>
            </a:r>
            <a:br>
              <a:rPr lang="en-US" sz="2800" b="1" dirty="0" smtClean="0">
                <a:latin typeface="+mj-lt"/>
                <a:cs typeface="Tahoma"/>
              </a:rPr>
            </a:br>
            <a:r>
              <a:rPr lang="en-US" sz="2800" b="1" dirty="0" smtClean="0">
                <a:latin typeface="+mj-lt"/>
                <a:cs typeface="Tahoma"/>
              </a:rPr>
              <a:t>+ Longer photon storage time of Fabry-Perot cavities</a:t>
            </a:r>
            <a:br>
              <a:rPr lang="en-US" sz="2800" b="1" dirty="0" smtClean="0">
                <a:latin typeface="+mj-lt"/>
                <a:cs typeface="Tahoma"/>
              </a:rPr>
            </a:br>
            <a:r>
              <a:rPr lang="en-US" sz="2800" b="1" dirty="0" smtClean="0">
                <a:solidFill>
                  <a:srgbClr val="0000FF"/>
                </a:solidFill>
                <a:latin typeface="+mj-lt"/>
                <a:cs typeface="Tahoma"/>
              </a:rPr>
              <a:t>= Fabry-Perot Michelson Interferometer</a:t>
            </a: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r>
              <a:rPr lang="en-US" altLang="ja-JP" sz="2800" b="1" dirty="0">
                <a:latin typeface="+mj-lt"/>
                <a:cs typeface="Tahoma"/>
              </a:rPr>
              <a:t> </a:t>
            </a:r>
            <a:r>
              <a:rPr lang="en-US" altLang="ja-JP" sz="2800" b="1" dirty="0" smtClean="0">
                <a:latin typeface="+mj-lt"/>
                <a:cs typeface="Tahoma"/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  <a:latin typeface="+mj-lt"/>
                <a:cs typeface="Tahoma"/>
              </a:rPr>
              <a:t>Basic form of the modern interferometer GW detector</a:t>
            </a:r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303" y="2306839"/>
            <a:ext cx="4119217" cy="3546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352" y="5942003"/>
            <a:ext cx="8427448" cy="836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Optical Recycling Technique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570" y="925959"/>
            <a:ext cx="9105348" cy="5474841"/>
          </a:xfrm>
        </p:spPr>
        <p:txBody>
          <a:bodyPr>
            <a:normAutofit/>
          </a:bodyPr>
          <a:lstStyle/>
          <a:p>
            <a:r>
              <a:rPr lang="en-US" altLang="ja-JP" sz="2800" b="1" dirty="0" smtClean="0">
                <a:latin typeface="Corbel"/>
                <a:cs typeface="Corbel"/>
              </a:rPr>
              <a:t>Power recycling</a:t>
            </a:r>
            <a:endParaRPr lang="en-US" altLang="ja-JP" sz="2800" dirty="0">
              <a:latin typeface="Corbel"/>
              <a:cs typeface="Corbel"/>
            </a:endParaRPr>
          </a:p>
          <a:p>
            <a:pPr lvl="1"/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When the Michelson interferometer is operated </a:t>
            </a:r>
            <a:b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at a “dark fringe”, most of the light goes back to the laser side</a:t>
            </a:r>
          </a:p>
        </p:txBody>
      </p:sp>
      <p:pic>
        <p:nvPicPr>
          <p:cNvPr id="12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17" y="2781304"/>
            <a:ext cx="476291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9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67" y="2720349"/>
            <a:ext cx="6552118" cy="2921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Optical Recycling Technique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570" y="783863"/>
            <a:ext cx="9105348" cy="6074137"/>
          </a:xfrm>
        </p:spPr>
        <p:txBody>
          <a:bodyPr>
            <a:normAutofit lnSpcReduction="10000"/>
          </a:bodyPr>
          <a:lstStyle/>
          <a:p>
            <a:r>
              <a:rPr lang="en-US" altLang="ja-JP" sz="2800" b="1" dirty="0" smtClean="0">
                <a:latin typeface="Corbel"/>
                <a:cs typeface="Corbel"/>
              </a:rPr>
              <a:t>Power recycling</a:t>
            </a:r>
            <a:endParaRPr lang="en-US" altLang="ja-JP" sz="2800" dirty="0">
              <a:latin typeface="Corbel"/>
              <a:cs typeface="Corbel"/>
            </a:endParaRPr>
          </a:p>
          <a:p>
            <a:pPr lvl="1"/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Let’s reuse the reflected light </a:t>
            </a:r>
          </a:p>
          <a:p>
            <a:pPr lvl="1"/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Place a mirror in front of the interferometer</a:t>
            </a:r>
            <a:r>
              <a:rPr lang="en-US" altLang="ja-JP" sz="2400" b="1" dirty="0">
                <a:solidFill>
                  <a:srgbClr val="0000FF"/>
                </a:solidFill>
                <a:latin typeface="Corbel"/>
                <a:cs typeface="Corbel"/>
              </a:rPr>
              <a:t/>
            </a:r>
            <a:br>
              <a:rPr lang="en-US" altLang="ja-JP" sz="2400" b="1" dirty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to form a cavity with the Michelson (compound mirror)</a:t>
            </a:r>
            <a:b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“Power Recycling Mirror”</a:t>
            </a:r>
          </a:p>
          <a:p>
            <a:pPr lvl="1"/>
            <a:endParaRPr lang="en-US" altLang="ja-JP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marL="118872" indent="0">
              <a:buNone/>
            </a:pPr>
            <a:endParaRPr lang="en-US" altLang="ja-JP" sz="2800" dirty="0" smtClean="0">
              <a:latin typeface="Corbel"/>
              <a:cs typeface="Corbel"/>
            </a:endParaRPr>
          </a:p>
          <a:p>
            <a:pPr marL="118872" indent="0">
              <a:buNone/>
            </a:pPr>
            <a:endParaRPr lang="en-US" altLang="ja-JP" sz="2800" dirty="0">
              <a:latin typeface="Corbel"/>
              <a:cs typeface="Corbel"/>
            </a:endParaRPr>
          </a:p>
          <a:p>
            <a:pPr lvl="1"/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The internal light power is increased </a:t>
            </a:r>
            <a:b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= equivalent to the increase of the input laser power</a:t>
            </a:r>
          </a:p>
        </p:txBody>
      </p:sp>
      <p:sp>
        <p:nvSpPr>
          <p:cNvPr id="14" name="角丸四角形 7"/>
          <p:cNvSpPr/>
          <p:nvPr/>
        </p:nvSpPr>
        <p:spPr>
          <a:xfrm>
            <a:off x="4067001" y="2705482"/>
            <a:ext cx="3402518" cy="2692400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8"/>
          <p:cNvSpPr txBox="1"/>
          <p:nvPr/>
        </p:nvSpPr>
        <p:spPr>
          <a:xfrm>
            <a:off x="4725849" y="5311172"/>
            <a:ext cx="2183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compound mirror</a:t>
            </a:r>
            <a:endParaRPr lang="ja-JP" altLang="en-US" sz="20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67" y="2072069"/>
            <a:ext cx="6552118" cy="2921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Optical Recycling Technique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570" y="783863"/>
            <a:ext cx="9105348" cy="5832135"/>
          </a:xfrm>
        </p:spPr>
        <p:txBody>
          <a:bodyPr>
            <a:normAutofit/>
          </a:bodyPr>
          <a:lstStyle/>
          <a:p>
            <a:r>
              <a:rPr lang="en-US" altLang="ja-JP" sz="2800" b="1" dirty="0" smtClean="0">
                <a:latin typeface="Corbel"/>
                <a:cs typeface="Corbel"/>
              </a:rPr>
              <a:t>Power recycling</a:t>
            </a:r>
            <a:endParaRPr lang="en-US" altLang="ja-JP" sz="2800" dirty="0">
              <a:latin typeface="Corbel"/>
              <a:cs typeface="Corbel"/>
            </a:endParaRPr>
          </a:p>
          <a:p>
            <a:pPr lvl="1"/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BTW, all the output ports are made dark.</a:t>
            </a:r>
            <a:r>
              <a:rPr lang="en-US" altLang="ja-JP" sz="2400" b="1" dirty="0">
                <a:solidFill>
                  <a:srgbClr val="0000FF"/>
                </a:solidFill>
                <a:latin typeface="Corbel"/>
                <a:cs typeface="Corbel"/>
              </a:rPr>
              <a:t/>
            </a:r>
            <a:br>
              <a:rPr lang="en-US" altLang="ja-JP" sz="2400" b="1" dirty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Where does the light go?</a:t>
            </a:r>
          </a:p>
          <a:p>
            <a:pPr lvl="1"/>
            <a:endParaRPr lang="en-US" altLang="ja-JP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In the ideal power recycling, all input power is internally</a:t>
            </a:r>
            <a:b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consumed via optical losses (absorption &amp; scattering)</a:t>
            </a:r>
          </a:p>
        </p:txBody>
      </p:sp>
    </p:spTree>
    <p:extLst>
      <p:ext uri="{BB962C8B-B14F-4D97-AF65-F5344CB8AC3E}">
        <p14:creationId xmlns:p14="http://schemas.microsoft.com/office/powerpoint/2010/main" val="326543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Optical Recycling Technique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60"/>
            <a:ext cx="9144000" cy="117969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Power-recycled Fabry-Perot Michelson Interferometer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Internal light power in the arms is increased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30" y="2273419"/>
            <a:ext cx="3326765" cy="2864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240498" y="3834296"/>
            <a:ext cx="3326765" cy="520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883" y="6144856"/>
            <a:ext cx="2278380" cy="52006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89027" y="3927209"/>
            <a:ext cx="795130" cy="972342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3800251" y="1938537"/>
            <a:ext cx="5712459" cy="491946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800" b="1" dirty="0" smtClean="0">
                <a:latin typeface="+mj-lt"/>
                <a:cs typeface="Tahoma"/>
              </a:rPr>
              <a:t>From the laser side / </a:t>
            </a:r>
          </a:p>
          <a:p>
            <a:pPr marL="118872" indent="0">
              <a:buNone/>
            </a:pPr>
            <a:r>
              <a:rPr lang="en-US" sz="2800" b="1" dirty="0" smtClean="0">
                <a:latin typeface="+mj-lt"/>
                <a:cs typeface="Tahoma"/>
              </a:rPr>
              <a:t>common arm length change</a:t>
            </a:r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ahoma"/>
              </a:rPr>
              <a:t>It looks like a three mirror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Tahoma"/>
              </a:rPr>
              <a:t>caivty</a:t>
            </a:r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ahoma"/>
              </a:rPr>
              <a:t>= high finesse cavity</a:t>
            </a:r>
          </a:p>
          <a:p>
            <a:pPr marL="118872" indent="0">
              <a:buNone/>
            </a:pPr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r>
              <a:rPr lang="en-US" sz="2800" b="1" dirty="0" smtClean="0">
                <a:latin typeface="+mj-lt"/>
                <a:cs typeface="Tahoma"/>
              </a:rPr>
              <a:t>For the differential motion (=GW)</a:t>
            </a:r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ahoma"/>
              </a:rPr>
              <a:t>It looks like just an arm cavity</a:t>
            </a:r>
            <a:endParaRPr lang="en-US" sz="2400" b="1" dirty="0" smtClean="0">
              <a:solidFill>
                <a:srgbClr val="FF0000"/>
              </a:solidFill>
              <a:latin typeface="+mj-lt"/>
              <a:cs typeface="Tahoma"/>
            </a:endParaRPr>
          </a:p>
        </p:txBody>
      </p:sp>
      <p:sp>
        <p:nvSpPr>
          <p:cNvPr id="10" name="角丸四角形 7"/>
          <p:cNvSpPr/>
          <p:nvPr/>
        </p:nvSpPr>
        <p:spPr>
          <a:xfrm>
            <a:off x="902286" y="3720559"/>
            <a:ext cx="551397" cy="891827"/>
          </a:xfrm>
          <a:prstGeom prst="roundRect">
            <a:avLst/>
          </a:prstGeom>
          <a:noFill/>
          <a:ln w="38100" cmpd="sng">
            <a:solidFill>
              <a:srgbClr val="F6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29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5" y="3360381"/>
            <a:ext cx="3326765" cy="3120390"/>
          </a:xfrm>
          <a:prstGeom prst="rect">
            <a:avLst/>
          </a:prstGeom>
        </p:spPr>
      </p:pic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3649870" y="2870969"/>
            <a:ext cx="5712459" cy="327544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800" b="1" dirty="0" smtClean="0">
                <a:latin typeface="+mj-lt"/>
                <a:cs typeface="Tahoma"/>
              </a:rPr>
              <a:t>Common mode</a:t>
            </a:r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ahoma"/>
              </a:rPr>
              <a:t>= high finesse three mirror cavity</a:t>
            </a:r>
          </a:p>
          <a:p>
            <a:pPr marL="118872" indent="0">
              <a:buNone/>
            </a:pPr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r>
              <a:rPr lang="en-US" sz="2800" b="1" dirty="0" smtClean="0">
                <a:latin typeface="+mj-lt"/>
                <a:cs typeface="Tahoma"/>
              </a:rPr>
              <a:t>Differential mode (=GW)</a:t>
            </a:r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ahoma"/>
              </a:rPr>
              <a:t>= low (or high) finesse three mirror cavity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Optical Recycling Technique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331877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Dual-recycled Fabry-Perot Michelson Interferometer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Another mirror is added at the dark port</a:t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“Signal Recycling Mirror”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Dual recycling allows us to set different storage times</a:t>
            </a:r>
            <a:b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for common and differential modes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240498" y="4008830"/>
            <a:ext cx="3326765" cy="52006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800500" y="3355955"/>
            <a:ext cx="795130" cy="972342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673" y="5992083"/>
            <a:ext cx="3450590" cy="520065"/>
          </a:xfrm>
          <a:prstGeom prst="rect">
            <a:avLst/>
          </a:prstGeom>
        </p:spPr>
      </p:pic>
      <p:sp>
        <p:nvSpPr>
          <p:cNvPr id="10" name="角丸四角形 7"/>
          <p:cNvSpPr/>
          <p:nvPr/>
        </p:nvSpPr>
        <p:spPr>
          <a:xfrm>
            <a:off x="1105803" y="5611277"/>
            <a:ext cx="872379" cy="462107"/>
          </a:xfrm>
          <a:prstGeom prst="roundRect">
            <a:avLst/>
          </a:prstGeom>
          <a:noFill/>
          <a:ln w="38100" cmpd="sng">
            <a:solidFill>
              <a:srgbClr val="F6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41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1922"/>
            <a:ext cx="8033455" cy="445969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To tuned or not to tune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rbel"/>
                <a:cs typeface="Corbel"/>
              </a:rPr>
              <a:t>Bandwidth of the detector can be changed</a:t>
            </a: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latin typeface="Corbel"/>
                <a:cs typeface="Corbel"/>
              </a:rPr>
              <a:t>by changing the </a:t>
            </a:r>
            <a:r>
              <a:rPr lang="en-US" sz="2000" b="1" dirty="0">
                <a:solidFill>
                  <a:srgbClr val="0000FF"/>
                </a:solidFill>
                <a:latin typeface="Corbel"/>
                <a:cs typeface="Corbel"/>
              </a:rPr>
              <a:t>resonant phase of the signal recycling </a:t>
            </a:r>
            <a:r>
              <a:rPr lang="en-US" sz="2000" b="1" dirty="0" smtClean="0">
                <a:solidFill>
                  <a:srgbClr val="0000FF"/>
                </a:solidFill>
                <a:latin typeface="Corbel"/>
                <a:cs typeface="Corbel"/>
              </a:rPr>
              <a:t>cavity (SRC)</a:t>
            </a:r>
          </a:p>
          <a:p>
            <a:pPr lvl="1"/>
            <a:endParaRPr lang="en-US" sz="20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marL="457200" lvl="1" indent="0">
              <a:buNone/>
            </a:pPr>
            <a:endParaRPr lang="en-US" sz="20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marL="457200" lvl="1" indent="0">
              <a:buNone/>
            </a:pPr>
            <a:endParaRPr lang="en-US" sz="20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r>
              <a:rPr lang="en-US" sz="2800" b="1" dirty="0" smtClean="0">
                <a:latin typeface="Corbel"/>
                <a:cs typeface="Corbel"/>
              </a:rPr>
              <a:t>Optimize the curve depending on the noise shape</a:t>
            </a:r>
          </a:p>
          <a:p>
            <a:r>
              <a:rPr lang="en-US" sz="2800" b="1" dirty="0" smtClean="0">
                <a:latin typeface="Corbel"/>
                <a:cs typeface="Corbel"/>
              </a:rPr>
              <a:t>Dynamic signal tracking</a:t>
            </a:r>
          </a:p>
          <a:p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</p:txBody>
      </p:sp>
      <p:sp>
        <p:nvSpPr>
          <p:cNvPr id="7" name="テキスト ボックス 13"/>
          <p:cNvSpPr txBox="1"/>
          <p:nvPr/>
        </p:nvSpPr>
        <p:spPr>
          <a:xfrm>
            <a:off x="5503333" y="2414262"/>
            <a:ext cx="3316111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FE"/>
                </a:solidFill>
              </a:rPr>
              <a:t>Signals: resonant in SRC</a:t>
            </a:r>
          </a:p>
          <a:p>
            <a:r>
              <a:rPr lang="en-US" altLang="ja-JP" dirty="0" smtClean="0">
                <a:solidFill>
                  <a:srgbClr val="FF00FE"/>
                </a:solidFill>
              </a:rPr>
              <a:t>(</a:t>
            </a:r>
            <a:r>
              <a:rPr lang="en-US" altLang="ja-JP" b="1" dirty="0" smtClean="0">
                <a:solidFill>
                  <a:srgbClr val="FF00FE"/>
                </a:solidFill>
              </a:rPr>
              <a:t>Resonant Sideband </a:t>
            </a:r>
            <a:r>
              <a:rPr kumimoji="1" lang="en-US" altLang="ja-JP" b="1" dirty="0" smtClean="0">
                <a:solidFill>
                  <a:srgbClr val="FF00FE"/>
                </a:solidFill>
              </a:rPr>
              <a:t>Extraction</a:t>
            </a:r>
            <a:r>
              <a:rPr kumimoji="1" lang="en-US" altLang="ja-JP" dirty="0" smtClean="0">
                <a:solidFill>
                  <a:srgbClr val="FF00FE"/>
                </a:solidFill>
              </a:rPr>
              <a:t>)</a:t>
            </a:r>
            <a:endParaRPr kumimoji="1" lang="ja-JP" altLang="en-US" dirty="0">
              <a:solidFill>
                <a:srgbClr val="FF00FE"/>
              </a:solidFill>
            </a:endParaRPr>
          </a:p>
        </p:txBody>
      </p:sp>
      <p:sp>
        <p:nvSpPr>
          <p:cNvPr id="8" name="テキスト ボックス 13"/>
          <p:cNvSpPr txBox="1"/>
          <p:nvPr/>
        </p:nvSpPr>
        <p:spPr>
          <a:xfrm>
            <a:off x="1735667" y="4166144"/>
            <a:ext cx="2935110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FE"/>
                </a:solidFill>
              </a:rPr>
              <a:t>Signals:</a:t>
            </a:r>
            <a:r>
              <a:rPr lang="en-US" altLang="ja-JP" dirty="0" smtClean="0">
                <a:solidFill>
                  <a:srgbClr val="FF00FE"/>
                </a:solidFill>
              </a:rPr>
              <a:t> anti-</a:t>
            </a:r>
            <a:r>
              <a:rPr kumimoji="1" lang="en-US" altLang="ja-JP" dirty="0" smtClean="0">
                <a:solidFill>
                  <a:srgbClr val="FF00FE"/>
                </a:solidFill>
              </a:rPr>
              <a:t>resonant in SRC</a:t>
            </a:r>
          </a:p>
          <a:p>
            <a:r>
              <a:rPr lang="en-US" altLang="ja-JP" dirty="0" smtClean="0">
                <a:solidFill>
                  <a:srgbClr val="FF00FE"/>
                </a:solidFill>
              </a:rPr>
              <a:t>(</a:t>
            </a:r>
            <a:r>
              <a:rPr lang="en-US" altLang="ja-JP" b="1" dirty="0" smtClean="0">
                <a:solidFill>
                  <a:srgbClr val="FF00FE"/>
                </a:solidFill>
              </a:rPr>
              <a:t>Signal Recycling</a:t>
            </a:r>
            <a:r>
              <a:rPr lang="en-US" altLang="ja-JP" dirty="0" smtClean="0">
                <a:solidFill>
                  <a:srgbClr val="FF00FE"/>
                </a:solidFill>
              </a:rPr>
              <a:t>)</a:t>
            </a:r>
            <a:endParaRPr kumimoji="1" lang="ja-JP" altLang="en-US" dirty="0">
              <a:solidFill>
                <a:srgbClr val="FF00F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80082" y="3060593"/>
            <a:ext cx="375474" cy="5923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683816" y="2845756"/>
            <a:ext cx="194852" cy="1320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0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0" y="966207"/>
            <a:ext cx="9144000" cy="558471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Corbel"/>
                <a:cs typeface="Corbel"/>
              </a:rPr>
              <a:t>Optical phase measurement</a:t>
            </a:r>
            <a:r>
              <a:rPr lang="en-US" sz="2800" b="1" dirty="0" smtClean="0">
                <a:solidFill>
                  <a:srgbClr val="0000FF"/>
                </a:solidFill>
                <a:latin typeface="Corbel"/>
                <a:cs typeface="Corbel"/>
              </a:rPr>
              <a:t> =&gt; Interferometry</a:t>
            </a:r>
          </a:p>
          <a:p>
            <a:endParaRPr lang="en-US" sz="2800" b="1" dirty="0">
              <a:latin typeface="Corbel"/>
              <a:cs typeface="Corbel"/>
            </a:endParaRPr>
          </a:p>
          <a:p>
            <a:r>
              <a:rPr lang="en-US" sz="2800" b="1" dirty="0" smtClean="0">
                <a:latin typeface="Corbel"/>
                <a:cs typeface="Corbel"/>
              </a:rPr>
              <a:t>Michelson interferometer: </a:t>
            </a:r>
            <a:r>
              <a:rPr lang="en-US" sz="2800" b="1" dirty="0" smtClean="0">
                <a:solidFill>
                  <a:srgbClr val="0000FF"/>
                </a:solidFill>
                <a:latin typeface="Corbel"/>
                <a:cs typeface="Corbel"/>
              </a:rPr>
              <a:t>requires too long arm</a:t>
            </a:r>
          </a:p>
          <a:p>
            <a:r>
              <a:rPr lang="en-US" sz="2800" b="1" dirty="0" smtClean="0">
                <a:latin typeface="Corbel"/>
                <a:cs typeface="Corbel"/>
              </a:rPr>
              <a:t>Fabry-Perot arm:</a:t>
            </a:r>
            <a:r>
              <a:rPr lang="en-US" sz="2800" b="1" dirty="0" smtClean="0">
                <a:solidFill>
                  <a:srgbClr val="0000FF"/>
                </a:solidFill>
                <a:latin typeface="Corbel"/>
                <a:cs typeface="Corbel"/>
              </a:rPr>
              <a:t> longer light storage time</a:t>
            </a:r>
          </a:p>
          <a:p>
            <a:endParaRPr lang="en-US" sz="28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r>
              <a:rPr lang="en-US" sz="2800" b="1" dirty="0" smtClean="0">
                <a:latin typeface="Corbel"/>
                <a:cs typeface="Corbel"/>
              </a:rPr>
              <a:t>Optical recycling technique</a:t>
            </a:r>
            <a:r>
              <a:rPr lang="en-US" sz="2800" b="1" dirty="0">
                <a:latin typeface="Corbel"/>
                <a:cs typeface="Corbel"/>
              </a:rPr>
              <a:t>:</a:t>
            </a:r>
            <a:r>
              <a:rPr lang="en-US" sz="2800" b="1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rbel"/>
                <a:cs typeface="Corbel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800" b="1" dirty="0" smtClean="0">
                <a:solidFill>
                  <a:srgbClr val="0000FF"/>
                </a:solidFill>
                <a:latin typeface="Corbel"/>
                <a:cs typeface="Corbel"/>
              </a:rPr>
              <a:t>allows us to set different storage time for the incident light and the GW signals</a:t>
            </a:r>
          </a:p>
          <a:p>
            <a:pPr lvl="1"/>
            <a:r>
              <a:rPr lang="en-US" sz="2400" b="1" dirty="0" smtClean="0">
                <a:solidFill>
                  <a:srgbClr val="008000"/>
                </a:solidFill>
                <a:latin typeface="Corbel"/>
                <a:cs typeface="Corbel"/>
              </a:rPr>
              <a:t>Power recycling: maximize the stored light power </a:t>
            </a:r>
          </a:p>
          <a:p>
            <a:pPr lvl="1"/>
            <a:r>
              <a:rPr lang="en-US" sz="2400" b="1" dirty="0" smtClean="0">
                <a:solidFill>
                  <a:srgbClr val="008000"/>
                </a:solidFill>
                <a:latin typeface="Corbel"/>
                <a:cs typeface="Corbel"/>
              </a:rPr>
              <a:t>Resonant sideband extraction: optimize the signal bandwidth</a:t>
            </a:r>
            <a:endParaRPr lang="en-US" sz="1600" b="1" dirty="0">
              <a:solidFill>
                <a:srgbClr val="008000"/>
              </a:solidFill>
              <a:latin typeface="Corbel"/>
              <a:cs typeface="Corbel"/>
            </a:endParaRPr>
          </a:p>
          <a:p>
            <a:endParaRPr lang="en-US" sz="2800" b="1" dirty="0" smtClean="0">
              <a:solidFill>
                <a:srgbClr val="0000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2040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Advanced topics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69762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rbel"/>
                <a:cs typeface="Corbel"/>
              </a:rPr>
              <a:t>Angular &amp; frequency response of an interferometer</a:t>
            </a:r>
            <a:endParaRPr lang="en-US" sz="2800" b="1" dirty="0">
              <a:solidFill>
                <a:srgbClr val="FF0000"/>
              </a:solidFill>
              <a:latin typeface="Corbel"/>
              <a:cs typeface="Corbel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orbel"/>
                <a:cs typeface="Corbel"/>
              </a:rPr>
              <a:t>Up to this point </a:t>
            </a:r>
            <a:r>
              <a:rPr lang="en-US" sz="2400" b="1" dirty="0" smtClean="0">
                <a:solidFill>
                  <a:srgbClr val="FF0000"/>
                </a:solidFill>
                <a:latin typeface="Corbel"/>
                <a:cs typeface="Corbel"/>
              </a:rPr>
              <a:t>GWs </a:t>
            </a:r>
            <a:r>
              <a:rPr lang="en-US" sz="2400" b="1" dirty="0">
                <a:solidFill>
                  <a:srgbClr val="FF0000"/>
                </a:solidFill>
                <a:latin typeface="Corbel"/>
                <a:cs typeface="Corbel"/>
              </a:rPr>
              <a:t>from the zenith was </a:t>
            </a:r>
            <a:r>
              <a:rPr lang="en-US" sz="2400" b="1" dirty="0" smtClean="0">
                <a:solidFill>
                  <a:srgbClr val="FF0000"/>
                </a:solidFill>
                <a:latin typeface="Corbel"/>
                <a:cs typeface="Corbel"/>
              </a:rPr>
              <a:t>assumed.</a:t>
            </a:r>
            <a:endParaRPr lang="en-US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What is the response to GWs </a:t>
            </a:r>
            <a:r>
              <a:rPr lang="en-US" sz="2400" b="1" dirty="0">
                <a:solidFill>
                  <a:srgbClr val="0000FF"/>
                </a:solidFill>
                <a:latin typeface="Corbel"/>
                <a:cs typeface="Corbel"/>
              </a:rPr>
              <a:t>with </a:t>
            </a: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an arbitrary angle?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What is the frequency response of the detector for such GWs?</a:t>
            </a:r>
            <a:b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Draw an arbitrary optical path.</a:t>
            </a:r>
            <a:b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What is the angular and frequency</a:t>
            </a:r>
            <a:r>
              <a:rPr lang="en-US" sz="2400" b="1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response of such a path?</a:t>
            </a:r>
          </a:p>
          <a:p>
            <a:pPr lvl="1"/>
            <a:endParaRPr lang="en-US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Can we use numerical “optimization” </a:t>
            </a:r>
            <a:b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for certain criteria?</a:t>
            </a:r>
            <a:b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400" b="1" dirty="0" smtClean="0">
                <a:latin typeface="Corbel"/>
                <a:cs typeface="Corbel"/>
              </a:rPr>
              <a:t>e.g.</a:t>
            </a:r>
            <a:br>
              <a:rPr lang="en-US" sz="2400" b="1" dirty="0" smtClean="0">
                <a:latin typeface="Corbel"/>
                <a:cs typeface="Corbel"/>
              </a:rPr>
            </a:br>
            <a:r>
              <a:rPr lang="en-US" sz="2400" b="1" dirty="0" smtClean="0">
                <a:latin typeface="Corbel"/>
                <a:cs typeface="Corbel"/>
              </a:rPr>
              <a:t>better sky coverage, directive beaming,</a:t>
            </a:r>
            <a:r>
              <a:rPr lang="en-US" sz="2400" b="1" dirty="0">
                <a:latin typeface="Corbel"/>
                <a:cs typeface="Corbel"/>
              </a:rPr>
              <a:t/>
            </a:r>
            <a:br>
              <a:rPr lang="en-US" sz="2400" b="1" dirty="0">
                <a:latin typeface="Corbel"/>
                <a:cs typeface="Corbel"/>
              </a:rPr>
            </a:br>
            <a:r>
              <a:rPr lang="en-US" sz="2400" b="1" dirty="0" smtClean="0">
                <a:latin typeface="Corbel"/>
                <a:cs typeface="Corbel"/>
              </a:rPr>
              <a:t>for certain source frequency, etc…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225" y="3922889"/>
            <a:ext cx="3056252" cy="2496255"/>
          </a:xfrm>
          <a:prstGeom prst="rect">
            <a:avLst/>
          </a:prstGeom>
        </p:spPr>
      </p:pic>
      <p:sp>
        <p:nvSpPr>
          <p:cNvPr id="7" name="AutoShape 5"/>
          <p:cNvSpPr>
            <a:spLocks noChangeAspect="1" noChangeArrowheads="1"/>
          </p:cNvSpPr>
          <p:nvPr/>
        </p:nvSpPr>
        <p:spPr bwMode="auto">
          <a:xfrm rot="5400000">
            <a:off x="6395684" y="3439937"/>
            <a:ext cx="414337" cy="481012"/>
          </a:xfrm>
          <a:custGeom>
            <a:avLst/>
            <a:gdLst>
              <a:gd name="T0" fmla="*/ 247432 w 21600"/>
              <a:gd name="T1" fmla="*/ 0 h 21600"/>
              <a:gd name="T2" fmla="*/ 0 w 21600"/>
              <a:gd name="T3" fmla="*/ 240506 h 21600"/>
              <a:gd name="T4" fmla="*/ 247432 w 21600"/>
              <a:gd name="T5" fmla="*/ 481012 h 21600"/>
              <a:gd name="T6" fmla="*/ 414337 w 21600"/>
              <a:gd name="T7" fmla="*/ 240506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3944 h 21600"/>
              <a:gd name="T14" fmla="*/ 16076 w 21600"/>
              <a:gd name="T15" fmla="*/ 1765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99" y="0"/>
                </a:moveTo>
                <a:lnTo>
                  <a:pt x="12899" y="3944"/>
                </a:lnTo>
                <a:lnTo>
                  <a:pt x="3375" y="3944"/>
                </a:lnTo>
                <a:lnTo>
                  <a:pt x="3375" y="17656"/>
                </a:lnTo>
                <a:lnTo>
                  <a:pt x="12899" y="17656"/>
                </a:lnTo>
                <a:lnTo>
                  <a:pt x="1289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944"/>
                </a:moveTo>
                <a:lnTo>
                  <a:pt x="1350" y="17656"/>
                </a:lnTo>
                <a:lnTo>
                  <a:pt x="2700" y="17656"/>
                </a:lnTo>
                <a:lnTo>
                  <a:pt x="2700" y="3944"/>
                </a:lnTo>
                <a:close/>
              </a:path>
              <a:path w="21600" h="21600">
                <a:moveTo>
                  <a:pt x="0" y="3944"/>
                </a:moveTo>
                <a:lnTo>
                  <a:pt x="0" y="17656"/>
                </a:lnTo>
                <a:lnTo>
                  <a:pt x="675" y="17656"/>
                </a:lnTo>
                <a:lnTo>
                  <a:pt x="675" y="3944"/>
                </a:lnTo>
                <a:close/>
              </a:path>
            </a:pathLst>
          </a:custGeom>
          <a:solidFill>
            <a:srgbClr val="FF99CC">
              <a:alpha val="50195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Text Box 6"/>
          <p:cNvSpPr txBox="1">
            <a:spLocks noChangeAspect="1" noChangeArrowheads="1"/>
          </p:cNvSpPr>
          <p:nvPr/>
        </p:nvSpPr>
        <p:spPr bwMode="auto">
          <a:xfrm>
            <a:off x="6278344" y="3044649"/>
            <a:ext cx="738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C80000"/>
                </a:solidFill>
                <a:latin typeface="メイリオ" charset="-128"/>
                <a:ea typeface="メイリオ" charset="-128"/>
                <a:cs typeface="メイリオ" charset="-128"/>
              </a:rPr>
              <a:t>GW</a:t>
            </a:r>
            <a:endParaRPr lang="ja-JP" altLang="en-US" b="1" dirty="0">
              <a:solidFill>
                <a:srgbClr val="C80000"/>
              </a:solidFill>
              <a:latin typeface="メイリオ" charset="-128"/>
              <a:ea typeface="メイリオ" charset="-128"/>
              <a:cs typeface="メイリオ" charset="-128"/>
            </a:endParaRPr>
          </a:p>
        </p:txBody>
      </p:sp>
      <p:sp>
        <p:nvSpPr>
          <p:cNvPr id="9" name="AutoShape 5"/>
          <p:cNvSpPr>
            <a:spLocks noChangeAspect="1" noChangeArrowheads="1"/>
          </p:cNvSpPr>
          <p:nvPr/>
        </p:nvSpPr>
        <p:spPr bwMode="auto">
          <a:xfrm rot="7321201">
            <a:off x="7846306" y="3647106"/>
            <a:ext cx="414337" cy="481012"/>
          </a:xfrm>
          <a:custGeom>
            <a:avLst/>
            <a:gdLst>
              <a:gd name="T0" fmla="*/ 247432 w 21600"/>
              <a:gd name="T1" fmla="*/ 0 h 21600"/>
              <a:gd name="T2" fmla="*/ 0 w 21600"/>
              <a:gd name="T3" fmla="*/ 240506 h 21600"/>
              <a:gd name="T4" fmla="*/ 247432 w 21600"/>
              <a:gd name="T5" fmla="*/ 481012 h 21600"/>
              <a:gd name="T6" fmla="*/ 414337 w 21600"/>
              <a:gd name="T7" fmla="*/ 240506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3944 h 21600"/>
              <a:gd name="T14" fmla="*/ 16076 w 21600"/>
              <a:gd name="T15" fmla="*/ 1765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99" y="0"/>
                </a:moveTo>
                <a:lnTo>
                  <a:pt x="12899" y="3944"/>
                </a:lnTo>
                <a:lnTo>
                  <a:pt x="3375" y="3944"/>
                </a:lnTo>
                <a:lnTo>
                  <a:pt x="3375" y="17656"/>
                </a:lnTo>
                <a:lnTo>
                  <a:pt x="12899" y="17656"/>
                </a:lnTo>
                <a:lnTo>
                  <a:pt x="1289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944"/>
                </a:moveTo>
                <a:lnTo>
                  <a:pt x="1350" y="17656"/>
                </a:lnTo>
                <a:lnTo>
                  <a:pt x="2700" y="17656"/>
                </a:lnTo>
                <a:lnTo>
                  <a:pt x="2700" y="3944"/>
                </a:lnTo>
                <a:close/>
              </a:path>
              <a:path w="21600" h="21600">
                <a:moveTo>
                  <a:pt x="0" y="3944"/>
                </a:moveTo>
                <a:lnTo>
                  <a:pt x="0" y="17656"/>
                </a:lnTo>
                <a:lnTo>
                  <a:pt x="675" y="17656"/>
                </a:lnTo>
                <a:lnTo>
                  <a:pt x="675" y="3944"/>
                </a:lnTo>
                <a:close/>
              </a:path>
            </a:pathLst>
          </a:custGeom>
          <a:solidFill>
            <a:srgbClr val="FF99CC">
              <a:alpha val="50195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0" name="Text Box 6"/>
          <p:cNvSpPr txBox="1">
            <a:spLocks noChangeAspect="1" noChangeArrowheads="1"/>
          </p:cNvSpPr>
          <p:nvPr/>
        </p:nvSpPr>
        <p:spPr bwMode="auto">
          <a:xfrm>
            <a:off x="7998141" y="3258080"/>
            <a:ext cx="738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C80000"/>
                </a:solidFill>
                <a:latin typeface="メイリオ" charset="-128"/>
                <a:ea typeface="メイリオ" charset="-128"/>
                <a:cs typeface="メイリオ" charset="-128"/>
              </a:rPr>
              <a:t>GW</a:t>
            </a:r>
            <a:endParaRPr lang="ja-JP" altLang="en-US" b="1" dirty="0">
              <a:solidFill>
                <a:srgbClr val="C80000"/>
              </a:solidFill>
              <a:latin typeface="メイリオ" charset="-128"/>
              <a:ea typeface="メイリオ" charset="-128"/>
              <a:cs typeface="メイリオ" charset="-128"/>
            </a:endParaRPr>
          </a:p>
        </p:txBody>
      </p:sp>
      <p:sp>
        <p:nvSpPr>
          <p:cNvPr id="11" name="AutoShape 5"/>
          <p:cNvSpPr>
            <a:spLocks noChangeAspect="1" noChangeArrowheads="1"/>
          </p:cNvSpPr>
          <p:nvPr/>
        </p:nvSpPr>
        <p:spPr bwMode="auto">
          <a:xfrm rot="16783459">
            <a:off x="7218786" y="6178637"/>
            <a:ext cx="414337" cy="481012"/>
          </a:xfrm>
          <a:custGeom>
            <a:avLst/>
            <a:gdLst>
              <a:gd name="T0" fmla="*/ 247432 w 21600"/>
              <a:gd name="T1" fmla="*/ 0 h 21600"/>
              <a:gd name="T2" fmla="*/ 0 w 21600"/>
              <a:gd name="T3" fmla="*/ 240506 h 21600"/>
              <a:gd name="T4" fmla="*/ 247432 w 21600"/>
              <a:gd name="T5" fmla="*/ 481012 h 21600"/>
              <a:gd name="T6" fmla="*/ 414337 w 21600"/>
              <a:gd name="T7" fmla="*/ 240506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3944 h 21600"/>
              <a:gd name="T14" fmla="*/ 16076 w 21600"/>
              <a:gd name="T15" fmla="*/ 1765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99" y="0"/>
                </a:moveTo>
                <a:lnTo>
                  <a:pt x="12899" y="3944"/>
                </a:lnTo>
                <a:lnTo>
                  <a:pt x="3375" y="3944"/>
                </a:lnTo>
                <a:lnTo>
                  <a:pt x="3375" y="17656"/>
                </a:lnTo>
                <a:lnTo>
                  <a:pt x="12899" y="17656"/>
                </a:lnTo>
                <a:lnTo>
                  <a:pt x="1289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944"/>
                </a:moveTo>
                <a:lnTo>
                  <a:pt x="1350" y="17656"/>
                </a:lnTo>
                <a:lnTo>
                  <a:pt x="2700" y="17656"/>
                </a:lnTo>
                <a:lnTo>
                  <a:pt x="2700" y="3944"/>
                </a:lnTo>
                <a:close/>
              </a:path>
              <a:path w="21600" h="21600">
                <a:moveTo>
                  <a:pt x="0" y="3944"/>
                </a:moveTo>
                <a:lnTo>
                  <a:pt x="0" y="17656"/>
                </a:lnTo>
                <a:lnTo>
                  <a:pt x="675" y="17656"/>
                </a:lnTo>
                <a:lnTo>
                  <a:pt x="675" y="3944"/>
                </a:lnTo>
                <a:close/>
              </a:path>
            </a:pathLst>
          </a:custGeom>
          <a:solidFill>
            <a:srgbClr val="FF99CC">
              <a:alpha val="50195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Text Box 6"/>
          <p:cNvSpPr txBox="1">
            <a:spLocks noChangeAspect="1" noChangeArrowheads="1"/>
          </p:cNvSpPr>
          <p:nvPr/>
        </p:nvSpPr>
        <p:spPr bwMode="auto">
          <a:xfrm>
            <a:off x="7692354" y="6390014"/>
            <a:ext cx="738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C80000"/>
                </a:solidFill>
                <a:latin typeface="メイリオ" charset="-128"/>
                <a:ea typeface="メイリオ" charset="-128"/>
                <a:cs typeface="メイリオ" charset="-128"/>
              </a:rPr>
              <a:t>GW</a:t>
            </a:r>
            <a:endParaRPr lang="ja-JP" altLang="en-US" b="1" dirty="0">
              <a:solidFill>
                <a:srgbClr val="C80000"/>
              </a:solidFill>
              <a:latin typeface="メイリオ" charset="-128"/>
              <a:ea typeface="メイリオ" charset="-128"/>
              <a:cs typeface="メイリオ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24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Advanced topics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rbel"/>
                <a:cs typeface="Corbel"/>
              </a:rPr>
              <a:t>Angular &amp; frequency response of an interferometer</a:t>
            </a:r>
            <a:endParaRPr lang="en-US" sz="2800" b="1" dirty="0">
              <a:solidFill>
                <a:srgbClr val="FF0000"/>
              </a:solidFill>
              <a:latin typeface="Corbel"/>
              <a:cs typeface="Corbel"/>
            </a:endParaRP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R. Schilling, Class. Quantum </a:t>
            </a:r>
            <a:r>
              <a:rPr lang="en-US" sz="2400" b="1" dirty="0" err="1" smtClean="0">
                <a:solidFill>
                  <a:srgbClr val="0000FF"/>
                </a:solidFill>
                <a:latin typeface="Corbel"/>
                <a:cs typeface="Corbel"/>
              </a:rPr>
              <a:t>Grav</a:t>
            </a: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. 14 (1997) 1513-1519</a:t>
            </a:r>
            <a:endParaRPr lang="en-US" sz="2400" b="1" dirty="0" smtClean="0">
              <a:latin typeface="Corbel"/>
              <a:cs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7" y="1852790"/>
            <a:ext cx="3686175" cy="252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5" y="4376915"/>
            <a:ext cx="3752850" cy="215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445" y="2146300"/>
            <a:ext cx="4165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5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Gravitational wave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474841"/>
          </a:xfrm>
        </p:spPr>
        <p:txBody>
          <a:bodyPr>
            <a:normAutofit lnSpcReduction="10000"/>
          </a:bodyPr>
          <a:lstStyle/>
          <a:p>
            <a:r>
              <a:rPr lang="en-US" altLang="ja-JP" b="1" dirty="0" smtClean="0">
                <a:latin typeface="+mj-lt"/>
              </a:rPr>
              <a:t>General Relativity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+mj-lt"/>
              </a:rPr>
              <a:t>Gravity = Spacetime curvature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+mj-lt"/>
              </a:rPr>
              <a:t>Gravitational wave = Wave of spacetime curvature</a:t>
            </a:r>
          </a:p>
          <a:p>
            <a:r>
              <a:rPr lang="en-US" altLang="ja-JP" b="1" dirty="0" smtClean="0">
                <a:latin typeface="+mj-lt"/>
              </a:rPr>
              <a:t>Gravitational waves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+mj-lt"/>
              </a:rPr>
              <a:t>Generated by motion of massive objects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+mj-lt"/>
              </a:rPr>
              <a:t>Propagates with speed of light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+mj-lt"/>
              </a:rPr>
              <a:t>Cause quadrupole deformation</a:t>
            </a:r>
            <a:br>
              <a:rPr lang="en-US" altLang="ja-JP" dirty="0" smtClean="0">
                <a:solidFill>
                  <a:srgbClr val="0000FF"/>
                </a:solidFill>
                <a:latin typeface="+mj-lt"/>
              </a:rPr>
            </a:br>
            <a:r>
              <a:rPr lang="en-US" altLang="ja-JP" dirty="0" smtClean="0">
                <a:solidFill>
                  <a:srgbClr val="0000FF"/>
                </a:solidFill>
                <a:latin typeface="+mj-lt"/>
              </a:rPr>
              <a:t>of the </a:t>
            </a:r>
            <a:r>
              <a:rPr lang="en-US" altLang="ja-JP" dirty="0" err="1" smtClean="0">
                <a:solidFill>
                  <a:srgbClr val="0000FF"/>
                </a:solidFill>
                <a:latin typeface="+mj-lt"/>
              </a:rPr>
              <a:t>spacetime</a:t>
            </a:r>
            <a:endParaRPr lang="en-US" altLang="ja-JP" dirty="0" smtClean="0">
              <a:solidFill>
                <a:srgbClr val="0000FF"/>
              </a:solidFill>
              <a:latin typeface="+mj-lt"/>
            </a:endParaRPr>
          </a:p>
          <a:p>
            <a:pPr marL="457200" lvl="1" indent="0">
              <a:buNone/>
            </a:pPr>
            <a:endParaRPr lang="en-US" altLang="ja-JP" dirty="0" smtClean="0">
              <a:solidFill>
                <a:srgbClr val="0000FF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Corbel"/>
              </a:rPr>
              <a:t>Measure strain between</a:t>
            </a: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Corbel"/>
              </a:rPr>
              <a:t>free masses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Corbel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Corbel"/>
              </a:rPr>
              <a:t>to detect GWs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962" y="3590925"/>
            <a:ext cx="3713163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962" y="3589338"/>
            <a:ext cx="3713163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6962" y="3589338"/>
            <a:ext cx="44196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spect="1" noChangeArrowheads="1"/>
          </p:cNvSpPr>
          <p:nvPr/>
        </p:nvSpPr>
        <p:spPr bwMode="auto">
          <a:xfrm rot="5400000">
            <a:off x="7637462" y="3832226"/>
            <a:ext cx="414337" cy="481012"/>
          </a:xfrm>
          <a:custGeom>
            <a:avLst/>
            <a:gdLst>
              <a:gd name="T0" fmla="*/ 247432 w 21600"/>
              <a:gd name="T1" fmla="*/ 0 h 21600"/>
              <a:gd name="T2" fmla="*/ 0 w 21600"/>
              <a:gd name="T3" fmla="*/ 240506 h 21600"/>
              <a:gd name="T4" fmla="*/ 247432 w 21600"/>
              <a:gd name="T5" fmla="*/ 481012 h 21600"/>
              <a:gd name="T6" fmla="*/ 414337 w 21600"/>
              <a:gd name="T7" fmla="*/ 240506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3944 h 21600"/>
              <a:gd name="T14" fmla="*/ 16076 w 21600"/>
              <a:gd name="T15" fmla="*/ 1765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99" y="0"/>
                </a:moveTo>
                <a:lnTo>
                  <a:pt x="12899" y="3944"/>
                </a:lnTo>
                <a:lnTo>
                  <a:pt x="3375" y="3944"/>
                </a:lnTo>
                <a:lnTo>
                  <a:pt x="3375" y="17656"/>
                </a:lnTo>
                <a:lnTo>
                  <a:pt x="12899" y="17656"/>
                </a:lnTo>
                <a:lnTo>
                  <a:pt x="1289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944"/>
                </a:moveTo>
                <a:lnTo>
                  <a:pt x="1350" y="17656"/>
                </a:lnTo>
                <a:lnTo>
                  <a:pt x="2700" y="17656"/>
                </a:lnTo>
                <a:lnTo>
                  <a:pt x="2700" y="3944"/>
                </a:lnTo>
                <a:close/>
              </a:path>
              <a:path w="21600" h="21600">
                <a:moveTo>
                  <a:pt x="0" y="3944"/>
                </a:moveTo>
                <a:lnTo>
                  <a:pt x="0" y="17656"/>
                </a:lnTo>
                <a:lnTo>
                  <a:pt x="675" y="17656"/>
                </a:lnTo>
                <a:lnTo>
                  <a:pt x="675" y="3944"/>
                </a:lnTo>
                <a:close/>
              </a:path>
            </a:pathLst>
          </a:custGeom>
          <a:solidFill>
            <a:srgbClr val="FF99CC">
              <a:alpha val="50195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Text Box 6"/>
          <p:cNvSpPr txBox="1">
            <a:spLocks noChangeAspect="1" noChangeArrowheads="1"/>
          </p:cNvSpPr>
          <p:nvPr/>
        </p:nvSpPr>
        <p:spPr bwMode="auto">
          <a:xfrm>
            <a:off x="7520122" y="3436938"/>
            <a:ext cx="738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C80000"/>
                </a:solidFill>
                <a:latin typeface="メイリオ" charset="-128"/>
                <a:ea typeface="メイリオ" charset="-128"/>
                <a:cs typeface="メイリオ" charset="-128"/>
              </a:rPr>
              <a:t>GW</a:t>
            </a:r>
            <a:endParaRPr lang="ja-JP" altLang="en-US" b="1" dirty="0">
              <a:solidFill>
                <a:srgbClr val="C80000"/>
              </a:solidFill>
              <a:latin typeface="メイリオ" charset="-128"/>
              <a:ea typeface="メイリオ" charset="-128"/>
              <a:cs typeface="メイリオ" charset="-128"/>
            </a:endParaRPr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4368294" y="4428342"/>
            <a:ext cx="919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C80000"/>
                </a:solidFill>
                <a:latin typeface="メイリオ" charset="-128"/>
                <a:ea typeface="メイリオ" charset="-128"/>
                <a:cs typeface="メイリオ" charset="-128"/>
              </a:rPr>
              <a:t>Free mass</a:t>
            </a:r>
            <a:endParaRPr lang="ja-JP" altLang="en-US" b="1" dirty="0">
              <a:solidFill>
                <a:srgbClr val="C80000"/>
              </a:solidFill>
              <a:latin typeface="メイリオ" charset="-128"/>
              <a:ea typeface="メイリオ" charset="-128"/>
              <a:cs typeface="メイリオ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734" y="5187708"/>
            <a:ext cx="4956228" cy="1067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3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Introduction ~ Interferometer?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altLang="ja-JP" sz="2800" b="1" dirty="0" smtClean="0">
                <a:latin typeface="Corbel"/>
                <a:cs typeface="Corbel"/>
              </a:rPr>
              <a:t>Longer the baseline, the better</a:t>
            </a:r>
          </a:p>
          <a:p>
            <a:pPr lvl="1"/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(displacement dx) = (Strain h) x (baseline L)</a:t>
            </a:r>
          </a:p>
          <a:p>
            <a:pPr lvl="1"/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Let’s use </a:t>
            </a:r>
            <a:r>
              <a:rPr lang="en-US" altLang="ja-JP" sz="2400" b="1" dirty="0" smtClean="0">
                <a:solidFill>
                  <a:srgbClr val="FF0000"/>
                </a:solidFill>
                <a:latin typeface="Corbel"/>
                <a:cs typeface="Corbel"/>
              </a:rPr>
              <a:t>laser ranging</a:t>
            </a:r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 for the measurement</a:t>
            </a:r>
            <a:b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endParaRPr lang="en-US" altLang="ja-JP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r>
              <a:rPr lang="en-US" sz="2800" b="1" dirty="0" smtClean="0">
                <a:latin typeface="Corbel"/>
                <a:cs typeface="Corbel"/>
              </a:rPr>
              <a:t>e.g. Send pulses to measure the travel time?</a:t>
            </a:r>
            <a:endParaRPr lang="en-US" sz="2800" b="1" dirty="0">
              <a:solidFill>
                <a:srgbClr val="FF0000"/>
              </a:solidFill>
              <a:latin typeface="Corbel"/>
              <a:cs typeface="Corbel"/>
            </a:endParaRPr>
          </a:p>
          <a:p>
            <a:pPr lvl="1"/>
            <a:r>
              <a:rPr lang="en-US" altLang="ja-JP" sz="2400" b="1" dirty="0">
                <a:solidFill>
                  <a:srgbClr val="0000FF"/>
                </a:solidFill>
                <a:latin typeface="Corbel"/>
                <a:cs typeface="Corbel"/>
              </a:rPr>
              <a:t>Target: h=10</a:t>
            </a:r>
            <a:r>
              <a:rPr lang="en-US" altLang="ja-JP" sz="2400" b="1" baseline="30000" dirty="0">
                <a:solidFill>
                  <a:srgbClr val="0000FF"/>
                </a:solidFill>
                <a:latin typeface="Corbel"/>
                <a:cs typeface="Corbel"/>
              </a:rPr>
              <a:t>-23</a:t>
            </a:r>
            <a:r>
              <a:rPr lang="en-US" altLang="ja-JP" sz="2400" b="1" dirty="0">
                <a:solidFill>
                  <a:srgbClr val="0000FF"/>
                </a:solidFill>
                <a:latin typeface="Corbel"/>
                <a:cs typeface="Corbel"/>
              </a:rPr>
              <a:t>, L=10km </a:t>
            </a:r>
            <a:r>
              <a:rPr lang="en-US" altLang="ja-JP" sz="2400" b="1" dirty="0">
                <a:solidFill>
                  <a:srgbClr val="FF0000"/>
                </a:solidFill>
                <a:latin typeface="Corbel"/>
                <a:cs typeface="Corbel"/>
              </a:rPr>
              <a:t>=</a:t>
            </a:r>
            <a:r>
              <a:rPr lang="en-US" altLang="ja-JP" sz="2400" b="1" dirty="0" smtClean="0">
                <a:solidFill>
                  <a:srgbClr val="FF0000"/>
                </a:solidFill>
                <a:latin typeface="Corbel"/>
                <a:cs typeface="Corbel"/>
              </a:rPr>
              <a:t>&gt; dx =  </a:t>
            </a:r>
            <a:r>
              <a:rPr lang="en-US" altLang="ja-JP" sz="2400" b="1" dirty="0">
                <a:solidFill>
                  <a:srgbClr val="FF0000"/>
                </a:solidFill>
                <a:latin typeface="Corbel"/>
                <a:cs typeface="Corbel"/>
              </a:rPr>
              <a:t>10</a:t>
            </a:r>
            <a:r>
              <a:rPr lang="en-US" altLang="ja-JP" sz="2400" b="1" baseline="30000" dirty="0">
                <a:solidFill>
                  <a:srgbClr val="FF0000"/>
                </a:solidFill>
                <a:latin typeface="Corbel"/>
                <a:cs typeface="Corbel"/>
              </a:rPr>
              <a:t>-19</a:t>
            </a:r>
            <a:r>
              <a:rPr lang="en-US" altLang="ja-JP" sz="2400" b="1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Corbel"/>
                <a:cs typeface="Corbel"/>
              </a:rPr>
              <a:t>m</a:t>
            </a:r>
          </a:p>
          <a:p>
            <a:pPr lvl="1"/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Pulse timing resolution needs to be 3x10</a:t>
            </a:r>
            <a:r>
              <a:rPr lang="en-US" altLang="ja-JP" sz="2400" b="1" baseline="30000" dirty="0" smtClean="0">
                <a:solidFill>
                  <a:srgbClr val="0000FF"/>
                </a:solidFill>
                <a:latin typeface="Corbel"/>
                <a:cs typeface="Corbel"/>
              </a:rPr>
              <a:t>-28</a:t>
            </a:r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 s (!)</a:t>
            </a:r>
          </a:p>
          <a:p>
            <a:pPr lvl="1"/>
            <a:r>
              <a:rPr lang="en-US" altLang="ja-JP" sz="2400" b="1" dirty="0" smtClean="0">
                <a:solidFill>
                  <a:srgbClr val="F600FF"/>
                </a:solidFill>
                <a:latin typeface="Corbel"/>
                <a:cs typeface="Corbel"/>
              </a:rPr>
              <a:t>Current state-of-art pulse timing technology is</a:t>
            </a:r>
            <a:br>
              <a:rPr lang="en-US" altLang="ja-JP" sz="2400" b="1" dirty="0" smtClean="0">
                <a:solidFill>
                  <a:srgbClr val="F600FF"/>
                </a:solidFill>
                <a:latin typeface="Corbel"/>
                <a:cs typeface="Corbel"/>
              </a:rPr>
            </a:br>
            <a:r>
              <a:rPr lang="en-US" altLang="ja-JP" sz="2400" b="1" dirty="0" smtClean="0">
                <a:solidFill>
                  <a:srgbClr val="F600FF"/>
                </a:solidFill>
                <a:latin typeface="Corbel"/>
                <a:cs typeface="Corbel"/>
              </a:rPr>
              <a:t>25 </a:t>
            </a:r>
            <a:r>
              <a:rPr lang="en-US" altLang="ja-JP" sz="2400" b="1" dirty="0" err="1" smtClean="0">
                <a:solidFill>
                  <a:srgbClr val="F600FF"/>
                </a:solidFill>
                <a:latin typeface="Corbel"/>
                <a:cs typeface="Corbel"/>
              </a:rPr>
              <a:t>zepto</a:t>
            </a:r>
            <a:r>
              <a:rPr lang="en-US" altLang="ja-JP" sz="2400" b="1" dirty="0" smtClean="0">
                <a:solidFill>
                  <a:srgbClr val="F600FF"/>
                </a:solidFill>
                <a:latin typeface="Corbel"/>
                <a:cs typeface="Corbel"/>
              </a:rPr>
              <a:t> s/</a:t>
            </a:r>
            <a:r>
              <a:rPr lang="en-US" altLang="ja-JP" sz="2400" b="1" dirty="0" err="1" smtClean="0">
                <a:solidFill>
                  <a:srgbClr val="F600FF"/>
                </a:solidFill>
                <a:latin typeface="Corbel"/>
                <a:cs typeface="Corbel"/>
              </a:rPr>
              <a:t>rtHz</a:t>
            </a:r>
            <a:r>
              <a:rPr lang="en-US" altLang="ja-JP" sz="2400" b="1" dirty="0" smtClean="0">
                <a:solidFill>
                  <a:srgbClr val="F600FF"/>
                </a:solidFill>
                <a:latin typeface="Corbel"/>
                <a:cs typeface="Corbel"/>
              </a:rPr>
              <a:t> (= 25 x 10</a:t>
            </a:r>
            <a:r>
              <a:rPr lang="en-US" altLang="ja-JP" sz="2400" b="1" baseline="30000" dirty="0">
                <a:solidFill>
                  <a:srgbClr val="F600FF"/>
                </a:solidFill>
                <a:latin typeface="Corbel"/>
                <a:cs typeface="Corbel"/>
              </a:rPr>
              <a:t>-</a:t>
            </a:r>
            <a:r>
              <a:rPr lang="en-US" altLang="ja-JP" sz="2400" b="1" baseline="30000" dirty="0" smtClean="0">
                <a:solidFill>
                  <a:srgbClr val="F600FF"/>
                </a:solidFill>
                <a:latin typeface="Corbel"/>
                <a:cs typeface="Corbel"/>
              </a:rPr>
              <a:t>21</a:t>
            </a:r>
            <a:r>
              <a:rPr lang="en-US" altLang="ja-JP" sz="2400" b="1" dirty="0" smtClean="0">
                <a:solidFill>
                  <a:srgbClr val="F600FF"/>
                </a:solidFill>
                <a:latin typeface="Corbel"/>
                <a:cs typeface="Corbel"/>
              </a:rPr>
              <a:t> s/</a:t>
            </a:r>
            <a:r>
              <a:rPr lang="en-US" altLang="ja-JP" sz="2400" b="1" dirty="0" err="1" smtClean="0">
                <a:solidFill>
                  <a:srgbClr val="F600FF"/>
                </a:solidFill>
                <a:latin typeface="Corbel"/>
                <a:cs typeface="Corbel"/>
              </a:rPr>
              <a:t>rtHz</a:t>
            </a:r>
            <a:r>
              <a:rPr lang="en-US" altLang="ja-JP" sz="2400" b="1" dirty="0" smtClean="0">
                <a:solidFill>
                  <a:srgbClr val="F600FF"/>
                </a:solidFill>
                <a:latin typeface="Corbel"/>
                <a:cs typeface="Corbel"/>
              </a:rPr>
              <a:t>) </a:t>
            </a:r>
            <a:r>
              <a:rPr lang="en-US" altLang="ja-JP" sz="1600" b="1" dirty="0" smtClean="0">
                <a:solidFill>
                  <a:srgbClr val="F600FF"/>
                </a:solidFill>
                <a:latin typeface="Corbel"/>
                <a:cs typeface="Corbel"/>
                <a:hlinkClick r:id="rId2"/>
              </a:rPr>
              <a:t>Nature Photonics 7, 290-293 (2013).</a:t>
            </a:r>
            <a:endParaRPr lang="en-US" altLang="ja-JP" sz="2400" b="1" dirty="0" smtClean="0">
              <a:solidFill>
                <a:srgbClr val="F600FF"/>
              </a:solidFill>
              <a:latin typeface="Corbel"/>
              <a:cs typeface="Corbel"/>
            </a:endParaRPr>
          </a:p>
          <a:p>
            <a:pPr marL="457200" lvl="1" indent="0">
              <a:buNone/>
            </a:pPr>
            <a:endParaRPr lang="en-US" altLang="ja-JP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r>
              <a:rPr lang="en-US" sz="2800" b="1" dirty="0" smtClean="0">
                <a:latin typeface="Corbel"/>
                <a:cs typeface="Corbel"/>
              </a:rPr>
              <a:t>We need to measure phase of the laser light</a:t>
            </a:r>
            <a:br>
              <a:rPr lang="en-US" sz="2800" b="1" dirty="0" smtClean="0">
                <a:latin typeface="Corbel"/>
                <a:cs typeface="Corbel"/>
              </a:rPr>
            </a:br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=&gt; use “laser interferometry”</a:t>
            </a:r>
            <a:endParaRPr lang="en-US" altLang="ja-JP" sz="2400" b="1" baseline="30000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8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4304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Introduction ~ Interferometer?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5218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altLang="ja-JP" sz="2800" b="1" dirty="0" smtClean="0">
                <a:latin typeface="+mj-lt"/>
                <a:cs typeface="Tahoma"/>
              </a:rPr>
              <a:t>Interferometry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  <a:latin typeface="+mj-lt"/>
                <a:cs typeface="Tahoma"/>
              </a:rPr>
              <a:t>Utilize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characteristic 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Tahoma"/>
              </a:rPr>
              <a:t>of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a 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Tahoma"/>
              </a:rPr>
              <a:t>Michelson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interferometer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Tahoma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as a length comparator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84" y="5457215"/>
            <a:ext cx="2037957" cy="583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34" y="2568344"/>
            <a:ext cx="2454828" cy="2338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304" y="1224030"/>
            <a:ext cx="4240696" cy="368309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832088" y="3323571"/>
            <a:ext cx="795130" cy="972342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ボックス 13"/>
          <p:cNvSpPr txBox="1"/>
          <p:nvPr/>
        </p:nvSpPr>
        <p:spPr>
          <a:xfrm>
            <a:off x="0" y="2492574"/>
            <a:ext cx="2457174" cy="83099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Michelson</a:t>
            </a:r>
          </a:p>
          <a:p>
            <a:r>
              <a:rPr lang="en-US" altLang="ja-JP" sz="2400" b="1" dirty="0" smtClean="0">
                <a:solidFill>
                  <a:srgbClr val="FF00FE"/>
                </a:solidFill>
              </a:rPr>
              <a:t>Interferometer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0" name="テキスト ボックス 13"/>
          <p:cNvSpPr txBox="1"/>
          <p:nvPr/>
        </p:nvSpPr>
        <p:spPr>
          <a:xfrm>
            <a:off x="5287617" y="4821157"/>
            <a:ext cx="3723862" cy="1200328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Advanced LIGO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Dual-Recycled Fabry-Perot Michelson Interferometer</a:t>
            </a:r>
          </a:p>
        </p:txBody>
      </p:sp>
      <p:sp>
        <p:nvSpPr>
          <p:cNvPr id="11" name="テキスト ボックス 13"/>
          <p:cNvSpPr txBox="1"/>
          <p:nvPr/>
        </p:nvSpPr>
        <p:spPr>
          <a:xfrm>
            <a:off x="3456463" y="2568344"/>
            <a:ext cx="1742807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In reality...</a:t>
            </a:r>
            <a:endParaRPr kumimoji="1" lang="ja-JP" altLang="en-US" sz="2400" b="1" dirty="0"/>
          </a:p>
        </p:txBody>
      </p:sp>
      <p:sp>
        <p:nvSpPr>
          <p:cNvPr id="12" name="テキスト ボックス 13"/>
          <p:cNvSpPr txBox="1"/>
          <p:nvPr/>
        </p:nvSpPr>
        <p:spPr>
          <a:xfrm>
            <a:off x="93578" y="4917170"/>
            <a:ext cx="3362885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Fabry-Perot cavity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3" name="テキスト ボックス 13"/>
          <p:cNvSpPr txBox="1"/>
          <p:nvPr/>
        </p:nvSpPr>
        <p:spPr>
          <a:xfrm>
            <a:off x="744855" y="6215122"/>
            <a:ext cx="7548799" cy="5232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No worries: It’s just a combination of MI and FPs</a:t>
            </a:r>
            <a:endParaRPr lang="en-US" altLang="ja-JP" sz="2800" b="1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882" y="6195392"/>
            <a:ext cx="8182789" cy="629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Michelson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Light intensity at the output port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Difference of the electric fields from the arms</a:t>
            </a:r>
          </a:p>
          <a:p>
            <a:pPr lvl="1"/>
            <a:endParaRPr lang="en-US" sz="2400" b="1" dirty="0">
              <a:solidFill>
                <a:srgbClr val="0000FF"/>
              </a:solidFill>
              <a:latin typeface="+mj-lt"/>
              <a:cs typeface="Tahoma"/>
            </a:endParaRPr>
          </a:p>
          <a:p>
            <a:pPr lvl="1"/>
            <a:endParaRPr lang="en-US" sz="2400" b="1" dirty="0" smtClean="0">
              <a:solidFill>
                <a:srgbClr val="0000FF"/>
              </a:solidFill>
              <a:latin typeface="+mj-lt"/>
              <a:cs typeface="Tahoma"/>
            </a:endParaRPr>
          </a:p>
          <a:p>
            <a:pPr lvl="1"/>
            <a:endParaRPr lang="en-US" sz="2400" b="1" dirty="0">
              <a:solidFill>
                <a:srgbClr val="0000FF"/>
              </a:solidFill>
              <a:latin typeface="+mj-lt"/>
              <a:cs typeface="Tahoma"/>
            </a:endParaRPr>
          </a:p>
          <a:p>
            <a:pPr lvl="1"/>
            <a:endParaRPr lang="en-US" sz="2400" b="1" dirty="0" smtClean="0">
              <a:solidFill>
                <a:srgbClr val="0000FF"/>
              </a:solidFill>
              <a:latin typeface="+mj-lt"/>
              <a:cs typeface="Tahoma"/>
            </a:endParaRPr>
          </a:p>
          <a:p>
            <a:pPr lvl="1"/>
            <a:endParaRPr lang="en-US" sz="2400" b="1" dirty="0">
              <a:solidFill>
                <a:srgbClr val="0000FF"/>
              </a:solidFill>
              <a:latin typeface="+mj-lt"/>
              <a:cs typeface="Tahoma"/>
            </a:endParaRPr>
          </a:p>
          <a:p>
            <a:pPr lvl="1"/>
            <a:endParaRPr lang="en-US" sz="2400" b="1" dirty="0" smtClean="0">
              <a:solidFill>
                <a:srgbClr val="0000FF"/>
              </a:solidFill>
              <a:latin typeface="+mj-lt"/>
              <a:cs typeface="Tahoma"/>
            </a:endParaRPr>
          </a:p>
          <a:p>
            <a:pPr lvl="1"/>
            <a:endParaRPr lang="en-US" sz="2400" b="1" dirty="0">
              <a:solidFill>
                <a:srgbClr val="0000FF"/>
              </a:solidFill>
              <a:latin typeface="+mj-lt"/>
              <a:cs typeface="Tahoma"/>
            </a:endParaRPr>
          </a:p>
          <a:p>
            <a:pPr marL="457200" lvl="1" indent="0">
              <a:buNone/>
            </a:pPr>
            <a:endParaRPr lang="en-US" sz="2400" b="1" dirty="0">
              <a:solidFill>
                <a:srgbClr val="0000FF"/>
              </a:solidFill>
              <a:latin typeface="+mj-lt"/>
              <a:cs typeface="Tahoma"/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ahoma"/>
              </a:rPr>
              <a:t>Output intensity is sensitive </a:t>
            </a: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ahoma"/>
              </a:rPr>
              <a:t>to the differential phase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842" y="1813128"/>
            <a:ext cx="2823958" cy="2690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51" y="4382490"/>
            <a:ext cx="3225800" cy="2463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1733" y="5496825"/>
            <a:ext cx="5203479" cy="1213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9" y="1954239"/>
            <a:ext cx="4416289" cy="34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5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Michelson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Frequency response of the Michelson to GWs</a:t>
            </a:r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6096" y="6137897"/>
            <a:ext cx="311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Jean-Yves </a:t>
            </a:r>
            <a:r>
              <a:rPr lang="en-US" b="1" dirty="0" err="1" smtClean="0"/>
              <a:t>Vinet,et</a:t>
            </a:r>
            <a:r>
              <a:rPr lang="en-US" b="1" dirty="0" smtClean="0"/>
              <a:t> al</a:t>
            </a:r>
          </a:p>
          <a:p>
            <a:r>
              <a:rPr lang="en-US" b="1" dirty="0"/>
              <a:t>Phys. Rev. D 38, 433 (1988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9" y="1548572"/>
            <a:ext cx="8331200" cy="1739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5" y="3533904"/>
            <a:ext cx="6667500" cy="2070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40009" y="3985253"/>
            <a:ext cx="3095817" cy="790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6786" y="3118405"/>
            <a:ext cx="4416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cs typeface="Tahoma"/>
              </a:rPr>
              <a:t>Frequency response</a:t>
            </a:r>
          </a:p>
          <a:p>
            <a:r>
              <a:rPr lang="en-US" sz="2400" b="1" dirty="0" smtClean="0">
                <a:solidFill>
                  <a:srgbClr val="FF0000"/>
                </a:solidFill>
                <a:cs typeface="Tahoma"/>
              </a:rPr>
              <a:t>of the Michelson interferometer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2592" y="5921239"/>
            <a:ext cx="5615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cs typeface="Tahoma"/>
              </a:rPr>
              <a:t>Ω</a:t>
            </a:r>
            <a:r>
              <a:rPr lang="en-US" sz="2000" dirty="0" smtClean="0">
                <a:solidFill>
                  <a:srgbClr val="FF0000"/>
                </a:solidFill>
                <a:cs typeface="Tahoma"/>
              </a:rPr>
              <a:t>: optical angular frequency, </a:t>
            </a:r>
            <a:r>
              <a:rPr lang="en-US" sz="2000" dirty="0" err="1" smtClean="0">
                <a:solidFill>
                  <a:srgbClr val="FF0000"/>
                </a:solidFill>
                <a:cs typeface="Tahoma"/>
              </a:rPr>
              <a:t>λ</a:t>
            </a:r>
            <a:r>
              <a:rPr lang="en-US" sz="2000" baseline="-25000" dirty="0" err="1" smtClean="0">
                <a:solidFill>
                  <a:srgbClr val="FF0000"/>
                </a:solidFill>
                <a:cs typeface="Tahoma"/>
              </a:rPr>
              <a:t>OPT</a:t>
            </a:r>
            <a:r>
              <a:rPr lang="en-US" sz="2000" dirty="0">
                <a:solidFill>
                  <a:srgbClr val="FF0000"/>
                </a:solidFill>
                <a:cs typeface="Tahoma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cs typeface="Tahoma"/>
              </a:rPr>
              <a:t>laser wavelength</a:t>
            </a:r>
          </a:p>
          <a:p>
            <a:r>
              <a:rPr lang="en-US" sz="2000" dirty="0" err="1" smtClean="0">
                <a:solidFill>
                  <a:srgbClr val="FF0000"/>
                </a:solidFill>
                <a:cs typeface="Tahoma"/>
              </a:rPr>
              <a:t>ω</a:t>
            </a:r>
            <a:r>
              <a:rPr lang="en-US" sz="2000" dirty="0" smtClean="0">
                <a:solidFill>
                  <a:srgbClr val="FF0000"/>
                </a:solidFill>
                <a:cs typeface="Tahoma"/>
              </a:rPr>
              <a:t>: angular frequency of GW, </a:t>
            </a:r>
            <a:r>
              <a:rPr lang="en-US" sz="2000" dirty="0" err="1" smtClean="0">
                <a:solidFill>
                  <a:srgbClr val="FF0000"/>
                </a:solidFill>
                <a:cs typeface="Tahoma"/>
              </a:rPr>
              <a:t>λ</a:t>
            </a:r>
            <a:r>
              <a:rPr lang="en-US" sz="2000" baseline="-25000" dirty="0" err="1" smtClean="0">
                <a:solidFill>
                  <a:srgbClr val="FF0000"/>
                </a:solidFill>
                <a:cs typeface="Tahoma"/>
              </a:rPr>
              <a:t>GW</a:t>
            </a:r>
            <a:r>
              <a:rPr lang="en-US" sz="2000" dirty="0" smtClean="0">
                <a:solidFill>
                  <a:srgbClr val="FF0000"/>
                </a:solidFill>
                <a:cs typeface="Tahoma"/>
              </a:rPr>
              <a:t> wavelength of GW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967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Michelson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Frequency response of the Michelson to GWs</a:t>
            </a:r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96" y="1520134"/>
            <a:ext cx="4851400" cy="736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14879" y="1466208"/>
            <a:ext cx="3095817" cy="790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96" y="1980659"/>
            <a:ext cx="5143500" cy="3886200"/>
          </a:xfrm>
          <a:prstGeom prst="rect">
            <a:avLst/>
          </a:prstGeom>
        </p:spPr>
      </p:pic>
      <p:sp>
        <p:nvSpPr>
          <p:cNvPr id="16" name="テキスト ボックス 13"/>
          <p:cNvSpPr txBox="1"/>
          <p:nvPr/>
        </p:nvSpPr>
        <p:spPr>
          <a:xfrm>
            <a:off x="173866" y="2606791"/>
            <a:ext cx="1681443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E"/>
                </a:solidFill>
              </a:rPr>
              <a:t>DC Response</a:t>
            </a:r>
          </a:p>
          <a:p>
            <a:r>
              <a:rPr lang="en-US" altLang="ja-JP" b="1" dirty="0" smtClean="0">
                <a:solidFill>
                  <a:srgbClr val="FF00FE"/>
                </a:solidFill>
              </a:rPr>
              <a:t>longer -&gt; larger</a:t>
            </a:r>
            <a:endParaRPr kumimoji="1" lang="ja-JP" altLang="en-US" b="1" dirty="0">
              <a:solidFill>
                <a:srgbClr val="FF00FE"/>
              </a:solidFill>
            </a:endParaRPr>
          </a:p>
        </p:txBody>
      </p:sp>
      <p:sp>
        <p:nvSpPr>
          <p:cNvPr id="17" name="テキスト ボックス 13"/>
          <p:cNvSpPr txBox="1"/>
          <p:nvPr/>
        </p:nvSpPr>
        <p:spPr>
          <a:xfrm>
            <a:off x="6168262" y="2283626"/>
            <a:ext cx="1738868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E"/>
                </a:solidFill>
              </a:rPr>
              <a:t>Cut off </a:t>
            </a:r>
            <a:r>
              <a:rPr kumimoji="1" lang="en-US" altLang="ja-JP" b="1" dirty="0" err="1" smtClean="0">
                <a:solidFill>
                  <a:srgbClr val="FF00FE"/>
                </a:solidFill>
              </a:rPr>
              <a:t>freq</a:t>
            </a:r>
            <a:endParaRPr kumimoji="1" lang="en-US" altLang="ja-JP" b="1" dirty="0" smtClean="0">
              <a:solidFill>
                <a:srgbClr val="FF00FE"/>
              </a:solidFill>
            </a:endParaRPr>
          </a:p>
          <a:p>
            <a:r>
              <a:rPr lang="en-US" altLang="ja-JP" b="1" dirty="0" smtClean="0">
                <a:solidFill>
                  <a:srgbClr val="FF00FE"/>
                </a:solidFill>
              </a:rPr>
              <a:t>longer -&gt; lower</a:t>
            </a:r>
            <a:endParaRPr kumimoji="1" lang="ja-JP" altLang="en-US" b="1" dirty="0">
              <a:solidFill>
                <a:srgbClr val="FF00FE"/>
              </a:solidFill>
            </a:endParaRPr>
          </a:p>
        </p:txBody>
      </p:sp>
      <p:sp>
        <p:nvSpPr>
          <p:cNvPr id="18" name="テキスト ボックス 13"/>
          <p:cNvSpPr txBox="1"/>
          <p:nvPr/>
        </p:nvSpPr>
        <p:spPr>
          <a:xfrm>
            <a:off x="6320662" y="3893765"/>
            <a:ext cx="1681443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E"/>
                </a:solidFill>
              </a:rPr>
              <a:t>Notch </a:t>
            </a:r>
            <a:r>
              <a:rPr kumimoji="1" lang="en-US" altLang="ja-JP" b="1" dirty="0" err="1" smtClean="0">
                <a:solidFill>
                  <a:srgbClr val="FF00FE"/>
                </a:solidFill>
              </a:rPr>
              <a:t>freq</a:t>
            </a:r>
            <a:endParaRPr kumimoji="1" lang="en-US" altLang="ja-JP" b="1" dirty="0" smtClean="0">
              <a:solidFill>
                <a:srgbClr val="FF00FE"/>
              </a:solidFill>
            </a:endParaRPr>
          </a:p>
          <a:p>
            <a:r>
              <a:rPr kumimoji="1" lang="en-US" altLang="ja-JP" b="1" dirty="0" smtClean="0">
                <a:solidFill>
                  <a:srgbClr val="FF00FE"/>
                </a:solidFill>
              </a:rPr>
              <a:t>f = n c / (2 L)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879" y="5712257"/>
            <a:ext cx="8783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 smtClean="0">
                <a:solidFill>
                  <a:srgbClr val="FF0000"/>
                </a:solidFill>
                <a:cs typeface="Tahoma"/>
              </a:rPr>
              <a:t>Michelson arm length optimized for 1kHz GW </a:t>
            </a:r>
            <a:br>
              <a:rPr lang="en-US" sz="3200" b="1" dirty="0" smtClean="0">
                <a:solidFill>
                  <a:srgbClr val="FF0000"/>
                </a:solidFill>
                <a:cs typeface="Tahoma"/>
              </a:rPr>
            </a:br>
            <a:r>
              <a:rPr lang="en-US" sz="3200" b="1" dirty="0" smtClean="0">
                <a:solidFill>
                  <a:srgbClr val="FF0000"/>
                </a:solidFill>
                <a:cs typeface="Tahoma"/>
              </a:rPr>
              <a:t>-&gt; 75km, too long!</a:t>
            </a:r>
            <a:endParaRPr lang="en-US" sz="3200" b="1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5308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Fabry-Perot optical resonator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Storing light in an optical cavity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Field equations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156" y="648804"/>
            <a:ext cx="4927600" cy="2667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82" y="4193222"/>
            <a:ext cx="3606800" cy="23749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84375" y="4893979"/>
            <a:ext cx="795130" cy="972342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4121" y="2142812"/>
            <a:ext cx="3754130" cy="3973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21352" y="4140145"/>
            <a:ext cx="2924832" cy="836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482" y="3219209"/>
            <a:ext cx="4164301" cy="3348913"/>
          </a:xfrm>
          <a:prstGeom prst="rect">
            <a:avLst/>
          </a:prstGeom>
        </p:spPr>
      </p:pic>
      <p:sp>
        <p:nvSpPr>
          <p:cNvPr id="20" name="テキスト ボックス 13"/>
          <p:cNvSpPr txBox="1"/>
          <p:nvPr/>
        </p:nvSpPr>
        <p:spPr>
          <a:xfrm>
            <a:off x="5298828" y="6266884"/>
            <a:ext cx="3640956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Very fast phase response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1" y="2142812"/>
            <a:ext cx="3543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3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513616" y="1076454"/>
            <a:ext cx="2173184" cy="12205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Fabry-Perot optical resonator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Storing light in an optical cavity</a:t>
            </a:r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84" y="2611818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84" y="2611818"/>
            <a:ext cx="0" cy="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84" y="2611818"/>
            <a:ext cx="0" cy="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49" y="1296832"/>
            <a:ext cx="5458238" cy="4076229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83" y="1401430"/>
            <a:ext cx="1765300" cy="685800"/>
          </a:xfrm>
          <a:prstGeom prst="rect">
            <a:avLst/>
          </a:prstGeom>
        </p:spPr>
      </p:pic>
      <p:sp>
        <p:nvSpPr>
          <p:cNvPr id="13" name="テキスト ボックス 13"/>
          <p:cNvSpPr txBox="1"/>
          <p:nvPr/>
        </p:nvSpPr>
        <p:spPr>
          <a:xfrm>
            <a:off x="6513616" y="1076454"/>
            <a:ext cx="984911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Finesse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9243" y="2288652"/>
            <a:ext cx="1681443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E"/>
                </a:solidFill>
              </a:rPr>
              <a:t>DC Response</a:t>
            </a:r>
          </a:p>
          <a:p>
            <a:r>
              <a:rPr lang="en-US" altLang="ja-JP" b="1" dirty="0" smtClean="0">
                <a:solidFill>
                  <a:srgbClr val="FF00FE"/>
                </a:solidFill>
              </a:rPr>
              <a:t>amplification</a:t>
            </a:r>
            <a:endParaRPr kumimoji="1" lang="ja-JP" altLang="en-US" b="1" dirty="0">
              <a:solidFill>
                <a:srgbClr val="FF00F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72527" y="2076214"/>
            <a:ext cx="0" cy="11595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テキスト ボックス 13"/>
          <p:cNvSpPr txBox="1"/>
          <p:nvPr/>
        </p:nvSpPr>
        <p:spPr>
          <a:xfrm>
            <a:off x="4288673" y="1392314"/>
            <a:ext cx="1553328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E"/>
                </a:solidFill>
              </a:rPr>
              <a:t>Cutoff </a:t>
            </a:r>
            <a:r>
              <a:rPr kumimoji="1" lang="en-US" altLang="ja-JP" b="1" dirty="0" err="1" smtClean="0">
                <a:solidFill>
                  <a:srgbClr val="FF00FE"/>
                </a:solidFill>
              </a:rPr>
              <a:t>freq</a:t>
            </a:r>
            <a:r>
              <a:rPr kumimoji="1" lang="en-US" altLang="ja-JP" b="1" dirty="0" smtClean="0">
                <a:solidFill>
                  <a:srgbClr val="FF00FE"/>
                </a:solidFill>
              </a:rPr>
              <a:t> “Cavity pole”</a:t>
            </a:r>
            <a:endParaRPr kumimoji="1" lang="ja-JP" altLang="en-US" b="1" dirty="0">
              <a:solidFill>
                <a:srgbClr val="FF00FE"/>
              </a:solidFill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84" y="2002902"/>
            <a:ext cx="1320800" cy="5715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6" y="2957633"/>
            <a:ext cx="1409700" cy="3175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796753" y="1636177"/>
            <a:ext cx="0" cy="4447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-69895" y="5171150"/>
            <a:ext cx="9213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008000"/>
                </a:solidFill>
                <a:cs typeface="Tahoma"/>
              </a:rPr>
              <a:t>1. </a:t>
            </a:r>
            <a:r>
              <a:rPr lang="en-US" sz="2400" b="1" dirty="0" smtClean="0">
                <a:solidFill>
                  <a:srgbClr val="008000"/>
                </a:solidFill>
                <a:cs typeface="Tahoma"/>
              </a:rPr>
              <a:t>FP </a:t>
            </a:r>
            <a:r>
              <a:rPr lang="en-US" sz="2400" b="1" dirty="0">
                <a:solidFill>
                  <a:srgbClr val="008000"/>
                </a:solidFill>
                <a:cs typeface="Tahoma"/>
              </a:rPr>
              <a:t>increases stored power in the arm</a:t>
            </a:r>
          </a:p>
          <a:p>
            <a:pPr lvl="1"/>
            <a:r>
              <a:rPr lang="en-US" sz="2400" b="1" dirty="0" smtClean="0">
                <a:solidFill>
                  <a:srgbClr val="008000"/>
                </a:solidFill>
                <a:cs typeface="Tahoma"/>
              </a:rPr>
              <a:t>2. FP increases accumulation time of the signal</a:t>
            </a:r>
          </a:p>
          <a:p>
            <a:pPr lvl="1"/>
            <a:endParaRPr lang="en-US" sz="2400" b="1" dirty="0">
              <a:solidFill>
                <a:srgbClr val="FF0000"/>
              </a:solidFill>
              <a:cs typeface="Tahoma"/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cs typeface="Tahoma"/>
              </a:rPr>
              <a:t>=&gt; Above the roll-off, increasing F does not improve the response</a:t>
            </a:r>
            <a:endParaRPr lang="en-US" sz="2400" b="1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4968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モジュール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モジュール.thmx</Template>
  <TotalTime>11826</TotalTime>
  <Words>620</Words>
  <Application>Microsoft Macintosh PowerPoint</Application>
  <PresentationFormat>On-screen Show (4:3)</PresentationFormat>
  <Paragraphs>187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モジュール</vt:lpstr>
      <vt:lpstr>Interferometer configurations for Gravitational Wave Detectors</vt:lpstr>
      <vt:lpstr>Gravitational wave</vt:lpstr>
      <vt:lpstr>Introduction ~ Interferometer?</vt:lpstr>
      <vt:lpstr>Introduction ~ Interferometer?</vt:lpstr>
      <vt:lpstr>Michelson interferometer</vt:lpstr>
      <vt:lpstr>Michelson interferometer</vt:lpstr>
      <vt:lpstr>Michelson interferometer</vt:lpstr>
      <vt:lpstr>Fabry-Perot optical resonator</vt:lpstr>
      <vt:lpstr>Fabry-Perot optical resonator</vt:lpstr>
      <vt:lpstr>Fabry-Perot Michelson Interferometer</vt:lpstr>
      <vt:lpstr>Optical Recycling Technique</vt:lpstr>
      <vt:lpstr>Optical Recycling Technique</vt:lpstr>
      <vt:lpstr>Optical Recycling Technique</vt:lpstr>
      <vt:lpstr>Optical Recycling Technique</vt:lpstr>
      <vt:lpstr>Optical Recycling Technique</vt:lpstr>
      <vt:lpstr>To tuned or not to tune</vt:lpstr>
      <vt:lpstr>Summary</vt:lpstr>
      <vt:lpstr>Advanced topics</vt:lpstr>
      <vt:lpstr>Advanced topics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Arai Koji</dc:creator>
  <cp:lastModifiedBy>Koji Arai</cp:lastModifiedBy>
  <cp:revision>151</cp:revision>
  <dcterms:created xsi:type="dcterms:W3CDTF">2010-06-17T21:13:06Z</dcterms:created>
  <dcterms:modified xsi:type="dcterms:W3CDTF">2014-12-16T07:48:04Z</dcterms:modified>
</cp:coreProperties>
</file>