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61" r:id="rId2"/>
  </p:sldMasterIdLst>
  <p:notesMasterIdLst>
    <p:notesMasterId r:id="rId19"/>
  </p:notesMasterIdLst>
  <p:sldIdLst>
    <p:sldId id="256" r:id="rId3"/>
    <p:sldId id="267" r:id="rId4"/>
    <p:sldId id="268" r:id="rId5"/>
    <p:sldId id="269" r:id="rId6"/>
    <p:sldId id="270" r:id="rId7"/>
    <p:sldId id="258" r:id="rId8"/>
    <p:sldId id="264" r:id="rId9"/>
    <p:sldId id="262" r:id="rId10"/>
    <p:sldId id="259" r:id="rId11"/>
    <p:sldId id="271" r:id="rId12"/>
    <p:sldId id="260" r:id="rId13"/>
    <p:sldId id="272" r:id="rId14"/>
    <p:sldId id="261" r:id="rId15"/>
    <p:sldId id="263" r:id="rId16"/>
    <p:sldId id="273" r:id="rId17"/>
    <p:sldId id="274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>
        <p:scale>
          <a:sx n="72" d="100"/>
          <a:sy n="72" d="100"/>
        </p:scale>
        <p:origin x="-1168" y="-464"/>
      </p:cViewPr>
      <p:guideLst>
        <p:guide orient="horz" pos="2016"/>
        <p:guide pos="1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0B964C6-5F75-FC4E-9489-B0A6CB4BA1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778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8EE5A2-A7BB-4140-8A69-762003F47637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CEFE20-AF14-A24C-9390-A8B2DF04538F}" type="slidenum">
              <a:rPr lang="en-US"/>
              <a:pPr/>
              <a:t>2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0EF8D-B685-C641-B70A-603522071104}" type="slidenum">
              <a:rPr lang="en-US"/>
              <a:pPr/>
              <a:t>3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0A23EB-45E7-AE42-A276-60A1EB23CB32}" type="slidenum">
              <a:rPr lang="en-US"/>
              <a:pPr/>
              <a:t>5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quickfacts.census.gov</a:t>
            </a:r>
            <a:r>
              <a:rPr lang="en-US" dirty="0" smtClean="0"/>
              <a:t>/</a:t>
            </a:r>
            <a:r>
              <a:rPr lang="en-US" dirty="0" err="1" smtClean="0"/>
              <a:t>qfd</a:t>
            </a:r>
            <a:r>
              <a:rPr lang="en-US" dirty="0" smtClean="0"/>
              <a:t>/states/22000.html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964C6-5F75-FC4E-9489-B0A6CB4BA13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9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47948-C932-C441-92DE-1FB10D23B3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5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3A7D7-3DAC-B04E-94D3-2BDA7C5470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32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45992-2712-F545-8B26-F1A53C2F3A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47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924F-112C-F64E-A980-5F7CAC5A4C72}" type="datetimeFigureOut">
              <a:rPr lang="en-US" smtClean="0"/>
              <a:t>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B461-A489-4D47-AF70-0854D9942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35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924F-112C-F64E-A980-5F7CAC5A4C72}" type="datetimeFigureOut">
              <a:rPr lang="en-US" smtClean="0"/>
              <a:t>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B461-A489-4D47-AF70-0854D9942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32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924F-112C-F64E-A980-5F7CAC5A4C72}" type="datetimeFigureOut">
              <a:rPr lang="en-US" smtClean="0"/>
              <a:t>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B461-A489-4D47-AF70-0854D9942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72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924F-112C-F64E-A980-5F7CAC5A4C72}" type="datetimeFigureOut">
              <a:rPr lang="en-US" smtClean="0"/>
              <a:t>1/4/15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B461-A489-4D47-AF70-0854D9942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8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924F-112C-F64E-A980-5F7CAC5A4C72}" type="datetimeFigureOut">
              <a:rPr lang="en-US" smtClean="0"/>
              <a:t>1/4/15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B461-A489-4D47-AF70-0854D9942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13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924F-112C-F64E-A980-5F7CAC5A4C72}" type="datetimeFigureOut">
              <a:rPr lang="en-US" smtClean="0"/>
              <a:t>1/4/15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B461-A489-4D47-AF70-0854D9942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50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924F-112C-F64E-A980-5F7CAC5A4C72}" type="datetimeFigureOut">
              <a:rPr lang="en-US" smtClean="0"/>
              <a:t>1/4/15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B461-A489-4D47-AF70-0854D9942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82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924F-112C-F64E-A980-5F7CAC5A4C72}" type="datetimeFigureOut">
              <a:rPr lang="en-US" smtClean="0"/>
              <a:t>1/4/15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B461-A489-4D47-AF70-0854D9942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3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1D6CA-95AD-4744-A1A0-123E17ADFF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11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924F-112C-F64E-A980-5F7CAC5A4C72}" type="datetimeFigureOut">
              <a:rPr lang="en-US" smtClean="0"/>
              <a:t>1/4/15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B461-A489-4D47-AF70-0854D9942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16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924F-112C-F64E-A980-5F7CAC5A4C72}" type="datetimeFigureOut">
              <a:rPr lang="en-US" smtClean="0"/>
              <a:t>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B461-A489-4D47-AF70-0854D9942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73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924F-112C-F64E-A980-5F7CAC5A4C72}" type="datetimeFigureOut">
              <a:rPr lang="en-US" smtClean="0"/>
              <a:t>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B461-A489-4D47-AF70-0854D9942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76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911C0-4C07-7A46-8949-C5EDAC5711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1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D8075-E01C-154A-878E-E5AD9838FA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46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00D7E-BA77-BD4A-8647-C095F8071F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9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567B0-19F1-0D4C-872C-6720AB6FE2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5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E429B-9711-5E4C-9B50-E528596C44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6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F8DCF-DBF1-334F-8538-210B300282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61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061BC-7E11-4945-9E7E-0F5B523AB4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05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9A72B63-078D-6347-B3A6-B3C4B8C0A78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762000" y="6019800"/>
            <a:ext cx="6584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Helvetica" charset="0"/>
              </a:rPr>
              <a:t>			 				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132" name="Object 1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Photo Editor Photo" r:id="rId14" imgW="4409524" imgH="3219899" progId="MSPhotoEd.3">
                  <p:embed/>
                </p:oleObj>
              </mc:Choice>
              <mc:Fallback>
                <p:oleObj name="Photo Editor Photo" r:id="rId14" imgW="4409524" imgH="3219899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D924F-112C-F64E-A980-5F7CAC5A4C72}" type="datetimeFigureOut">
              <a:rPr lang="en-US" smtClean="0"/>
              <a:t>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FB461-A489-4D47-AF70-0854D9942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0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1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file://localhost/Users/stuver/Documents/GW%20Audio%20Visuals/Pulsar/BinaryFirstAnim320x256.mpeg" TargetMode="External"/><Relationship Id="rId2" Type="http://schemas.openxmlformats.org/officeDocument/2006/relationships/video" Target="file://localhost/Users/stuver/Documents/GW%20Audio%20Visuals/Pulsar/BinaryFirstAnim320x256.mpe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png"/><Relationship Id="rId1" Type="http://schemas.microsoft.com/office/2007/relationships/media" Target="file://localhost/Users/stuver/Documents/GW%20Audio%20Visuals/Pulsar/BinarySecondAnim320x256.mpeg" TargetMode="External"/><Relationship Id="rId2" Type="http://schemas.openxmlformats.org/officeDocument/2006/relationships/video" Target="file://localhost/Users/stuver/Documents/GW%20Audio%20Visuals/Pulsar/BinarySecondAnim320x256.mpe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Relationship Id="rId3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1981200"/>
            <a:ext cx="8991600" cy="1828800"/>
          </a:xfrm>
        </p:spPr>
        <p:txBody>
          <a:bodyPr/>
          <a:lstStyle/>
          <a:p>
            <a:r>
              <a:rPr lang="en-US" b="1" dirty="0"/>
              <a:t>LIGO Science Education </a:t>
            </a:r>
            <a:r>
              <a:rPr lang="en-US" b="1" dirty="0" smtClean="0"/>
              <a:t>Center: Building an Informal Education Center on Collaborations</a:t>
            </a:r>
            <a:endParaRPr lang="en-US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/>
          <a:p>
            <a:r>
              <a:rPr lang="en-US" dirty="0"/>
              <a:t>Amber L. Stuver</a:t>
            </a:r>
          </a:p>
          <a:p>
            <a:r>
              <a:rPr lang="en-US" dirty="0"/>
              <a:t>LIGO Livingston Observatory</a:t>
            </a:r>
          </a:p>
        </p:txBody>
      </p:sp>
      <p:pic>
        <p:nvPicPr>
          <p:cNvPr id="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29200"/>
            <a:ext cx="2413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2" r="30858" b="15417"/>
          <a:stretch>
            <a:fillRect/>
          </a:stretch>
        </p:blipFill>
        <p:spPr bwMode="auto">
          <a:xfrm>
            <a:off x="6332919" y="5029200"/>
            <a:ext cx="2569781" cy="161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7772400" cy="4114800"/>
          </a:xfrm>
        </p:spPr>
        <p:txBody>
          <a:bodyPr/>
          <a:lstStyle/>
          <a:p>
            <a:r>
              <a:rPr lang="en-US" dirty="0"/>
              <a:t>Teacher professional development</a:t>
            </a:r>
          </a:p>
          <a:p>
            <a:pPr lvl="1"/>
            <a:r>
              <a:rPr lang="en-US" dirty="0"/>
              <a:t>Inquiry focused – how to teach through inquiry </a:t>
            </a:r>
          </a:p>
          <a:p>
            <a:pPr lvl="1"/>
            <a:r>
              <a:rPr lang="en-US" dirty="0"/>
              <a:t>“Snack” focused – provide teachers the knowledge and skills to make inexpensive classroom demonstrations.</a:t>
            </a:r>
          </a:p>
          <a:p>
            <a:pPr lvl="2"/>
            <a:r>
              <a:rPr lang="en-US" dirty="0"/>
              <a:t>Please see Kathy Holt’s talk on SWIMs (Science With Inexpensive Materials) later in this session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Many have been supported by LA Board of Regents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 l="37029" t="30835" r="41142" b="30835"/>
          <a:stretch>
            <a:fillRect/>
          </a:stretch>
        </p:blipFill>
        <p:spPr bwMode="auto">
          <a:xfrm>
            <a:off x="6477000" y="3733800"/>
            <a:ext cx="2438400" cy="285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APS_Worksh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44196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B0R-m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648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5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Exploratorium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28800"/>
            <a:ext cx="8077200" cy="4114800"/>
          </a:xfrm>
        </p:spPr>
        <p:txBody>
          <a:bodyPr/>
          <a:lstStyle/>
          <a:p>
            <a:r>
              <a:rPr lang="en-US" dirty="0" smtClean="0"/>
              <a:t>~50 hands-on exhibits comprising the SEC exhibit hall.</a:t>
            </a:r>
          </a:p>
          <a:p>
            <a:r>
              <a:rPr lang="en-US" dirty="0" smtClean="0"/>
              <a:t>Provides training to SEC staff through Institute for Inquiry.</a:t>
            </a:r>
          </a:p>
          <a:p>
            <a:r>
              <a:rPr lang="en-US" dirty="0" smtClean="0"/>
              <a:t>Provides teacher PD on-site at the SEC</a:t>
            </a:r>
          </a:p>
          <a:p>
            <a:r>
              <a:rPr lang="en-US" dirty="0" smtClean="0"/>
              <a:t>Several teachers from surrounding area are sponsored by the SEC to participate in the summer Teacher Institute at the Exploratorium.</a:t>
            </a:r>
          </a:p>
          <a:p>
            <a:r>
              <a:rPr lang="en-US" dirty="0" smtClean="0"/>
              <a:t>Provides on-site training to docents in a model similar to Exploratorium docent training.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5562600"/>
            <a:ext cx="39456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298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 Exhibit Hall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9733" y="1676400"/>
            <a:ext cx="4944533" cy="3708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pic>
        <p:nvPicPr>
          <p:cNvPr id="5" name="Picture 4" descr="2013-08-14 13.54.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1088" y="1565088"/>
            <a:ext cx="144182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3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Southern University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 smtClean="0"/>
              <a:t>Only HBCU system in nation</a:t>
            </a:r>
          </a:p>
          <a:p>
            <a:r>
              <a:rPr lang="en-US" dirty="0" smtClean="0"/>
              <a:t>Docents: “exhibit explainer”</a:t>
            </a:r>
          </a:p>
          <a:p>
            <a:pPr lvl="1"/>
            <a:r>
              <a:rPr lang="en-US" dirty="0" smtClean="0"/>
              <a:t>Exploratorium and SEC trained</a:t>
            </a:r>
            <a:endParaRPr lang="en-US" dirty="0"/>
          </a:p>
          <a:p>
            <a:pPr lvl="1"/>
            <a:r>
              <a:rPr lang="en-US" dirty="0" smtClean="0"/>
              <a:t>Docents are in STEM and education majors</a:t>
            </a:r>
          </a:p>
          <a:p>
            <a:pPr lvl="1"/>
            <a:r>
              <a:rPr lang="en-US" dirty="0" smtClean="0"/>
              <a:t>Role models on the pathway to becoming a STEM professional</a:t>
            </a:r>
          </a:p>
          <a:p>
            <a:pPr lvl="1"/>
            <a:r>
              <a:rPr lang="en-US" dirty="0" smtClean="0"/>
              <a:t>Almost all complete their bachelor degree, several have gone on to graduate study, and one has even been hired by LIGO as an operator.</a:t>
            </a:r>
          </a:p>
          <a:p>
            <a:r>
              <a:rPr lang="en-US" dirty="0" smtClean="0"/>
              <a:t>3 science education research dissertations have been defended with                                                             a 4</a:t>
            </a:r>
            <a:r>
              <a:rPr lang="en-US" baseline="30000" dirty="0" smtClean="0"/>
              <a:t>th</a:t>
            </a:r>
            <a:r>
              <a:rPr lang="en-US" dirty="0" smtClean="0"/>
              <a:t> expected in                                                             May 2015.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1676400"/>
            <a:ext cx="1905000" cy="184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392" y="4910607"/>
            <a:ext cx="4948608" cy="187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7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Educational Research at the SEC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Tulane</a:t>
            </a:r>
            <a:r>
              <a:rPr lang="en-US" dirty="0" smtClean="0"/>
              <a:t> – (complete) Graduate research on student attitudes after visiting the LIGO.</a:t>
            </a:r>
          </a:p>
          <a:p>
            <a:endParaRPr lang="en-US" sz="1600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Univ. of S. Florida </a:t>
            </a:r>
            <a:r>
              <a:rPr lang="en-US" dirty="0" smtClean="0"/>
              <a:t>– (complete) Postdoctoral research in attitude changes and concept gains after visiting LIGO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Univ. of N. Texas </a:t>
            </a:r>
            <a:r>
              <a:rPr lang="en-US" dirty="0" smtClean="0"/>
              <a:t>– (ongoing) Postdoctoral research on docent effects on visitor responses to exhibits, and how the public starts seeing themselves as scientists at open houses.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35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Knowing who we serve and seeking collaborations in the community and from national experts have helped LIGO successfully develop an informal education center.</a:t>
            </a:r>
            <a:endParaRPr lang="en-US" dirty="0"/>
          </a:p>
        </p:txBody>
      </p:sp>
      <p:pic>
        <p:nvPicPr>
          <p:cNvPr id="4" name="Picture 3" descr="balloonpo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57600"/>
            <a:ext cx="4376355" cy="2919849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6" t="3912" r="5142"/>
          <a:stretch>
            <a:fillRect/>
          </a:stretch>
        </p:blipFill>
        <p:spPr bwMode="auto">
          <a:xfrm>
            <a:off x="5867400" y="3221716"/>
            <a:ext cx="2308225" cy="344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65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228600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12" descr="University_of_North_Texas_2135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0" y="3962400"/>
            <a:ext cx="2276480" cy="2297082"/>
          </a:xfrm>
          <a:prstGeom prst="rect">
            <a:avLst/>
          </a:prstGeom>
          <a:ln w="28575" cmpd="sng">
            <a:solidFill>
              <a:srgbClr val="008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Collaborators: Past and Present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953000"/>
            <a:ext cx="1828800" cy="1794294"/>
          </a:xfrm>
          <a:prstGeom prst="rect">
            <a:avLst/>
          </a:prstGeom>
          <a:noFill/>
          <a:ln w="28575" cmpd="sng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6" name="Picture 5" descr="baton-rouge-area-foundatio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0" b="32556"/>
          <a:stretch/>
        </p:blipFill>
        <p:spPr>
          <a:xfrm>
            <a:off x="152400" y="1828800"/>
            <a:ext cx="3429000" cy="1202685"/>
          </a:xfrm>
          <a:prstGeom prst="rect">
            <a:avLst/>
          </a:prstGeom>
          <a:ln w="28575" cmpd="sng">
            <a:solidFill>
              <a:srgbClr val="008000"/>
            </a:solidFill>
          </a:ln>
        </p:spPr>
      </p:pic>
      <p:pic>
        <p:nvPicPr>
          <p:cNvPr id="7" name="Picture 6" descr="B0R-m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676400"/>
            <a:ext cx="18288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5562600"/>
            <a:ext cx="3945699" cy="1143000"/>
          </a:xfrm>
          <a:prstGeom prst="rect">
            <a:avLst/>
          </a:prstGeom>
          <a:noFill/>
          <a:ln w="28575" cmpd="sng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8600" y="1676400"/>
            <a:ext cx="1905000" cy="1841861"/>
          </a:xfrm>
          <a:prstGeom prst="rect">
            <a:avLst/>
          </a:prstGeom>
          <a:noFill/>
          <a:ln w="28575" cmpd="sng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12" name="Picture 11" descr="University_of_South_Florida_Seal.sv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429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2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Gravitational Waves?</a:t>
            </a:r>
            <a:endParaRPr lang="en-US" dirty="0"/>
          </a:p>
        </p:txBody>
      </p:sp>
      <p:pic>
        <p:nvPicPr>
          <p:cNvPr id="8196" name="BinaryFirstAnim320x256.mpeg" descr="/Users/stuver/Documents/GW Audio Visuals/Pulsar/BinaryFirstAnim320x256.mpeg">
            <a:hlinkClick r:id="" action="ppaction://media"/>
            <a:hlinkHover r:id="" action="ppaction://ole?verb=0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08" y="1600200"/>
            <a:ext cx="7190984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34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9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Later..</a:t>
            </a:r>
            <a:endParaRPr lang="en-US" dirty="0"/>
          </a:p>
        </p:txBody>
      </p:sp>
      <p:pic>
        <p:nvPicPr>
          <p:cNvPr id="9220" name="BinarySecondAnim320x256.mpeg" descr="/Users/stuver/Documents/GW Audio Visuals/Pulsar/BinarySecondAnim320x256.mpeg">
            <a:hlinkClick r:id="" action="ppaction://media"/>
            <a:hlinkHover r:id="" action="ppaction://ole?verb=0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76" y="1675544"/>
            <a:ext cx="7190721" cy="525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43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22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00200" y="228600"/>
            <a:ext cx="7239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endParaRPr lang="en-US" dirty="0" smtClean="0"/>
          </a:p>
          <a:p>
            <a:r>
              <a:rPr lang="en-US" dirty="0" smtClean="0"/>
              <a:t>The Effects of Gravitational Waves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981200"/>
            <a:ext cx="8229600" cy="271509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A gravitational wave will alternatingly compress and expand a ring of freely falling masses in orthogonal directions</a:t>
            </a:r>
          </a:p>
          <a:p>
            <a:pPr marL="457200" lvl="1" indent="0" algn="ctr">
              <a:buFontTx/>
              <a:buNone/>
            </a:pPr>
            <a:r>
              <a:rPr lang="en-US" sz="2400" dirty="0" smtClean="0"/>
              <a:t>2 polarizations:</a:t>
            </a:r>
            <a:endParaRPr lang="en-US" sz="2400" dirty="0"/>
          </a:p>
        </p:txBody>
      </p:sp>
      <p:pic>
        <p:nvPicPr>
          <p:cNvPr id="7" name="Picture 6" descr="gravitywav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28" y="4098153"/>
            <a:ext cx="2286000" cy="2286000"/>
          </a:xfrm>
          <a:prstGeom prst="rect">
            <a:avLst/>
          </a:prstGeom>
        </p:spPr>
      </p:pic>
      <p:pic>
        <p:nvPicPr>
          <p:cNvPr id="8" name="Picture 7" descr="gravwavecros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71" y="4098153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22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LIGO Observatories</a:t>
            </a:r>
          </a:p>
        </p:txBody>
      </p:sp>
      <p:pic>
        <p:nvPicPr>
          <p:cNvPr id="22532" name="Picture 4" descr="LLOaer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0735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bothar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2857500"/>
            <a:ext cx="5478462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953000" y="1981200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Livingston, Louisiana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0" y="55626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Hanford, Washington</a:t>
            </a:r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H="1">
            <a:off x="4152900" y="2209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2971800" y="5791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45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Science Education Center: 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 smtClean="0"/>
              <a:t>NSF:</a:t>
            </a:r>
          </a:p>
          <a:p>
            <a:pPr lvl="1"/>
            <a:r>
              <a:rPr lang="en-US" dirty="0" smtClean="0"/>
              <a:t>General operation (incl. staff salaries) is funded through the general LIGO operations grant.</a:t>
            </a:r>
          </a:p>
          <a:p>
            <a:pPr lvl="1"/>
            <a:r>
              <a:rPr lang="en-US" dirty="0" smtClean="0"/>
              <a:t>Grant awarded to LIGO Lab</a:t>
            </a:r>
          </a:p>
          <a:p>
            <a:pPr lvl="2"/>
            <a:r>
              <a:rPr lang="en-US" dirty="0" smtClean="0"/>
              <a:t>Caltech/MIT/LIGO Observatories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BRAF:</a:t>
            </a:r>
          </a:p>
          <a:p>
            <a:pPr lvl="1"/>
            <a:r>
              <a:rPr lang="en-US" dirty="0" smtClean="0"/>
              <a:t>Funding partner for educational research support, including long-term longitudinal studies of both visiting students and teachers receiving PD.  Grants are obtained through the NSF.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2667000"/>
            <a:ext cx="1828800" cy="179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baton-rouge-area-found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0" b="32556"/>
          <a:stretch/>
        </p:blipFill>
        <p:spPr>
          <a:xfrm>
            <a:off x="4572000" y="5579115"/>
            <a:ext cx="3429000" cy="120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2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ommunicating </a:t>
            </a:r>
            <a:r>
              <a:rPr lang="en-US" dirty="0"/>
              <a:t>LIGO-related science concepts to the </a:t>
            </a:r>
            <a:r>
              <a:rPr lang="en-US" dirty="0" smtClean="0"/>
              <a:t>public</a:t>
            </a:r>
          </a:p>
          <a:p>
            <a:endParaRPr lang="en-US" sz="1600" dirty="0" smtClean="0"/>
          </a:p>
          <a:p>
            <a:r>
              <a:rPr lang="en-US" dirty="0"/>
              <a:t>S</a:t>
            </a:r>
            <a:r>
              <a:rPr lang="en-US" dirty="0" smtClean="0"/>
              <a:t>trengthening </a:t>
            </a:r>
            <a:r>
              <a:rPr lang="en-US" dirty="0"/>
              <a:t>pre-service and in-service science </a:t>
            </a:r>
            <a:r>
              <a:rPr lang="en-US" dirty="0" smtClean="0"/>
              <a:t>teaching</a:t>
            </a:r>
          </a:p>
          <a:p>
            <a:endParaRPr lang="en-US" sz="1600" dirty="0" smtClean="0"/>
          </a:p>
          <a:p>
            <a:r>
              <a:rPr lang="en-US" dirty="0"/>
              <a:t>R</a:t>
            </a:r>
            <a:r>
              <a:rPr lang="en-US" dirty="0" smtClean="0"/>
              <a:t>eaching </a:t>
            </a:r>
            <a:r>
              <a:rPr lang="en-US" dirty="0"/>
              <a:t>a broad audience of students in Louisiana and the surrounding </a:t>
            </a:r>
            <a:r>
              <a:rPr lang="en-US" dirty="0" smtClean="0"/>
              <a:t>region</a:t>
            </a:r>
          </a:p>
          <a:p>
            <a:endParaRPr lang="en-US" sz="1600" dirty="0" smtClean="0"/>
          </a:p>
          <a:p>
            <a:r>
              <a:rPr lang="en-US" dirty="0"/>
              <a:t>C</a:t>
            </a:r>
            <a:r>
              <a:rPr lang="en-US" dirty="0" smtClean="0"/>
              <a:t>reate </a:t>
            </a:r>
            <a:r>
              <a:rPr lang="en-US" dirty="0"/>
              <a:t>a national model for ways in which scientists and educators can work together to support inquiry-based teaching and learning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850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Southeastern Louisiana 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676400"/>
            <a:ext cx="8458200" cy="4876800"/>
          </a:xfrm>
        </p:spPr>
        <p:txBody>
          <a:bodyPr/>
          <a:lstStyle/>
          <a:p>
            <a:r>
              <a:rPr lang="en-US" sz="2800" dirty="0" smtClean="0"/>
              <a:t>For Louisiana:</a:t>
            </a:r>
          </a:p>
          <a:p>
            <a:pPr lvl="1"/>
            <a:r>
              <a:rPr lang="en-US" sz="2000" dirty="0" smtClean="0"/>
              <a:t>Nearly </a:t>
            </a:r>
            <a:r>
              <a:rPr lang="en-US" sz="2000" dirty="0" smtClean="0">
                <a:solidFill>
                  <a:srgbClr val="FF0000"/>
                </a:solidFill>
              </a:rPr>
              <a:t>20%</a:t>
            </a:r>
            <a:r>
              <a:rPr lang="en-US" sz="2000" dirty="0" smtClean="0"/>
              <a:t> of residents live in </a:t>
            </a:r>
            <a:r>
              <a:rPr lang="en-US" sz="2000" dirty="0" smtClean="0">
                <a:solidFill>
                  <a:srgbClr val="FF0000"/>
                </a:solidFill>
              </a:rPr>
              <a:t>poverty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36.5%</a:t>
            </a:r>
            <a:r>
              <a:rPr lang="en-US" sz="2000" dirty="0" smtClean="0"/>
              <a:t> of residents are members of a </a:t>
            </a:r>
            <a:r>
              <a:rPr lang="en-US" sz="2000" dirty="0" smtClean="0">
                <a:solidFill>
                  <a:srgbClr val="FF0000"/>
                </a:solidFill>
              </a:rPr>
              <a:t>racial minority</a:t>
            </a:r>
            <a:r>
              <a:rPr lang="en-US" sz="2000" dirty="0" smtClean="0"/>
              <a:t>, the majority (32.4%) identifying as black or African-American.</a:t>
            </a:r>
          </a:p>
          <a:p>
            <a:pPr lvl="1"/>
            <a:r>
              <a:rPr lang="en-US" sz="2000" dirty="0" smtClean="0"/>
              <a:t>Lower percentage of high school graduates by age 25 than the national average.</a:t>
            </a:r>
          </a:p>
          <a:p>
            <a:pPr lvl="2"/>
            <a:r>
              <a:rPr lang="en-US" sz="1800" dirty="0" smtClean="0"/>
              <a:t>The difference is even more pronounced for bachelors(+) degree.</a:t>
            </a:r>
          </a:p>
          <a:p>
            <a:r>
              <a:rPr lang="en-US" sz="2800" dirty="0" smtClean="0"/>
              <a:t>For Southeastern Louisiana Parishes:</a:t>
            </a:r>
          </a:p>
          <a:p>
            <a:pPr lvl="1"/>
            <a:r>
              <a:rPr lang="en-US" sz="2000" dirty="0" smtClean="0"/>
              <a:t>Most parishes have a nearly 50/50 split between white and black populations (several parishes have </a:t>
            </a:r>
            <a:r>
              <a:rPr lang="en-US" sz="2000" dirty="0" smtClean="0">
                <a:solidFill>
                  <a:srgbClr val="FF0000"/>
                </a:solidFill>
              </a:rPr>
              <a:t>&gt;50% black residents</a:t>
            </a:r>
            <a:r>
              <a:rPr lang="en-US" sz="2000" dirty="0" smtClean="0"/>
              <a:t>).</a:t>
            </a:r>
          </a:p>
          <a:p>
            <a:pPr lvl="1"/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FF0000"/>
                </a:solidFill>
              </a:rPr>
              <a:t>poverty rate approaches 30% </a:t>
            </a:r>
            <a:r>
              <a:rPr lang="en-US" sz="2000" dirty="0" smtClean="0"/>
              <a:t>in parishes with larger proportions of minority residents.</a:t>
            </a:r>
          </a:p>
          <a:p>
            <a:pPr lvl="1"/>
            <a:r>
              <a:rPr lang="en-US" sz="2000" dirty="0" smtClean="0"/>
              <a:t>College graduation rates as low as half that of Louisiana average.</a:t>
            </a:r>
          </a:p>
        </p:txBody>
      </p:sp>
    </p:spTree>
    <p:extLst>
      <p:ext uri="{BB962C8B-B14F-4D97-AF65-F5344CB8AC3E}">
        <p14:creationId xmlns:p14="http://schemas.microsoft.com/office/powerpoint/2010/main" val="294193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495800"/>
          </a:xfrm>
        </p:spPr>
        <p:txBody>
          <a:bodyPr/>
          <a:lstStyle/>
          <a:p>
            <a:r>
              <a:rPr lang="en-US" dirty="0" smtClean="0"/>
              <a:t>Student (field trip and school visit) programs</a:t>
            </a:r>
          </a:p>
          <a:p>
            <a:pPr lvl="1"/>
            <a:r>
              <a:rPr lang="en-US" dirty="0" smtClean="0"/>
              <a:t>Seeing scientists at work</a:t>
            </a:r>
          </a:p>
          <a:p>
            <a:pPr lvl="1"/>
            <a:r>
              <a:rPr lang="en-US" dirty="0" smtClean="0"/>
              <a:t>Inquiry based classroom activities</a:t>
            </a:r>
          </a:p>
          <a:p>
            <a:pPr lvl="1"/>
            <a:r>
              <a:rPr lang="en-US" dirty="0" smtClean="0"/>
              <a:t>Free exploration of hands-on exhibits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Public Open Houses</a:t>
            </a:r>
          </a:p>
          <a:p>
            <a:pPr lvl="1"/>
            <a:r>
              <a:rPr lang="en-US" dirty="0" smtClean="0"/>
              <a:t>Different theme every month with standard facility tours and exhibit hall exploration.</a:t>
            </a:r>
          </a:p>
          <a:p>
            <a:endParaRPr lang="en-US" dirty="0"/>
          </a:p>
        </p:txBody>
      </p:sp>
      <p:pic>
        <p:nvPicPr>
          <p:cNvPr id="4" name="Picture 3" descr="FavCntrRm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4343400"/>
            <a:ext cx="4741138" cy="221480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8" descr="cropped_exhibitpl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1621902"/>
            <a:ext cx="1585346" cy="226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/>
          <a:srcRect l="21600" t="7924" r="20700" b="22641"/>
          <a:stretch>
            <a:fillRect/>
          </a:stretch>
        </p:blipFill>
        <p:spPr bwMode="auto">
          <a:xfrm>
            <a:off x="838200" y="4523116"/>
            <a:ext cx="2362200" cy="225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63823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ighlandPkObs4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LSC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LIGO_LSC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S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LSC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SC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SC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SC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SC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HighlandPkObs4.potx</Template>
  <TotalTime>14280</TotalTime>
  <Words>679</Words>
  <Application>Microsoft Macintosh PowerPoint</Application>
  <PresentationFormat>On-screen Show (4:3)</PresentationFormat>
  <Paragraphs>83</Paragraphs>
  <Slides>16</Slides>
  <Notes>5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HighlandPkObs4</vt:lpstr>
      <vt:lpstr>Custom Design</vt:lpstr>
      <vt:lpstr>Photo Editor Photo</vt:lpstr>
      <vt:lpstr>LIGO Science Education Center: Building an Informal Education Center on Collaborations</vt:lpstr>
      <vt:lpstr>What are Gravitational Waves?</vt:lpstr>
      <vt:lpstr>Later..</vt:lpstr>
      <vt:lpstr>PowerPoint Presentation</vt:lpstr>
      <vt:lpstr>The LIGO Observatories</vt:lpstr>
      <vt:lpstr>LIGO Science Education Center: Funding</vt:lpstr>
      <vt:lpstr>SEC Objectives</vt:lpstr>
      <vt:lpstr>The Southeastern Louisiana Community</vt:lpstr>
      <vt:lpstr>SEC Programs</vt:lpstr>
      <vt:lpstr>SEC Programs</vt:lpstr>
      <vt:lpstr>Exploratorium</vt:lpstr>
      <vt:lpstr>SEC Exhibit Hall</vt:lpstr>
      <vt:lpstr>Southern University</vt:lpstr>
      <vt:lpstr>Educational Research at the SEC</vt:lpstr>
      <vt:lpstr>Collaborations</vt:lpstr>
      <vt:lpstr>Collaborators: Past and Present</vt:lpstr>
    </vt:vector>
  </TitlesOfParts>
  <Manager/>
  <Company>LIGO Livingston Observatory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 Waves and LIGO:  Opening New 'Eyes' on the Universe </dc:title>
  <dc:subject/>
  <dc:creator>Amber L. Stuver</dc:creator>
  <cp:keywords/>
  <dc:description/>
  <cp:lastModifiedBy>Amber Stuver</cp:lastModifiedBy>
  <cp:revision>67</cp:revision>
  <dcterms:created xsi:type="dcterms:W3CDTF">2008-07-19T00:39:51Z</dcterms:created>
  <dcterms:modified xsi:type="dcterms:W3CDTF">2015-01-08T08:13:27Z</dcterms:modified>
  <cp:category/>
</cp:coreProperties>
</file>