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57" r:id="rId3"/>
    <p:sldId id="264" r:id="rId4"/>
    <p:sldId id="258" r:id="rId5"/>
    <p:sldId id="260" r:id="rId6"/>
    <p:sldId id="261" r:id="rId7"/>
    <p:sldId id="262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EA23D-0C57-FF46-975D-405756E5D293}" type="datetimeFigureOut">
              <a:rPr lang="en-US" smtClean="0"/>
              <a:t>12/3/14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7DB91-0742-FA4F-B618-C5DF52DBE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26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5119-7E4D-8545-9DCB-AC0E0DB608B7}" type="datetimeFigureOut">
              <a:rPr lang="en-US" smtClean="0"/>
              <a:t>12/3/14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32C5E-7D96-354A-A63E-188C21F1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416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AC2-208B-0D47-9925-6C90EDA99523}" type="datetime1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F7F4-8ACB-7444-A5F1-C70838BC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1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1075-B27B-3040-BD78-9F91F78E3599}" type="datetime1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F7F4-8ACB-7444-A5F1-C70838BC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4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E7FF-E0AD-7843-BE99-BF6D8854721E}" type="datetime1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F7F4-8ACB-7444-A5F1-C70838BC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9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104D-9E63-8142-AB7B-A36E94B726E8}" type="datetime1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F7F4-8ACB-7444-A5F1-C70838BC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4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0C98-D3D1-0144-81CF-BD5216B3674A}" type="datetime1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F7F4-8ACB-7444-A5F1-C70838BC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1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4C05-51E1-1742-8A0F-4D98D0EFF2FB}" type="datetime1">
              <a:rPr lang="en-US" smtClean="0"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F7F4-8ACB-7444-A5F1-C70838BC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5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5ED5-045E-4146-902B-6BD4D818195F}" type="datetime1">
              <a:rPr lang="en-US" smtClean="0"/>
              <a:t>12/3/14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F7F4-8ACB-7444-A5F1-C70838BC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2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7E27-90E6-0E47-9281-DFE021B1658F}" type="datetime1">
              <a:rPr lang="en-US" smtClean="0"/>
              <a:t>12/3/14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F7F4-8ACB-7444-A5F1-C70838BC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8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CE1D-9A66-9046-A591-8AC341007747}" type="datetime1">
              <a:rPr lang="en-US" smtClean="0"/>
              <a:t>12/3/14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F7F4-8ACB-7444-A5F1-C70838BC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3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F46-B7F0-234D-B0AA-DAF19350E2C7}" type="datetime1">
              <a:rPr lang="en-US" smtClean="0"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F7F4-8ACB-7444-A5F1-C70838BC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2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EE57-86C9-8C42-A53A-B944FC6A1D78}" type="datetime1">
              <a:rPr lang="en-US" smtClean="0"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F7F4-8ACB-7444-A5F1-C70838BC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3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BB4BD-B9E7-AB48-9098-8B681511B78E}" type="datetime1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6F7F4-8ACB-7444-A5F1-C70838BC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services.ligo-wa.caltech.edu/integrationissues/show_bug.cgi?id=32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https://alog.ligo-wa.caltech.edu/aLOG/index.php?callRep=1753" TargetMode="External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Noise Analysis of OSEM Actuator to Sensor Coupling - </a:t>
            </a:r>
            <a:r>
              <a:rPr lang="en-US" dirty="0"/>
              <a:t>G1401205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9" y="1509061"/>
            <a:ext cx="5981430" cy="500529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235289" y="4796119"/>
            <a:ext cx="1284941" cy="1524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55733" y="4960471"/>
            <a:ext cx="2488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Coupling observed in measured transfer functions.</a:t>
            </a:r>
          </a:p>
          <a:p>
            <a:r>
              <a:rPr lang="en-US" dirty="0" smtClean="0"/>
              <a:t>AKA, the ‘</a:t>
            </a:r>
            <a:r>
              <a:rPr lang="en-US" dirty="0" err="1" smtClean="0"/>
              <a:t>turnups</a:t>
            </a:r>
            <a:r>
              <a:rPr lang="en-US" dirty="0" smtClean="0"/>
              <a:t>’.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462" y="6484052"/>
            <a:ext cx="7849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://services.ligo-wa.caltech.edu/integrationissues/show_bug.cgi?id=327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F7F4-8ACB-7444-A5F1-C70838BC7A1D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06179" y="1892704"/>
            <a:ext cx="2964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slides will show that the coupling between the OSEM coil and sensor will not harm our noise performance, given certain assumptions.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4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Damping model </a:t>
            </a:r>
            <a:r>
              <a:rPr lang="en-US" dirty="0" smtClean="0"/>
              <a:t>with </a:t>
            </a:r>
            <a:r>
              <a:rPr lang="en-US" dirty="0" smtClean="0"/>
              <a:t>OSEM coupling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55887" y="2450356"/>
            <a:ext cx="971176" cy="8217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3230" y="2450356"/>
            <a:ext cx="971176" cy="8217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-</a:t>
            </a:r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436475" y="3842873"/>
            <a:ext cx="971176" cy="8217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2689417" y="2659533"/>
            <a:ext cx="433294" cy="4332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3"/>
            <a:endCxn id="7" idx="2"/>
          </p:cNvCxnSpPr>
          <p:nvPr/>
        </p:nvCxnSpPr>
        <p:spPr>
          <a:xfrm>
            <a:off x="2184406" y="2861239"/>
            <a:ext cx="505011" cy="149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6"/>
            <a:endCxn id="4" idx="1"/>
          </p:cNvCxnSpPr>
          <p:nvPr/>
        </p:nvCxnSpPr>
        <p:spPr>
          <a:xfrm flipV="1">
            <a:off x="3122711" y="2861239"/>
            <a:ext cx="1733176" cy="149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0"/>
          </p:cNvCxnSpPr>
          <p:nvPr/>
        </p:nvCxnSpPr>
        <p:spPr>
          <a:xfrm>
            <a:off x="3922063" y="2861239"/>
            <a:ext cx="0" cy="981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705416" y="5112872"/>
            <a:ext cx="433294" cy="4332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6" idx="2"/>
            <a:endCxn id="17" idx="0"/>
          </p:cNvCxnSpPr>
          <p:nvPr/>
        </p:nvCxnSpPr>
        <p:spPr>
          <a:xfrm>
            <a:off x="3922063" y="4664638"/>
            <a:ext cx="0" cy="448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</p:cNvCxnSpPr>
          <p:nvPr/>
        </p:nvCxnSpPr>
        <p:spPr>
          <a:xfrm flipH="1">
            <a:off x="448240" y="5329519"/>
            <a:ext cx="32571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3"/>
          </p:cNvCxnSpPr>
          <p:nvPr/>
        </p:nvCxnSpPr>
        <p:spPr>
          <a:xfrm>
            <a:off x="5827063" y="2861239"/>
            <a:ext cx="11654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409769" y="2861239"/>
            <a:ext cx="0" cy="2468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7" idx="6"/>
          </p:cNvCxnSpPr>
          <p:nvPr/>
        </p:nvCxnSpPr>
        <p:spPr>
          <a:xfrm flipH="1">
            <a:off x="4138710" y="5322049"/>
            <a:ext cx="2271059" cy="7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7" idx="7"/>
          </p:cNvCxnSpPr>
          <p:nvPr/>
        </p:nvCxnSpPr>
        <p:spPr>
          <a:xfrm flipH="1">
            <a:off x="4075256" y="4975415"/>
            <a:ext cx="631219" cy="200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7" idx="0"/>
          </p:cNvCxnSpPr>
          <p:nvPr/>
        </p:nvCxnSpPr>
        <p:spPr>
          <a:xfrm flipH="1">
            <a:off x="2906064" y="1879605"/>
            <a:ext cx="17929" cy="7799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851652" y="2876180"/>
            <a:ext cx="14941" cy="24458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5" idx="1"/>
          </p:cNvCxnSpPr>
          <p:nvPr/>
        </p:nvCxnSpPr>
        <p:spPr>
          <a:xfrm>
            <a:off x="866593" y="2861239"/>
            <a:ext cx="3466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913537" y="1613650"/>
            <a:ext cx="41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040291" y="2659533"/>
            <a:ext cx="41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2761" y="5112873"/>
            <a:ext cx="41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4359" y="5662708"/>
            <a:ext cx="3795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= top mass to top mass plant</a:t>
            </a:r>
          </a:p>
          <a:p>
            <a:r>
              <a:rPr lang="en-US" dirty="0" smtClean="0"/>
              <a:t>D = damping filter</a:t>
            </a:r>
          </a:p>
          <a:p>
            <a:r>
              <a:rPr lang="en-US" dirty="0" smtClean="0"/>
              <a:t>B = OSEM actuator to sensor coupling</a:t>
            </a:r>
          </a:p>
          <a:p>
            <a:r>
              <a:rPr lang="en-US" dirty="0" smtClean="0"/>
              <a:t>y = top mass displacement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17717" y="5662708"/>
            <a:ext cx="4426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= top mass TF excitation for measurements</a:t>
            </a:r>
          </a:p>
          <a:p>
            <a:r>
              <a:rPr lang="en-US" dirty="0" smtClean="0"/>
              <a:t>f = OSEM force</a:t>
            </a:r>
          </a:p>
          <a:p>
            <a:r>
              <a:rPr lang="en-US" dirty="0" smtClean="0"/>
              <a:t>s = OSEM sensor output</a:t>
            </a:r>
          </a:p>
          <a:p>
            <a:r>
              <a:rPr lang="en-US" dirty="0" smtClean="0"/>
              <a:t>n = OSEM sensor noise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014512" y="4958983"/>
            <a:ext cx="1909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OSEM sensor output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3210159" y="2535526"/>
            <a:ext cx="1909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OSEM force output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6503903" y="3058751"/>
            <a:ext cx="1909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Top mass displacement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4706475" y="4774317"/>
            <a:ext cx="41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74357" y="3272121"/>
            <a:ext cx="41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F7F4-8ACB-7444-A5F1-C70838BC7A1D}" type="slidenum">
              <a:rPr lang="en-US" smtClean="0"/>
              <a:t>2</a:t>
            </a:fld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978839" y="1079673"/>
            <a:ext cx="5135279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Assumptions: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The actuation signal couples to the sensor signal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The sensor noise is summed after this coupling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The coupling is linear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62761" y="5662708"/>
            <a:ext cx="9051357" cy="11952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3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lant_plus_coupl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88" y="3247215"/>
            <a:ext cx="6499413" cy="36107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965766"/>
            <a:ext cx="4019176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If</a:t>
            </a:r>
            <a:endParaRPr lang="fr-FR" dirty="0" smtClean="0"/>
          </a:p>
          <a:p>
            <a:r>
              <a:rPr lang="fr-FR" dirty="0" smtClean="0"/>
              <a:t>             0.004</a:t>
            </a:r>
          </a:p>
          <a:p>
            <a:r>
              <a:rPr lang="fr-FR" dirty="0" smtClean="0"/>
              <a:t> B =   -----------------</a:t>
            </a:r>
          </a:p>
          <a:p>
            <a:r>
              <a:rPr lang="fr-FR" dirty="0" smtClean="0"/>
              <a:t>        (s+1000*2*pi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This shape has the right p</a:t>
            </a:r>
            <a:r>
              <a:rPr lang="fr-FR" dirty="0" smtClean="0"/>
              <a:t>hase</a:t>
            </a:r>
          </a:p>
          <a:p>
            <a:r>
              <a:rPr lang="fr-FR" dirty="0" smtClean="0"/>
              <a:t>to generate the notch f</a:t>
            </a:r>
            <a:r>
              <a:rPr lang="fr-FR" dirty="0" smtClean="0"/>
              <a:t>eature.</a:t>
            </a:r>
          </a:p>
          <a:p>
            <a:r>
              <a:rPr lang="fr-FR" dirty="0" smtClean="0"/>
              <a:t>However, LHO alog </a:t>
            </a:r>
            <a:r>
              <a:rPr lang="fr-FR" dirty="0" smtClean="0">
                <a:hlinkClick r:id="rId4"/>
              </a:rPr>
              <a:t>1753</a:t>
            </a:r>
            <a:r>
              <a:rPr lang="fr-FR" dirty="0" smtClean="0"/>
              <a:t> shows</a:t>
            </a:r>
          </a:p>
          <a:p>
            <a:r>
              <a:rPr lang="fr-FR" dirty="0" smtClean="0"/>
              <a:t>an f^1 shape. We’ll see the shape</a:t>
            </a:r>
          </a:p>
          <a:p>
            <a:r>
              <a:rPr lang="fr-FR" dirty="0"/>
              <a:t>d</a:t>
            </a:r>
            <a:r>
              <a:rPr lang="fr-FR" dirty="0" smtClean="0"/>
              <a:t>oes not matter for noise in general.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measured open loop TFs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9652" y="1417638"/>
            <a:ext cx="810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case the damping filter D = 0. So the sensor signal from an excitation is. 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299877"/>
              </p:ext>
            </p:extLst>
          </p:nvPr>
        </p:nvGraphicFramePr>
        <p:xfrm>
          <a:off x="438150" y="2000530"/>
          <a:ext cx="13303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5" imgW="711200" imgH="165100" progId="Equation.3">
                  <p:embed/>
                </p:oleObj>
              </mc:Choice>
              <mc:Fallback>
                <p:oleObj name="Equation" r:id="rId5" imgW="711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150" y="2000530"/>
                        <a:ext cx="1330325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713435"/>
              </p:ext>
            </p:extLst>
          </p:nvPr>
        </p:nvGraphicFramePr>
        <p:xfrm>
          <a:off x="457200" y="2859924"/>
          <a:ext cx="11398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7" imgW="609600" imgH="393700" progId="Equation.3">
                  <p:embed/>
                </p:oleObj>
              </mc:Choice>
              <mc:Fallback>
                <p:oleObj name="Equation" r:id="rId7" imgW="609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2859924"/>
                        <a:ext cx="1139825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60589" y="2910256"/>
            <a:ext cx="464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 top mass L to top mass L TF = (P+B)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136588" y="4618712"/>
            <a:ext cx="747059" cy="2241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9652" y="2869915"/>
            <a:ext cx="1697877" cy="8334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4711" y="2451278"/>
            <a:ext cx="476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measured top mass to top mass TF is then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1772" y="6417405"/>
            <a:ext cx="2133600" cy="365125"/>
          </a:xfrm>
        </p:spPr>
        <p:txBody>
          <a:bodyPr/>
          <a:lstStyle/>
          <a:p>
            <a:fld id="{0C46F7F4-8ACB-7444-A5F1-C70838BC7A1D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62890" y="4395912"/>
            <a:ext cx="405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notch sometimes seen in the TFs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229711" y="4457013"/>
            <a:ext cx="476282" cy="1464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59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Derivation of closed loop noise transmission with OSEM coupling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232302"/>
              </p:ext>
            </p:extLst>
          </p:nvPr>
        </p:nvGraphicFramePr>
        <p:xfrm>
          <a:off x="332349" y="1965517"/>
          <a:ext cx="154463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" name="Equation" r:id="rId3" imgW="825500" imgH="203200" progId="Equation.3">
                  <p:embed/>
                </p:oleObj>
              </mc:Choice>
              <mc:Fallback>
                <p:oleObj name="Equation" r:id="rId3" imgW="82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349" y="1965517"/>
                        <a:ext cx="1544637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73492"/>
              </p:ext>
            </p:extLst>
          </p:nvPr>
        </p:nvGraphicFramePr>
        <p:xfrm>
          <a:off x="741363" y="2504753"/>
          <a:ext cx="11652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" name="Equation" r:id="rId5" imgW="622300" imgH="190500" progId="Equation.3">
                  <p:embed/>
                </p:oleObj>
              </mc:Choice>
              <mc:Fallback>
                <p:oleObj name="Equation" r:id="rId5" imgW="622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1363" y="2504753"/>
                        <a:ext cx="116522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028783"/>
              </p:ext>
            </p:extLst>
          </p:nvPr>
        </p:nvGraphicFramePr>
        <p:xfrm>
          <a:off x="753145" y="2955230"/>
          <a:ext cx="10223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" name="Equation" r:id="rId7" imgW="546100" imgH="203200" progId="Equation.3">
                  <p:embed/>
                </p:oleObj>
              </mc:Choice>
              <mc:Fallback>
                <p:oleObj name="Equation" r:id="rId7" imgW="546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3145" y="2955230"/>
                        <a:ext cx="1022350" cy="37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116235"/>
              </p:ext>
            </p:extLst>
          </p:nvPr>
        </p:nvGraphicFramePr>
        <p:xfrm>
          <a:off x="136525" y="3487881"/>
          <a:ext cx="20955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" name="Equation" r:id="rId9" imgW="1117600" imgH="165100" progId="Equation.3">
                  <p:embed/>
                </p:oleObj>
              </mc:Choice>
              <mc:Fallback>
                <p:oleObj name="Equation" r:id="rId9" imgW="11176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6525" y="3487881"/>
                        <a:ext cx="2095500" cy="30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436634"/>
              </p:ext>
            </p:extLst>
          </p:nvPr>
        </p:nvGraphicFramePr>
        <p:xfrm>
          <a:off x="132324" y="3961517"/>
          <a:ext cx="221456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" name="Equation" r:id="rId11" imgW="1181100" imgH="241300" progId="Equation.3">
                  <p:embed/>
                </p:oleObj>
              </mc:Choice>
              <mc:Fallback>
                <p:oleObj name="Equation" r:id="rId11" imgW="1181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2324" y="3961517"/>
                        <a:ext cx="2214562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854663"/>
              </p:ext>
            </p:extLst>
          </p:nvPr>
        </p:nvGraphicFramePr>
        <p:xfrm>
          <a:off x="199933" y="4538621"/>
          <a:ext cx="20478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4" name="Equation" r:id="rId13" imgW="1092200" imgH="393700" progId="Equation.3">
                  <p:embed/>
                </p:oleObj>
              </mc:Choice>
              <mc:Fallback>
                <p:oleObj name="Equation" r:id="rId13" imgW="1092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9933" y="4538621"/>
                        <a:ext cx="2047875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128715"/>
              </p:ext>
            </p:extLst>
          </p:nvPr>
        </p:nvGraphicFramePr>
        <p:xfrm>
          <a:off x="227762" y="5444708"/>
          <a:ext cx="211931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" name="Equation" r:id="rId15" imgW="1130300" imgH="444500" progId="Equation.3">
                  <p:embed/>
                </p:oleObj>
              </mc:Choice>
              <mc:Fallback>
                <p:oleObj name="Equation" r:id="rId15" imgW="1130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7762" y="5444708"/>
                        <a:ext cx="211931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99933" y="5444708"/>
            <a:ext cx="2280302" cy="8334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49176" y="5513954"/>
            <a:ext cx="6200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</a:t>
            </a:r>
            <a:r>
              <a:rPr lang="en-US" sz="2000" b="1" dirty="0" smtClean="0"/>
              <a:t>Key Result</a:t>
            </a:r>
            <a:r>
              <a:rPr lang="en-US" sz="2000" dirty="0" smtClean="0"/>
              <a:t>: OSEM </a:t>
            </a:r>
            <a:r>
              <a:rPr lang="en-US" sz="2000" dirty="0" smtClean="0"/>
              <a:t>sensor noise to top mass displacement </a:t>
            </a:r>
            <a:r>
              <a:rPr lang="en-US" sz="2000" dirty="0" smtClean="0"/>
              <a:t>TF with </a:t>
            </a:r>
            <a:r>
              <a:rPr lang="en-US" sz="2000" dirty="0" smtClean="0"/>
              <a:t>OSEM </a:t>
            </a:r>
            <a:r>
              <a:rPr lang="en-US" sz="2000" dirty="0" smtClean="0"/>
              <a:t>coupling. This results suggests the shape of B is unimportant, provided (P+B)*D is less than 1 outside the damping band.</a:t>
            </a:r>
            <a:endParaRPr lang="en-US" sz="2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919560" y="6417405"/>
            <a:ext cx="2133600" cy="365125"/>
          </a:xfrm>
        </p:spPr>
        <p:txBody>
          <a:bodyPr/>
          <a:lstStyle/>
          <a:p>
            <a:fld id="{0C46F7F4-8ACB-7444-A5F1-C70838BC7A1D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13434" y="1940642"/>
            <a:ext cx="5665405" cy="379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closed loop displacement with OSEM sensor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41763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 It helps to reference the block diagram on slide 2 for this slide.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13435" y="2472454"/>
            <a:ext cx="572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top mass displacement, </a:t>
            </a:r>
            <a:r>
              <a:rPr lang="en-US" i="1" dirty="0" smtClean="0"/>
              <a:t>y</a:t>
            </a:r>
            <a:r>
              <a:rPr lang="en-US" dirty="0" smtClean="0"/>
              <a:t>, expressed in terms of 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36688" y="2994186"/>
            <a:ext cx="570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damping force, </a:t>
            </a:r>
            <a:r>
              <a:rPr lang="en-US" i="1" dirty="0" smtClean="0"/>
              <a:t>f</a:t>
            </a:r>
            <a:r>
              <a:rPr lang="en-US" dirty="0" smtClean="0"/>
              <a:t>, expressed in terms of 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48899" y="3451248"/>
            <a:ext cx="5665405" cy="379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Plugging </a:t>
            </a:r>
            <a:r>
              <a:rPr lang="en-US" i="1" dirty="0" smtClean="0"/>
              <a:t>y</a:t>
            </a:r>
            <a:r>
              <a:rPr lang="en-US" dirty="0" smtClean="0"/>
              <a:t> and </a:t>
            </a:r>
            <a:r>
              <a:rPr lang="en-US" i="1" dirty="0" smtClean="0"/>
              <a:t>f</a:t>
            </a:r>
            <a:r>
              <a:rPr lang="en-US" dirty="0" smtClean="0"/>
              <a:t> back in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73600" y="4039698"/>
            <a:ext cx="5665405" cy="379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Factoring out the sensor signal 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49176" y="4766015"/>
            <a:ext cx="639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measured closed loop TF between sensor noise and sensor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61391" y="5113905"/>
            <a:ext cx="639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plugging                            gives us the top mass performance 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698572"/>
              </p:ext>
            </p:extLst>
          </p:nvPr>
        </p:nvGraphicFramePr>
        <p:xfrm>
          <a:off x="4313235" y="5138327"/>
          <a:ext cx="11652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" name="Equation" r:id="rId17" imgW="622300" imgH="190500" progId="Equation.3">
                  <p:embed/>
                </p:oleObj>
              </mc:Choice>
              <mc:Fallback>
                <p:oleObj name="Equation" r:id="rId17" imgW="622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3235" y="5138327"/>
                        <a:ext cx="116522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87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Simulink check</a:t>
            </a:r>
            <a:endParaRPr lang="en-US" dirty="0"/>
          </a:p>
        </p:txBody>
      </p:sp>
      <p:pic>
        <p:nvPicPr>
          <p:cNvPr id="5" name="Picture 4" descr="Screen Shot 2014-10-08 at 4.03.5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t="3827" r="3758" b="8901"/>
          <a:stretch/>
        </p:blipFill>
        <p:spPr>
          <a:xfrm>
            <a:off x="313764" y="1718235"/>
            <a:ext cx="8486589" cy="513976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3984" y="6454038"/>
            <a:ext cx="2133600" cy="365125"/>
          </a:xfrm>
        </p:spPr>
        <p:txBody>
          <a:bodyPr/>
          <a:lstStyle/>
          <a:p>
            <a:fld id="{0C46F7F4-8ACB-7444-A5F1-C70838BC7A1D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486" y="1172256"/>
            <a:ext cx="905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closed loop simulation with the coupling term </a:t>
            </a:r>
            <a:r>
              <a:rPr lang="en-US" i="1" dirty="0" smtClean="0"/>
              <a:t>B</a:t>
            </a:r>
            <a:r>
              <a:rPr lang="en-US" dirty="0" smtClean="0"/>
              <a:t> and damping filter </a:t>
            </a:r>
            <a:r>
              <a:rPr lang="en-US" i="1" dirty="0" smtClean="0"/>
              <a:t>D</a:t>
            </a:r>
            <a:r>
              <a:rPr lang="en-US" dirty="0" smtClean="0"/>
              <a:t> on slide 6.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6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Filters in the Simulink simulation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5592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D</a:t>
            </a:r>
          </a:p>
          <a:p>
            <a:r>
              <a:rPr lang="en-US" dirty="0" smtClean="0"/>
              <a:t>damp =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  1e05 s (s+8.162) (s+0.9069)</a:t>
            </a:r>
          </a:p>
          <a:p>
            <a:r>
              <a:rPr lang="en-US" dirty="0" smtClean="0"/>
              <a:t>  ----------------------------------</a:t>
            </a:r>
          </a:p>
          <a:p>
            <a:r>
              <a:rPr lang="en-US" dirty="0" smtClean="0"/>
              <a:t>  (s+15*2*pi)^2 (s^2 + 1.814s + 7.402)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990219"/>
            <a:ext cx="237564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/>
              <a:t>B</a:t>
            </a:r>
          </a:p>
          <a:p>
            <a:r>
              <a:rPr lang="fr-FR" dirty="0" smtClean="0"/>
              <a:t>coupling =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   0.004</a:t>
            </a:r>
          </a:p>
          <a:p>
            <a:r>
              <a:rPr lang="fr-FR" dirty="0" smtClean="0"/>
              <a:t>  --------</a:t>
            </a:r>
          </a:p>
          <a:p>
            <a:r>
              <a:rPr lang="fr-FR" dirty="0" smtClean="0"/>
              <a:t>  (s+1000*2*pi)</a:t>
            </a:r>
            <a:endParaRPr lang="en-US" dirty="0"/>
          </a:p>
        </p:txBody>
      </p:sp>
      <p:pic>
        <p:nvPicPr>
          <p:cNvPr id="6" name="Picture 5" descr="plant_plus_coupl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88" y="3247215"/>
            <a:ext cx="6499413" cy="3610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0589" y="2910256"/>
            <a:ext cx="464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 top mass L to top mass L TF = (P+B)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85976" y="6468453"/>
            <a:ext cx="2133600" cy="365125"/>
          </a:xfrm>
        </p:spPr>
        <p:txBody>
          <a:bodyPr/>
          <a:lstStyle/>
          <a:p>
            <a:fld id="{0C46F7F4-8ACB-7444-A5F1-C70838BC7A1D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45297" y="1417638"/>
            <a:ext cx="456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Velocity damping with a two pole roll-off at 15 Hz and a </a:t>
            </a:r>
            <a:r>
              <a:rPr lang="en-US" dirty="0" err="1" smtClean="0"/>
              <a:t>resgain</a:t>
            </a:r>
            <a:r>
              <a:rPr lang="en-US" dirty="0" smtClean="0"/>
              <a:t> bump at the 0.43 Hz mode.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468309" y="1770594"/>
            <a:ext cx="744953" cy="293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04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</a:t>
            </a:r>
            <a:r>
              <a:rPr lang="en-US" dirty="0"/>
              <a:t>m</a:t>
            </a:r>
            <a:r>
              <a:rPr lang="en-US" dirty="0" smtClean="0"/>
              <a:t>ass </a:t>
            </a:r>
            <a:r>
              <a:rPr lang="en-US" dirty="0"/>
              <a:t>l</a:t>
            </a:r>
            <a:r>
              <a:rPr lang="en-US" dirty="0" smtClean="0"/>
              <a:t>oop </a:t>
            </a:r>
            <a:r>
              <a:rPr lang="en-US" dirty="0" smtClean="0"/>
              <a:t>g</a:t>
            </a:r>
            <a:r>
              <a:rPr lang="en-US" dirty="0" smtClean="0"/>
              <a:t>ain in </a:t>
            </a:r>
            <a:r>
              <a:rPr lang="en-US" dirty="0" err="1" smtClean="0"/>
              <a:t>simulink</a:t>
            </a:r>
            <a:endParaRPr lang="en-US" dirty="0"/>
          </a:p>
        </p:txBody>
      </p:sp>
      <p:pic>
        <p:nvPicPr>
          <p:cNvPr id="4" name="Picture 3" descr="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64" y="1703294"/>
            <a:ext cx="8365736" cy="464763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F7F4-8ACB-7444-A5F1-C70838BC7A1D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5773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Showing the loop gain P*D to provide some sense of the damping design and performance.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9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Simulink result: Top mass displacement from OSEM sensor noise with </a:t>
            </a:r>
            <a:r>
              <a:rPr lang="en-US" dirty="0" smtClean="0"/>
              <a:t>various </a:t>
            </a:r>
            <a:r>
              <a:rPr lang="en-US" dirty="0" smtClean="0"/>
              <a:t>gains on the coupling</a:t>
            </a:r>
            <a:endParaRPr lang="en-US" i="1" dirty="0"/>
          </a:p>
        </p:txBody>
      </p:sp>
      <p:pic>
        <p:nvPicPr>
          <p:cNvPr id="4" name="Picture 3" descr="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176"/>
            <a:ext cx="9144000" cy="5080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F7F4-8ACB-7444-A5F1-C70838BC7A1D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45660" y="4969875"/>
            <a:ext cx="511697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OSEM coupling </a:t>
            </a:r>
            <a:r>
              <a:rPr lang="en-US" i="1" dirty="0" smtClean="0"/>
              <a:t>B</a:t>
            </a:r>
            <a:r>
              <a:rPr lang="en-US" dirty="0" smtClean="0"/>
              <a:t> in general has negligible influence on the top mass displacement. In the extreme case where </a:t>
            </a:r>
            <a:r>
              <a:rPr lang="en-US" i="1" dirty="0" smtClean="0"/>
              <a:t>B</a:t>
            </a:r>
            <a:r>
              <a:rPr lang="en-US" dirty="0" smtClean="0"/>
              <a:t> is very large</a:t>
            </a:r>
            <a:r>
              <a:rPr lang="en-US" dirty="0"/>
              <a:t>, red</a:t>
            </a:r>
            <a:r>
              <a:rPr lang="en-US" dirty="0" smtClean="0"/>
              <a:t>, the top mass displacement is actually suppressed.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7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650</Words>
  <Application>Microsoft Macintosh PowerPoint</Application>
  <PresentationFormat>On-screen Show (4:3)</PresentationFormat>
  <Paragraphs>85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Equation</vt:lpstr>
      <vt:lpstr>Noise Analysis of OSEM Actuator to Sensor Coupling - G1401205</vt:lpstr>
      <vt:lpstr>Damping model with OSEM coupling</vt:lpstr>
      <vt:lpstr>The measured open loop TFs</vt:lpstr>
      <vt:lpstr>Derivation of closed loop noise transmission with OSEM coupling</vt:lpstr>
      <vt:lpstr>Simulink check</vt:lpstr>
      <vt:lpstr>Filters in the Simulink simulation</vt:lpstr>
      <vt:lpstr>Top mass loop gain in simulink</vt:lpstr>
      <vt:lpstr>Simulink result: Top mass displacement from OSEM sensor noise with various gains on the coupling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Shapiro</dc:creator>
  <cp:lastModifiedBy>Brett Shapiro</cp:lastModifiedBy>
  <cp:revision>54</cp:revision>
  <dcterms:created xsi:type="dcterms:W3CDTF">2014-10-08T22:40:19Z</dcterms:created>
  <dcterms:modified xsi:type="dcterms:W3CDTF">2014-12-03T23:31:19Z</dcterms:modified>
</cp:coreProperties>
</file>