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pdf" ContentType="application/pd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  <p:sldMasterId id="2147483690" r:id="rId2"/>
  </p:sldMasterIdLst>
  <p:notesMasterIdLst>
    <p:notesMasterId r:id="rId34"/>
  </p:notesMasterIdLst>
  <p:handoutMasterIdLst>
    <p:handoutMasterId r:id="rId35"/>
  </p:handoutMasterIdLst>
  <p:sldIdLst>
    <p:sldId id="257" r:id="rId3"/>
    <p:sldId id="258" r:id="rId4"/>
    <p:sldId id="259" r:id="rId5"/>
    <p:sldId id="296" r:id="rId6"/>
    <p:sldId id="298" r:id="rId7"/>
    <p:sldId id="309" r:id="rId8"/>
    <p:sldId id="306" r:id="rId9"/>
    <p:sldId id="261" r:id="rId10"/>
    <p:sldId id="307" r:id="rId11"/>
    <p:sldId id="310" r:id="rId12"/>
    <p:sldId id="299" r:id="rId13"/>
    <p:sldId id="300" r:id="rId14"/>
    <p:sldId id="301" r:id="rId15"/>
    <p:sldId id="311" r:id="rId16"/>
    <p:sldId id="312" r:id="rId17"/>
    <p:sldId id="313" r:id="rId18"/>
    <p:sldId id="314" r:id="rId19"/>
    <p:sldId id="315" r:id="rId20"/>
    <p:sldId id="317" r:id="rId21"/>
    <p:sldId id="318" r:id="rId22"/>
    <p:sldId id="316" r:id="rId23"/>
    <p:sldId id="319" r:id="rId24"/>
    <p:sldId id="320" r:id="rId25"/>
    <p:sldId id="322" r:id="rId26"/>
    <p:sldId id="321" r:id="rId27"/>
    <p:sldId id="265" r:id="rId28"/>
    <p:sldId id="302" r:id="rId29"/>
    <p:sldId id="303" r:id="rId30"/>
    <p:sldId id="304" r:id="rId31"/>
    <p:sldId id="305" r:id="rId32"/>
    <p:sldId id="308" r:id="rId33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7373"/>
    <a:srgbClr val="194080"/>
    <a:srgbClr val="66CCFF"/>
    <a:srgbClr val="00FFFF"/>
    <a:srgbClr val="DE76FF"/>
    <a:srgbClr val="326464"/>
    <a:srgbClr val="E20613"/>
    <a:srgbClr val="FC950C"/>
    <a:srgbClr val="E4EBFC"/>
    <a:srgbClr val="E4E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29" autoAdjust="0"/>
    <p:restoredTop sz="93033" autoAdjust="0"/>
  </p:normalViewPr>
  <p:slideViewPr>
    <p:cSldViewPr>
      <p:cViewPr varScale="1">
        <p:scale>
          <a:sx n="72" d="100"/>
          <a:sy n="72" d="100"/>
        </p:scale>
        <p:origin x="100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45" d="100"/>
          <a:sy n="45" d="100"/>
        </p:scale>
        <p:origin x="2764" y="6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8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52" tIns="47576" rIns="95152" bIns="47576" numCol="1" anchor="t" anchorCtr="0" compatLnSpc="1">
            <a:prstTxWarp prst="textNoShape">
              <a:avLst/>
            </a:prstTxWarp>
          </a:bodyPr>
          <a:lstStyle>
            <a:lvl1pPr defTabSz="950913"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59250" y="0"/>
            <a:ext cx="3140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52" tIns="47576" rIns="95152" bIns="47576" numCol="1" anchor="t" anchorCtr="0" compatLnSpc="1">
            <a:prstTxWarp prst="textNoShape">
              <a:avLst/>
            </a:prstTxWarp>
          </a:bodyPr>
          <a:lstStyle>
            <a:lvl1pPr algn="r" defTabSz="950913"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2250"/>
            <a:ext cx="3138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52" tIns="47576" rIns="95152" bIns="47576" numCol="1" anchor="b" anchorCtr="0" compatLnSpc="1">
            <a:prstTxWarp prst="textNoShape">
              <a:avLst/>
            </a:prstTxWarp>
          </a:bodyPr>
          <a:lstStyle>
            <a:lvl1pPr defTabSz="950913"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59250" y="9112250"/>
            <a:ext cx="3140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52" tIns="47576" rIns="95152" bIns="47576" numCol="1" anchor="b" anchorCtr="0" compatLnSpc="1">
            <a:prstTxWarp prst="textNoShape">
              <a:avLst/>
            </a:prstTxWarp>
          </a:bodyPr>
          <a:lstStyle>
            <a:lvl1pPr algn="r" defTabSz="950913">
              <a:defRPr sz="1200" b="0" i="0"/>
            </a:lvl1pPr>
          </a:lstStyle>
          <a:p>
            <a:pPr>
              <a:defRPr/>
            </a:pPr>
            <a:fld id="{ADB36573-810E-4163-9A1E-EE3C2B707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804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52" tIns="47576" rIns="95152" bIns="47576" numCol="1" anchor="t" anchorCtr="0" compatLnSpc="1">
            <a:prstTxWarp prst="textNoShape">
              <a:avLst/>
            </a:prstTxWarp>
          </a:bodyPr>
          <a:lstStyle>
            <a:lvl1pPr defTabSz="950913"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52" tIns="47576" rIns="95152" bIns="47576" numCol="1" anchor="t" anchorCtr="0" compatLnSpc="1">
            <a:prstTxWarp prst="textNoShape">
              <a:avLst/>
            </a:prstTxWarp>
          </a:bodyPr>
          <a:lstStyle>
            <a:lvl1pPr algn="r" defTabSz="950913"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195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52" tIns="47576" rIns="95152" bIns="475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52" tIns="47576" rIns="95152" bIns="47576" numCol="1" anchor="b" anchorCtr="0" compatLnSpc="1">
            <a:prstTxWarp prst="textNoShape">
              <a:avLst/>
            </a:prstTxWarp>
          </a:bodyPr>
          <a:lstStyle>
            <a:lvl1pPr defTabSz="950913"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52" tIns="47576" rIns="95152" bIns="47576" numCol="1" anchor="b" anchorCtr="0" compatLnSpc="1">
            <a:prstTxWarp prst="textNoShape">
              <a:avLst/>
            </a:prstTxWarp>
          </a:bodyPr>
          <a:lstStyle>
            <a:lvl1pPr algn="r" defTabSz="950913">
              <a:defRPr sz="1200" b="0" i="0"/>
            </a:lvl1pPr>
          </a:lstStyle>
          <a:p>
            <a:pPr>
              <a:defRPr/>
            </a:pPr>
            <a:fld id="{176FA1F7-3E0A-4549-A19A-F1A1F9D69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275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B8B73E-4781-4FBE-960F-3AB30D0B800F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10234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45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31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508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70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049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430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361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018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66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62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6005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683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2332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119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803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658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123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978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9919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3049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288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7890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010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88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86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36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44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65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10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6FA1F7-3E0A-4549-A19A-F1A1F9D694F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789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858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>
                <a:alpha val="0"/>
              </a:srgb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28600"/>
            <a:ext cx="685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219200"/>
            <a:ext cx="9132888" cy="38100"/>
          </a:xfrm>
          <a:prstGeom prst="rect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path path="circle">
              <a:fillToRect l="100000" b="100000"/>
            </a:path>
            <a:tileRect t="-100000" r="-10000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1026" name="Object 14"/>
          <p:cNvGraphicFramePr>
            <a:graphicFrameLocks noChangeAspect="1"/>
          </p:cNvGraphicFramePr>
          <p:nvPr/>
        </p:nvGraphicFramePr>
        <p:xfrm>
          <a:off x="0" y="-2"/>
          <a:ext cx="1371600" cy="1005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6" name="Photo Editor Photo" r:id="rId8" imgW="4409524" imgH="3219899" progId="">
                  <p:embed/>
                </p:oleObj>
              </mc:Choice>
              <mc:Fallback>
                <p:oleObj name="Photo Editor Photo" r:id="rId8" imgW="4409524" imgH="3219899" progId="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"/>
                        <a:ext cx="1371600" cy="10058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D49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rgbClr val="114FFB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CECECE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 userDrawn="1"/>
        </p:nvSpPr>
        <p:spPr bwMode="auto">
          <a:xfrm>
            <a:off x="0" y="0"/>
            <a:ext cx="1371600" cy="1005840"/>
          </a:xfrm>
          <a:prstGeom prst="rect">
            <a:avLst/>
          </a:prstGeom>
          <a:solidFill>
            <a:schemeClr val="tx1">
              <a:lumMod val="60000"/>
              <a:lumOff val="40000"/>
              <a:alpha val="28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152400" y="6505701"/>
            <a:ext cx="8839200" cy="27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>
              <a:tabLst>
                <a:tab pos="3749040" algn="ctr"/>
                <a:tab pos="7498080" algn="r"/>
              </a:tabLst>
              <a:defRPr/>
            </a:pPr>
            <a:r>
              <a:rPr lang="en-US" sz="1200" b="0" i="0" baseline="0" dirty="0" smtClean="0">
                <a:solidFill>
                  <a:srgbClr val="326464"/>
                </a:solidFill>
                <a:latin typeface="Helvetica" pitchFamily="34" charset="0"/>
              </a:rPr>
              <a:t>G1401237-v1</a:t>
            </a:r>
            <a:r>
              <a:rPr lang="en-US" sz="1200" b="0" i="0" baseline="0" dirty="0" smtClean="0">
                <a:solidFill>
                  <a:srgbClr val="326464"/>
                </a:solidFill>
                <a:latin typeface="Helvetica" pitchFamily="34" charset="0"/>
              </a:rPr>
              <a:t>		   	 </a:t>
            </a:r>
            <a:fld id="{3D9BAE43-33BA-4F3B-AB00-8B9E3616B805}" type="slidenum">
              <a:rPr lang="en-US" sz="1200" b="0" i="0" smtClean="0">
                <a:solidFill>
                  <a:srgbClr val="377373"/>
                </a:solidFill>
                <a:latin typeface="Helvetica" pitchFamily="34" charset="0"/>
                <a:cs typeface="Helvetica" pitchFamily="34" charset="0"/>
              </a:rPr>
              <a:pPr>
                <a:tabLst>
                  <a:tab pos="3749040" algn="ctr"/>
                  <a:tab pos="7498080" algn="r"/>
                </a:tabLst>
                <a:defRPr/>
              </a:pPr>
              <a:t>‹#›</a:t>
            </a:fld>
            <a:endParaRPr lang="en-US" sz="1200" b="0" i="0" baseline="0" dirty="0">
              <a:solidFill>
                <a:srgbClr val="377373"/>
              </a:solidFill>
              <a:latin typeface="Helvetica" pitchFamily="34" charset="0"/>
              <a:cs typeface="Helvetic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8" r:id="rId2"/>
    <p:sldLayoutId id="2147483689" r:id="rId3"/>
    <p:sldLayoutId id="2147483681" r:id="rId4"/>
    <p:sldLayoutId id="2147483678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26464"/>
        </a:buClr>
        <a:buSzPct val="75000"/>
        <a:buFont typeface="Wingdings" pitchFamily="2" charset="2"/>
        <a:buChar char="q"/>
        <a:defRPr sz="2400">
          <a:solidFill>
            <a:srgbClr val="32646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26464"/>
        </a:buClr>
        <a:buSzPct val="100000"/>
        <a:buFont typeface="Wingdings" pitchFamily="2" charset="2"/>
        <a:buChar char="Ø"/>
        <a:defRPr>
          <a:solidFill>
            <a:srgbClr val="32646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26464"/>
        </a:buClr>
        <a:buSzPct val="100000"/>
        <a:buFont typeface="Wingdings" pitchFamily="2" charset="2"/>
        <a:buChar char="v"/>
        <a:defRPr sz="1600">
          <a:solidFill>
            <a:srgbClr val="32646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326464"/>
        </a:buClr>
        <a:buSzPct val="65000"/>
        <a:buFont typeface="Wingdings" pitchFamily="2" charset="2"/>
        <a:buChar char="ü"/>
        <a:defRPr sz="1600">
          <a:solidFill>
            <a:srgbClr val="326464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26464"/>
        </a:buClr>
        <a:buSzPct val="100000"/>
        <a:buChar char="•"/>
        <a:defRPr sz="1600">
          <a:solidFill>
            <a:srgbClr val="326464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8488C4">
                <a:alpha val="0"/>
              </a:srgb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286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26464"/>
        </a:buClr>
        <a:buSzPct val="75000"/>
        <a:buFont typeface="Wingdings" pitchFamily="2" charset="2"/>
        <a:buChar char="q"/>
        <a:defRPr sz="2400">
          <a:solidFill>
            <a:srgbClr val="32646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26464"/>
        </a:buClr>
        <a:buSzPct val="100000"/>
        <a:buFont typeface="Wingdings" pitchFamily="2" charset="2"/>
        <a:buChar char="Ø"/>
        <a:defRPr>
          <a:solidFill>
            <a:srgbClr val="32646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26464"/>
        </a:buClr>
        <a:buSzPct val="100000"/>
        <a:buFont typeface="Wingdings" pitchFamily="2" charset="2"/>
        <a:buChar char="v"/>
        <a:defRPr sz="1600">
          <a:solidFill>
            <a:srgbClr val="32646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326464"/>
        </a:buClr>
        <a:buSzPct val="65000"/>
        <a:buFont typeface="Wingdings" pitchFamily="2" charset="2"/>
        <a:buChar char="ü"/>
        <a:defRPr sz="1600">
          <a:solidFill>
            <a:srgbClr val="326464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26464"/>
        </a:buClr>
        <a:buSzPct val="100000"/>
        <a:buChar char="•"/>
        <a:defRPr sz="1600">
          <a:solidFill>
            <a:srgbClr val="326464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d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d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d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d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d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d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d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10" Type="http://schemas.openxmlformats.org/officeDocument/2006/relationships/image" Target="../media/image46.emf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533400"/>
            <a:ext cx="8686800" cy="1524000"/>
          </a:xfrm>
        </p:spPr>
        <p:txBody>
          <a:bodyPr/>
          <a:lstStyle/>
          <a:p>
            <a:r>
              <a:rPr lang="en-US" sz="4400" i="1" dirty="0" smtClean="0"/>
              <a:t>Advanced LIGO </a:t>
            </a:r>
            <a:br>
              <a:rPr lang="en-US" sz="4400" i="1" dirty="0" smtClean="0"/>
            </a:br>
            <a:r>
              <a:rPr lang="en-US" sz="4400" i="1" dirty="0" smtClean="0"/>
              <a:t>Commissioning Overview</a:t>
            </a:r>
            <a:endParaRPr lang="en-US" sz="4400" b="1" i="1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5943600"/>
            <a:ext cx="6858000" cy="914400"/>
          </a:xfrm>
        </p:spPr>
        <p:txBody>
          <a:bodyPr/>
          <a:lstStyle/>
          <a:p>
            <a:r>
              <a:rPr lang="en-US" sz="2000" dirty="0" smtClean="0"/>
              <a:t>GRITTS Seminar, October 15, 2014</a:t>
            </a:r>
          </a:p>
          <a:p>
            <a:r>
              <a:rPr lang="en-US" sz="2000" smtClean="0"/>
              <a:t>Daniel Sigg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2362200"/>
            <a:ext cx="9144000" cy="3419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7391400" cy="914400"/>
          </a:xfrm>
        </p:spPr>
        <p:txBody>
          <a:bodyPr/>
          <a:lstStyle/>
          <a:p>
            <a:pPr algn="r"/>
            <a:r>
              <a:rPr lang="en-US" dirty="0" smtClean="0"/>
              <a:t>Run Planning</a:t>
            </a:r>
            <a:endParaRPr lang="en-US" dirty="0"/>
          </a:p>
        </p:txBody>
      </p:sp>
      <p:pic>
        <p:nvPicPr>
          <p:cNvPr id="5" name="Picture 4" descr="TimelineToFirstObservingRunWorstCase18Mar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76400"/>
            <a:ext cx="8991600" cy="4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80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0"/>
            <a:ext cx="7467600" cy="685800"/>
          </a:xfrm>
        </p:spPr>
        <p:txBody>
          <a:bodyPr/>
          <a:lstStyle/>
          <a:p>
            <a:pPr algn="r"/>
            <a:r>
              <a:rPr lang="en-US" dirty="0" smtClean="0"/>
              <a:t>Electro-Static Charging </a:t>
            </a:r>
            <a:r>
              <a:rPr lang="en-US" dirty="0" smtClean="0"/>
              <a:t>&amp; </a:t>
            </a:r>
            <a:r>
              <a:rPr lang="en-US" dirty="0" smtClean="0"/>
              <a:t>Actuation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7772400" cy="990600"/>
          </a:xfrm>
        </p:spPr>
        <p:txBody>
          <a:bodyPr/>
          <a:lstStyle/>
          <a:p>
            <a:r>
              <a:rPr lang="en-US" sz="2000" dirty="0" smtClean="0"/>
              <a:t>Each End Test Mass has electro-static actuation, via electrodes on the adjacent reaction mass</a:t>
            </a:r>
            <a:endParaRPr lang="en-US" sz="20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1215104"/>
              </p:ext>
            </p:extLst>
          </p:nvPr>
        </p:nvGraphicFramePr>
        <p:xfrm>
          <a:off x="3276600" y="2057400"/>
          <a:ext cx="2514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" name="Equation" r:id="rId4" imgW="1397000" imgH="254000" progId="Equation.3">
                  <p:embed/>
                </p:oleObj>
              </mc:Choice>
              <mc:Fallback>
                <p:oleObj name="Equation" r:id="rId4" imgW="13970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76600" y="2057400"/>
                        <a:ext cx="25146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09600" y="2514600"/>
            <a:ext cx="5486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i="0" dirty="0" smtClean="0"/>
              <a:t>Measurements of force </a:t>
            </a:r>
            <a:r>
              <a:rPr lang="en-US" sz="2000" b="0" i="0" dirty="0" err="1" smtClean="0"/>
              <a:t>vs</a:t>
            </a:r>
            <a:r>
              <a:rPr lang="en-US" sz="2000" b="0" i="0" dirty="0" smtClean="0"/>
              <a:t> bias indicates there is static charge present, equivalent to 10’s to several 100’s of volts</a:t>
            </a:r>
          </a:p>
          <a:p>
            <a:pPr lvl="1"/>
            <a:r>
              <a:rPr lang="en-US" sz="1800" b="0" i="0" dirty="0" smtClean="0">
                <a:solidFill>
                  <a:schemeClr val="tx2"/>
                </a:solidFill>
              </a:rPr>
              <a:t>‘static’ charge will fluctuate and create noise</a:t>
            </a:r>
          </a:p>
          <a:p>
            <a:pPr lvl="1"/>
            <a:r>
              <a:rPr lang="en-US" sz="1800" b="0" i="0" dirty="0" smtClean="0">
                <a:solidFill>
                  <a:schemeClr val="tx2"/>
                </a:solidFill>
              </a:rPr>
              <a:t>Charge is not uniform; makes it hard to lower the bias for low noise</a:t>
            </a:r>
            <a:endParaRPr lang="en-US" sz="1800" b="0" i="0" dirty="0">
              <a:solidFill>
                <a:schemeClr val="tx2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09600" y="4419600"/>
            <a:ext cx="8153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i="0" dirty="0" smtClean="0"/>
              <a:t>Work in progress: source of charging not </a:t>
            </a:r>
            <a:r>
              <a:rPr lang="en-US" sz="2000" b="0" i="0" dirty="0" smtClean="0"/>
              <a:t>clear</a:t>
            </a:r>
            <a:endParaRPr lang="en-US" sz="2000" b="0" i="0" dirty="0" smtClean="0"/>
          </a:p>
          <a:p>
            <a:pPr lvl="1"/>
            <a:r>
              <a:rPr lang="en-US" sz="1800" b="0" i="0" dirty="0" smtClean="0">
                <a:solidFill>
                  <a:srgbClr val="000000"/>
                </a:solidFill>
              </a:rPr>
              <a:t>Discharging procedure with ion-gun</a:t>
            </a:r>
          </a:p>
          <a:p>
            <a:pPr lvl="1"/>
            <a:r>
              <a:rPr lang="en-US" sz="1800" b="0" i="0" dirty="0" smtClean="0">
                <a:solidFill>
                  <a:srgbClr val="000000"/>
                </a:solidFill>
              </a:rPr>
              <a:t>But: recharging after a few hours/days</a:t>
            </a:r>
          </a:p>
          <a:p>
            <a:pPr lvl="1"/>
            <a:r>
              <a:rPr lang="en-US" sz="1800" b="0" i="0" dirty="0">
                <a:solidFill>
                  <a:srgbClr val="000000"/>
                </a:solidFill>
              </a:rPr>
              <a:t>Ion pumps</a:t>
            </a:r>
            <a:r>
              <a:rPr lang="en-US" sz="1800" b="0" i="0" dirty="0" smtClean="0">
                <a:solidFill>
                  <a:srgbClr val="000000"/>
                </a:solidFill>
              </a:rPr>
              <a:t>?</a:t>
            </a:r>
            <a:endParaRPr lang="en-US" sz="1800" b="0" i="0" dirty="0" smtClean="0">
              <a:solidFill>
                <a:srgbClr val="000000"/>
              </a:solidFill>
            </a:endParaRPr>
          </a:p>
          <a:p>
            <a:r>
              <a:rPr lang="en-US" sz="1800" b="0" i="0" dirty="0" smtClean="0"/>
              <a:t>Noise from ESD needs to be reduced: need factor of 3-5x for now</a:t>
            </a:r>
          </a:p>
          <a:p>
            <a:pPr lvl="1"/>
            <a:r>
              <a:rPr lang="en-US" sz="1800" b="0" i="0" dirty="0" smtClean="0">
                <a:solidFill>
                  <a:schemeClr val="tx2"/>
                </a:solidFill>
              </a:rPr>
              <a:t>Via bias reduction, or lower noise signal path, or both</a:t>
            </a:r>
            <a:endParaRPr lang="en-US" sz="1800" b="0" i="0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2219289"/>
            <a:ext cx="3352800" cy="165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8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4" y="3124201"/>
            <a:ext cx="8127999" cy="365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858000" cy="838200"/>
          </a:xfrm>
        </p:spPr>
        <p:txBody>
          <a:bodyPr/>
          <a:lstStyle/>
          <a:p>
            <a:r>
              <a:rPr lang="en-US" dirty="0" smtClean="0"/>
              <a:t>Laser intensity noise &amp; coupling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696200" cy="2571381"/>
          </a:xfrm>
        </p:spPr>
        <p:txBody>
          <a:bodyPr/>
          <a:lstStyle/>
          <a:p>
            <a:r>
              <a:rPr lang="en-US" dirty="0" smtClean="0"/>
              <a:t>Laser intensity stabilization is done in 2 stages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Second stage detects a sample of the IMC transmitted light in vacuum, to reduce vibration related sensing noise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Initial versions of the in-vacuum sensor had several design &amp; assembly problems; essentially non-functional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A new version that incorporates several design improvements has been </a:t>
            </a:r>
            <a:r>
              <a:rPr lang="en-US" sz="1600" dirty="0" smtClean="0">
                <a:solidFill>
                  <a:srgbClr val="000000"/>
                </a:solidFill>
              </a:rPr>
              <a:t>installed and tested in H1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41377" y="5286047"/>
            <a:ext cx="2402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dirty="0" smtClean="0">
                <a:solidFill>
                  <a:srgbClr val="377373"/>
                </a:solidFill>
                <a:latin typeface="Helvetica" pitchFamily="34" charset="0"/>
                <a:cs typeface="Helvetica" pitchFamily="34" charset="0"/>
              </a:rPr>
              <a:t>Typical ISS performance on </a:t>
            </a:r>
            <a:r>
              <a:rPr lang="en-US" sz="2000" b="0" i="0" dirty="0" smtClean="0">
                <a:solidFill>
                  <a:srgbClr val="377373"/>
                </a:solidFill>
                <a:latin typeface="Helvetica" pitchFamily="34" charset="0"/>
                <a:cs typeface="Helvetica" pitchFamily="34" charset="0"/>
              </a:rPr>
              <a:t>H1</a:t>
            </a:r>
            <a:endParaRPr lang="en-US" sz="2000" b="0" i="0" dirty="0" smtClean="0">
              <a:solidFill>
                <a:srgbClr val="377373"/>
              </a:solidFill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3797491" y="5397702"/>
            <a:ext cx="3084321" cy="119230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8" name="TextBox 7"/>
          <p:cNvSpPr txBox="1"/>
          <p:nvPr/>
        </p:nvSpPr>
        <p:spPr>
          <a:xfrm rot="20381767">
            <a:off x="4818500" y="5635775"/>
            <a:ext cx="1142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 smtClean="0">
                <a:solidFill>
                  <a:schemeClr val="accent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requirement</a:t>
            </a:r>
          </a:p>
        </p:txBody>
      </p:sp>
    </p:spTree>
    <p:extLst>
      <p:ext uri="{BB962C8B-B14F-4D97-AF65-F5344CB8AC3E}">
        <p14:creationId xmlns:p14="http://schemas.microsoft.com/office/powerpoint/2010/main" val="177358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525" y="1905000"/>
            <a:ext cx="4658655" cy="2971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7391400" cy="914400"/>
          </a:xfrm>
        </p:spPr>
        <p:txBody>
          <a:bodyPr/>
          <a:lstStyle/>
          <a:p>
            <a:pPr algn="r"/>
            <a:r>
              <a:rPr lang="en-US" dirty="0" smtClean="0"/>
              <a:t>Intensity noise coupling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5000"/>
            <a:ext cx="4413526" cy="22983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7800" y="4264223"/>
            <a:ext cx="14217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Frequency (Hz)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72200" y="4416623"/>
            <a:ext cx="14217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Frequency (Hz)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6800" y="4038600"/>
            <a:ext cx="35583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7400" y="4038600"/>
            <a:ext cx="44142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100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87578" y="4038600"/>
            <a:ext cx="52700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1000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29415" y="4191000"/>
            <a:ext cx="35583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20015" y="4191000"/>
            <a:ext cx="44142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100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26393" y="4191000"/>
            <a:ext cx="52700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1000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9600" y="137160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Transfer function to arm cavity shows expected filtering: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8200" y="1447800"/>
            <a:ext cx="388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Transfer function to OMC readout does not …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533400" y="5029200"/>
            <a:ext cx="7772400" cy="1447800"/>
          </a:xfrm>
        </p:spPr>
        <p:txBody>
          <a:bodyPr/>
          <a:lstStyle/>
          <a:p>
            <a:r>
              <a:rPr lang="en-US" sz="1600" dirty="0" smtClean="0">
                <a:solidFill>
                  <a:srgbClr val="377373"/>
                </a:solidFill>
              </a:rPr>
              <a:t>Increased </a:t>
            </a:r>
            <a:r>
              <a:rPr lang="en-US" sz="1600" dirty="0">
                <a:solidFill>
                  <a:srgbClr val="377373"/>
                </a:solidFill>
              </a:rPr>
              <a:t>RIN coupling is due to the carrier higher order modes creates at the dark port by the ITM </a:t>
            </a:r>
            <a:r>
              <a:rPr lang="en-US" sz="1600" dirty="0" smtClean="0">
                <a:solidFill>
                  <a:srgbClr val="377373"/>
                </a:solidFill>
              </a:rPr>
              <a:t>lenses</a:t>
            </a:r>
          </a:p>
          <a:p>
            <a:r>
              <a:rPr lang="en-US" sz="1600" dirty="0"/>
              <a:t>OMC matching plays a significant role, since it will convert higher order modes in input to TEM00 mode in output</a:t>
            </a:r>
            <a:endParaRPr lang="en-US" sz="1600" dirty="0" smtClean="0">
              <a:solidFill>
                <a:srgbClr val="377373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2008463">
            <a:off x="4889915" y="3015631"/>
            <a:ext cx="845103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b="0" i="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models</a:t>
            </a:r>
            <a:endParaRPr lang="en-US" sz="1600" b="0" i="0" dirty="0" smtClean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1520029">
            <a:off x="858052" y="2581193"/>
            <a:ext cx="743513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b="0" i="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model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41879" y="2239900"/>
            <a:ext cx="1439116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b="0" i="0" dirty="0" smtClean="0">
                <a:latin typeface="Helvetica" pitchFamily="34" charset="0"/>
                <a:cs typeface="Helvetica" pitchFamily="34" charset="0"/>
              </a:rPr>
              <a:t>measurement</a:t>
            </a:r>
          </a:p>
        </p:txBody>
      </p:sp>
      <p:sp>
        <p:nvSpPr>
          <p:cNvPr id="21" name="TextBox 20"/>
          <p:cNvSpPr txBox="1"/>
          <p:nvPr/>
        </p:nvSpPr>
        <p:spPr>
          <a:xfrm rot="1375990">
            <a:off x="2590397" y="3052044"/>
            <a:ext cx="1439116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b="0" i="0" dirty="0" smtClean="0">
                <a:latin typeface="Helvetica" pitchFamily="34" charset="0"/>
                <a:cs typeface="Helvetica" pitchFamily="34" charset="0"/>
              </a:rPr>
              <a:t>measurement</a:t>
            </a:r>
          </a:p>
        </p:txBody>
      </p:sp>
    </p:spTree>
    <p:extLst>
      <p:ext uri="{BB962C8B-B14F-4D97-AF65-F5344CB8AC3E}">
        <p14:creationId xmlns:p14="http://schemas.microsoft.com/office/powerpoint/2010/main" val="359169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76200"/>
            <a:ext cx="6858000" cy="1447800"/>
          </a:xfrm>
        </p:spPr>
        <p:txBody>
          <a:bodyPr/>
          <a:lstStyle/>
          <a:p>
            <a:pPr algn="r"/>
            <a:r>
              <a:rPr lang="en-US" dirty="0"/>
              <a:t>Challenges of Lock Acquisition for Advanced LIGO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Narrow locking </a:t>
            </a:r>
            <a:r>
              <a:rPr lang="en-US" dirty="0" smtClean="0"/>
              <a:t>range </a:t>
            </a:r>
            <a:endParaRPr lang="en-US" dirty="0"/>
          </a:p>
          <a:p>
            <a:r>
              <a:rPr lang="en-US" dirty="0"/>
              <a:t>Low noise, </a:t>
            </a:r>
            <a:br>
              <a:rPr lang="en-US" dirty="0"/>
            </a:br>
            <a:r>
              <a:rPr lang="en-US" dirty="0" smtClean="0"/>
              <a:t>weak actuators</a:t>
            </a:r>
            <a:endParaRPr lang="en-US" dirty="0"/>
          </a:p>
          <a:p>
            <a:r>
              <a:rPr lang="en-US" dirty="0"/>
              <a:t>Advanced LIGO has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5 </a:t>
            </a:r>
            <a:r>
              <a:rPr lang="en-US" dirty="0"/>
              <a:t>length </a:t>
            </a:r>
            <a:r>
              <a:rPr lang="en-US" dirty="0" smtClean="0"/>
              <a:t>DOFs:</a:t>
            </a:r>
            <a:br>
              <a:rPr lang="en-US" dirty="0" smtClean="0"/>
            </a:br>
            <a:r>
              <a:rPr lang="en-US" dirty="0" smtClean="0"/>
              <a:t>the cavities are formed </a:t>
            </a:r>
            <a:br>
              <a:rPr lang="en-US" dirty="0" smtClean="0"/>
            </a:br>
            <a:r>
              <a:rPr lang="en-US" dirty="0" smtClean="0"/>
              <a:t>by the same </a:t>
            </a:r>
            <a:r>
              <a:rPr lang="en-US" dirty="0"/>
              <a:t>optics,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so </a:t>
            </a:r>
            <a:r>
              <a:rPr lang="en-US" dirty="0"/>
              <a:t>the five DOFs are </a:t>
            </a:r>
            <a:r>
              <a:rPr lang="en-US" dirty="0" smtClean="0"/>
              <a:t>coupled</a:t>
            </a:r>
            <a:endParaRPr lang="en-US" dirty="0"/>
          </a:p>
          <a:p>
            <a:r>
              <a:rPr lang="en-US" dirty="0"/>
              <a:t>Locking one cavity can contaminate the error signal used to lock another </a:t>
            </a:r>
            <a:r>
              <a:rPr lang="en-US" dirty="0" smtClean="0"/>
              <a:t>cavity</a:t>
            </a:r>
            <a:endParaRPr lang="en-US" dirty="0"/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343400" y="1524000"/>
            <a:ext cx="4522845" cy="3124200"/>
            <a:chOff x="5694618" y="1102894"/>
            <a:chExt cx="3227445" cy="2369325"/>
          </a:xfrm>
        </p:grpSpPr>
        <p:pic>
          <p:nvPicPr>
            <p:cNvPr id="7" name="Picture 6" descr="Screen Shot 2014-06-18 at 3.41.09 P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94618" y="1102894"/>
              <a:ext cx="2935057" cy="236932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5400000">
              <a:off x="8027427" y="2303434"/>
              <a:ext cx="14814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0" dirty="0">
                  <a:solidFill>
                    <a:srgbClr val="377373"/>
                  </a:solidFill>
                </a:rPr>
                <a:t>LIGO-G1300524</a:t>
              </a:r>
              <a:endParaRPr lang="en-US" sz="1400" i="0" dirty="0">
                <a:solidFill>
                  <a:srgbClr val="37737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02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nonical_v3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6200" y="55010"/>
            <a:ext cx="8991600" cy="6719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457200"/>
            <a:ext cx="5105400" cy="1143000"/>
          </a:xfrm>
        </p:spPr>
        <p:txBody>
          <a:bodyPr/>
          <a:lstStyle/>
          <a:p>
            <a:pPr algn="r"/>
            <a:r>
              <a:rPr lang="en-US" dirty="0" smtClean="0"/>
              <a:t>Controlled </a:t>
            </a:r>
            <a:br>
              <a:rPr lang="en-US" dirty="0" smtClean="0"/>
            </a:br>
            <a:r>
              <a:rPr lang="en-US" dirty="0" smtClean="0"/>
              <a:t>Degrees </a:t>
            </a:r>
            <a:r>
              <a:rPr lang="en-US" dirty="0"/>
              <a:t>of Freedom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267200" y="1752600"/>
                <a:ext cx="4598334" cy="26670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000" dirty="0" smtClean="0">
                    <a:latin typeface="Calibri"/>
                    <a:cs typeface="Calibri"/>
                  </a:rPr>
                  <a:t>Differential Arm Cavity Length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sz="2000" baseline="-25000" dirty="0" smtClean="0">
                  <a:latin typeface="Calibri"/>
                  <a:cs typeface="Calibri"/>
                </a:endParaRPr>
              </a:p>
              <a:p>
                <a:pPr marL="0" indent="0">
                  <a:buNone/>
                </a:pPr>
                <a:r>
                  <a:rPr lang="en-US" sz="2000" dirty="0" smtClean="0">
                    <a:latin typeface="Calibri"/>
                    <a:cs typeface="Calibri"/>
                  </a:rPr>
                  <a:t>Common Arm Cavity Length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000" baseline="-25000" dirty="0" smtClean="0">
                  <a:latin typeface="Calibri"/>
                  <a:cs typeface="Calibri"/>
                </a:endParaRPr>
              </a:p>
              <a:p>
                <a:pPr marL="0" indent="0">
                  <a:buNone/>
                </a:pPr>
                <a:r>
                  <a:rPr lang="en-US" sz="2000" dirty="0" smtClean="0">
                    <a:latin typeface="Calibri"/>
                    <a:cs typeface="Calibri"/>
                  </a:rPr>
                  <a:t>Power Recycling Length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000" dirty="0" smtClean="0">
                  <a:latin typeface="Calibri"/>
                  <a:cs typeface="Calibri"/>
                </a:endParaRPr>
              </a:p>
              <a:p>
                <a:pPr marL="0" indent="0">
                  <a:buNone/>
                </a:pPr>
                <a:r>
                  <a:rPr lang="en-US" sz="2000" dirty="0" smtClean="0">
                    <a:latin typeface="Calibri"/>
                    <a:cs typeface="Calibri"/>
                  </a:rPr>
                  <a:t>Signal </a:t>
                </a:r>
                <a:r>
                  <a:rPr lang="en-US" sz="2000" dirty="0">
                    <a:latin typeface="Calibri"/>
                    <a:cs typeface="Calibri"/>
                  </a:rPr>
                  <a:t>Recycling Length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000" dirty="0" smtClean="0">
                  <a:latin typeface="Calibri"/>
                  <a:cs typeface="Calibri"/>
                </a:endParaRPr>
              </a:p>
              <a:p>
                <a:pPr marL="0" indent="0">
                  <a:buNone/>
                </a:pPr>
                <a:r>
                  <a:rPr lang="en-US" sz="2000" dirty="0" smtClean="0">
                    <a:latin typeface="Calibri"/>
                    <a:cs typeface="Calibri"/>
                  </a:rPr>
                  <a:t>Michelson </a:t>
                </a:r>
                <a:r>
                  <a:rPr lang="en-US" sz="2000" dirty="0">
                    <a:latin typeface="Calibri"/>
                    <a:cs typeface="Calibri"/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67200" y="1752600"/>
                <a:ext cx="4598334" cy="2667000"/>
              </a:xfrm>
              <a:blipFill rotWithShape="0">
                <a:blip r:embed="rId5"/>
                <a:stretch>
                  <a:fillRect l="-1326" t="-1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763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nonical_v4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6200" y="76200"/>
            <a:ext cx="8991600" cy="67155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15536"/>
            <a:ext cx="4495800" cy="1447800"/>
          </a:xfrm>
        </p:spPr>
        <p:txBody>
          <a:bodyPr/>
          <a:lstStyle/>
          <a:p>
            <a:pPr algn="r"/>
            <a:r>
              <a:rPr lang="en-US" dirty="0"/>
              <a:t>Arm Length Stabilization System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91000" y="1752600"/>
                <a:ext cx="4674534" cy="26670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000" dirty="0" smtClean="0">
                    <a:solidFill>
                      <a:srgbClr val="92D050"/>
                    </a:solidFill>
                    <a:latin typeface="Calibri"/>
                    <a:cs typeface="Calibri"/>
                  </a:rPr>
                  <a:t>Differential Arm Cavity Length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sz="2000" baseline="-25000" dirty="0" smtClean="0">
                  <a:solidFill>
                    <a:srgbClr val="92D050"/>
                  </a:solidFill>
                  <a:latin typeface="Calibri"/>
                  <a:cs typeface="Calibri"/>
                </a:endParaRPr>
              </a:p>
              <a:p>
                <a:pPr marL="0" indent="0">
                  <a:buNone/>
                </a:pPr>
                <a:r>
                  <a:rPr lang="en-US" sz="2000" dirty="0" smtClean="0">
                    <a:solidFill>
                      <a:srgbClr val="92D050"/>
                    </a:solidFill>
                    <a:latin typeface="Calibri"/>
                    <a:cs typeface="Calibri"/>
                  </a:rPr>
                  <a:t>Common Arm Cavity Length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en-US" sz="20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000" baseline="-25000" dirty="0" smtClean="0">
                  <a:latin typeface="Calibri"/>
                  <a:cs typeface="Calibri"/>
                </a:endParaRPr>
              </a:p>
              <a:p>
                <a:pPr marL="0" indent="0">
                  <a:buNone/>
                </a:pPr>
                <a:r>
                  <a:rPr lang="en-US" sz="2000" dirty="0" smtClean="0">
                    <a:solidFill>
                      <a:srgbClr val="FF0000"/>
                    </a:solidFill>
                    <a:latin typeface="Calibri"/>
                    <a:cs typeface="Calibri"/>
                  </a:rPr>
                  <a:t>Power Recycling Length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000" dirty="0" smtClean="0">
                  <a:solidFill>
                    <a:srgbClr val="FF0000"/>
                  </a:solidFill>
                  <a:latin typeface="Calibri"/>
                  <a:cs typeface="Calibri"/>
                </a:endParaRPr>
              </a:p>
              <a:p>
                <a:pPr marL="0" indent="0">
                  <a:buNone/>
                </a:pPr>
                <a:r>
                  <a:rPr lang="en-US" sz="2000" dirty="0" smtClean="0">
                    <a:solidFill>
                      <a:srgbClr val="FF0000"/>
                    </a:solidFill>
                    <a:latin typeface="Calibri"/>
                    <a:cs typeface="Calibri"/>
                  </a:rPr>
                  <a:t>Signal </a:t>
                </a:r>
                <a:r>
                  <a:rPr lang="en-US" sz="2000" dirty="0">
                    <a:solidFill>
                      <a:srgbClr val="FF0000"/>
                    </a:solidFill>
                    <a:latin typeface="Calibri"/>
                    <a:cs typeface="Calibri"/>
                  </a:rPr>
                  <a:t>Recycling Length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000" dirty="0" smtClean="0">
                  <a:solidFill>
                    <a:srgbClr val="FF0000"/>
                  </a:solidFill>
                  <a:latin typeface="Calibri"/>
                  <a:cs typeface="Calibri"/>
                </a:endParaRPr>
              </a:p>
              <a:p>
                <a:pPr marL="0" indent="0">
                  <a:buNone/>
                </a:pPr>
                <a:r>
                  <a:rPr lang="en-US" sz="2000" dirty="0" smtClean="0">
                    <a:solidFill>
                      <a:srgbClr val="FF0000"/>
                    </a:solidFill>
                    <a:latin typeface="Calibri"/>
                    <a:cs typeface="Calibri"/>
                  </a:rPr>
                  <a:t>Michelson </a:t>
                </a:r>
                <a:r>
                  <a:rPr lang="en-US" sz="2000" dirty="0">
                    <a:solidFill>
                      <a:srgbClr val="FF0000"/>
                    </a:solidFill>
                    <a:latin typeface="Calibri"/>
                    <a:cs typeface="Calibri"/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91000" y="1752600"/>
                <a:ext cx="4674534" cy="2667000"/>
              </a:xfrm>
              <a:blipFill rotWithShape="0">
                <a:blip r:embed="rId5"/>
                <a:stretch>
                  <a:fillRect l="-1436" t="-1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508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352200" cy="762000"/>
          </a:xfrm>
        </p:spPr>
        <p:txBody>
          <a:bodyPr/>
          <a:lstStyle/>
          <a:p>
            <a:pPr algn="r"/>
            <a:r>
              <a:rPr lang="en-US" dirty="0" smtClean="0"/>
              <a:t>End Station Servos</a:t>
            </a:r>
            <a:endParaRPr lang="en-US" dirty="0"/>
          </a:p>
        </p:txBody>
      </p:sp>
      <p:pic>
        <p:nvPicPr>
          <p:cNvPr id="4" name="Picture 3" descr="EndStationLoops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42195" y="990600"/>
            <a:ext cx="881020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9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04800"/>
            <a:ext cx="7315200" cy="762000"/>
          </a:xfrm>
        </p:spPr>
        <p:txBody>
          <a:bodyPr/>
          <a:lstStyle/>
          <a:p>
            <a:pPr algn="r"/>
            <a:r>
              <a:rPr lang="en-US" dirty="0" smtClean="0"/>
              <a:t>Common Mode Control</a:t>
            </a:r>
            <a:endParaRPr lang="en-US" dirty="0"/>
          </a:p>
        </p:txBody>
      </p:sp>
      <p:pic>
        <p:nvPicPr>
          <p:cNvPr id="4" name="Picture 3" descr="CornerLoops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94543" y="1371600"/>
            <a:ext cx="9026523" cy="528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7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Sequence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52400" y="609600"/>
            <a:ext cx="8831104" cy="613770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4398746"/>
            <a:ext cx="3505200" cy="782854"/>
          </a:xfrm>
        </p:spPr>
        <p:txBody>
          <a:bodyPr/>
          <a:lstStyle/>
          <a:p>
            <a:pPr algn="r"/>
            <a:r>
              <a:rPr lang="en-US" dirty="0" smtClean="0"/>
              <a:t>Arm Locking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80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52400"/>
            <a:ext cx="6858000" cy="914400"/>
          </a:xfrm>
        </p:spPr>
        <p:txBody>
          <a:bodyPr/>
          <a:lstStyle/>
          <a:p>
            <a:r>
              <a:rPr lang="en-US" dirty="0" smtClean="0"/>
              <a:t>History of Integrated Testing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077200" cy="1676400"/>
          </a:xfrm>
        </p:spPr>
        <p:txBody>
          <a:bodyPr>
            <a:normAutofit/>
          </a:bodyPr>
          <a:lstStyle/>
          <a:p>
            <a:r>
              <a:rPr lang="en-US" dirty="0" smtClean="0"/>
              <a:t>Integrated testing phases interleaved with installation</a:t>
            </a:r>
          </a:p>
          <a:p>
            <a:r>
              <a:rPr lang="en-US" dirty="0" smtClean="0"/>
              <a:t>Complementary division between LHO and LLO</a:t>
            </a:r>
          </a:p>
          <a:p>
            <a:pPr lvl="1"/>
            <a:r>
              <a:rPr lang="en-US" dirty="0" smtClean="0"/>
              <a:t>Designed to address biggest areas of risk as soon as possible</a:t>
            </a:r>
          </a:p>
          <a:p>
            <a:pPr lvl="1"/>
            <a:r>
              <a:rPr lang="en-US" dirty="0" smtClean="0"/>
              <a:t>H1 focused on long arm cavities; L1 worked outward from the vertex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838200" y="3352800"/>
            <a:ext cx="0" cy="2971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diamond" w="med" len="med"/>
            <a:tailEnd type="none" w="lg" len="lg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1143000" y="3352800"/>
            <a:ext cx="0" cy="2971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1447800" y="3352800"/>
            <a:ext cx="0" cy="2971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1752600" y="3352800"/>
            <a:ext cx="0" cy="2971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114FFB"/>
            </a:solidFill>
            <a:prstDash val="solid"/>
            <a:round/>
            <a:headEnd type="diamond" w="med" len="med"/>
            <a:tailEnd type="none" w="lg" len="lg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2057400" y="3352800"/>
            <a:ext cx="0" cy="2971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2362200" y="3352800"/>
            <a:ext cx="0" cy="2971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2667000" y="3352800"/>
            <a:ext cx="0" cy="2971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114FFB"/>
            </a:solidFill>
            <a:prstDash val="solid"/>
            <a:round/>
            <a:headEnd type="diamond" w="med" len="med"/>
            <a:tailEnd type="none" w="lg" len="lg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971800" y="3352800"/>
            <a:ext cx="0" cy="2971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3276600" y="3352800"/>
            <a:ext cx="0" cy="2971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3581400" y="3352800"/>
            <a:ext cx="0" cy="2971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114FFB"/>
            </a:solidFill>
            <a:prstDash val="solid"/>
            <a:round/>
            <a:headEnd type="diamond" w="med" len="med"/>
            <a:tailEnd type="none" w="lg" len="lg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3886200" y="3352800"/>
            <a:ext cx="0" cy="2971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4191000" y="3352800"/>
            <a:ext cx="0" cy="2971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4495800" y="3352800"/>
            <a:ext cx="0" cy="2971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114FFB"/>
            </a:solidFill>
            <a:prstDash val="solid"/>
            <a:round/>
            <a:headEnd type="diamond" w="med" len="med"/>
            <a:tailEnd type="none" w="lg" len="lg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4800600" y="3352800"/>
            <a:ext cx="0" cy="2971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5105400" y="3352800"/>
            <a:ext cx="0" cy="2971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5410200" y="3352800"/>
            <a:ext cx="0" cy="2971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114FFB"/>
            </a:solidFill>
            <a:prstDash val="solid"/>
            <a:round/>
            <a:headEnd type="diamond" w="med" len="med"/>
            <a:tailEnd type="none" w="lg" len="lg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5715000" y="3352800"/>
            <a:ext cx="0" cy="2971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6019800" y="3352800"/>
            <a:ext cx="0" cy="2971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6324600" y="3352800"/>
            <a:ext cx="0" cy="2971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114FFB"/>
            </a:solidFill>
            <a:prstDash val="solid"/>
            <a:round/>
            <a:headEnd type="diamond" w="med" len="med"/>
            <a:tailEnd type="none" w="lg" len="lg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6629400" y="3352800"/>
            <a:ext cx="0" cy="2971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6934200" y="3352800"/>
            <a:ext cx="0" cy="2971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7239000" y="3352800"/>
            <a:ext cx="0" cy="2971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114FFB"/>
            </a:solidFill>
            <a:prstDash val="solid"/>
            <a:round/>
            <a:headEnd type="diamond" w="med" len="med"/>
            <a:tailEnd type="none" w="lg" len="lg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7543800" y="3352800"/>
            <a:ext cx="0" cy="2971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7848600" y="3352800"/>
            <a:ext cx="0" cy="2971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8229600" y="3352800"/>
            <a:ext cx="0" cy="2971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114FFB"/>
            </a:solidFill>
            <a:prstDash val="solid"/>
            <a:round/>
            <a:headEnd type="diamond" w="med" len="med"/>
            <a:tailEnd type="none" w="lg" len="lg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609600" y="2895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July 2012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472223" y="2895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Oct 2012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362200" y="2895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Jan 2013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276600" y="2895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0" dirty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A</a:t>
            </a:r>
            <a:r>
              <a:rPr lang="en-US" sz="120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pr 2013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191000" y="2895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July2013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105400" y="2895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Oct 2013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036082" y="2895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Jan 2014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934200" y="2895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Apr 2014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924800" y="2895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July2014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3544669"/>
            <a:ext cx="1143000" cy="646331"/>
          </a:xfrm>
          <a:prstGeom prst="rect">
            <a:avLst/>
          </a:prstGeom>
          <a:solidFill>
            <a:schemeClr val="accent5"/>
          </a:solidFill>
          <a:ln>
            <a:solidFill>
              <a:srgbClr val="D49FFF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One Arm Test  </a:t>
            </a:r>
            <a:r>
              <a:rPr lang="en-US" sz="12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1</a:t>
            </a:r>
            <a:r>
              <a:rPr lang="en-US" sz="1200" b="0" i="0" baseline="3000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st</a:t>
            </a:r>
            <a:r>
              <a:rPr lang="en-US" sz="12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 arm cavity </a:t>
            </a:r>
            <a:r>
              <a:rPr lang="en-US" sz="1200" b="0" i="0" dirty="0" smtClean="0">
                <a:solidFill>
                  <a:srgbClr val="008000"/>
                </a:solidFill>
                <a:latin typeface="Helvetica" pitchFamily="34" charset="0"/>
                <a:cs typeface="Helvetica" pitchFamily="34" charset="0"/>
              </a:rPr>
              <a:t>Green only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67000" y="3533001"/>
            <a:ext cx="2819400" cy="276999"/>
          </a:xfrm>
          <a:prstGeom prst="rect">
            <a:avLst/>
          </a:prstGeom>
          <a:solidFill>
            <a:schemeClr val="accent5"/>
          </a:solidFill>
          <a:ln>
            <a:solidFill>
              <a:srgbClr val="D49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Input Mode Cleaner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14800" y="3837801"/>
            <a:ext cx="762000" cy="1015663"/>
          </a:xfrm>
          <a:prstGeom prst="rect">
            <a:avLst/>
          </a:prstGeom>
          <a:solidFill>
            <a:schemeClr val="accent5"/>
          </a:solidFill>
          <a:ln>
            <a:solidFill>
              <a:srgbClr val="D49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HIFO-Y</a:t>
            </a:r>
            <a:r>
              <a:rPr lang="en-US" sz="12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 Y-arm + corner</a:t>
            </a:r>
          </a:p>
          <a:p>
            <a:pPr algn="ctr"/>
            <a:r>
              <a:rPr lang="en-US" sz="1200" b="0" i="0" dirty="0" smtClean="0">
                <a:solidFill>
                  <a:srgbClr val="008000"/>
                </a:solidFill>
                <a:latin typeface="Helvetica" pitchFamily="34" charset="0"/>
                <a:cs typeface="Helvetica" pitchFamily="34" charset="0"/>
              </a:rPr>
              <a:t>Green</a:t>
            </a:r>
            <a:r>
              <a:rPr lang="en-US" sz="12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 + </a:t>
            </a:r>
            <a:r>
              <a:rPr lang="en-US" sz="1200" b="0" i="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PSL IR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29400" y="3533001"/>
            <a:ext cx="1295400" cy="830997"/>
          </a:xfrm>
          <a:prstGeom prst="rect">
            <a:avLst/>
          </a:prstGeom>
          <a:solidFill>
            <a:schemeClr val="accent5"/>
          </a:solidFill>
          <a:ln>
            <a:solidFill>
              <a:srgbClr val="D49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HIFO-XY </a:t>
            </a:r>
          </a:p>
          <a:p>
            <a:pPr algn="ctr"/>
            <a:r>
              <a:rPr lang="en-US" sz="12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Both arms + corner</a:t>
            </a:r>
          </a:p>
          <a:p>
            <a:pPr algn="ctr"/>
            <a:r>
              <a:rPr lang="en-US" sz="1200" b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No AS port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19200" y="5253335"/>
            <a:ext cx="1828800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D49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Input Mode Cleaner </a:t>
            </a:r>
            <a:r>
              <a:rPr lang="en-US" sz="12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with high power test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495800" y="5257800"/>
            <a:ext cx="2133600" cy="2769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D49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Dual recycled Michelson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495800" y="5534799"/>
            <a:ext cx="762000" cy="2769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D49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I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410200" y="5534799"/>
            <a:ext cx="457200" cy="2769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D49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II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19800" y="5534799"/>
            <a:ext cx="609600" cy="2769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D49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III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3656" y="3962400"/>
            <a:ext cx="47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0" dirty="0" smtClean="0">
                <a:solidFill>
                  <a:srgbClr val="DE76FF"/>
                </a:solidFill>
                <a:latin typeface="Helvetica" pitchFamily="34" charset="0"/>
                <a:cs typeface="Helvetica" pitchFamily="34" charset="0"/>
              </a:rPr>
              <a:t>H1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6200" y="5334000"/>
            <a:ext cx="45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0" dirty="0">
                <a:solidFill>
                  <a:schemeClr val="bg2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L</a:t>
            </a:r>
            <a:r>
              <a:rPr lang="en-US" sz="1800" i="0" dirty="0" smtClean="0">
                <a:solidFill>
                  <a:schemeClr val="bg2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1</a:t>
            </a:r>
          </a:p>
        </p:txBody>
      </p:sp>
      <p:cxnSp>
        <p:nvCxnSpPr>
          <p:cNvPr id="56" name="Straight Arrow Connector 55"/>
          <p:cNvCxnSpPr/>
          <p:nvPr/>
        </p:nvCxnSpPr>
        <p:spPr bwMode="auto">
          <a:xfrm>
            <a:off x="304800" y="4369497"/>
            <a:ext cx="1676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DE76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7" name="Straight Arrow Connector 56"/>
          <p:cNvCxnSpPr/>
          <p:nvPr/>
        </p:nvCxnSpPr>
        <p:spPr bwMode="auto">
          <a:xfrm>
            <a:off x="304800" y="5867400"/>
            <a:ext cx="1676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9" name="TextBox 58"/>
          <p:cNvSpPr txBox="1"/>
          <p:nvPr/>
        </p:nvSpPr>
        <p:spPr>
          <a:xfrm>
            <a:off x="132107" y="4492823"/>
            <a:ext cx="3068293" cy="30777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0" i="0" dirty="0" smtClean="0">
                <a:solidFill>
                  <a:srgbClr val="DE76FF"/>
                </a:solidFill>
                <a:latin typeface="Helvetica" pitchFamily="34" charset="0"/>
                <a:cs typeface="Helvetica" pitchFamily="34" charset="0"/>
              </a:rPr>
              <a:t>Build &amp; test from the arms backward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28600" y="6096000"/>
            <a:ext cx="2928819" cy="30777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0" i="0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Helvetica" pitchFamily="34" charset="0"/>
                <a:cs typeface="Helvetica" pitchFamily="34" charset="0"/>
              </a:rPr>
              <a:t>Build &amp; test from the laser outward</a:t>
            </a:r>
          </a:p>
        </p:txBody>
      </p:sp>
      <p:cxnSp>
        <p:nvCxnSpPr>
          <p:cNvPr id="55" name="Straight Connector 54"/>
          <p:cNvCxnSpPr/>
          <p:nvPr/>
        </p:nvCxnSpPr>
        <p:spPr bwMode="auto">
          <a:xfrm>
            <a:off x="8610600" y="3352800"/>
            <a:ext cx="0" cy="2971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58" name="Pentagon 57"/>
          <p:cNvSpPr/>
          <p:nvPr/>
        </p:nvSpPr>
        <p:spPr bwMode="auto">
          <a:xfrm>
            <a:off x="7239000" y="5257800"/>
            <a:ext cx="1371600" cy="533400"/>
          </a:xfrm>
          <a:prstGeom prst="homePlate">
            <a:avLst/>
          </a:prstGeom>
          <a:solidFill>
            <a:srgbClr val="BFBFBF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i="0" dirty="0" smtClean="0">
                <a:solidFill>
                  <a:srgbClr val="326464"/>
                </a:solidFill>
                <a:latin typeface="+mn-lt"/>
              </a:rPr>
              <a:t>Full Interferometer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326464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71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NB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28600" y="247937"/>
            <a:ext cx="8182063" cy="63052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 descr="Screen Shot 2014-07-23 at 3.51.26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76200"/>
            <a:ext cx="2638817" cy="19494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569188" y="1936836"/>
            <a:ext cx="3470429" cy="1263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r"/>
            <a:r>
              <a:rPr lang="en-US" b="0" i="0" kern="0" dirty="0" smtClean="0"/>
              <a:t>Arm Locking Noise</a:t>
            </a:r>
            <a:endParaRPr lang="en-US" b="0" i="0" kern="0" dirty="0"/>
          </a:p>
        </p:txBody>
      </p:sp>
    </p:spTree>
    <p:extLst>
      <p:ext uri="{BB962C8B-B14F-4D97-AF65-F5344CB8AC3E}">
        <p14:creationId xmlns:p14="http://schemas.microsoft.com/office/powerpoint/2010/main" val="428152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315200" cy="838200"/>
          </a:xfrm>
        </p:spPr>
        <p:txBody>
          <a:bodyPr/>
          <a:lstStyle/>
          <a:p>
            <a:pPr algn="r"/>
            <a:r>
              <a:rPr lang="en-US" dirty="0" smtClean="0"/>
              <a:t>Differential Mode Control</a:t>
            </a:r>
            <a:endParaRPr lang="en-US" dirty="0"/>
          </a:p>
        </p:txBody>
      </p:sp>
      <p:pic>
        <p:nvPicPr>
          <p:cNvPr id="4" name="Picture 3" descr="CornerLoops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17478" y="1371600"/>
            <a:ext cx="8950322" cy="524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5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3190"/>
            <a:ext cx="7602966" cy="667788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257300" y="4229100"/>
            <a:ext cx="4572000" cy="685800"/>
          </a:xfrm>
        </p:spPr>
        <p:txBody>
          <a:bodyPr/>
          <a:lstStyle/>
          <a:p>
            <a:pPr algn="l"/>
            <a:r>
              <a:rPr lang="en-US" dirty="0" smtClean="0"/>
              <a:t>Full Lock Sequence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0" y="22098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 smtClean="0">
                <a:solidFill>
                  <a:srgbClr val="377373"/>
                </a:solidFill>
                <a:latin typeface="Helvetica" pitchFamily="34" charset="0"/>
                <a:cs typeface="Helvetica" pitchFamily="34" charset="0"/>
              </a:rPr>
              <a:t>ALS</a:t>
            </a:r>
            <a:endParaRPr lang="en-US" sz="2000" b="0" i="0" dirty="0" smtClean="0">
              <a:solidFill>
                <a:srgbClr val="377373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200" y="22098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 smtClean="0">
                <a:solidFill>
                  <a:srgbClr val="377373"/>
                </a:solidFill>
                <a:latin typeface="Helvetica" pitchFamily="34" charset="0"/>
                <a:cs typeface="Helvetica" pitchFamily="34" charset="0"/>
              </a:rPr>
              <a:t>Scan</a:t>
            </a:r>
            <a:endParaRPr lang="en-US" sz="2000" b="0" i="0" dirty="0" smtClean="0">
              <a:solidFill>
                <a:srgbClr val="377373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48100" y="220906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 smtClean="0">
                <a:solidFill>
                  <a:srgbClr val="377373"/>
                </a:solidFill>
                <a:latin typeface="Helvetica" pitchFamily="34" charset="0"/>
                <a:cs typeface="Helvetica" pitchFamily="34" charset="0"/>
              </a:rPr>
              <a:t>500 Hz</a:t>
            </a:r>
            <a:endParaRPr lang="en-US" sz="2000" b="0" i="0" dirty="0" smtClean="0">
              <a:solidFill>
                <a:srgbClr val="377373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3400" y="1616406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 smtClean="0">
                <a:solidFill>
                  <a:srgbClr val="377373"/>
                </a:solidFill>
                <a:latin typeface="Helvetica" pitchFamily="34" charset="0"/>
                <a:cs typeface="Helvetica" pitchFamily="34" charset="0"/>
              </a:rPr>
              <a:t>3f DRMI</a:t>
            </a:r>
            <a:endParaRPr lang="en-US" sz="2000" b="0" i="0" dirty="0" smtClean="0">
              <a:solidFill>
                <a:srgbClr val="377373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87888" y="195496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 smtClean="0">
                <a:solidFill>
                  <a:srgbClr val="377373"/>
                </a:solidFill>
                <a:latin typeface="Helvetica" pitchFamily="34" charset="0"/>
                <a:cs typeface="Helvetica" pitchFamily="34" charset="0"/>
              </a:rPr>
              <a:t>Switch</a:t>
            </a:r>
            <a:endParaRPr lang="en-US" sz="2000" b="0" i="0" dirty="0" smtClean="0">
              <a:solidFill>
                <a:srgbClr val="377373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3600" y="10668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 smtClean="0">
                <a:solidFill>
                  <a:srgbClr val="377373"/>
                </a:solidFill>
                <a:latin typeface="Helvetica" pitchFamily="34" charset="0"/>
                <a:cs typeface="Helvetica" pitchFamily="34" charset="0"/>
              </a:rPr>
              <a:t>1f REFL</a:t>
            </a:r>
            <a:endParaRPr lang="en-US" sz="2000" b="0" i="0" dirty="0" smtClean="0">
              <a:solidFill>
                <a:srgbClr val="377373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91400" y="4572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 smtClean="0">
                <a:solidFill>
                  <a:srgbClr val="377373"/>
                </a:solidFill>
                <a:latin typeface="Helvetica" pitchFamily="34" charset="0"/>
                <a:cs typeface="Helvetica" pitchFamily="34" charset="0"/>
              </a:rPr>
              <a:t>1f DRMI</a:t>
            </a:r>
            <a:endParaRPr lang="en-US" sz="2000" b="0" i="0" dirty="0" smtClean="0">
              <a:solidFill>
                <a:srgbClr val="377373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48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199" y="228600"/>
            <a:ext cx="7451091" cy="685800"/>
          </a:xfrm>
        </p:spPr>
        <p:txBody>
          <a:bodyPr/>
          <a:lstStyle/>
          <a:p>
            <a:pPr algn="r"/>
            <a:r>
              <a:rPr lang="en-US" dirty="0"/>
              <a:t>Common </a:t>
            </a:r>
            <a:r>
              <a:rPr lang="en-US" dirty="0" smtClean="0"/>
              <a:t>Arm Offset Reduction</a:t>
            </a:r>
            <a:endParaRPr lang="en-US" dirty="0"/>
          </a:p>
        </p:txBody>
      </p:sp>
      <p:pic>
        <p:nvPicPr>
          <p:cNvPr id="5" name="Picture 4" descr="CARM_O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3" y="2334782"/>
            <a:ext cx="5030055" cy="4401298"/>
          </a:xfrm>
          <a:prstGeom prst="rect">
            <a:avLst/>
          </a:prstGeom>
        </p:spPr>
      </p:pic>
      <p:pic>
        <p:nvPicPr>
          <p:cNvPr id="6" name="tab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529" y="981971"/>
            <a:ext cx="4173762" cy="2133450"/>
          </a:xfrm>
          <a:prstGeom prst="rect">
            <a:avLst/>
          </a:prstGeom>
        </p:spPr>
      </p:pic>
      <p:pic>
        <p:nvPicPr>
          <p:cNvPr id="7" name="tabl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32" y="981971"/>
            <a:ext cx="4695675" cy="1285239"/>
          </a:xfrm>
          <a:prstGeom prst="rect">
            <a:avLst/>
          </a:prstGeom>
        </p:spPr>
      </p:pic>
      <p:pic>
        <p:nvPicPr>
          <p:cNvPr id="8" name="tabl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3447" y="4671883"/>
            <a:ext cx="4173762" cy="170676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178623" y="4294413"/>
            <a:ext cx="2872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0" i="0" dirty="0" smtClean="0">
                <a:solidFill>
                  <a:srgbClr val="377373"/>
                </a:solidFill>
              </a:rPr>
              <a:t>DRMI Length Control</a:t>
            </a:r>
            <a:endParaRPr lang="en-US" b="0" i="0" dirty="0">
              <a:solidFill>
                <a:srgbClr val="377373"/>
              </a:solidFill>
            </a:endParaRPr>
          </a:p>
        </p:txBody>
      </p:sp>
      <p:grpSp>
        <p:nvGrpSpPr>
          <p:cNvPr id="10" name="Shape 162"/>
          <p:cNvGrpSpPr/>
          <p:nvPr/>
        </p:nvGrpSpPr>
        <p:grpSpPr>
          <a:xfrm>
            <a:off x="6364945" y="1920699"/>
            <a:ext cx="1218020" cy="245796"/>
            <a:chOff x="4591375" y="5855424"/>
            <a:chExt cx="1104275" cy="348776"/>
          </a:xfrm>
        </p:grpSpPr>
        <p:cxnSp>
          <p:nvCxnSpPr>
            <p:cNvPr id="11" name="Shape 163"/>
            <p:cNvCxnSpPr/>
            <p:nvPr/>
          </p:nvCxnSpPr>
          <p:spPr>
            <a:xfrm>
              <a:off x="4591375" y="5971700"/>
              <a:ext cx="145199" cy="232500"/>
            </a:xfrm>
            <a:prstGeom prst="straightConnector1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2" name="Shape 164"/>
            <p:cNvCxnSpPr/>
            <p:nvPr/>
          </p:nvCxnSpPr>
          <p:spPr>
            <a:xfrm rot="10800000" flipH="1">
              <a:off x="4722150" y="5855424"/>
              <a:ext cx="43499" cy="334200"/>
            </a:xfrm>
            <a:prstGeom prst="straightConnector1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3" name="Shape 165"/>
            <p:cNvCxnSpPr/>
            <p:nvPr/>
          </p:nvCxnSpPr>
          <p:spPr>
            <a:xfrm>
              <a:off x="4765650" y="5855425"/>
              <a:ext cx="930000" cy="0"/>
            </a:xfrm>
            <a:prstGeom prst="straightConnector1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sp>
        <p:nvSpPr>
          <p:cNvPr id="14" name="TextBox 9"/>
          <p:cNvSpPr txBox="1"/>
          <p:nvPr/>
        </p:nvSpPr>
        <p:spPr>
          <a:xfrm>
            <a:off x="6248400" y="3200400"/>
            <a:ext cx="2802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i="0" dirty="0" smtClean="0">
                <a:solidFill>
                  <a:srgbClr val="377373"/>
                </a:solidFill>
              </a:rPr>
              <a:t>Should be able to use </a:t>
            </a:r>
            <a:br>
              <a:rPr lang="en-US" i="0" dirty="0" smtClean="0">
                <a:solidFill>
                  <a:srgbClr val="377373"/>
                </a:solidFill>
              </a:rPr>
            </a:br>
            <a:r>
              <a:rPr lang="en-US" i="0" dirty="0" smtClean="0">
                <a:solidFill>
                  <a:srgbClr val="377373"/>
                </a:solidFill>
              </a:rPr>
              <a:t>AO from beginning</a:t>
            </a:r>
            <a:endParaRPr lang="en-US" i="0" dirty="0">
              <a:solidFill>
                <a:srgbClr val="3773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98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391400" cy="914400"/>
          </a:xfrm>
        </p:spPr>
        <p:txBody>
          <a:bodyPr/>
          <a:lstStyle/>
          <a:p>
            <a:pPr algn="r"/>
            <a:r>
              <a:rPr lang="en-US" dirty="0" smtClean="0"/>
              <a:t>Exact Frequencies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388372"/>
            <a:ext cx="7772400" cy="1707627"/>
          </a:xfrm>
        </p:spPr>
        <p:txBody>
          <a:bodyPr/>
          <a:lstStyle/>
          <a:p>
            <a:r>
              <a:rPr lang="en-US" dirty="0" smtClean="0"/>
              <a:t>All frequency measured ±1</a:t>
            </a:r>
            <a:r>
              <a:rPr lang="en-US" sz="1000" dirty="0" smtClean="0"/>
              <a:t> </a:t>
            </a:r>
            <a:r>
              <a:rPr lang="en-US" dirty="0" smtClean="0"/>
              <a:t>Hz</a:t>
            </a:r>
          </a:p>
          <a:p>
            <a:r>
              <a:rPr lang="en-US" dirty="0" smtClean="0"/>
              <a:t>Ambiguous: 1 IR resonance for 2 GR resonances</a:t>
            </a:r>
          </a:p>
          <a:p>
            <a:r>
              <a:rPr lang="en-US" dirty="0" smtClean="0"/>
              <a:t>Depends somewhat on green alignment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416573"/>
            <a:ext cx="8839200" cy="269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9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391400" cy="655554"/>
          </a:xfrm>
        </p:spPr>
        <p:txBody>
          <a:bodyPr/>
          <a:lstStyle/>
          <a:p>
            <a:pPr algn="r"/>
            <a:r>
              <a:rPr lang="en-US" dirty="0" smtClean="0"/>
              <a:t>Self-Amplified Lock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75" y="1524000"/>
            <a:ext cx="4391025" cy="1905000"/>
          </a:xfrm>
        </p:spPr>
        <p:txBody>
          <a:bodyPr/>
          <a:lstStyle/>
          <a:p>
            <a:r>
              <a:rPr lang="en-US" sz="2000" dirty="0" smtClean="0"/>
              <a:t>Combine a “noisy” wide range </a:t>
            </a:r>
            <a:br>
              <a:rPr lang="en-US" sz="2000" dirty="0" smtClean="0"/>
            </a:br>
            <a:r>
              <a:rPr lang="en-US" sz="2000" dirty="0" smtClean="0"/>
              <a:t>sensor (ALS) with good </a:t>
            </a:r>
            <a:br>
              <a:rPr lang="en-US" sz="2000" dirty="0" smtClean="0"/>
            </a:br>
            <a:r>
              <a:rPr lang="en-US" sz="2000" dirty="0" smtClean="0"/>
              <a:t>narrow range sensor (REFL)</a:t>
            </a:r>
          </a:p>
          <a:p>
            <a:r>
              <a:rPr lang="en-US" sz="2000" dirty="0" smtClean="0"/>
              <a:t>Once cavity power builds up,</a:t>
            </a:r>
            <a:br>
              <a:rPr lang="en-US" sz="2000" dirty="0" smtClean="0"/>
            </a:br>
            <a:r>
              <a:rPr lang="en-US" sz="2000" dirty="0" smtClean="0"/>
              <a:t>REFL gain will dominate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429000"/>
            <a:ext cx="3838575" cy="33068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321" y="990600"/>
            <a:ext cx="4826279" cy="57452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29200" y="3657600"/>
            <a:ext cx="3962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377373"/>
                </a:solidFill>
                <a:latin typeface="+mn-lt"/>
              </a:rPr>
              <a:t>Optics Letters, Vol. 39, Issue 18, pp. 5285-5288 (2014)</a:t>
            </a:r>
            <a:endParaRPr lang="en-US" sz="1200" b="0" i="0" dirty="0">
              <a:solidFill>
                <a:srgbClr val="37737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402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019800" cy="914400"/>
          </a:xfrm>
        </p:spPr>
        <p:txBody>
          <a:bodyPr/>
          <a:lstStyle/>
          <a:p>
            <a:r>
              <a:rPr lang="en-US" dirty="0" smtClean="0"/>
              <a:t>In 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1524000"/>
            <a:ext cx="7772400" cy="4724400"/>
          </a:xfrm>
        </p:spPr>
        <p:txBody>
          <a:bodyPr/>
          <a:lstStyle/>
          <a:p>
            <a:r>
              <a:rPr lang="en-US" dirty="0" smtClean="0"/>
              <a:t>Initial commissioning has progressed quickly</a:t>
            </a:r>
          </a:p>
          <a:p>
            <a:pPr lvl="1"/>
            <a:r>
              <a:rPr lang="en-US" dirty="0" smtClean="0"/>
              <a:t>The only significant delay was due to the green coating issue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Arm Length Stabilization successfully decouples arm cavities from the interferometer for lock acquisition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dirty="0"/>
              <a:t>Arm Length Stabilization noise well understood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dirty="0"/>
              <a:t>Advanced LIGO can be locked with Arm Length Stabilization</a:t>
            </a:r>
            <a:r>
              <a:rPr lang="en-US" dirty="0" smtClean="0"/>
              <a:t>!</a:t>
            </a:r>
            <a:endParaRPr lang="en-US" dirty="0" smtClean="0"/>
          </a:p>
          <a:p>
            <a:r>
              <a:rPr lang="en-US" dirty="0" smtClean="0"/>
              <a:t>Next </a:t>
            </a:r>
            <a:r>
              <a:rPr lang="en-US" dirty="0" smtClean="0"/>
              <a:t>up: get H1 caught up with L1</a:t>
            </a:r>
          </a:p>
          <a:p>
            <a:pPr lvl="1"/>
            <a:r>
              <a:rPr lang="en-US" dirty="0" smtClean="0"/>
              <a:t>H1 will test some ideas for improving the locking scheme</a:t>
            </a:r>
          </a:p>
          <a:p>
            <a:pPr lvl="1"/>
            <a:r>
              <a:rPr lang="en-US" dirty="0" smtClean="0"/>
              <a:t>H1 has the improved second stage detector for the laser intensity stabilization in </a:t>
            </a:r>
            <a:r>
              <a:rPr lang="en-US" dirty="0" smtClean="0"/>
              <a:t>place</a:t>
            </a:r>
          </a:p>
          <a:p>
            <a:pPr lvl="1"/>
            <a:r>
              <a:rPr lang="en-US" dirty="0" smtClean="0"/>
              <a:t>Full lock immanent</a:t>
            </a:r>
            <a:endParaRPr lang="en-US" dirty="0" smtClean="0"/>
          </a:p>
          <a:p>
            <a:r>
              <a:rPr lang="en-US" dirty="0" smtClean="0"/>
              <a:t>L1 has reached the </a:t>
            </a:r>
            <a:r>
              <a:rPr lang="en-US" dirty="0" smtClean="0"/>
              <a:t>Advanced LIGO </a:t>
            </a:r>
            <a:br>
              <a:rPr lang="en-US" dirty="0" smtClean="0"/>
            </a:br>
            <a:r>
              <a:rPr lang="en-US" dirty="0" smtClean="0"/>
              <a:t>project </a:t>
            </a:r>
            <a:r>
              <a:rPr lang="en-US" dirty="0" smtClean="0"/>
              <a:t>milestone for integration: 2 hour </a:t>
            </a:r>
            <a:r>
              <a:rPr lang="en-US" dirty="0" smtClean="0"/>
              <a:t>lock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8245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858000" cy="914400"/>
          </a:xfrm>
        </p:spPr>
        <p:txBody>
          <a:bodyPr/>
          <a:lstStyle/>
          <a:p>
            <a:r>
              <a:rPr lang="en-US" dirty="0" smtClean="0"/>
              <a:t>Suspension violin modes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4724400" cy="4876800"/>
          </a:xfrm>
        </p:spPr>
        <p:txBody>
          <a:bodyPr/>
          <a:lstStyle/>
          <a:p>
            <a:r>
              <a:rPr lang="en-US" sz="2000" dirty="0" smtClean="0"/>
              <a:t>Test mass suspension violin modes, at 500 Hz, are excited several orders of magnitude above thermal</a:t>
            </a:r>
          </a:p>
          <a:p>
            <a:r>
              <a:rPr lang="en-US" sz="2000" dirty="0" smtClean="0"/>
              <a:t>We do not understand why they are vibrating so much</a:t>
            </a:r>
          </a:p>
          <a:p>
            <a:r>
              <a:rPr lang="en-US" sz="2000" dirty="0" smtClean="0"/>
              <a:t>Prevents us from engaging full whitening on the GW readout channels: excess ADC noise</a:t>
            </a:r>
          </a:p>
          <a:p>
            <a:r>
              <a:rPr lang="en-US" sz="2000" dirty="0" smtClean="0"/>
              <a:t>Need to actively damp the modes, using interferometer signal to feed back to the quad penultimate stages</a:t>
            </a:r>
          </a:p>
          <a:p>
            <a:pPr lvl="1"/>
            <a:r>
              <a:rPr lang="en-US" sz="1400" dirty="0" smtClean="0">
                <a:solidFill>
                  <a:schemeClr val="tx2"/>
                </a:solidFill>
              </a:rPr>
              <a:t>Should be doable, but it is tricky: 16 very high Q modes in a narrow frequency range</a:t>
            </a:r>
          </a:p>
          <a:p>
            <a:pPr lvl="1"/>
            <a:r>
              <a:rPr lang="en-US" sz="1400" dirty="0" smtClean="0">
                <a:solidFill>
                  <a:schemeClr val="tx2"/>
                </a:solidFill>
              </a:rPr>
              <a:t>Some progress recently on L1 with the DRMI</a:t>
            </a:r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409700"/>
            <a:ext cx="3276600" cy="2457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3886200"/>
            <a:ext cx="3248902" cy="2819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62153" y="6276201"/>
            <a:ext cx="1696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Violin mode amplitude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76685" y="4295001"/>
            <a:ext cx="1305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dirty="0" smtClean="0">
                <a:solidFill>
                  <a:srgbClr val="008000"/>
                </a:solidFill>
                <a:latin typeface="Helvetica" pitchFamily="34" charset="0"/>
                <a:cs typeface="Helvetica" pitchFamily="34" charset="0"/>
              </a:rPr>
              <a:t>Feedback signal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5943600" y="5334000"/>
            <a:ext cx="685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5867400" y="4993501"/>
            <a:ext cx="834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excitation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6934200" y="5334000"/>
            <a:ext cx="1295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7086600" y="5029200"/>
            <a:ext cx="774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damping</a:t>
            </a:r>
          </a:p>
        </p:txBody>
      </p:sp>
    </p:spTree>
    <p:extLst>
      <p:ext uri="{BB962C8B-B14F-4D97-AF65-F5344CB8AC3E}">
        <p14:creationId xmlns:p14="http://schemas.microsoft.com/office/powerpoint/2010/main" val="260870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6858000" cy="990600"/>
          </a:xfrm>
        </p:spPr>
        <p:txBody>
          <a:bodyPr/>
          <a:lstStyle/>
          <a:p>
            <a:r>
              <a:rPr lang="en-US" dirty="0" smtClean="0"/>
              <a:t>Glitches from digital-to-analog converters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534400" cy="1143000"/>
          </a:xfrm>
        </p:spPr>
        <p:txBody>
          <a:bodyPr/>
          <a:lstStyle/>
          <a:p>
            <a:r>
              <a:rPr lang="en-US" sz="2000" dirty="0" smtClean="0"/>
              <a:t>DAC transitions are accompanied by a </a:t>
            </a:r>
            <a:r>
              <a:rPr lang="en-US" sz="2000" dirty="0" smtClean="0"/>
              <a:t>step</a:t>
            </a:r>
            <a:endParaRPr lang="en-US" sz="2000" dirty="0" smtClean="0"/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Largest </a:t>
            </a:r>
            <a:r>
              <a:rPr lang="en-US" dirty="0" smtClean="0">
                <a:solidFill>
                  <a:srgbClr val="000000"/>
                </a:solidFill>
              </a:rPr>
              <a:t>at the zero-crossing (all bits flip), next largest at ¼ &amp; ¾ of full </a:t>
            </a:r>
            <a:r>
              <a:rPr lang="en-US" dirty="0" smtClean="0">
                <a:solidFill>
                  <a:srgbClr val="000000"/>
                </a:solidFill>
              </a:rPr>
              <a:t>scale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DAC needs calibration </a:t>
            </a:r>
            <a:r>
              <a:rPr lang="en-US" smtClean="0">
                <a:solidFill>
                  <a:srgbClr val="000000"/>
                </a:solidFill>
              </a:rPr>
              <a:t>after restart!</a:t>
            </a: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895600"/>
            <a:ext cx="2514600" cy="293442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81000" y="24384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i="0" dirty="0" smtClean="0"/>
              <a:t>Observed to create low frequency noise in the recycling cavity signals</a:t>
            </a:r>
            <a:endParaRPr lang="en-US" sz="2000" b="0" i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3048000"/>
            <a:ext cx="3657600" cy="26429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8400" y="51054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Control signal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0800" y="3810000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 smtClean="0">
                <a:latin typeface="Helvetica" pitchFamily="34" charset="0"/>
                <a:cs typeface="Helvetica" pitchFamily="34" charset="0"/>
              </a:rPr>
              <a:t>Error signal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2254250" y="2895600"/>
            <a:ext cx="0" cy="2819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lg" len="lg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1295400" y="2895600"/>
            <a:ext cx="0" cy="2819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lg" len="lg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1136650" y="2895600"/>
            <a:ext cx="0" cy="2819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lg" len="lg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3352800" y="3581400"/>
            <a:ext cx="3124200" cy="1066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9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3429000" y="3200400"/>
            <a:ext cx="144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 smtClean="0">
                <a:solidFill>
                  <a:schemeClr val="accent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Noise mechanism not completely clear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52800" y="4572000"/>
            <a:ext cx="1676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 smtClean="0">
                <a:solidFill>
                  <a:schemeClr val="accent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Solutions:</a:t>
            </a:r>
          </a:p>
          <a:p>
            <a:pPr marL="285750" indent="-285750">
              <a:buFontTx/>
              <a:buChar char="-"/>
            </a:pPr>
            <a:r>
              <a:rPr lang="en-US" sz="1400" b="0" i="0" dirty="0" smtClean="0">
                <a:solidFill>
                  <a:schemeClr val="accent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Offsets on control signals</a:t>
            </a:r>
          </a:p>
          <a:p>
            <a:pPr marL="285750" indent="-285750">
              <a:buFontTx/>
              <a:buChar char="-"/>
            </a:pPr>
            <a:r>
              <a:rPr lang="en-US" sz="1400" b="0" i="0" dirty="0" smtClean="0">
                <a:solidFill>
                  <a:schemeClr val="accent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Low pass filters after DAC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381000" y="60198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i="0" dirty="0" smtClean="0"/>
              <a:t>Also an issue for ESD feedback, at ¾ range transition</a:t>
            </a:r>
            <a:endParaRPr lang="en-US" sz="2000" b="0" i="0" dirty="0"/>
          </a:p>
        </p:txBody>
      </p:sp>
    </p:spTree>
    <p:extLst>
      <p:ext uri="{BB962C8B-B14F-4D97-AF65-F5344CB8AC3E}">
        <p14:creationId xmlns:p14="http://schemas.microsoft.com/office/powerpoint/2010/main" val="392515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6858000" cy="838200"/>
          </a:xfrm>
        </p:spPr>
        <p:txBody>
          <a:bodyPr/>
          <a:lstStyle/>
          <a:p>
            <a:r>
              <a:rPr lang="en-US" dirty="0" smtClean="0"/>
              <a:t>Parametric Instabilities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90600" y="1447800"/>
            <a:ext cx="3810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 typeface="Monotype Sorts" charset="0"/>
              <a:buNone/>
            </a:pPr>
            <a:r>
              <a:rPr lang="en-US" sz="1600" b="0" i="0" dirty="0" smtClean="0">
                <a:latin typeface="Helvetica" charset="0"/>
                <a:ea typeface="ＭＳ Ｐゴシック" charset="0"/>
                <a:cs typeface="ＭＳ Ｐゴシック" charset="0"/>
              </a:rPr>
              <a:t>Combination of high stored optical power and low mechanical loss could cause an instability</a:t>
            </a:r>
            <a:endParaRPr lang="en-US" sz="1600" b="0" i="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" name="Group 51"/>
          <p:cNvGrpSpPr>
            <a:grpSpLocks/>
          </p:cNvGrpSpPr>
          <p:nvPr/>
        </p:nvGrpSpPr>
        <p:grpSpPr bwMode="auto">
          <a:xfrm>
            <a:off x="4953000" y="1295400"/>
            <a:ext cx="3734362" cy="2835275"/>
            <a:chOff x="2370939" y="1615808"/>
            <a:chExt cx="6773061" cy="5089792"/>
          </a:xfrm>
        </p:grpSpPr>
        <p:pic>
          <p:nvPicPr>
            <p:cNvPr id="6" name="Picture 38" descr="TEM0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7F7"/>
                </a:clrFrom>
                <a:clrTo>
                  <a:srgbClr val="FF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9" t="8002" r="27095" b="11887"/>
            <a:stretch>
              <a:fillRect/>
            </a:stretch>
          </p:blipFill>
          <p:spPr bwMode="auto">
            <a:xfrm>
              <a:off x="7848600" y="3810000"/>
              <a:ext cx="1143000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radPressTEM1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61" t="11360" r="24960" b="6081"/>
            <a:stretch>
              <a:fillRect/>
            </a:stretch>
          </p:blipFill>
          <p:spPr bwMode="auto">
            <a:xfrm>
              <a:off x="3505200" y="5527675"/>
              <a:ext cx="1123950" cy="1177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Line 11"/>
            <p:cNvSpPr>
              <a:spLocks noChangeShapeType="1"/>
            </p:cNvSpPr>
            <p:nvPr/>
          </p:nvSpPr>
          <p:spPr bwMode="auto">
            <a:xfrm>
              <a:off x="3123501" y="3123666"/>
              <a:ext cx="160103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kern="0">
                <a:solidFill>
                  <a:sysClr val="windowText" lastClr="000000"/>
                </a:solidFill>
                <a:ea typeface="+mn-ea"/>
                <a:cs typeface="+mn-cs"/>
              </a:endParaRPr>
            </a:p>
          </p:txBody>
        </p:sp>
        <p:sp>
          <p:nvSpPr>
            <p:cNvPr id="9" name="Line 12"/>
            <p:cNvSpPr>
              <a:spLocks noChangeShapeType="1"/>
            </p:cNvSpPr>
            <p:nvPr/>
          </p:nvSpPr>
          <p:spPr bwMode="auto">
            <a:xfrm>
              <a:off x="6781175" y="3428551"/>
              <a:ext cx="0" cy="45823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kern="0">
                <a:solidFill>
                  <a:sysClr val="windowText" lastClr="000000"/>
                </a:solidFill>
                <a:ea typeface="+mn-ea"/>
                <a:cs typeface="+mn-cs"/>
              </a:endParaRPr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>
              <a:off x="5943765" y="3123666"/>
              <a:ext cx="53306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kern="0">
                <a:solidFill>
                  <a:sysClr val="windowText" lastClr="000000"/>
                </a:solidFill>
                <a:ea typeface="+mn-ea"/>
                <a:cs typeface="+mn-cs"/>
              </a:endParaRPr>
            </a:p>
          </p:txBody>
        </p:sp>
        <p:grpSp>
          <p:nvGrpSpPr>
            <p:cNvPr id="11" name="Group 17"/>
            <p:cNvGrpSpPr>
              <a:grpSpLocks/>
            </p:cNvGrpSpPr>
            <p:nvPr/>
          </p:nvGrpSpPr>
          <p:grpSpPr bwMode="auto">
            <a:xfrm>
              <a:off x="6477000" y="2819400"/>
              <a:ext cx="609600" cy="609600"/>
              <a:chOff x="3888" y="2592"/>
              <a:chExt cx="384" cy="384"/>
            </a:xfrm>
          </p:grpSpPr>
          <p:sp>
            <p:nvSpPr>
              <p:cNvPr id="47" name="Oval 14"/>
              <p:cNvSpPr>
                <a:spLocks noChangeArrowheads="1"/>
              </p:cNvSpPr>
              <p:nvPr/>
            </p:nvSpPr>
            <p:spPr bwMode="auto">
              <a:xfrm>
                <a:off x="3888" y="2592"/>
                <a:ext cx="386" cy="384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kern="0">
                  <a:solidFill>
                    <a:sysClr val="windowText" lastClr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>
                <a:off x="3936" y="2640"/>
                <a:ext cx="289" cy="28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kern="0">
                  <a:solidFill>
                    <a:sysClr val="windowText" lastClr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49" name="Line 16"/>
              <p:cNvSpPr>
                <a:spLocks noChangeShapeType="1"/>
              </p:cNvSpPr>
              <p:nvPr/>
            </p:nvSpPr>
            <p:spPr bwMode="auto">
              <a:xfrm flipH="1">
                <a:off x="3936" y="2640"/>
                <a:ext cx="289" cy="28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kern="0">
                  <a:solidFill>
                    <a:sysClr val="windowText" lastClr="000000"/>
                  </a:solidFill>
                  <a:ea typeface="+mn-ea"/>
                  <a:cs typeface="+mn-cs"/>
                </a:endParaRPr>
              </a:p>
            </p:txBody>
          </p:sp>
        </p:grpSp>
        <p:sp>
          <p:nvSpPr>
            <p:cNvPr id="12" name="Line 18"/>
            <p:cNvSpPr>
              <a:spLocks noChangeShapeType="1"/>
            </p:cNvSpPr>
            <p:nvPr/>
          </p:nvSpPr>
          <p:spPr bwMode="auto">
            <a:xfrm flipH="1" flipV="1">
              <a:off x="7009895" y="3353698"/>
              <a:ext cx="990505" cy="98950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kern="0">
                <a:solidFill>
                  <a:sysClr val="windowText" lastClr="000000"/>
                </a:solidFill>
                <a:ea typeface="+mn-ea"/>
                <a:cs typeface="+mn-cs"/>
              </a:endParaRPr>
            </a:p>
          </p:txBody>
        </p:sp>
        <p:sp>
          <p:nvSpPr>
            <p:cNvPr id="13" name="Text Box 20"/>
            <p:cNvSpPr txBox="1">
              <a:spLocks noChangeArrowheads="1"/>
            </p:cNvSpPr>
            <p:nvPr/>
          </p:nvSpPr>
          <p:spPr bwMode="auto">
            <a:xfrm>
              <a:off x="2370939" y="1964375"/>
              <a:ext cx="1318828" cy="663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rPr>
                <a:t>Nascent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rPr>
                <a:t>Excitation</a:t>
              </a:r>
            </a:p>
          </p:txBody>
        </p:sp>
        <p:sp>
          <p:nvSpPr>
            <p:cNvPr id="14" name="Text Box 21"/>
            <p:cNvSpPr txBox="1">
              <a:spLocks noChangeArrowheads="1"/>
            </p:cNvSpPr>
            <p:nvPr/>
          </p:nvSpPr>
          <p:spPr bwMode="auto">
            <a:xfrm>
              <a:off x="4066828" y="1904128"/>
              <a:ext cx="1747819" cy="718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b="1" kern="0" dirty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rPr>
                <a:t>Mechanical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b="1" kern="0" dirty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rPr>
                <a:t>Mode</a:t>
              </a:r>
            </a:p>
          </p:txBody>
        </p:sp>
        <p:grpSp>
          <p:nvGrpSpPr>
            <p:cNvPr id="15" name="Group 22"/>
            <p:cNvGrpSpPr>
              <a:grpSpLocks/>
            </p:cNvGrpSpPr>
            <p:nvPr/>
          </p:nvGrpSpPr>
          <p:grpSpPr bwMode="auto">
            <a:xfrm>
              <a:off x="6477000" y="5867400"/>
              <a:ext cx="609600" cy="609600"/>
              <a:chOff x="3888" y="2592"/>
              <a:chExt cx="384" cy="384"/>
            </a:xfrm>
          </p:grpSpPr>
          <p:sp>
            <p:nvSpPr>
              <p:cNvPr id="44" name="Oval 23"/>
              <p:cNvSpPr>
                <a:spLocks noChangeArrowheads="1"/>
              </p:cNvSpPr>
              <p:nvPr/>
            </p:nvSpPr>
            <p:spPr bwMode="auto">
              <a:xfrm>
                <a:off x="3888" y="2592"/>
                <a:ext cx="386" cy="384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kern="0">
                  <a:solidFill>
                    <a:sysClr val="windowText" lastClr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45" name="Line 24"/>
              <p:cNvSpPr>
                <a:spLocks noChangeShapeType="1"/>
              </p:cNvSpPr>
              <p:nvPr/>
            </p:nvSpPr>
            <p:spPr bwMode="auto">
              <a:xfrm>
                <a:off x="3936" y="2640"/>
                <a:ext cx="289" cy="28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kern="0">
                  <a:solidFill>
                    <a:sysClr val="windowText" lastClr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46" name="Line 25"/>
              <p:cNvSpPr>
                <a:spLocks noChangeShapeType="1"/>
              </p:cNvSpPr>
              <p:nvPr/>
            </p:nvSpPr>
            <p:spPr bwMode="auto">
              <a:xfrm flipH="1">
                <a:off x="3936" y="2640"/>
                <a:ext cx="289" cy="28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kern="0">
                  <a:solidFill>
                    <a:sysClr val="windowText" lastClr="000000"/>
                  </a:solidFill>
                  <a:ea typeface="+mn-ea"/>
                  <a:cs typeface="+mn-cs"/>
                </a:endParaRPr>
              </a:p>
            </p:txBody>
          </p:sp>
        </p:grpSp>
        <p:sp>
          <p:nvSpPr>
            <p:cNvPr id="16" name="Line 26"/>
            <p:cNvSpPr>
              <a:spLocks noChangeShapeType="1"/>
            </p:cNvSpPr>
            <p:nvPr/>
          </p:nvSpPr>
          <p:spPr bwMode="auto">
            <a:xfrm flipH="1">
              <a:off x="4648915" y="6172509"/>
              <a:ext cx="1827915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kern="0">
                <a:solidFill>
                  <a:sysClr val="windowText" lastClr="000000"/>
                </a:solidFill>
                <a:ea typeface="+mn-ea"/>
                <a:cs typeface="+mn-cs"/>
              </a:endParaRPr>
            </a:p>
          </p:txBody>
        </p:sp>
        <p:sp>
          <p:nvSpPr>
            <p:cNvPr id="17" name="Line 27"/>
            <p:cNvSpPr>
              <a:spLocks noChangeShapeType="1"/>
            </p:cNvSpPr>
            <p:nvPr/>
          </p:nvSpPr>
          <p:spPr bwMode="auto">
            <a:xfrm flipH="1">
              <a:off x="7009895" y="4952972"/>
              <a:ext cx="990505" cy="99133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kern="0">
                <a:solidFill>
                  <a:sysClr val="windowText" lastClr="000000"/>
                </a:solidFill>
                <a:ea typeface="+mn-ea"/>
                <a:cs typeface="+mn-cs"/>
              </a:endParaRPr>
            </a:p>
          </p:txBody>
        </p:sp>
        <p:sp>
          <p:nvSpPr>
            <p:cNvPr id="18" name="Line 28"/>
            <p:cNvSpPr>
              <a:spLocks noChangeShapeType="1"/>
            </p:cNvSpPr>
            <p:nvPr/>
          </p:nvSpPr>
          <p:spPr bwMode="auto">
            <a:xfrm>
              <a:off x="6781175" y="5409385"/>
              <a:ext cx="0" cy="458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kern="0">
                <a:solidFill>
                  <a:sysClr val="windowText" lastClr="000000"/>
                </a:solidFill>
                <a:ea typeface="+mn-ea"/>
                <a:cs typeface="+mn-cs"/>
              </a:endParaRPr>
            </a:p>
          </p:txBody>
        </p:sp>
        <p:sp>
          <p:nvSpPr>
            <p:cNvPr id="19" name="Text Box 29"/>
            <p:cNvSpPr txBox="1">
              <a:spLocks noChangeArrowheads="1"/>
            </p:cNvSpPr>
            <p:nvPr/>
          </p:nvSpPr>
          <p:spPr bwMode="auto">
            <a:xfrm>
              <a:off x="2546574" y="4921937"/>
              <a:ext cx="1421717" cy="663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kern="0" dirty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rPr>
                <a:t>Radiation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kern="0" dirty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rPr>
                <a:t>Pressure</a:t>
              </a:r>
            </a:p>
          </p:txBody>
        </p:sp>
        <p:grpSp>
          <p:nvGrpSpPr>
            <p:cNvPr id="20" name="Group 34"/>
            <p:cNvGrpSpPr>
              <a:grpSpLocks/>
            </p:cNvGrpSpPr>
            <p:nvPr/>
          </p:nvGrpSpPr>
          <p:grpSpPr bwMode="auto">
            <a:xfrm>
              <a:off x="3733800" y="2819400"/>
              <a:ext cx="609600" cy="609600"/>
              <a:chOff x="1776" y="2592"/>
              <a:chExt cx="384" cy="384"/>
            </a:xfrm>
          </p:grpSpPr>
          <p:sp>
            <p:nvSpPr>
              <p:cNvPr id="41" name="Oval 31"/>
              <p:cNvSpPr>
                <a:spLocks noChangeArrowheads="1"/>
              </p:cNvSpPr>
              <p:nvPr/>
            </p:nvSpPr>
            <p:spPr bwMode="auto">
              <a:xfrm>
                <a:off x="1776" y="2592"/>
                <a:ext cx="382" cy="384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kern="0">
                  <a:solidFill>
                    <a:sysClr val="windowText" lastClr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42" name="Line 32"/>
              <p:cNvSpPr>
                <a:spLocks noChangeShapeType="1"/>
              </p:cNvSpPr>
              <p:nvPr/>
            </p:nvSpPr>
            <p:spPr bwMode="auto">
              <a:xfrm>
                <a:off x="1776" y="2784"/>
                <a:ext cx="382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kern="0">
                  <a:solidFill>
                    <a:sysClr val="windowText" lastClr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43" name="Line 33"/>
              <p:cNvSpPr>
                <a:spLocks noChangeShapeType="1"/>
              </p:cNvSpPr>
              <p:nvPr/>
            </p:nvSpPr>
            <p:spPr bwMode="auto">
              <a:xfrm flipH="1">
                <a:off x="1968" y="2592"/>
                <a:ext cx="0" cy="384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kern="0">
                  <a:solidFill>
                    <a:sysClr val="windowText" lastClr="000000"/>
                  </a:solidFill>
                  <a:ea typeface="+mn-ea"/>
                  <a:cs typeface="+mn-cs"/>
                </a:endParaRPr>
              </a:p>
            </p:txBody>
          </p:sp>
        </p:grpSp>
        <p:sp>
          <p:nvSpPr>
            <p:cNvPr id="21" name="Line 36"/>
            <p:cNvSpPr>
              <a:spLocks noChangeShapeType="1"/>
            </p:cNvSpPr>
            <p:nvPr/>
          </p:nvSpPr>
          <p:spPr bwMode="auto">
            <a:xfrm flipH="1" flipV="1">
              <a:off x="4038381" y="3505228"/>
              <a:ext cx="0" cy="190415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kern="0">
                <a:solidFill>
                  <a:sysClr val="windowText" lastClr="000000"/>
                </a:solidFill>
                <a:ea typeface="+mn-ea"/>
                <a:cs typeface="+mn-cs"/>
              </a:endParaRPr>
            </a:p>
          </p:txBody>
        </p:sp>
        <p:pic>
          <p:nvPicPr>
            <p:cNvPr id="22" name="Picture 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39" t="24805" r="21860" b="34000"/>
            <a:stretch>
              <a:fillRect/>
            </a:stretch>
          </p:blipFill>
          <p:spPr bwMode="auto">
            <a:xfrm>
              <a:off x="2743200" y="2667000"/>
              <a:ext cx="592138" cy="9144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7" descr="eigen_29489Hz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39" t="12000" r="24960" b="8000"/>
            <a:stretch>
              <a:fillRect/>
            </a:stretch>
          </p:blipFill>
          <p:spPr bwMode="auto">
            <a:xfrm>
              <a:off x="4760913" y="2514600"/>
              <a:ext cx="1106487" cy="1144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9" descr="TEM11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7F7"/>
                </a:clrFrom>
                <a:clrTo>
                  <a:srgbClr val="FF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61" t="13716" r="24345" b="19431"/>
            <a:stretch>
              <a:fillRect/>
            </a:stretch>
          </p:blipFill>
          <p:spPr bwMode="auto">
            <a:xfrm>
              <a:off x="6172200" y="3917950"/>
              <a:ext cx="1262063" cy="133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40"/>
            <p:cNvSpPr txBox="1">
              <a:spLocks noChangeArrowheads="1"/>
            </p:cNvSpPr>
            <p:nvPr/>
          </p:nvSpPr>
          <p:spPr bwMode="auto">
            <a:xfrm>
              <a:off x="8052049" y="3448632"/>
              <a:ext cx="990157" cy="663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kern="0" dirty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rPr>
                <a:t>Pump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kern="0" dirty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rPr>
                <a:t>Field</a:t>
              </a:r>
            </a:p>
          </p:txBody>
        </p:sp>
        <p:sp>
          <p:nvSpPr>
            <p:cNvPr id="26" name="Text Box 41"/>
            <p:cNvSpPr txBox="1">
              <a:spLocks noChangeArrowheads="1"/>
            </p:cNvSpPr>
            <p:nvPr/>
          </p:nvSpPr>
          <p:spPr bwMode="auto">
            <a:xfrm>
              <a:off x="4953261" y="4343203"/>
              <a:ext cx="1523571" cy="1173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kern="0" dirty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rPr>
                <a:t>Scattered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kern="0" dirty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rPr>
                <a:t>Field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kern="0" dirty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rPr>
                <a:t>(cavity gain)</a:t>
              </a:r>
            </a:p>
          </p:txBody>
        </p:sp>
        <p:grpSp>
          <p:nvGrpSpPr>
            <p:cNvPr id="27" name="Group 65"/>
            <p:cNvGrpSpPr>
              <a:grpSpLocks/>
            </p:cNvGrpSpPr>
            <p:nvPr/>
          </p:nvGrpSpPr>
          <p:grpSpPr bwMode="auto">
            <a:xfrm>
              <a:off x="6172200" y="1752600"/>
              <a:ext cx="2971800" cy="762000"/>
              <a:chOff x="3888" y="1104"/>
              <a:chExt cx="1872" cy="480"/>
            </a:xfrm>
          </p:grpSpPr>
          <p:sp>
            <p:nvSpPr>
              <p:cNvPr id="33" name="Rectangle 63"/>
              <p:cNvSpPr>
                <a:spLocks noChangeArrowheads="1"/>
              </p:cNvSpPr>
              <p:nvPr/>
            </p:nvSpPr>
            <p:spPr bwMode="auto">
              <a:xfrm>
                <a:off x="5616" y="1248"/>
                <a:ext cx="144" cy="192"/>
              </a:xfrm>
              <a:prstGeom prst="rect">
                <a:avLst/>
              </a:prstGeom>
              <a:gradFill rotWithShape="1">
                <a:gsLst>
                  <a:gs pos="0">
                    <a:srgbClr val="FF0000">
                      <a:gamma/>
                      <a:tint val="0"/>
                      <a:invGamma/>
                    </a:srgbClr>
                  </a:gs>
                  <a:gs pos="50000">
                    <a:srgbClr val="FF0000"/>
                  </a:gs>
                  <a:gs pos="100000">
                    <a:srgbClr val="FF0000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kern="0">
                  <a:solidFill>
                    <a:sysClr val="windowText" lastClr="000000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4" name="Rectangle 42"/>
              <p:cNvSpPr>
                <a:spLocks noChangeArrowheads="1"/>
              </p:cNvSpPr>
              <p:nvPr/>
            </p:nvSpPr>
            <p:spPr bwMode="auto">
              <a:xfrm>
                <a:off x="4129" y="1152"/>
                <a:ext cx="1297" cy="382"/>
              </a:xfrm>
              <a:prstGeom prst="rect">
                <a:avLst/>
              </a:prstGeom>
              <a:gradFill rotWithShape="1">
                <a:gsLst>
                  <a:gs pos="0">
                    <a:srgbClr val="FF0000">
                      <a:gamma/>
                      <a:tint val="0"/>
                      <a:invGamma/>
                    </a:srgbClr>
                  </a:gs>
                  <a:gs pos="50000">
                    <a:srgbClr val="FF0000"/>
                  </a:gs>
                  <a:gs pos="100000">
                    <a:srgbClr val="FF0000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kern="0">
                  <a:solidFill>
                    <a:sysClr val="windowText" lastClr="000000"/>
                  </a:solidFill>
                  <a:ea typeface="+mn-ea"/>
                  <a:cs typeface="+mn-cs"/>
                </a:endParaRPr>
              </a:p>
            </p:txBody>
          </p:sp>
          <p:grpSp>
            <p:nvGrpSpPr>
              <p:cNvPr id="35" name="Group 46"/>
              <p:cNvGrpSpPr>
                <a:grpSpLocks/>
              </p:cNvGrpSpPr>
              <p:nvPr/>
            </p:nvGrpSpPr>
            <p:grpSpPr bwMode="auto">
              <a:xfrm>
                <a:off x="3888" y="1104"/>
                <a:ext cx="240" cy="480"/>
                <a:chOff x="4608" y="96"/>
                <a:chExt cx="768" cy="1344"/>
              </a:xfrm>
            </p:grpSpPr>
            <p:pic>
              <p:nvPicPr>
                <p:cNvPr id="39" name="Picture 45" descr="eigen_29489Hz_side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121" t="24648" r="19920" b="25920"/>
                <a:stretch>
                  <a:fillRect/>
                </a:stretch>
              </p:blipFill>
              <p:spPr bwMode="auto">
                <a:xfrm rot="5400000">
                  <a:off x="4320" y="384"/>
                  <a:ext cx="1344" cy="7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0" name="Rectangle 43"/>
                <p:cNvSpPr>
                  <a:spLocks noChangeArrowheads="1"/>
                </p:cNvSpPr>
                <p:nvPr/>
              </p:nvSpPr>
              <p:spPr bwMode="auto">
                <a:xfrm>
                  <a:off x="4608" y="96"/>
                  <a:ext cx="768" cy="1344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gamma/>
                        <a:shade val="0"/>
                        <a:invGamma/>
                        <a:alpha val="50000"/>
                      </a:srgbClr>
                    </a:gs>
                    <a:gs pos="50000">
                      <a:srgbClr val="FFFFFF">
                        <a:alpha val="30000"/>
                      </a:srgbClr>
                    </a:gs>
                    <a:gs pos="100000">
                      <a:srgbClr val="FFFFFF">
                        <a:gamma/>
                        <a:shade val="0"/>
                        <a:invGamma/>
                        <a:alpha val="50000"/>
                      </a:srgbClr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050" kern="0">
                    <a:solidFill>
                      <a:sysClr val="windowText" lastClr="000000"/>
                    </a:solidFill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" name="Group 53"/>
              <p:cNvGrpSpPr>
                <a:grpSpLocks/>
              </p:cNvGrpSpPr>
              <p:nvPr/>
            </p:nvGrpSpPr>
            <p:grpSpPr bwMode="auto">
              <a:xfrm>
                <a:off x="5424" y="1104"/>
                <a:ext cx="240" cy="480"/>
                <a:chOff x="624" y="1824"/>
                <a:chExt cx="1392" cy="2352"/>
              </a:xfrm>
            </p:grpSpPr>
            <p:pic>
              <p:nvPicPr>
                <p:cNvPr id="37" name="Picture 47" descr="eigen_29778Hz_side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587" t="23958" r="20634" b="25734"/>
                <a:stretch>
                  <a:fillRect/>
                </a:stretch>
              </p:blipFill>
              <p:spPr bwMode="auto">
                <a:xfrm rot="16200000" flipV="1">
                  <a:off x="144" y="2304"/>
                  <a:ext cx="2352" cy="13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8" name="Rectangle 50"/>
                <p:cNvSpPr>
                  <a:spLocks noChangeArrowheads="1"/>
                </p:cNvSpPr>
                <p:nvPr/>
              </p:nvSpPr>
              <p:spPr bwMode="auto">
                <a:xfrm>
                  <a:off x="624" y="1824"/>
                  <a:ext cx="1392" cy="2352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>
                        <a:gamma/>
                        <a:shade val="0"/>
                        <a:invGamma/>
                        <a:alpha val="50000"/>
                      </a:srgbClr>
                    </a:gs>
                    <a:gs pos="50000">
                      <a:srgbClr val="FFFFFF">
                        <a:alpha val="30000"/>
                      </a:srgbClr>
                    </a:gs>
                    <a:gs pos="100000">
                      <a:srgbClr val="FFFFFF">
                        <a:gamma/>
                        <a:shade val="0"/>
                        <a:invGamma/>
                        <a:alpha val="50000"/>
                      </a:srgbClr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050" kern="0">
                    <a:solidFill>
                      <a:sysClr val="windowText" lastClr="000000"/>
                    </a:solidFill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8" name="Group 62"/>
            <p:cNvGrpSpPr>
              <a:grpSpLocks/>
            </p:cNvGrpSpPr>
            <p:nvPr/>
          </p:nvGrpSpPr>
          <p:grpSpPr bwMode="auto">
            <a:xfrm>
              <a:off x="3733800" y="3992571"/>
              <a:ext cx="606425" cy="655638"/>
              <a:chOff x="2352" y="2515"/>
              <a:chExt cx="382" cy="413"/>
            </a:xfrm>
          </p:grpSpPr>
          <p:sp>
            <p:nvSpPr>
              <p:cNvPr id="30" name="Oval 56"/>
              <p:cNvSpPr>
                <a:spLocks noChangeArrowheads="1"/>
              </p:cNvSpPr>
              <p:nvPr/>
            </p:nvSpPr>
            <p:spPr bwMode="auto">
              <a:xfrm>
                <a:off x="2352" y="2544"/>
                <a:ext cx="382" cy="384"/>
              </a:xfrm>
              <a:prstGeom prst="ellipse">
                <a:avLst/>
              </a:prstGeom>
              <a:solidFill>
                <a:srgbClr val="FFFFFF"/>
              </a:solidFill>
              <a:ln w="381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Symbol" charset="2"/>
                  <a:ea typeface="+mn-ea"/>
                  <a:cs typeface="+mn-cs"/>
                </a:endParaRPr>
              </a:p>
            </p:txBody>
          </p:sp>
          <p:sp>
            <p:nvSpPr>
              <p:cNvPr id="31" name="Text Box 60"/>
              <p:cNvSpPr txBox="1">
                <a:spLocks noChangeArrowheads="1"/>
              </p:cNvSpPr>
              <p:nvPr/>
            </p:nvSpPr>
            <p:spPr bwMode="auto">
              <a:xfrm>
                <a:off x="2400" y="2515"/>
                <a:ext cx="249" cy="3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i="1" kern="0">
                    <a:solidFill>
                      <a:sysClr val="windowText" lastClr="000000"/>
                    </a:solidFill>
                    <a:latin typeface="Symbol" charset="2"/>
                    <a:ea typeface="+mn-ea"/>
                    <a:cs typeface="+mn-cs"/>
                  </a:rPr>
                  <a:t>f</a:t>
                </a:r>
              </a:p>
            </p:txBody>
          </p:sp>
          <p:sp>
            <p:nvSpPr>
              <p:cNvPr id="32" name="AutoShape 61"/>
              <p:cNvSpPr>
                <a:spLocks noChangeArrowheads="1"/>
              </p:cNvSpPr>
              <p:nvPr/>
            </p:nvSpPr>
            <p:spPr bwMode="auto">
              <a:xfrm>
                <a:off x="2352" y="2544"/>
                <a:ext cx="382" cy="384"/>
              </a:xfrm>
              <a:custGeom>
                <a:avLst/>
                <a:gdLst>
                  <a:gd name="G0" fmla="+- 10089540 0 0"/>
                  <a:gd name="G1" fmla="+- -11796480 0 0"/>
                  <a:gd name="G2" fmla="+- 10089540 0 -11796480"/>
                  <a:gd name="G3" fmla="+- 10800 0 0"/>
                  <a:gd name="G4" fmla="+- 0 0 10089540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10800 0 0"/>
                  <a:gd name="G9" fmla="+- 0 0 -11796480"/>
                  <a:gd name="G10" fmla="+- 10800 0 2700"/>
                  <a:gd name="G11" fmla="cos G10 10089540"/>
                  <a:gd name="G12" fmla="sin G10 10089540"/>
                  <a:gd name="G13" fmla="cos 13500 10089540"/>
                  <a:gd name="G14" fmla="sin 13500 10089540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10800 1 2"/>
                  <a:gd name="G20" fmla="+- G19 5400 0"/>
                  <a:gd name="G21" fmla="cos G20 10089540"/>
                  <a:gd name="G22" fmla="sin G20 10089540"/>
                  <a:gd name="G23" fmla="+- G21 10800 0"/>
                  <a:gd name="G24" fmla="+- G12 G23 G22"/>
                  <a:gd name="G25" fmla="+- G22 G23 G11"/>
                  <a:gd name="G26" fmla="cos 10800 10089540"/>
                  <a:gd name="G27" fmla="sin 10800 10089540"/>
                  <a:gd name="G28" fmla="cos 10800 10089540"/>
                  <a:gd name="G29" fmla="sin 10800 10089540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11796480"/>
                  <a:gd name="G36" fmla="sin G34 -11796480"/>
                  <a:gd name="G37" fmla="+/ -11796480 10089540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10800 G39"/>
                  <a:gd name="G43" fmla="sin 1080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21322 w 21600"/>
                  <a:gd name="T5" fmla="*/ 8366 h 21600"/>
                  <a:gd name="T6" fmla="*/ -1 w 21600"/>
                  <a:gd name="T7" fmla="*/ 10799 h 21600"/>
                  <a:gd name="T8" fmla="*/ 21322 w 21600"/>
                  <a:gd name="T9" fmla="*/ 8366 h 21600"/>
                  <a:gd name="T10" fmla="*/ -1329 w 21600"/>
                  <a:gd name="T11" fmla="*/ 16727 h 21600"/>
                  <a:gd name="T12" fmla="*/ -90 w 21600"/>
                  <a:gd name="T13" fmla="*/ 13116 h 21600"/>
                  <a:gd name="T14" fmla="*/ 3522 w 21600"/>
                  <a:gd name="T15" fmla="*/ 14356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096" y="15542"/>
                    </a:moveTo>
                    <a:cubicBezTo>
                      <a:pt x="2908" y="19249"/>
                      <a:pt x="6673" y="21599"/>
                      <a:pt x="10800" y="21599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-1" y="10799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  <a:cubicBezTo>
                      <a:pt x="21600" y="16764"/>
                      <a:pt x="16764" y="21600"/>
                      <a:pt x="10800" y="21600"/>
                    </a:cubicBezTo>
                    <a:cubicBezTo>
                      <a:pt x="6673" y="21599"/>
                      <a:pt x="2908" y="19249"/>
                      <a:pt x="1096" y="15542"/>
                    </a:cubicBezTo>
                    <a:lnTo>
                      <a:pt x="-1329" y="16727"/>
                    </a:lnTo>
                    <a:lnTo>
                      <a:pt x="-90" y="13116"/>
                    </a:lnTo>
                    <a:lnTo>
                      <a:pt x="3522" y="14356"/>
                    </a:lnTo>
                    <a:lnTo>
                      <a:pt x="1096" y="15542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kern="0">
                  <a:solidFill>
                    <a:sysClr val="windowText" lastClr="000000"/>
                  </a:solidFill>
                  <a:ea typeface="+mn-ea"/>
                  <a:cs typeface="+mn-cs"/>
                </a:endParaRPr>
              </a:p>
            </p:txBody>
          </p:sp>
        </p:grpSp>
        <p:sp>
          <p:nvSpPr>
            <p:cNvPr id="29" name="Text Box 66"/>
            <p:cNvSpPr txBox="1">
              <a:spLocks noChangeArrowheads="1"/>
            </p:cNvSpPr>
            <p:nvPr/>
          </p:nvSpPr>
          <p:spPr bwMode="auto">
            <a:xfrm>
              <a:off x="6882811" y="1615808"/>
              <a:ext cx="1606574" cy="918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kern="0" dirty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rPr>
                <a:t>High Finesse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b="1" kern="0" dirty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rPr>
                <a:t>Cavity</a:t>
              </a:r>
            </a:p>
          </p:txBody>
        </p:sp>
      </p:grpSp>
      <p:pic>
        <p:nvPicPr>
          <p:cNvPr id="50" name="Picture 49" descr="PIprobability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365" y="1864353"/>
            <a:ext cx="4021282" cy="5204012"/>
          </a:xfrm>
          <a:prstGeom prst="rect">
            <a:avLst/>
          </a:prstGeom>
        </p:spPr>
      </p:pic>
      <p:sp>
        <p:nvSpPr>
          <p:cNvPr id="51" name="Rectangle 3"/>
          <p:cNvSpPr txBox="1">
            <a:spLocks noChangeArrowheads="1"/>
          </p:cNvSpPr>
          <p:nvPr/>
        </p:nvSpPr>
        <p:spPr bwMode="auto">
          <a:xfrm>
            <a:off x="5105400" y="4267200"/>
            <a:ext cx="3810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75000"/>
              <a:buFont typeface="Wingdings" pitchFamily="2" charset="2"/>
              <a:buChar char="q"/>
              <a:defRPr sz="2400">
                <a:solidFill>
                  <a:srgbClr val="32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Ø"/>
              <a:defRPr>
                <a:solidFill>
                  <a:srgbClr val="32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Font typeface="Wingdings" pitchFamily="2" charset="2"/>
              <a:buChar char="v"/>
              <a:defRPr sz="1600">
                <a:solidFill>
                  <a:srgbClr val="32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65000"/>
              <a:buFont typeface="Wingdings" pitchFamily="2" charset="2"/>
              <a:buChar char="ü"/>
              <a:defRPr sz="1600">
                <a:solidFill>
                  <a:srgbClr val="32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26464"/>
              </a:buClr>
              <a:buSzPct val="100000"/>
              <a:buChar char="•"/>
              <a:defRPr sz="1600">
                <a:solidFill>
                  <a:srgbClr val="326464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b="0" i="0" dirty="0" smtClean="0">
                <a:latin typeface="Helvetica" charset="0"/>
                <a:ea typeface="ＭＳ Ｐゴシック" charset="0"/>
                <a:cs typeface="ＭＳ Ｐゴシック" charset="0"/>
              </a:rPr>
              <a:t>Latest analysis (S Gras) suggests we are more prone to PI than we thought</a:t>
            </a:r>
          </a:p>
          <a:p>
            <a:pPr lvl="1"/>
            <a:r>
              <a:rPr lang="en-US" sz="1600" b="0" i="0" dirty="0" smtClean="0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rPr>
              <a:t>MC simulation with distribution of </a:t>
            </a:r>
            <a:r>
              <a:rPr lang="en-US" sz="1600" b="0" i="0" dirty="0" err="1" smtClean="0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rPr>
              <a:t>RoC’s</a:t>
            </a:r>
            <a:r>
              <a:rPr lang="en-US" sz="1600" b="0" i="0" dirty="0" smtClean="0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rPr>
              <a:t> and acoustic mode frequencies of test masses</a:t>
            </a:r>
          </a:p>
          <a:p>
            <a:r>
              <a:rPr lang="en-US" sz="1600" b="0" i="0" dirty="0" smtClean="0">
                <a:latin typeface="Helvetica" charset="0"/>
                <a:ea typeface="ＭＳ Ｐゴシック" charset="0"/>
                <a:cs typeface="ＭＳ Ｐゴシック" charset="0"/>
              </a:rPr>
              <a:t>Start to look for risky modes even before they become unstable (UWA idea)</a:t>
            </a:r>
            <a:endParaRPr lang="en-US" sz="1800" b="0" i="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23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6477000" cy="838200"/>
          </a:xfrm>
        </p:spPr>
        <p:txBody>
          <a:bodyPr/>
          <a:lstStyle/>
          <a:p>
            <a:r>
              <a:rPr lang="en-US" dirty="0" smtClean="0"/>
              <a:t>Current Timeline</a:t>
            </a:r>
            <a:endParaRPr lang="en-US" dirty="0"/>
          </a:p>
        </p:txBody>
      </p:sp>
      <p:pic>
        <p:nvPicPr>
          <p:cNvPr id="4" name="Picture 3" descr="IFOlockingSMTimeline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7650"/>
            <a:ext cx="9144000" cy="409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0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696200" cy="990600"/>
          </a:xfrm>
        </p:spPr>
        <p:txBody>
          <a:bodyPr/>
          <a:lstStyle/>
          <a:p>
            <a:r>
              <a:rPr lang="en-US" dirty="0" smtClean="0"/>
              <a:t>Seasonal </a:t>
            </a:r>
            <a:r>
              <a:rPr lang="en-US" sz="3200" dirty="0" smtClean="0"/>
              <a:t>variability</a:t>
            </a:r>
            <a:r>
              <a:rPr lang="en-US" dirty="0" smtClean="0"/>
              <a:t> of ground motion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447800"/>
            <a:ext cx="6781800" cy="39405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653898" y="3287143"/>
            <a:ext cx="1621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m</a:t>
            </a:r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icrons/second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04918" y="4512734"/>
            <a:ext cx="300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1</a:t>
            </a:r>
            <a:endParaRPr lang="en-US" sz="1400" b="0" i="0" dirty="0" smtClean="0">
              <a:solidFill>
                <a:srgbClr val="326464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4918" y="5029200"/>
            <a:ext cx="300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0</a:t>
            </a:r>
            <a:endParaRPr lang="en-US" sz="1400" b="0" i="0" dirty="0" smtClean="0">
              <a:solidFill>
                <a:srgbClr val="326464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0200" y="4021666"/>
            <a:ext cx="300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2</a:t>
            </a:r>
            <a:endParaRPr lang="en-US" sz="1400" b="0" i="0" dirty="0" smtClean="0">
              <a:solidFill>
                <a:srgbClr val="326464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8667" y="3547535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3</a:t>
            </a:r>
            <a:endParaRPr lang="en-US" sz="1400" b="0" i="0" dirty="0" smtClean="0">
              <a:solidFill>
                <a:srgbClr val="326464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17134" y="3048000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4</a:t>
            </a:r>
            <a:endParaRPr lang="en-US" sz="1400" b="0" i="0" dirty="0" smtClean="0">
              <a:solidFill>
                <a:srgbClr val="326464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25601" y="2548579"/>
            <a:ext cx="300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5</a:t>
            </a:r>
            <a:endParaRPr lang="en-US" sz="1400" b="0" i="0" dirty="0" smtClean="0">
              <a:solidFill>
                <a:srgbClr val="326464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25598" y="2074334"/>
            <a:ext cx="300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6</a:t>
            </a:r>
            <a:endParaRPr lang="en-US" sz="1400" b="0" i="0" dirty="0" smtClean="0">
              <a:solidFill>
                <a:srgbClr val="326464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17134" y="1591733"/>
            <a:ext cx="300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7</a:t>
            </a:r>
            <a:endParaRPr lang="en-US" sz="1400" b="0" i="0" dirty="0" smtClean="0">
              <a:solidFill>
                <a:srgbClr val="326464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53000" y="1676400"/>
            <a:ext cx="1268095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0" i="0" dirty="0" err="1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r</a:t>
            </a:r>
            <a:r>
              <a:rPr lang="en-US" sz="1600" b="0" i="0" dirty="0" err="1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ms</a:t>
            </a:r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 in:</a:t>
            </a:r>
          </a:p>
          <a:p>
            <a:pPr algn="ctr"/>
            <a:r>
              <a:rPr lang="en-US" sz="1600" b="0" i="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0.1—0.3 Hz</a:t>
            </a:r>
          </a:p>
          <a:p>
            <a:pPr algn="ctr"/>
            <a:r>
              <a:rPr lang="en-US" sz="1600" b="0" i="0" dirty="0" smtClean="0">
                <a:solidFill>
                  <a:srgbClr val="008000"/>
                </a:solidFill>
                <a:latin typeface="Helvetica" pitchFamily="34" charset="0"/>
                <a:cs typeface="Helvetica" pitchFamily="34" charset="0"/>
              </a:rPr>
              <a:t>0.3—1 Hz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90520" y="5361801"/>
            <a:ext cx="393192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b="0" i="0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July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81499" y="5361801"/>
            <a:ext cx="393192" cy="276999"/>
          </a:xfrm>
          <a:prstGeom prst="rect">
            <a:avLst/>
          </a:prstGeom>
          <a:solidFill>
            <a:schemeClr val="tx2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b="0" i="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Aug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78828" y="5361801"/>
            <a:ext cx="393192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b="0" i="0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Sep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76157" y="5361801"/>
            <a:ext cx="393192" cy="276999"/>
          </a:xfrm>
          <a:prstGeom prst="rect">
            <a:avLst/>
          </a:prstGeom>
          <a:solidFill>
            <a:schemeClr val="tx2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b="0" i="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Oct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70815" y="5361801"/>
            <a:ext cx="393192" cy="276999"/>
          </a:xfrm>
          <a:prstGeom prst="rect">
            <a:avLst/>
          </a:prstGeom>
          <a:solidFill>
            <a:schemeClr val="tx2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b="0" i="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Dec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73486" y="5361801"/>
            <a:ext cx="393192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b="0" i="0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Nov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64150" y="5361801"/>
            <a:ext cx="393192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b="0" i="0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Jan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61476" y="5361801"/>
            <a:ext cx="393192" cy="276999"/>
          </a:xfrm>
          <a:prstGeom prst="rect">
            <a:avLst/>
          </a:prstGeom>
          <a:solidFill>
            <a:schemeClr val="tx2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b="0" i="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Feb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51600" y="5361801"/>
            <a:ext cx="393192" cy="276999"/>
          </a:xfrm>
          <a:prstGeom prst="rect">
            <a:avLst/>
          </a:prstGeom>
          <a:solidFill>
            <a:schemeClr val="tx2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b="0" i="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Apr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60256" y="5361801"/>
            <a:ext cx="393192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b="0" i="0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Mar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845300" y="5361801"/>
            <a:ext cx="393192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b="0" i="0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May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32650" y="5361801"/>
            <a:ext cx="393192" cy="276999"/>
          </a:xfrm>
          <a:prstGeom prst="rect">
            <a:avLst/>
          </a:prstGeom>
          <a:solidFill>
            <a:schemeClr val="tx2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b="0" i="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June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95550" y="5361801"/>
            <a:ext cx="393192" cy="276999"/>
          </a:xfrm>
          <a:prstGeom prst="rect">
            <a:avLst/>
          </a:prstGeom>
          <a:solidFill>
            <a:schemeClr val="tx2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 b="0" i="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June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600200" y="5943600"/>
            <a:ext cx="6881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So far, commissioning has been during periods of low microseism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4800" y="1418272"/>
            <a:ext cx="121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LLO ground motion over 500 days</a:t>
            </a:r>
          </a:p>
        </p:txBody>
      </p:sp>
      <p:cxnSp>
        <p:nvCxnSpPr>
          <p:cNvPr id="33" name="Straight Connector 32"/>
          <p:cNvCxnSpPr/>
          <p:nvPr/>
        </p:nvCxnSpPr>
        <p:spPr bwMode="auto">
          <a:xfrm>
            <a:off x="2362200" y="5816600"/>
            <a:ext cx="12192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2693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858000" cy="914400"/>
          </a:xfrm>
        </p:spPr>
        <p:txBody>
          <a:bodyPr/>
          <a:lstStyle/>
          <a:p>
            <a:r>
              <a:rPr lang="en-US" dirty="0" smtClean="0"/>
              <a:t>Impact of higher ground 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Arm Length Stabilization could suffer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Arm cavity finesse at 532 nm is much lower than desired: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ETMs have too large a transmission at 532 nm</a:t>
            </a:r>
            <a:endParaRPr lang="en-US" dirty="0">
              <a:solidFill>
                <a:srgbClr val="000000"/>
              </a:solidFill>
            </a:endParaRP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Finesse: 5-10 (actual) vs. 100 (desired)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Makes the cavity locking point much more sensitive to alignment and alignment fluctuations</a:t>
            </a:r>
          </a:p>
          <a:p>
            <a:r>
              <a:rPr lang="en-US" dirty="0" smtClean="0"/>
              <a:t>Replacing the ETMs could be the best solution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ETMs now coming out of LMA have the right 532 nm transmission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Downside would  be a 2 month hit for replacement 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86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858000" cy="914400"/>
          </a:xfrm>
        </p:spPr>
        <p:txBody>
          <a:bodyPr/>
          <a:lstStyle/>
          <a:p>
            <a:r>
              <a:rPr lang="en-US" dirty="0" smtClean="0"/>
              <a:t>L1 Locking Statistics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rcRect l="-18503" r="-18503"/>
          <a:stretch>
            <a:fillRect/>
          </a:stretch>
        </p:blipFill>
        <p:spPr>
          <a:xfrm>
            <a:off x="685800" y="2133600"/>
            <a:ext cx="7772400" cy="4495800"/>
          </a:xfrm>
        </p:spPr>
      </p:pic>
      <p:cxnSp>
        <p:nvCxnSpPr>
          <p:cNvPr id="8" name="Straight Arrow Connector 7"/>
          <p:cNvCxnSpPr/>
          <p:nvPr/>
        </p:nvCxnSpPr>
        <p:spPr bwMode="auto">
          <a:xfrm flipH="1">
            <a:off x="2209800" y="1828800"/>
            <a:ext cx="304800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762000" y="1524000"/>
            <a:ext cx="2437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157 locks lasting &lt; 5 min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95600" y="2438400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Most short locks broken because of commissioning work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09437" y="1871246"/>
            <a:ext cx="4453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Nearly 300 locks (&gt; 1 min) since end of May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86200" y="4648200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Longer locks came as more alignment </a:t>
            </a:r>
            <a:r>
              <a:rPr lang="en-US" sz="1600" b="0" i="0" dirty="0" err="1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DoF</a:t>
            </a:r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 were globally controlled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3886200" y="5562600"/>
            <a:ext cx="2971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92200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844_20140731020218_LLOnoise_140731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98394"/>
            <a:ext cx="6744495" cy="6629400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 bwMode="auto">
          <a:xfrm rot="16200000">
            <a:off x="-1638301" y="3032094"/>
            <a:ext cx="662940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l"/>
            <a:r>
              <a:rPr lang="en-US" b="0" i="0" kern="0" dirty="0" smtClean="0"/>
              <a:t>Sensitivity Improvements</a:t>
            </a:r>
            <a:endParaRPr lang="en-US" b="0" i="0" kern="0" dirty="0"/>
          </a:p>
        </p:txBody>
      </p:sp>
    </p:spTree>
    <p:extLst>
      <p:ext uri="{BB962C8B-B14F-4D97-AF65-F5344CB8AC3E}">
        <p14:creationId xmlns:p14="http://schemas.microsoft.com/office/powerpoint/2010/main" val="153027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460974" cy="762000"/>
          </a:xfrm>
        </p:spPr>
        <p:txBody>
          <a:bodyPr/>
          <a:lstStyle/>
          <a:p>
            <a:pPr algn="r"/>
            <a:r>
              <a:rPr lang="en-US" dirty="0" smtClean="0"/>
              <a:t>Compare with Enhanced LIGO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95" y="1066800"/>
            <a:ext cx="8401879" cy="568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1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7391400" cy="1066800"/>
          </a:xfrm>
        </p:spPr>
        <p:txBody>
          <a:bodyPr/>
          <a:lstStyle/>
          <a:p>
            <a:pPr algn="r"/>
            <a:r>
              <a:rPr lang="en-US" dirty="0" smtClean="0"/>
              <a:t>L1 </a:t>
            </a:r>
            <a:r>
              <a:rPr lang="en-US" dirty="0" smtClean="0"/>
              <a:t>Noise Budget &amp; Range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06500"/>
            <a:ext cx="5105400" cy="5575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700" y="2438400"/>
            <a:ext cx="3746500" cy="397402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159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248400" cy="914400"/>
          </a:xfrm>
        </p:spPr>
        <p:txBody>
          <a:bodyPr/>
          <a:lstStyle/>
          <a:p>
            <a:r>
              <a:rPr lang="en-US" dirty="0" smtClean="0"/>
              <a:t>Subsystem highlights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4876800" cy="48006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Pre-Stabilized Laser (PSL) commissioned</a:t>
            </a:r>
          </a:p>
          <a:p>
            <a:r>
              <a:rPr lang="en-US" dirty="0" smtClean="0"/>
              <a:t>Input </a:t>
            </a:r>
            <a:r>
              <a:rPr lang="en-US" dirty="0"/>
              <a:t>Mode Cleaner </a:t>
            </a:r>
            <a:r>
              <a:rPr lang="en-US" dirty="0" smtClean="0"/>
              <a:t>(IMC) has </a:t>
            </a:r>
            <a:r>
              <a:rPr lang="en-US" dirty="0"/>
              <a:t>been fully commissioned</a:t>
            </a:r>
          </a:p>
          <a:p>
            <a:r>
              <a:rPr lang="en-US" dirty="0" smtClean="0"/>
              <a:t>All seismic isolators (SEI) work </a:t>
            </a:r>
            <a:r>
              <a:rPr lang="en-US" dirty="0"/>
              <a:t>as </a:t>
            </a:r>
            <a:r>
              <a:rPr lang="en-US" dirty="0" smtClean="0"/>
              <a:t>designed and are fully </a:t>
            </a:r>
            <a:r>
              <a:rPr lang="en-US" dirty="0"/>
              <a:t>automated</a:t>
            </a:r>
          </a:p>
          <a:p>
            <a:r>
              <a:rPr lang="en-US" dirty="0" smtClean="0"/>
              <a:t>All suspensions (SUS) work </a:t>
            </a:r>
            <a:r>
              <a:rPr lang="en-US" dirty="0"/>
              <a:t>as </a:t>
            </a:r>
            <a:r>
              <a:rPr lang="en-US" dirty="0" smtClean="0"/>
              <a:t>designed and are fully </a:t>
            </a:r>
            <a:r>
              <a:rPr lang="en-US" dirty="0"/>
              <a:t>automated</a:t>
            </a:r>
          </a:p>
          <a:p>
            <a:r>
              <a:rPr lang="en-US" dirty="0" smtClean="0"/>
              <a:t>Interferometer </a:t>
            </a:r>
            <a:r>
              <a:rPr lang="en-US" dirty="0" smtClean="0"/>
              <a:t>locking</a:t>
            </a:r>
          </a:p>
          <a:p>
            <a:pPr lvl="1"/>
            <a:r>
              <a:rPr lang="en-US" dirty="0" smtClean="0"/>
              <a:t>Routine at LLO</a:t>
            </a:r>
          </a:p>
          <a:p>
            <a:pPr lvl="1"/>
            <a:r>
              <a:rPr lang="en-US" dirty="0" smtClean="0"/>
              <a:t>Immanent at LHO</a:t>
            </a:r>
            <a:endParaRPr lang="en-US" dirty="0" smtClean="0"/>
          </a:p>
          <a:p>
            <a:r>
              <a:rPr lang="en-US" dirty="0" smtClean="0"/>
              <a:t>Interferometer Automation</a:t>
            </a:r>
          </a:p>
          <a:p>
            <a:pPr lvl="1"/>
            <a:r>
              <a:rPr lang="en-US" dirty="0" smtClean="0"/>
              <a:t>Significant </a:t>
            </a:r>
            <a:r>
              <a:rPr lang="en-US" dirty="0" smtClean="0"/>
              <a:t>progress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219200"/>
            <a:ext cx="3581399" cy="36348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3700" y="4871651"/>
            <a:ext cx="3365500" cy="191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4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858000" cy="990600"/>
          </a:xfrm>
        </p:spPr>
        <p:txBody>
          <a:bodyPr/>
          <a:lstStyle/>
          <a:p>
            <a:r>
              <a:rPr lang="en-US" dirty="0" smtClean="0"/>
              <a:t>Commissioning </a:t>
            </a:r>
            <a:r>
              <a:rPr lang="en-US" dirty="0"/>
              <a:t>F</a:t>
            </a:r>
            <a:r>
              <a:rPr lang="en-US" dirty="0" smtClean="0"/>
              <a:t>ocus on </a:t>
            </a:r>
            <a:r>
              <a:rPr lang="en-US" dirty="0" smtClean="0"/>
              <a:t>the </a:t>
            </a:r>
            <a:r>
              <a:rPr lang="en-US" dirty="0" smtClean="0"/>
              <a:t>First </a:t>
            </a:r>
            <a:r>
              <a:rPr lang="en-US" dirty="0" smtClean="0"/>
              <a:t>Observational Run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343400"/>
          </a:xfrm>
        </p:spPr>
        <p:txBody>
          <a:bodyPr/>
          <a:lstStyle/>
          <a:p>
            <a:r>
              <a:rPr lang="en-US" sz="2800" dirty="0" smtClean="0"/>
              <a:t>Target sensitivity</a:t>
            </a:r>
          </a:p>
          <a:p>
            <a:pPr lvl="1"/>
            <a:r>
              <a:rPr lang="en-US" sz="2000" dirty="0" smtClean="0"/>
              <a:t>Binary neutron star coalescence range of </a:t>
            </a:r>
            <a:r>
              <a:rPr lang="en-US" sz="2000" dirty="0"/>
              <a:t>40–80 </a:t>
            </a:r>
            <a:r>
              <a:rPr lang="en-US" sz="2000" dirty="0" err="1" smtClean="0"/>
              <a:t>Mpc</a:t>
            </a:r>
            <a:r>
              <a:rPr lang="en-US" sz="2000" dirty="0" smtClean="0"/>
              <a:t>, each detector</a:t>
            </a:r>
          </a:p>
          <a:p>
            <a:pPr lvl="1"/>
            <a:r>
              <a:rPr lang="en-US" sz="2000" dirty="0"/>
              <a:t>I</a:t>
            </a:r>
            <a:r>
              <a:rPr lang="en-US" sz="2000" dirty="0" smtClean="0"/>
              <a:t>mportant frequency band: </a:t>
            </a:r>
            <a:r>
              <a:rPr lang="en-US" sz="2000" dirty="0" smtClean="0"/>
              <a:t>20–300 </a:t>
            </a:r>
            <a:r>
              <a:rPr lang="en-US" sz="2000" dirty="0" smtClean="0"/>
              <a:t>Hz</a:t>
            </a:r>
          </a:p>
          <a:p>
            <a:pPr lvl="1"/>
            <a:r>
              <a:rPr lang="en-US" sz="2000" dirty="0" smtClean="0"/>
              <a:t>Input laser power: 25 W</a:t>
            </a:r>
          </a:p>
          <a:p>
            <a:r>
              <a:rPr lang="en-US" sz="2800" dirty="0" smtClean="0"/>
              <a:t>Nominal duration</a:t>
            </a:r>
          </a:p>
          <a:p>
            <a:pPr lvl="1"/>
            <a:r>
              <a:rPr lang="en-US" sz="2000" dirty="0" smtClean="0"/>
              <a:t>3 months</a:t>
            </a:r>
          </a:p>
          <a:p>
            <a:r>
              <a:rPr lang="en-US" sz="2800" dirty="0" smtClean="0"/>
              <a:t>Run start</a:t>
            </a:r>
          </a:p>
          <a:p>
            <a:pPr lvl="1"/>
            <a:r>
              <a:rPr lang="en-US" sz="2000" dirty="0" smtClean="0"/>
              <a:t>Some time in 2015, perhaps </a:t>
            </a:r>
            <a:r>
              <a:rPr lang="en-US" sz="2000" dirty="0" smtClean="0"/>
              <a:t>mid 2015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757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IGO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II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>
            <a:lumMod val="20000"/>
            <a:lumOff val="80000"/>
          </a:schemeClr>
        </a:solidFill>
        <a:ln w="12700" cap="flat" cmpd="sng" algn="ctr">
          <a:solidFill>
            <a:srgbClr val="326464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solidFill>
          <a:schemeClr val="accent1"/>
        </a:solidFill>
        <a:ln w="38100" cap="flat" cmpd="sng" algn="ctr">
          <a:solidFill>
            <a:srgbClr val="FF3300"/>
          </a:solidFill>
          <a:prstDash val="solid"/>
          <a:round/>
          <a:headEnd type="none" w="med" len="med"/>
          <a:tailEnd type="triangle" w="lg" len="lg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800" b="0" i="0" dirty="0" smtClean="0">
            <a:solidFill>
              <a:srgbClr val="326464"/>
            </a:solidFill>
            <a:latin typeface="Helvetica" pitchFamily="34" charset="0"/>
            <a:cs typeface="Helvetica" pitchFamily="34" charset="0"/>
          </a:defRPr>
        </a:defPPr>
      </a:lstStyle>
    </a:txDef>
  </a:objectDefaults>
  <a:extraClrSchemeLst>
    <a:extraClrScheme>
      <a:clrScheme name="LIGO_II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II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aLIGO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II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solidFill>
          <a:schemeClr val="accent1"/>
        </a:solidFill>
        <a:ln w="38100" cap="flat" cmpd="sng" algn="ctr">
          <a:solidFill>
            <a:srgbClr val="FF3300"/>
          </a:solidFill>
          <a:prstDash val="solid"/>
          <a:round/>
          <a:headEnd type="none" w="med" len="med"/>
          <a:tailEnd type="triangle" w="lg" len="lg"/>
        </a:ln>
        <a:effectLst/>
      </a:spPr>
      <a:bodyPr/>
      <a:lstStyle/>
    </a:lnDef>
  </a:objectDefaults>
  <a:extraClrSchemeLst>
    <a:extraClrScheme>
      <a:clrScheme name="LIGO_II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II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36668</TotalTime>
  <Words>1166</Words>
  <Application>Microsoft Office PowerPoint</Application>
  <PresentationFormat>On-screen Show (4:3)</PresentationFormat>
  <Paragraphs>261</Paragraphs>
  <Slides>31</Slides>
  <Notes>31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ＭＳ Ｐゴシック</vt:lpstr>
      <vt:lpstr>Calibri</vt:lpstr>
      <vt:lpstr>Cambria Math</vt:lpstr>
      <vt:lpstr>Helvetica</vt:lpstr>
      <vt:lpstr>Monotype Sorts</vt:lpstr>
      <vt:lpstr>Symbol</vt:lpstr>
      <vt:lpstr>Times New Roman</vt:lpstr>
      <vt:lpstr>Wingdings</vt:lpstr>
      <vt:lpstr>aLIGO</vt:lpstr>
      <vt:lpstr>1_aLIGO</vt:lpstr>
      <vt:lpstr>Photo Editor Photo</vt:lpstr>
      <vt:lpstr>Equation</vt:lpstr>
      <vt:lpstr>Advanced LIGO  Commissioning Overview</vt:lpstr>
      <vt:lpstr>History of Integrated Testing</vt:lpstr>
      <vt:lpstr>Current Timeline</vt:lpstr>
      <vt:lpstr>L1 Locking Statistics</vt:lpstr>
      <vt:lpstr>PowerPoint Presentation</vt:lpstr>
      <vt:lpstr>Compare with Enhanced LIGO</vt:lpstr>
      <vt:lpstr>L1 Noise Budget &amp; Range</vt:lpstr>
      <vt:lpstr>Subsystem highlights</vt:lpstr>
      <vt:lpstr>Commissioning Focus on the First Observational Run</vt:lpstr>
      <vt:lpstr>Run Planning</vt:lpstr>
      <vt:lpstr>Electro-Static Charging &amp; Actuation</vt:lpstr>
      <vt:lpstr>Laser intensity noise &amp; coupling</vt:lpstr>
      <vt:lpstr>Intensity noise coupling</vt:lpstr>
      <vt:lpstr>Challenges of Lock Acquisition for Advanced LIGO</vt:lpstr>
      <vt:lpstr>Controlled  Degrees of Freedom</vt:lpstr>
      <vt:lpstr>Arm Length Stabilization System</vt:lpstr>
      <vt:lpstr>End Station Servos</vt:lpstr>
      <vt:lpstr>Common Mode Control</vt:lpstr>
      <vt:lpstr>Arm Locking</vt:lpstr>
      <vt:lpstr>PowerPoint Presentation</vt:lpstr>
      <vt:lpstr>Differential Mode Control</vt:lpstr>
      <vt:lpstr>Full Lock Sequence</vt:lpstr>
      <vt:lpstr>Common Arm Offset Reduction</vt:lpstr>
      <vt:lpstr>Exact Frequencies</vt:lpstr>
      <vt:lpstr>Self-Amplified Lock</vt:lpstr>
      <vt:lpstr>In Conclusion</vt:lpstr>
      <vt:lpstr>Suspension violin modes</vt:lpstr>
      <vt:lpstr>Glitches from digital-to-analog converters</vt:lpstr>
      <vt:lpstr>Parametric Instabilities</vt:lpstr>
      <vt:lpstr>Seasonal variability of ground motion</vt:lpstr>
      <vt:lpstr>Impact of higher ground motion</vt:lpstr>
    </vt:vector>
  </TitlesOfParts>
  <Company>LIGO</Company>
  <LinksUpToDate>false</LinksUpToDate>
  <SharedDoc>false</SharedDoc>
  <HyperlinkBase>https://dcc.ligo.org/G1400551-x0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System Integration Status and Challenges, Post Project Commissioning Plans to Meet Science Goals</dc:title>
  <dc:subject>Integration</dc:subject>
  <dc:creator>Daniel Sigg</dc:creator>
  <cp:keywords>PAP2014-05</cp:keywords>
  <dc:description/>
  <cp:lastModifiedBy>Daniel</cp:lastModifiedBy>
  <cp:revision>3858</cp:revision>
  <cp:lastPrinted>1999-10-01T21:59:04Z</cp:lastPrinted>
  <dcterms:created xsi:type="dcterms:W3CDTF">2011-04-14T01:12:27Z</dcterms:created>
  <dcterms:modified xsi:type="dcterms:W3CDTF">2014-10-15T17:55:40Z</dcterms:modified>
  <cp:category/>
</cp:coreProperties>
</file>