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96" r:id="rId5"/>
    <p:sldId id="259" r:id="rId6"/>
    <p:sldId id="260" r:id="rId7"/>
    <p:sldId id="273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5" r:id="rId27"/>
    <p:sldId id="281" r:id="rId28"/>
    <p:sldId id="282" r:id="rId29"/>
    <p:sldId id="283" r:id="rId30"/>
    <p:sldId id="284" r:id="rId31"/>
    <p:sldId id="286" r:id="rId32"/>
    <p:sldId id="288" r:id="rId33"/>
    <p:sldId id="287" r:id="rId34"/>
    <p:sldId id="289" r:id="rId35"/>
    <p:sldId id="290" r:id="rId36"/>
    <p:sldId id="291" r:id="rId37"/>
    <p:sldId id="272" r:id="rId38"/>
    <p:sldId id="292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260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46333-0FD4-4697-A7EA-2AFE06903916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20E5F-88B6-421E-B96A-DF664832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0E5F-88B6-421E-B96A-DF664832DCC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7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7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228600"/>
            <a:ext cx="19621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7340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6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0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1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0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8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5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  <a:latin typeface="+mn-lt"/>
              </a:defRPr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609600" y="1447800"/>
            <a:ext cx="7924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609600" y="6172200"/>
            <a:ext cx="8001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00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33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Advanced LIGO </a:t>
            </a:r>
            <a:br>
              <a:rPr lang="en-US" dirty="0" smtClean="0"/>
            </a:br>
            <a:r>
              <a:rPr lang="en-US" dirty="0" smtClean="0"/>
              <a:t>is about to see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Peter R. Saulson</a:t>
            </a:r>
          </a:p>
          <a:p>
            <a:r>
              <a:rPr lang="en-US" dirty="0" smtClean="0"/>
              <a:t>Syracuse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waveforms let us read out source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The evolution of the mass distribution can be read out from the gravitational waveform: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457200" lvl="1" indent="0">
              <a:buNone/>
            </a:pPr>
            <a:r>
              <a:rPr lang="en-US" i="1" dirty="0" smtClean="0"/>
              <a:t>I</a:t>
            </a:r>
            <a:r>
              <a:rPr lang="en-US" dirty="0" smtClean="0"/>
              <a:t> is the mass </a:t>
            </a:r>
            <a:r>
              <a:rPr lang="en-US" dirty="0" err="1" smtClean="0"/>
              <a:t>quadrupole</a:t>
            </a:r>
            <a:r>
              <a:rPr lang="en-US" dirty="0" smtClean="0"/>
              <a:t> moment of the source.</a:t>
            </a:r>
          </a:p>
          <a:p>
            <a:pPr marL="0" indent="0">
              <a:buNone/>
            </a:pPr>
            <a:r>
              <a:rPr lang="en-US" dirty="0" smtClean="0"/>
              <a:t>   Coherent relativistic motion of large masses can be directly observed.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28194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interesting about gravitational waves?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Embody gravity’s obedience to the principle “no signal faster than light”</a:t>
            </a:r>
          </a:p>
          <a:p>
            <a:r>
              <a:rPr lang="en-US" dirty="0" smtClean="0"/>
              <a:t>Travel through otherwise opaque matter</a:t>
            </a:r>
          </a:p>
          <a:p>
            <a:r>
              <a:rPr lang="en-US" dirty="0" smtClean="0"/>
              <a:t>Can be generated by pure </a:t>
            </a:r>
            <a:r>
              <a:rPr lang="en-US" dirty="0" err="1" smtClean="0"/>
              <a:t>spacetime</a:t>
            </a:r>
            <a:endParaRPr lang="en-US" dirty="0" smtClean="0"/>
          </a:p>
          <a:p>
            <a:pPr lvl="1"/>
            <a:r>
              <a:rPr lang="en-US" dirty="0" smtClean="0"/>
              <a:t>Black holes</a:t>
            </a:r>
          </a:p>
          <a:p>
            <a:pPr lvl="1"/>
            <a:r>
              <a:rPr lang="en-US" dirty="0" smtClean="0"/>
              <a:t>Early universe fluctuations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Thus, gravitational waves can reveal, like nothing else can, the dynamics of strongly-curved </a:t>
            </a:r>
            <a:r>
              <a:rPr lang="en-US" dirty="0" err="1" smtClean="0"/>
              <a:t>spacetime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kinds of things </a:t>
            </a:r>
            <a:br>
              <a:rPr lang="en-US" dirty="0" smtClean="0"/>
            </a:br>
            <a:r>
              <a:rPr lang="en-US" dirty="0" smtClean="0"/>
              <a:t>might we see? Might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Binaries of neutron stars and black holes</a:t>
            </a:r>
          </a:p>
          <a:p>
            <a:pPr lvl="1"/>
            <a:r>
              <a:rPr lang="en-US" dirty="0" smtClean="0"/>
              <a:t>Study black hole </a:t>
            </a:r>
            <a:r>
              <a:rPr lang="en-US" dirty="0" err="1" smtClean="0"/>
              <a:t>spacetime</a:t>
            </a:r>
            <a:endParaRPr lang="en-US" dirty="0" smtClean="0"/>
          </a:p>
          <a:p>
            <a:pPr lvl="1"/>
            <a:r>
              <a:rPr lang="en-US" dirty="0" smtClean="0"/>
              <a:t>Learn neutron star equation of state</a:t>
            </a:r>
          </a:p>
          <a:p>
            <a:pPr lvl="1"/>
            <a:r>
              <a:rPr lang="en-US" dirty="0" smtClean="0"/>
              <a:t>What is the engine of gamma ray bursts?</a:t>
            </a:r>
          </a:p>
          <a:p>
            <a:r>
              <a:rPr lang="en-US" dirty="0" smtClean="0"/>
              <a:t>Stellar core collapse</a:t>
            </a:r>
          </a:p>
          <a:p>
            <a:pPr lvl="1"/>
            <a:r>
              <a:rPr lang="en-US" dirty="0" smtClean="0"/>
              <a:t>Dynamics that lead to supernova</a:t>
            </a:r>
          </a:p>
          <a:p>
            <a:r>
              <a:rPr lang="en-US" dirty="0" smtClean="0"/>
              <a:t>Rotating neutron stars</a:t>
            </a:r>
          </a:p>
          <a:p>
            <a:pPr lvl="1"/>
            <a:r>
              <a:rPr lang="en-US" dirty="0" smtClean="0"/>
              <a:t>What mechanisms can make neutron stars lumpy?</a:t>
            </a:r>
          </a:p>
          <a:p>
            <a:r>
              <a:rPr lang="en-US" dirty="0" smtClean="0"/>
              <a:t>Early universe dynamics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take to build a gravitational wave detector?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We’ll need:</a:t>
            </a:r>
          </a:p>
          <a:p>
            <a:pPr lvl="1"/>
            <a:r>
              <a:rPr lang="en-US" dirty="0" smtClean="0"/>
              <a:t>A set of free test masses</a:t>
            </a:r>
          </a:p>
          <a:p>
            <a:pPr lvl="1"/>
            <a:r>
              <a:rPr lang="en-US" dirty="0" smtClean="0"/>
              <a:t>A means to measure their relative motion</a:t>
            </a:r>
          </a:p>
          <a:p>
            <a:pPr lvl="1"/>
            <a:r>
              <a:rPr lang="en-US" dirty="0" smtClean="0"/>
              <a:t>Isolation of the masses from other causes of motion.</a:t>
            </a:r>
          </a:p>
          <a:p>
            <a:r>
              <a:rPr lang="en-US" dirty="0" smtClean="0"/>
              <a:t>Here’s the challenge:</a:t>
            </a:r>
          </a:p>
          <a:p>
            <a:pPr marL="457200" lvl="1" indent="0">
              <a:buNone/>
            </a:pPr>
            <a:r>
              <a:rPr lang="en-US" dirty="0" smtClean="0"/>
              <a:t>Best astrophysical estimates predict fractional separation changes of only 1 part in 10</a:t>
            </a:r>
            <a:r>
              <a:rPr lang="en-US" baseline="30000" dirty="0" smtClean="0"/>
              <a:t>22</a:t>
            </a:r>
            <a:r>
              <a:rPr lang="en-US" dirty="0" smtClean="0"/>
              <a:t>, or less.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invent a </a:t>
            </a:r>
            <a:br>
              <a:rPr lang="en-US" dirty="0" smtClean="0"/>
            </a:br>
            <a:r>
              <a:rPr lang="en-US" dirty="0" smtClean="0"/>
              <a:t>gravitational wave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14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95" y="2210000"/>
            <a:ext cx="3523810" cy="3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a Michelson interferometer to measure relative motion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15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05" y="1926172"/>
            <a:ext cx="4761389" cy="376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7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Michelson interferometer =</a:t>
            </a:r>
            <a:br>
              <a:rPr lang="en-US" sz="2800" dirty="0" smtClean="0"/>
            </a:br>
            <a:r>
              <a:rPr lang="en-US" sz="2800" dirty="0" smtClean="0"/>
              <a:t>transducer from length difference to brightness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16</a:t>
            </a:fld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2633700" cy="44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71140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Light from x arm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300942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Light from y arm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1639222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Brightness of superposed beams of light from the two arms.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1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test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A pendulum bob is dynamically free </a:t>
            </a:r>
            <a:br>
              <a:rPr lang="en-US" dirty="0" smtClean="0"/>
            </a:br>
            <a:r>
              <a:rPr lang="en-US" dirty="0" smtClean="0"/>
              <a:t>(above its resonant frequency).</a:t>
            </a:r>
          </a:p>
          <a:p>
            <a:pPr marL="0" indent="0">
              <a:buNone/>
            </a:pPr>
            <a:r>
              <a:rPr lang="en-US" dirty="0" smtClean="0"/>
              <a:t>   “bob” = test mass = interferometer mirror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A mass suspended as a pendulum is also isolated from external motions.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5200"/>
            <a:ext cx="3057525" cy="249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1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What is required for LIGO to succeed: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nterferometry with free masses,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train sensitivity of 10</a:t>
            </a:r>
            <a:r>
              <a:rPr lang="en-US" baseline="30000" dirty="0" smtClean="0"/>
              <a:t>-22</a:t>
            </a:r>
            <a:endParaRPr lang="en-US" dirty="0" smtClean="0"/>
          </a:p>
          <a:p>
            <a:pPr lvl="1"/>
            <a:r>
              <a:rPr lang="en-US" dirty="0"/>
              <a:t>i</a:t>
            </a:r>
            <a:r>
              <a:rPr lang="en-US" dirty="0" smtClean="0"/>
              <a:t>n the presence of very large noise.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If you don’t worry that this is impossible, you aren’t taking it seriously.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the sensible way </a:t>
            </a:r>
            <a:br>
              <a:rPr lang="en-US" dirty="0" smtClean="0"/>
            </a:br>
            <a:r>
              <a:rPr lang="en-US" dirty="0" smtClean="0"/>
              <a:t>to build an interferometer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36" y="1694504"/>
            <a:ext cx="6450127" cy="423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75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gravitational wave?</a:t>
            </a:r>
          </a:p>
          <a:p>
            <a:r>
              <a:rPr lang="en-US" dirty="0" smtClean="0"/>
              <a:t>What will we learn from detecting them?</a:t>
            </a:r>
          </a:p>
          <a:p>
            <a:r>
              <a:rPr lang="en-US" dirty="0"/>
              <a:t>T</a:t>
            </a:r>
            <a:r>
              <a:rPr lang="en-US" dirty="0" smtClean="0"/>
              <a:t>he challenge of detecting GWs</a:t>
            </a:r>
          </a:p>
          <a:p>
            <a:r>
              <a:rPr lang="en-US" dirty="0" smtClean="0"/>
              <a:t>How will we meet the challenge?</a:t>
            </a:r>
          </a:p>
          <a:p>
            <a:r>
              <a:rPr lang="en-US" dirty="0" smtClean="0"/>
              <a:t>What have we learned so far?</a:t>
            </a:r>
          </a:p>
          <a:p>
            <a:r>
              <a:rPr lang="en-US" dirty="0" smtClean="0"/>
              <a:t>What is Advanced LIGO about to see?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5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how we do it:</a:t>
            </a:r>
            <a:br>
              <a:rPr lang="en-US" dirty="0" smtClean="0"/>
            </a:br>
            <a:r>
              <a:rPr lang="en-US" dirty="0" smtClean="0"/>
              <a:t>feedback everywhere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1457296"/>
            <a:ext cx="4390996" cy="316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524001"/>
            <a:ext cx="4657841" cy="2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8768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Mirror alignment and position controlled by a system of sensors and actuators. The system stays very close to a chosen operating point, while leaving the mirrors nearly free.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767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measure </a:t>
            </a:r>
            <a:r>
              <a:rPr lang="en-US" i="1" dirty="0" smtClean="0"/>
              <a:t>h ~ 10</a:t>
            </a:r>
            <a:r>
              <a:rPr lang="en-US" i="1" baseline="30000" dirty="0" smtClean="0"/>
              <a:t>-22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98" y="1905000"/>
            <a:ext cx="5791702" cy="424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43" y="1759527"/>
            <a:ext cx="298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759527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759527"/>
            <a:ext cx="298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4855" y="1371600"/>
            <a:ext cx="381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An interferometer is a transducer from </a:t>
            </a:r>
            <a:br>
              <a:rPr lang="en-US" sz="2400" dirty="0" smtClean="0"/>
            </a:br>
            <a:r>
              <a:rPr lang="en-US" sz="2400" dirty="0" smtClean="0"/>
              <a:t>length difference to brightness.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Make the signal big by making the arms long.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 the transduction factor big by folding the arms.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Allow fine measurement of output power by using lots of light.</a:t>
            </a:r>
          </a:p>
        </p:txBody>
      </p:sp>
    </p:spTree>
    <p:extLst>
      <p:ext uri="{BB962C8B-B14F-4D97-AF65-F5344CB8AC3E}">
        <p14:creationId xmlns:p14="http://schemas.microsoft.com/office/powerpoint/2010/main" val="23623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optical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Laser power: 125 W</a:t>
            </a:r>
          </a:p>
          <a:p>
            <a:r>
              <a:rPr lang="en-US" dirty="0" smtClean="0"/>
              <a:t>Folding of arms by factor of 450. </a:t>
            </a:r>
          </a:p>
          <a:p>
            <a:pPr marL="457200" lvl="1" indent="0">
              <a:buNone/>
            </a:pPr>
            <a:r>
              <a:rPr lang="en-US" dirty="0" smtClean="0"/>
              <a:t>Arms are resonant </a:t>
            </a:r>
            <a:r>
              <a:rPr lang="en-US" dirty="0" err="1" smtClean="0"/>
              <a:t>Fabry</a:t>
            </a:r>
            <a:r>
              <a:rPr lang="en-US" dirty="0" smtClean="0"/>
              <a:t>-Perot cavities.</a:t>
            </a:r>
          </a:p>
          <a:p>
            <a:r>
              <a:rPr lang="en-US" dirty="0" smtClean="0"/>
              <a:t>Re-use laser power by a factor of 500 by reflecting light back into the interferometer.</a:t>
            </a:r>
          </a:p>
          <a:p>
            <a:pPr marL="457200" lvl="1" indent="0">
              <a:buNone/>
            </a:pPr>
            <a:r>
              <a:rPr lang="en-US" dirty="0" smtClean="0"/>
              <a:t>“power recycling”</a:t>
            </a:r>
          </a:p>
          <a:p>
            <a:r>
              <a:rPr lang="en-US" dirty="0" smtClean="0"/>
              <a:t>Resonantly build up signal by reflecting “signal sidebands” back into interferometer.</a:t>
            </a:r>
          </a:p>
          <a:p>
            <a:pPr marL="457200" lvl="1" indent="0">
              <a:buNone/>
            </a:pPr>
            <a:r>
              <a:rPr lang="en-US" dirty="0" smtClean="0"/>
              <a:t>“signal recycling”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optical layout</a:t>
            </a:r>
            <a:br>
              <a:rPr lang="en-US" dirty="0" smtClean="0"/>
            </a:br>
            <a:r>
              <a:rPr lang="en-US" dirty="0" smtClean="0"/>
              <a:t>(still simplified)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23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05" y="1295400"/>
            <a:ext cx="676578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83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Isolate against seismic noise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24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531562"/>
            <a:ext cx="41910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1676400"/>
            <a:ext cx="388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Strain of 10</a:t>
            </a:r>
            <a:r>
              <a:rPr lang="en-US" sz="2400" baseline="30000" dirty="0"/>
              <a:t>-22</a:t>
            </a:r>
            <a:r>
              <a:rPr lang="en-US" sz="2400" dirty="0"/>
              <a:t> corresponds to mirror motions of a few x 10</a:t>
            </a:r>
            <a:r>
              <a:rPr lang="en-US" sz="2400" baseline="30000" dirty="0"/>
              <a:t>-19</a:t>
            </a:r>
            <a:r>
              <a:rPr lang="en-US" sz="2400" dirty="0"/>
              <a:t> m (!), with 4 km arms. </a:t>
            </a:r>
            <a:endParaRPr lang="en-US" sz="2400" dirty="0" smtClean="0"/>
          </a:p>
          <a:p>
            <a:r>
              <a:rPr lang="en-US" sz="2400" dirty="0" smtClean="0"/>
              <a:t>Seismic </a:t>
            </a:r>
            <a:r>
              <a:rPr lang="en-US" sz="2400" dirty="0"/>
              <a:t>motion of the ground is about 10 orders of magnitude larger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“Isolate, isolate, isolate.”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50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Caveats re isolation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Resonant vibration isolators don’t work at low frequencies.</a:t>
            </a:r>
          </a:p>
          <a:p>
            <a:r>
              <a:rPr lang="en-US" dirty="0" smtClean="0"/>
              <a:t>Also, there’s a gravitational “short-circuit” around a mechanical isolator. </a:t>
            </a:r>
          </a:p>
          <a:p>
            <a:pPr marL="457200" lvl="1" indent="0">
              <a:buNone/>
            </a:pPr>
            <a:r>
              <a:rPr lang="en-US" dirty="0" smtClean="0"/>
              <a:t>Ask </a:t>
            </a:r>
            <a:r>
              <a:rPr lang="en-US" dirty="0" err="1" smtClean="0"/>
              <a:t>Vuk</a:t>
            </a:r>
            <a:r>
              <a:rPr lang="en-US" dirty="0" smtClean="0"/>
              <a:t> for details.</a:t>
            </a:r>
          </a:p>
          <a:p>
            <a:r>
              <a:rPr lang="en-US" dirty="0" smtClean="0"/>
              <a:t>There’s also a very large Brownian motion of the mirror, that needs to be tamed. </a:t>
            </a:r>
          </a:p>
          <a:p>
            <a:pPr marL="457200" lvl="1" indent="0">
              <a:buNone/>
            </a:pPr>
            <a:r>
              <a:rPr lang="en-US" dirty="0" smtClean="0"/>
              <a:t>Ask me in the question period, if you want.</a:t>
            </a:r>
          </a:p>
          <a:p>
            <a:pPr marL="57150" indent="0">
              <a:buNone/>
            </a:pPr>
            <a:r>
              <a:rPr lang="en-US" dirty="0" smtClean="0"/>
              <a:t>Maybe, next time, we should go into space. (Or at least into a mine …)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power spectrum </a:t>
            </a:r>
            <a:br>
              <a:rPr lang="en-US" dirty="0" smtClean="0"/>
            </a:br>
            <a:r>
              <a:rPr lang="en-US" dirty="0" smtClean="0"/>
              <a:t>of initial LIGO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052308" cy="335287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5105400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Noise was well understood at almost all frequencies. Photon shot noise dominated above 100 Hz. </a:t>
            </a:r>
            <a:br>
              <a:rPr lang="en-US" sz="2000" dirty="0" smtClean="0"/>
            </a:br>
            <a:r>
              <a:rPr lang="en-US" sz="2000" dirty="0" smtClean="0"/>
              <a:t>Noise from servo loops was important below 50 Hz.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48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LIGO’s two sites went into operation in 2005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27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090771" cy="24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91" y="1882269"/>
            <a:ext cx="3810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572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Hanford Observatory, WA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2891" y="4572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Livingston Observatory, LA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" y="5135879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years’ worth of integrated coincident data,  at or beyond design sensitivity, collected between 2005 and 2010.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73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 and Virgo observed and </a:t>
            </a:r>
            <a:br>
              <a:rPr lang="en-US" dirty="0" smtClean="0"/>
            </a:br>
            <a:r>
              <a:rPr lang="en-US" dirty="0" smtClean="0"/>
              <a:t>analyzed data with 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28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810330" cy="25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6576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6482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GEO, 600 m arms, near Hannover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52109" y="464127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Virgo, 3 km arms, near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LIGO’s 4 km arms, 10</a:t>
            </a:r>
            <a:r>
              <a:rPr lang="en-US" baseline="30000" dirty="0" smtClean="0"/>
              <a:t>-8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29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621554"/>
            <a:ext cx="6356995" cy="424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6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long time ago </a:t>
            </a:r>
            <a:br>
              <a:rPr lang="en-US" dirty="0" smtClean="0"/>
            </a:br>
            <a:r>
              <a:rPr lang="en-US" dirty="0" smtClean="0"/>
              <a:t>in a galaxy far, far away …</a:t>
            </a:r>
            <a:endParaRPr lang="en-US" dirty="0"/>
          </a:p>
        </p:txBody>
      </p:sp>
      <p:pic>
        <p:nvPicPr>
          <p:cNvPr id="6" name="146898main_viz_shiftingall_21.320x240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0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chambers</a:t>
            </a:r>
            <a:br>
              <a:rPr lang="en-US" dirty="0" smtClean="0"/>
            </a:br>
            <a:r>
              <a:rPr lang="en-US" sz="3200" dirty="0" smtClean="0"/>
              <a:t>here, </a:t>
            </a:r>
            <a:r>
              <a:rPr lang="en-US" sz="3200" dirty="0" err="1" smtClean="0"/>
              <a:t>beamsplitter</a:t>
            </a:r>
            <a:r>
              <a:rPr lang="en-US" sz="3200" dirty="0" smtClean="0"/>
              <a:t> and input test masses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30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36" y="1524000"/>
            <a:ext cx="620572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5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Quadruple pendulums suspend and isolate the test masses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31</a:t>
            </a:fld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251435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1752600"/>
            <a:ext cx="4038600" cy="40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34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masses suspended on fused silica fibers, welded in place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32</a:t>
            </a:fld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553200" cy="391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0" y="56388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Note: Clean-room practice must be rigorously enforced.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87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stages of active isolation supplement the pendulums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33</a:t>
            </a:fld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352381" cy="369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60" y="1813560"/>
            <a:ext cx="4980266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6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LIGO didn’t detect </a:t>
            </a:r>
            <a:br>
              <a:rPr lang="en-US" dirty="0" smtClean="0"/>
            </a:br>
            <a:r>
              <a:rPr lang="en-US" dirty="0" smtClean="0"/>
              <a:t>any gravitational wave signals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34</a:t>
            </a:fld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4029805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828800"/>
            <a:ext cx="426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We were disappointed, but not surprised.</a:t>
            </a:r>
          </a:p>
          <a:p>
            <a:r>
              <a:rPr lang="en-US" sz="2800" dirty="0" smtClean="0"/>
              <a:t>   We could see neutron star binaries only out to 20 </a:t>
            </a:r>
            <a:r>
              <a:rPr lang="en-US" sz="2800" dirty="0" err="1" smtClean="0"/>
              <a:t>Mpc</a:t>
            </a:r>
            <a:r>
              <a:rPr lang="en-US" sz="2800" dirty="0" smtClean="0"/>
              <a:t>, while we needed to see to ~200 </a:t>
            </a:r>
            <a:r>
              <a:rPr lang="en-US" sz="2800" dirty="0" err="1" smtClean="0"/>
              <a:t>Mpc</a:t>
            </a:r>
            <a:r>
              <a:rPr lang="en-US" sz="2800" dirty="0" smtClean="0"/>
              <a:t> to expect a few per year.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Advanced LIGO will see to 200 </a:t>
            </a:r>
            <a:r>
              <a:rPr lang="en-US" sz="2800" dirty="0" err="1" smtClean="0"/>
              <a:t>Mpc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06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interesting upper limit from initial LIGO 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35</a:t>
            </a:fld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351244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600200"/>
            <a:ext cx="480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GRB 070201 was a short hard gamma ray burst, apparently in M31. (Distance = 0.8 </a:t>
            </a:r>
            <a:r>
              <a:rPr lang="en-US" sz="2400" dirty="0" err="1" smtClean="0"/>
              <a:t>Mpc</a:t>
            </a:r>
            <a:r>
              <a:rPr lang="en-US" sz="2400" dirty="0" smtClean="0"/>
              <a:t>, close!)</a:t>
            </a:r>
          </a:p>
          <a:p>
            <a:r>
              <a:rPr lang="en-US" sz="2400" dirty="0" smtClean="0"/>
              <a:t>   If it had been caused by a neutron star binary (or NS-BH binary), we would have seen it. We didn’t.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Most likely conclusion: It wasn’t a classic short hard GRB, but was instead an SGR giant flare.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99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interesting upper limit from initial LIGO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36</a:t>
            </a:fld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52" y="1524000"/>
            <a:ext cx="602284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600200"/>
            <a:ext cx="327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Initial LIGO set upper limits on the strength of a stochastic background of GWs that are competitive with most other techniques. (Stay tuned re BICEP 2 … 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err="1" smtClean="0"/>
              <a:t>aLIGO</a:t>
            </a:r>
            <a:r>
              <a:rPr lang="en-US" sz="2400" dirty="0" smtClean="0"/>
              <a:t> will test some interesting models. Ask </a:t>
            </a:r>
            <a:r>
              <a:rPr lang="en-US" sz="2400" dirty="0" err="1" smtClean="0"/>
              <a:t>Vuk</a:t>
            </a:r>
            <a:r>
              <a:rPr lang="en-US" sz="2400" dirty="0" smtClean="0"/>
              <a:t> </a:t>
            </a:r>
            <a:r>
              <a:rPr lang="en-US" sz="2400" smtClean="0"/>
              <a:t>and Gwynne </a:t>
            </a:r>
            <a:r>
              <a:rPr lang="en-US" sz="2400" dirty="0" smtClean="0"/>
              <a:t>for more details.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988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will soon have the sensitivity that we need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37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030708" cy="379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968750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2605881"/>
            <a:ext cx="24574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3675856"/>
            <a:ext cx="323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4864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iLIGO</a:t>
            </a:r>
            <a:r>
              <a:rPr lang="en-US" sz="2000" dirty="0" smtClean="0"/>
              <a:t> could see the Virgo Cluster.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54864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aLIGO</a:t>
            </a:r>
            <a:r>
              <a:rPr lang="en-US" sz="2000" dirty="0" smtClean="0"/>
              <a:t> will survey 1000x more volume.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05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Today, </a:t>
            </a:r>
            <a:r>
              <a:rPr lang="en-US" dirty="0" err="1" smtClean="0"/>
              <a:t>aLIGO</a:t>
            </a:r>
            <a:r>
              <a:rPr lang="en-US" dirty="0" smtClean="0"/>
              <a:t> can see twice as far as initial LIGO did.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501140"/>
            <a:ext cx="7772400" cy="38861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4864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week-long Engineering Run starts next week at Livingston.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464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neutron star signals expected by 2017-19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39</a:t>
            </a:fld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44" y="1524000"/>
            <a:ext cx="558393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676400"/>
            <a:ext cx="3581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</a:t>
            </a:r>
            <a:r>
              <a:rPr lang="en-US" sz="2800" dirty="0" err="1" smtClean="0"/>
              <a:t>aLIGO</a:t>
            </a:r>
            <a:r>
              <a:rPr lang="en-US" sz="2800" dirty="0" smtClean="0"/>
              <a:t> will reach design sensitivity by 2019.</a:t>
            </a:r>
          </a:p>
          <a:p>
            <a:r>
              <a:rPr lang="en-US" sz="2800" dirty="0" smtClean="0"/>
              <a:t>   Binaries with black holes will likely turn up as well.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There will be a lot of good physics and astrophysics to do.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96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Much closer to home …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0"/>
            <a:ext cx="4114800" cy="4572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600200"/>
            <a:ext cx="441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In 1974, Russell </a:t>
            </a:r>
            <a:r>
              <a:rPr lang="en-US" sz="2400" dirty="0" err="1" smtClean="0"/>
              <a:t>Hulse</a:t>
            </a:r>
            <a:r>
              <a:rPr lang="en-US" sz="2400" dirty="0" smtClean="0"/>
              <a:t> and </a:t>
            </a:r>
            <a:br>
              <a:rPr lang="en-US" sz="2400" dirty="0" smtClean="0"/>
            </a:br>
            <a:r>
              <a:rPr lang="en-US" sz="2400" dirty="0" smtClean="0"/>
              <a:t>Joe Taylor found PSR 1913+16, a pulsar in a binary orbit with another neutron star.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As Taylor followed the orbit over the years, he found it “getting ahead of itself.” Energy loss caused the two neutron stars to fall closer together and orbit faster.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This was the discovery of gravitational radiation.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111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Soon</a:t>
            </a:r>
            <a:r>
              <a:rPr lang="en-US" dirty="0"/>
              <a:t>, Advanced Virgo </a:t>
            </a:r>
            <a:r>
              <a:rPr lang="en-US" dirty="0" smtClean="0"/>
              <a:t>will join </a:t>
            </a:r>
            <a:r>
              <a:rPr lang="en-US" dirty="0"/>
              <a:t>the network. That will allow sky localization, opening the way to multi-messenger GW astronomy.</a:t>
            </a:r>
          </a:p>
          <a:p>
            <a:pPr marL="0" indent="0">
              <a:buNone/>
            </a:pPr>
            <a:r>
              <a:rPr lang="en-US" dirty="0"/>
              <a:t>   A few years later, LIGO India will give us much tighter error boxes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The gravitational </a:t>
            </a:r>
            <a:r>
              <a:rPr lang="en-US" smtClean="0"/>
              <a:t>wave future looks very bright!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8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</a:t>
            </a:r>
            <a:br>
              <a:rPr lang="en-US" dirty="0" smtClean="0"/>
            </a:br>
            <a:r>
              <a:rPr lang="en-US" dirty="0" err="1" smtClean="0"/>
              <a:t>spacetime</a:t>
            </a:r>
            <a:r>
              <a:rPr lang="en-US" dirty="0" smtClean="0"/>
              <a:t> curvature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21" y="1752421"/>
            <a:ext cx="4115157" cy="41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when a gravitational wave passes 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saulson-user\Desktop\Minnesota colloquium\test mass pictur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Gravitational wave:</a:t>
            </a:r>
            <a:br>
              <a:rPr lang="en-US" sz="3200" dirty="0" smtClean="0"/>
            </a:br>
            <a:r>
              <a:rPr lang="en-US" sz="3200" dirty="0" smtClean="0"/>
              <a:t>a transverse wave of  </a:t>
            </a:r>
            <a:r>
              <a:rPr lang="en-US" sz="3200" dirty="0" err="1" smtClean="0"/>
              <a:t>quadrupolar</a:t>
            </a:r>
            <a:r>
              <a:rPr lang="en-US" sz="3200" dirty="0" smtClean="0"/>
              <a:t> strain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7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4723810" cy="43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27432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train amplitude:</a:t>
            </a:r>
            <a:br>
              <a:rPr lang="en-US" sz="2400" dirty="0" smtClean="0"/>
            </a:br>
            <a:r>
              <a:rPr lang="en-US" sz="2400" i="1" dirty="0" smtClean="0"/>
              <a:t>h = 2 </a:t>
            </a:r>
            <a:r>
              <a:rPr lang="en-US" sz="2400" i="1" dirty="0" smtClean="0">
                <a:latin typeface="Symbol" panose="05050102010706020507" pitchFamily="18" charset="2"/>
              </a:rPr>
              <a:t>D</a:t>
            </a:r>
            <a:r>
              <a:rPr lang="en-US" sz="2400" i="1" dirty="0" smtClean="0"/>
              <a:t>L/L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01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waveform =</a:t>
            </a:r>
            <a:br>
              <a:rPr lang="en-US" dirty="0" smtClean="0"/>
            </a:br>
            <a:r>
              <a:rPr lang="en-US" dirty="0" smtClean="0"/>
              <a:t>oscillation pattern of test masses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8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84" y="1524000"/>
            <a:ext cx="578043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we understand gravity, we can calculate waveforms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9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43457"/>
            <a:ext cx="6629399" cy="352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=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1828800"/>
            <a:ext cx="609600" cy="609600"/>
          </a:xfrm>
          <a:prstGeom prst="rect">
            <a:avLst/>
          </a:prstGeom>
        </p:spPr>
      </p:pic>
      <p:pic>
        <p:nvPicPr>
          <p:cNvPr id="6" name="m=10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840" y="36576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490567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Stellar-mass objects give signals in the audio band. (!)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LIGO-G1401401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range Lines">
  <a:themeElements>
    <a:clrScheme name="Orange Lines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range Lines.pot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ange Lines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Lines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maryland colloquium</Template>
  <TotalTime>440</TotalTime>
  <Words>1170</Words>
  <Application>Microsoft Office PowerPoint</Application>
  <PresentationFormat>On-screen Show (4:3)</PresentationFormat>
  <Paragraphs>220</Paragraphs>
  <Slides>40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Orange Lines</vt:lpstr>
      <vt:lpstr>What Advanced LIGO  is about to see</vt:lpstr>
      <vt:lpstr>Outline</vt:lpstr>
      <vt:lpstr>A long time ago  in a galaxy far, far away …</vt:lpstr>
      <vt:lpstr>Much closer to home …</vt:lpstr>
      <vt:lpstr>How to measure  spacetime curvature</vt:lpstr>
      <vt:lpstr>What happens when a gravitational wave passes by</vt:lpstr>
      <vt:lpstr>Gravitational wave: a transverse wave of  quadrupolar strain</vt:lpstr>
      <vt:lpstr>Gravitational waveform = oscillation pattern of test masses</vt:lpstr>
      <vt:lpstr>Since we understand gravity, we can calculate waveforms</vt:lpstr>
      <vt:lpstr>Gravitational waveforms let us read out source dynamics</vt:lpstr>
      <vt:lpstr>What is interesting about gravitational waves?</vt:lpstr>
      <vt:lpstr>What kinds of things  might we see? Might we learn?</vt:lpstr>
      <vt:lpstr>What does it take to build a gravitational wave detector?</vt:lpstr>
      <vt:lpstr>Let’s invent a  gravitational wave detector</vt:lpstr>
      <vt:lpstr>Use a Michelson interferometer to measure relative motion</vt:lpstr>
      <vt:lpstr>Michelson interferometer = transducer from length difference to brightness</vt:lpstr>
      <vt:lpstr>Free test masses</vt:lpstr>
      <vt:lpstr>Can it work?</vt:lpstr>
      <vt:lpstr>Here’s the sensible way  to build an interferometer</vt:lpstr>
      <vt:lpstr>Here’s how we do it: feedback everywhere</vt:lpstr>
      <vt:lpstr>Can we measure h ~ 10-22?</vt:lpstr>
      <vt:lpstr>aLIGO optical design</vt:lpstr>
      <vt:lpstr>aLIGO optical layout (still simplified)</vt:lpstr>
      <vt:lpstr>Isolate against seismic noise</vt:lpstr>
      <vt:lpstr>Caveats re isolation</vt:lpstr>
      <vt:lpstr>Noise power spectrum  of initial LIGO</vt:lpstr>
      <vt:lpstr>LIGO’s two sites went into operation in 2005</vt:lpstr>
      <vt:lpstr>GEO and Virgo observed and  analyzed data with us</vt:lpstr>
      <vt:lpstr>LIGO’s 4 km arms, 10-8 torr</vt:lpstr>
      <vt:lpstr>Vacuum chambers here, beamsplitter and input test masses</vt:lpstr>
      <vt:lpstr>Quadruple pendulums suspend and isolate the test masses</vt:lpstr>
      <vt:lpstr>Test masses suspended on fused silica fibers, welded in place</vt:lpstr>
      <vt:lpstr>Two stages of active isolation supplement the pendulums</vt:lpstr>
      <vt:lpstr>Initial LIGO didn’t detect  any gravitational wave signals</vt:lpstr>
      <vt:lpstr>An interesting upper limit from initial LIGO observations</vt:lpstr>
      <vt:lpstr>Another interesting upper limit from initial LIGO</vt:lpstr>
      <vt:lpstr>aLIGO will soon have the sensitivity that we need</vt:lpstr>
      <vt:lpstr>Today, aLIGO can see twice as far as initial LIGO did.</vt:lpstr>
      <vt:lpstr>Binary neutron star signals expected by 2017-19</vt:lpstr>
      <vt:lpstr>Prospects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Advanced LIGO  is about to see</dc:title>
  <dc:creator>saulson-user</dc:creator>
  <cp:lastModifiedBy>saulson-user</cp:lastModifiedBy>
  <cp:revision>78</cp:revision>
  <dcterms:created xsi:type="dcterms:W3CDTF">2014-12-02T17:02:10Z</dcterms:created>
  <dcterms:modified xsi:type="dcterms:W3CDTF">2014-12-18T12:22:05Z</dcterms:modified>
</cp:coreProperties>
</file>