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263" r:id="rId4"/>
    <p:sldId id="265" r:id="rId5"/>
    <p:sldId id="266" r:id="rId6"/>
    <p:sldId id="262" r:id="rId7"/>
    <p:sldId id="267" r:id="rId8"/>
    <p:sldId id="269" r:id="rId9"/>
    <p:sldId id="268" r:id="rId10"/>
    <p:sldId id="272" r:id="rId11"/>
    <p:sldId id="271" r:id="rId12"/>
    <p:sldId id="273" r:id="rId13"/>
    <p:sldId id="274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6" r:id="rId26"/>
    <p:sldId id="285" r:id="rId27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McCormi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CE25-C517-514B-9A43-E58481FC1904}" type="datetimeFigureOut">
              <a:rPr lang="en-US" smtClean="0"/>
              <a:t>2/5/15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C4E0-5120-AE48-9649-65A63703D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16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4C1C0-D61C-9B4C-9B9D-04B7DB7D2C78}" type="datetimeFigureOut">
              <a:rPr lang="en-US" smtClean="0"/>
              <a:t>2/5/15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FD4A9-0237-CD4A-90C8-902D5D89E3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4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D4A9-0237-CD4A-90C8-902D5D89E3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0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data</a:t>
            </a:r>
            <a:r>
              <a:rPr lang="en-US" baseline="0" dirty="0" smtClean="0"/>
              <a:t> points were lost in the process of trying to record the positive hit. LR started ~ 8e-10 </a:t>
            </a:r>
            <a:r>
              <a:rPr lang="en-US" baseline="0" dirty="0" err="1" smtClean="0"/>
              <a:t>torr</a:t>
            </a:r>
            <a:r>
              <a:rPr lang="en-US" baseline="0" dirty="0" smtClean="0"/>
              <a:t> l/s, after the hit recorded data started ~5.1e-9 </a:t>
            </a:r>
            <a:r>
              <a:rPr lang="en-US" baseline="0" dirty="0" err="1" smtClean="0"/>
              <a:t>torr</a:t>
            </a:r>
            <a:r>
              <a:rPr lang="en-US" baseline="0" dirty="0" smtClean="0"/>
              <a:t> l/s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D4A9-0237-CD4A-90C8-902D5D89E3F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2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5.v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6.v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7.v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8.v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9.v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0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8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D262-69E5-AD41-9B2F-AC39AC78B7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3383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4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8152B-5BB6-F148-BA7B-45C7A96C60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6648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8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6199-0772-0947-B994-295FC64BA5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6952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2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A2DD-B3D3-0B42-96F2-FF31F80710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444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6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2B0B1-9E9F-B745-BE3A-174B10B402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745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0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A5C01-27D4-A04E-92DE-E88CD5373A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9151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4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6B7B0-E0C8-534B-860E-E9613E76C0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3219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8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15E19-CFA3-9443-82BB-3B60A6B75F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740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2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BC5FB-1041-0E47-8C77-2EBD7E5B0C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984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6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81A5B-1FA2-AA43-BFAC-C426965606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543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0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B4F2E-D8B0-324B-84A8-3EA3620316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37062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b="0" i="1"/>
            </a:lvl1pPr>
          </a:lstStyle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043895D-12F6-EE4A-9914-E2D19181C6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-107" charset="0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>
    <p:dissolve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DocDB/0061/D1100999/004/D1100999-v4%20aLIGO,%20high%20quality,%20non-wedged,%206in%20Viewport%20Assy.PDF" TargetMode="External"/><Relationship Id="rId4" Type="http://schemas.openxmlformats.org/officeDocument/2006/relationships/hyperlink" Target="https://services.ligo-la.caltech.edu/FRS/show_bug.cgi?id=258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c.ligo.org/DocDB/0029/T1000746/007/T1000746-v7_Viewports_Subsystem_FDD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1412"/>
            <a:ext cx="7772400" cy="735013"/>
          </a:xfrm>
        </p:spPr>
        <p:txBody>
          <a:bodyPr/>
          <a:lstStyle/>
          <a:p>
            <a:r>
              <a:rPr lang="en-US" b="1" dirty="0" smtClean="0"/>
              <a:t>LLO X-End Excess Gas Load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1733247"/>
            <a:ext cx="6400800" cy="3552372"/>
          </a:xfrm>
        </p:spPr>
        <p:txBody>
          <a:bodyPr/>
          <a:lstStyle/>
          <a:p>
            <a:r>
              <a:rPr lang="en-US" sz="4000" dirty="0" smtClean="0"/>
              <a:t>Excess gas load based on pressure, RGA data and helium leak checking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53446060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RGA DATA With GV12 Closed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 23, 2015 RGA scans saved</a:t>
            </a:r>
          </a:p>
          <a:p>
            <a:endParaRPr lang="en-US" dirty="0" smtClean="0"/>
          </a:p>
          <a:p>
            <a:r>
              <a:rPr lang="en-US" dirty="0" smtClean="0"/>
              <a:t>RGA scan with GV12 closed (next slide)</a:t>
            </a:r>
          </a:p>
          <a:p>
            <a:endParaRPr lang="en-US" dirty="0"/>
          </a:p>
          <a:p>
            <a:r>
              <a:rPr lang="en-US" dirty="0" smtClean="0"/>
              <a:t>Water is the highest peak.</a:t>
            </a:r>
          </a:p>
          <a:p>
            <a:endParaRPr lang="en-US" dirty="0"/>
          </a:p>
          <a:p>
            <a:r>
              <a:rPr lang="en-US" dirty="0" smtClean="0"/>
              <a:t>No signs of an outside air leak.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2189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DATA With GV12 Closed</a:t>
            </a:r>
            <a:br>
              <a:rPr lang="en-US" dirty="0" smtClean="0"/>
            </a:br>
            <a:r>
              <a:rPr lang="en-US" dirty="0" smtClean="0"/>
              <a:t>Jan 23, 2015</a:t>
            </a:r>
            <a:endParaRPr lang="en-US" dirty="0"/>
          </a:p>
        </p:txBody>
      </p:sp>
      <p:pic>
        <p:nvPicPr>
          <p:cNvPr id="8" name="Content Placeholder 7" descr="X-End_BSC4_Only_01-23-2015_smc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45" b="-12245"/>
          <a:stretch>
            <a:fillRect/>
          </a:stretch>
        </p:blipFill>
        <p:spPr/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9837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Data With GV12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Jan 26, </a:t>
            </a:r>
            <a:r>
              <a:rPr lang="en-US" dirty="0" smtClean="0"/>
              <a:t>2015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GV12 was opened, rendering the BSC4 chamber common with the </a:t>
            </a:r>
            <a:r>
              <a:rPr lang="en-US" dirty="0" err="1" smtClean="0"/>
              <a:t>Cryo</a:t>
            </a:r>
            <a:r>
              <a:rPr lang="en-US" dirty="0" smtClean="0"/>
              <a:t> Trap and X-Arm (GV11 Open).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RGA scan displays a “text book” outside air leak signature (next slide)</a:t>
            </a:r>
          </a:p>
          <a:p>
            <a:endParaRPr lang="en-US" dirty="0" smtClean="0"/>
          </a:p>
          <a:p>
            <a:r>
              <a:rPr lang="en-US" dirty="0" smtClean="0"/>
              <a:t>Peeks at AMU 14, 28, 32, and 40 indicate an air leak.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065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RGA Data With GV12 Open</a:t>
            </a:r>
          </a:p>
        </p:txBody>
      </p:sp>
      <p:pic>
        <p:nvPicPr>
          <p:cNvPr id="9" name="Content Placeholder 8" descr="X-END RGA Scan_GV12 Open_1-26-1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26" b="-12226"/>
          <a:stretch>
            <a:fillRect/>
          </a:stretch>
        </p:blipFill>
        <p:spPr/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9783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Data and Leak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Jan 26, 2015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RGA scans indicated an air signature on the east side of GV12.</a:t>
            </a:r>
          </a:p>
          <a:p>
            <a:endParaRPr lang="en-US" dirty="0"/>
          </a:p>
          <a:p>
            <a:r>
              <a:rPr lang="en-US" dirty="0" smtClean="0"/>
              <a:t>Begin a complete leak check of all components accessible in the VEA </a:t>
            </a:r>
            <a:r>
              <a:rPr lang="en-US" dirty="0" smtClean="0"/>
              <a:t>performed</a:t>
            </a:r>
            <a:r>
              <a:rPr lang="en-US" dirty="0" smtClean="0"/>
              <a:t> </a:t>
            </a:r>
            <a:r>
              <a:rPr lang="en-US" dirty="0" smtClean="0"/>
              <a:t>to validate if the air signature was coming from the beam tube or something inside the VEA.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4905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Checking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Jan 26, 2015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Ruled out all suspect flanges, welds, all metal valves (pump out ports), gate valve on CP-4, and feed-through locations</a:t>
            </a:r>
            <a:r>
              <a:rPr lang="en-US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Jan 27, </a:t>
            </a:r>
            <a:r>
              <a:rPr lang="en-US" dirty="0" smtClean="0"/>
              <a:t>2015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A delayed (~ 5-10 min) response but positive, on the leak detector after spraying helium in the dust cover of GV11 and in the process of spraying GV12 dust cover.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3621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INFICON UL5000 Leak Detector Data</a:t>
            </a:r>
            <a:endParaRPr lang="en-US" dirty="0"/>
          </a:p>
        </p:txBody>
      </p:sp>
      <p:pic>
        <p:nvPicPr>
          <p:cNvPr id="7" name="Content Placeholder 6" descr="X-End LC- 01-27-15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530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Leak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Jan 28, </a:t>
            </a:r>
            <a:r>
              <a:rPr lang="en-US" dirty="0" smtClean="0"/>
              <a:t>2015          </a:t>
            </a:r>
            <a:r>
              <a:rPr lang="en-US" b="1" u="sng" dirty="0" smtClean="0"/>
              <a:t>Morning </a:t>
            </a:r>
            <a:r>
              <a:rPr lang="en-US" b="1" u="sng" dirty="0" smtClean="0"/>
              <a:t>Activities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the Seiko TP to pump down and recover the pressure (no ion pump).</a:t>
            </a:r>
          </a:p>
          <a:p>
            <a:r>
              <a:rPr lang="en-US" dirty="0" smtClean="0"/>
              <a:t>Introducing the leak detector and isolating the QDP80 to sample the helium back ground in the morning.</a:t>
            </a:r>
            <a:endParaRPr lang="en-US" dirty="0"/>
          </a:p>
          <a:p>
            <a:r>
              <a:rPr lang="en-US" dirty="0" smtClean="0"/>
              <a:t>Leak rate 2e-6 </a:t>
            </a:r>
            <a:r>
              <a:rPr lang="en-US" dirty="0" err="1" smtClean="0"/>
              <a:t>torr</a:t>
            </a:r>
            <a:r>
              <a:rPr lang="en-US" dirty="0" smtClean="0"/>
              <a:t> l/s</a:t>
            </a:r>
          </a:p>
          <a:p>
            <a:r>
              <a:rPr lang="en-US" dirty="0" smtClean="0"/>
              <a:t>Repeat this method daily through Friday Jan 30, 2015. Each days results were very close and repeatable.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2081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Data Post Leak Checking LGV Dust 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Feb 2, 2015</a:t>
            </a:r>
          </a:p>
          <a:p>
            <a:endParaRPr lang="en-US" dirty="0"/>
          </a:p>
          <a:p>
            <a:r>
              <a:rPr lang="en-US" dirty="0" smtClean="0"/>
              <a:t>The vacuum system was left static over the weekend, no pumping from Seiko or </a:t>
            </a:r>
            <a:r>
              <a:rPr lang="en-US" dirty="0"/>
              <a:t>I</a:t>
            </a:r>
            <a:r>
              <a:rPr lang="en-US" dirty="0" smtClean="0"/>
              <a:t>on pump (~70 hrs.)</a:t>
            </a:r>
          </a:p>
          <a:p>
            <a:endParaRPr lang="en-US" dirty="0"/>
          </a:p>
          <a:p>
            <a:r>
              <a:rPr lang="en-US" dirty="0" smtClean="0"/>
              <a:t>RGA scan (next slide) demonstrates the helium in the system is substantial. RGA in faraday cup mode (No CEM) indicates two things now.</a:t>
            </a:r>
          </a:p>
          <a:p>
            <a:pPr lvl="1"/>
            <a:r>
              <a:rPr lang="en-US" dirty="0" smtClean="0"/>
              <a:t>Outside air leak</a:t>
            </a:r>
          </a:p>
          <a:p>
            <a:pPr lvl="1"/>
            <a:r>
              <a:rPr lang="en-US" dirty="0" smtClean="0"/>
              <a:t>Helium saturation overcomes the water peak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00050"/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6644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Scan Baseline</a:t>
            </a:r>
            <a:br>
              <a:rPr lang="en-US" dirty="0" smtClean="0"/>
            </a:br>
            <a:r>
              <a:rPr lang="en-US" dirty="0" smtClean="0"/>
              <a:t>~ 70 hrs.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N</a:t>
            </a:r>
            <a:r>
              <a:rPr lang="en-US" dirty="0" smtClean="0"/>
              <a:t>o Pumping</a:t>
            </a:r>
            <a:endParaRPr lang="en-US" dirty="0"/>
          </a:p>
        </p:txBody>
      </p:sp>
      <p:pic>
        <p:nvPicPr>
          <p:cNvPr id="7" name="Content Placeholder 6" descr="X-End-GV12 open_static 70 h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56" b="-18756"/>
          <a:stretch>
            <a:fillRect/>
          </a:stretch>
        </p:blipFill>
        <p:spPr/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8144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noticeable difference in pump down times and ultimate pressure raised suspicion after the X-End vent/pump down Aug 28, 2014</a:t>
            </a:r>
            <a:r>
              <a:rPr lang="en-US" dirty="0" smtClean="0"/>
              <a:t>. (see plot next slide)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Also following </a:t>
            </a:r>
            <a:r>
              <a:rPr lang="en-US" dirty="0"/>
              <a:t>the successful repair of GV7 and comparing ultimate pressures of both X &amp; Y end stations also heightened this sense of </a:t>
            </a:r>
            <a:r>
              <a:rPr lang="en-US" dirty="0" smtClean="0"/>
              <a:t>awareness and concern.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073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Integrity of GV12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/>
              <a:t>Feb 3, </a:t>
            </a:r>
            <a:r>
              <a:rPr lang="en-US" sz="2000" dirty="0" smtClean="0"/>
              <a:t>2015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 smtClean="0"/>
              <a:t>test was initiated to determine if both LGV’s were contributing to the source of helium.</a:t>
            </a:r>
            <a:endParaRPr lang="en-US" sz="2000" dirty="0"/>
          </a:p>
          <a:p>
            <a:pPr>
              <a:spcAft>
                <a:spcPts val="1800"/>
              </a:spcAft>
            </a:pPr>
            <a:r>
              <a:rPr lang="en-US" sz="2000" dirty="0" smtClean="0"/>
              <a:t>Test consisted of base line readings of pressures at the BSC and </a:t>
            </a:r>
            <a:r>
              <a:rPr lang="en-US" sz="2000" dirty="0" err="1" smtClean="0"/>
              <a:t>Cryo</a:t>
            </a:r>
            <a:r>
              <a:rPr lang="en-US" sz="2000" dirty="0" smtClean="0"/>
              <a:t> Trap, helium leak rate on the leak detector (common with the main volume) and RGA data monitoring. </a:t>
            </a:r>
            <a:endParaRPr lang="en-US" sz="2000" dirty="0"/>
          </a:p>
          <a:p>
            <a:pPr>
              <a:spcAft>
                <a:spcPts val="1800"/>
              </a:spcAft>
            </a:pPr>
            <a:r>
              <a:rPr lang="en-US" sz="2000" dirty="0" smtClean="0"/>
              <a:t>After all base line measurements were recorded GV12 was closed  for ~ 6 hrs. and then re-opened.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During this time period the data proved that GV12 was not a source of the outside air leak and present helium background.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8061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INFICON Leak Detector Data</a:t>
            </a:r>
            <a:br>
              <a:rPr lang="en-US" dirty="0" smtClean="0"/>
            </a:br>
            <a:r>
              <a:rPr lang="en-US" dirty="0" smtClean="0"/>
              <a:t>During GV12 Integrity Test</a:t>
            </a:r>
            <a:endParaRPr lang="en-US" dirty="0"/>
          </a:p>
        </p:txBody>
      </p:sp>
      <p:pic>
        <p:nvPicPr>
          <p:cNvPr id="7" name="Content Placeholder 6" descr="Inficon data_Test GV12_2-3-1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66" r="-2766"/>
          <a:stretch>
            <a:fillRect/>
          </a:stretch>
        </p:blipFill>
        <p:spPr/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9249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of INFICON </a:t>
            </a:r>
            <a:r>
              <a:rPr lang="en-US" dirty="0"/>
              <a:t>Leak Detector </a:t>
            </a:r>
            <a:br>
              <a:rPr lang="en-US" dirty="0"/>
            </a:br>
            <a:r>
              <a:rPr lang="en-US" dirty="0"/>
              <a:t>During GV12 Integrity Test</a:t>
            </a:r>
          </a:p>
        </p:txBody>
      </p:sp>
      <p:pic>
        <p:nvPicPr>
          <p:cNvPr id="7" name="Content Placeholder 6" descr="Screen Shot 2015-02-05 at 3.14.12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70" b="-7870"/>
          <a:stretch>
            <a:fillRect/>
          </a:stretch>
        </p:blipFill>
        <p:spPr>
          <a:xfrm>
            <a:off x="177800" y="2201332"/>
            <a:ext cx="2286000" cy="3210076"/>
          </a:xfrm>
        </p:spPr>
      </p:pic>
      <p:pic>
        <p:nvPicPr>
          <p:cNvPr id="9" name="Picture 8" descr="X-Arm Map_Gauges_Valv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57" y="2709329"/>
            <a:ext cx="5925457" cy="216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124200" y="1739667"/>
            <a:ext cx="221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Feb 3, 2015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0074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RGA Data with GV12 Closed </a:t>
            </a:r>
            <a:br>
              <a:rPr lang="en-US" dirty="0"/>
            </a:br>
            <a:r>
              <a:rPr lang="en-US" dirty="0"/>
              <a:t>for ~ 6 hrs.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Helium peak (AMU 4) reduced significantly. Helium was reduced from ~ 1.1e-12 amps to 2.2e-13 amps in 6 hours.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Air signature (AMU 14, 28, 32, 40) also reduced significantly.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Water (AMU 18) is higher due to lack of </a:t>
            </a:r>
            <a:r>
              <a:rPr lang="en-US" dirty="0" err="1" smtClean="0"/>
              <a:t>cryo</a:t>
            </a:r>
            <a:r>
              <a:rPr lang="en-US" dirty="0" smtClean="0"/>
              <a:t> trap when GV12 is closed.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See scan on the next slide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138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Data with GV12 Closed </a:t>
            </a:r>
            <a:br>
              <a:rPr lang="en-US" dirty="0" smtClean="0"/>
            </a:br>
            <a:r>
              <a:rPr lang="en-US" dirty="0" smtClean="0"/>
              <a:t>for ~ 6 hrs.</a:t>
            </a:r>
            <a:endParaRPr lang="en-US" dirty="0"/>
          </a:p>
        </p:txBody>
      </p:sp>
      <p:pic>
        <p:nvPicPr>
          <p:cNvPr id="10" name="Content Placeholder 9" descr="X-End GV12-Closed 2-3-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8" b="-18828"/>
          <a:stretch>
            <a:fillRect/>
          </a:stretch>
        </p:blipFill>
        <p:spPr/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43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GV12 &amp; GV11 Total Cycles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835949"/>
              </p:ext>
            </p:extLst>
          </p:nvPr>
        </p:nvGraphicFramePr>
        <p:xfrm>
          <a:off x="558800" y="3406019"/>
          <a:ext cx="77724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GV11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GV12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5313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br>
              <a:rPr lang="en-US" dirty="0" smtClean="0"/>
            </a:br>
            <a:r>
              <a:rPr lang="en-US" dirty="0" smtClean="0"/>
              <a:t>Up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Measure leak rate now and monitor over time</a:t>
            </a:r>
          </a:p>
          <a:p>
            <a:pPr lvl="1"/>
            <a:r>
              <a:rPr lang="en-US" sz="1600" dirty="0" smtClean="0"/>
              <a:t>How</a:t>
            </a:r>
          </a:p>
          <a:p>
            <a:pPr lvl="1"/>
            <a:r>
              <a:rPr lang="en-US" sz="1600" dirty="0" smtClean="0"/>
              <a:t>When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Monitor LN2 consumption on CP-4 and CP-3</a:t>
            </a:r>
          </a:p>
          <a:p>
            <a:pPr marL="857250" lvl="1" indent="-457200"/>
            <a:r>
              <a:rPr lang="en-US" sz="1600" dirty="0" smtClean="0"/>
              <a:t>How</a:t>
            </a:r>
          </a:p>
          <a:p>
            <a:pPr marL="857250" lvl="1" indent="-457200"/>
            <a:r>
              <a:rPr lang="en-US" sz="1600" dirty="0" smtClean="0"/>
              <a:t>Who </a:t>
            </a:r>
          </a:p>
          <a:p>
            <a:pPr marL="857250" lvl="1" indent="-457200"/>
            <a:r>
              <a:rPr lang="en-US" sz="1600" dirty="0" smtClean="0"/>
              <a:t>When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Install RGA at X-Mid</a:t>
            </a:r>
          </a:p>
          <a:p>
            <a:pPr marL="857250" lvl="1" indent="-457200"/>
            <a:r>
              <a:rPr lang="en-US" sz="1600" dirty="0" smtClean="0"/>
              <a:t>In Progress, RGA is working (currently in VPW)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Get helium Out</a:t>
            </a:r>
          </a:p>
          <a:p>
            <a:pPr marL="857250" lvl="1" indent="-457200"/>
            <a:r>
              <a:rPr lang="en-US" sz="1600" dirty="0" smtClean="0"/>
              <a:t>How</a:t>
            </a:r>
          </a:p>
          <a:p>
            <a:pPr marL="857250" lvl="1" indent="-457200"/>
            <a:r>
              <a:rPr lang="en-US" sz="1600" dirty="0" smtClean="0"/>
              <a:t>When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Leak check GV8 and other LGV’s</a:t>
            </a:r>
          </a:p>
          <a:p>
            <a:pPr marL="857250" lvl="1" indent="-457200"/>
            <a:r>
              <a:rPr lang="en-US" sz="1600" dirty="0" smtClean="0"/>
              <a:t>When</a:t>
            </a:r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5628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X-End Trend History for BSC4/PT810B</a:t>
            </a:r>
            <a:endParaRPr lang="en-US" sz="3200" dirty="0"/>
          </a:p>
        </p:txBody>
      </p:sp>
      <p:pic>
        <p:nvPicPr>
          <p:cNvPr id="9" name="Content Placeholder 8" descr="X-end trend history 2013-201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26" b="-7626"/>
          <a:stretch>
            <a:fillRect/>
          </a:stretch>
        </p:blipFill>
        <p:spPr/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0741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X-End RGA and Leak Checking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Opportunity surfaced during the PSL maintenance period and simultaneously the vacuum recovery process post Test Mass Discharge attempts.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Jan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2015 </a:t>
            </a:r>
            <a:endParaRPr lang="en-US" dirty="0"/>
          </a:p>
          <a:p>
            <a:r>
              <a:rPr lang="en-US" dirty="0" smtClean="0"/>
              <a:t>Vacuum </a:t>
            </a:r>
            <a:r>
              <a:rPr lang="en-US" dirty="0"/>
              <a:t>certification efforts began to commission the </a:t>
            </a:r>
            <a:r>
              <a:rPr lang="en-US" dirty="0" err="1"/>
              <a:t>Balzers</a:t>
            </a:r>
            <a:r>
              <a:rPr lang="en-US" dirty="0"/>
              <a:t> RGA located on </a:t>
            </a:r>
            <a:r>
              <a:rPr lang="en-US" dirty="0" smtClean="0"/>
              <a:t>the BSC4 </a:t>
            </a:r>
            <a:r>
              <a:rPr lang="en-US" dirty="0"/>
              <a:t>chamber and extensive leak checking in the building with GV12 closed. 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8451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&amp; Leak Checking </a:t>
            </a:r>
            <a:br>
              <a:rPr lang="en-US" dirty="0" smtClean="0"/>
            </a:b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</a:t>
            </a:r>
            <a:r>
              <a:rPr lang="en-US" dirty="0" smtClean="0"/>
              <a:t>pumping, leak checking and RGA data is performed from the BSC side of GV12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Pumping </a:t>
            </a:r>
            <a:r>
              <a:rPr lang="en-US" b="1" dirty="0"/>
              <a:t>station configuration:</a:t>
            </a:r>
            <a:r>
              <a:rPr lang="en-US" dirty="0"/>
              <a:t> Seiko Turbo backed by the QDP80 roughing pump, no ion pump was introduced to the system during this time due to charge measurements taking place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Leak Checking station configuration:</a:t>
            </a:r>
            <a:r>
              <a:rPr lang="en-US" dirty="0"/>
              <a:t> Seiko Turbo backed by the </a:t>
            </a:r>
            <a:r>
              <a:rPr lang="en-US" dirty="0" err="1"/>
              <a:t>Inficon</a:t>
            </a:r>
            <a:r>
              <a:rPr lang="en-US" dirty="0"/>
              <a:t> UL5000 leak detector. </a:t>
            </a:r>
            <a:r>
              <a:rPr lang="en-US" sz="1600" dirty="0" smtClean="0"/>
              <a:t>NOTE: This </a:t>
            </a:r>
            <a:r>
              <a:rPr lang="en-US" sz="1600" dirty="0"/>
              <a:t>configuration is used only during the leak checking process or when monitoring the helium background after a direct hit of an outside air leak.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9164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Instrumentation </a:t>
            </a:r>
            <a:endParaRPr lang="en-US" dirty="0"/>
          </a:p>
        </p:txBody>
      </p:sp>
      <p:pic>
        <p:nvPicPr>
          <p:cNvPr id="15" name="Content Placeholder 14" descr="Screen Shot 2015-02-04 at 8.29.04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6" r="-2246"/>
          <a:stretch>
            <a:fillRect/>
          </a:stretch>
        </p:blipFill>
        <p:spPr>
          <a:xfrm>
            <a:off x="685800" y="3648469"/>
            <a:ext cx="7772400" cy="2447530"/>
          </a:xfr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53687"/>
              </p:ext>
            </p:extLst>
          </p:nvPr>
        </p:nvGraphicFramePr>
        <p:xfrm>
          <a:off x="1758950" y="1719943"/>
          <a:ext cx="56261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5" name="Document" r:id="rId4" imgW="5626100" imgH="1752600" progId="Word.Document.12">
                  <p:embed/>
                </p:oleObj>
              </mc:Choice>
              <mc:Fallback>
                <p:oleObj name="Document" r:id="rId4" imgW="5626100" imgH="175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950" y="1719943"/>
                        <a:ext cx="56261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6765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Leak Checking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dirty="0" smtClean="0"/>
              <a:t>Jan 19, </a:t>
            </a:r>
            <a:r>
              <a:rPr lang="en-US" sz="1800" dirty="0" smtClean="0"/>
              <a:t>2015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dirty="0" smtClean="0"/>
              <a:t> </a:t>
            </a:r>
            <a:r>
              <a:rPr lang="en-US" sz="1800" dirty="0" smtClean="0"/>
              <a:t>Start of extensive leak checking with GV12 closed. Leak checking activities covered the entire BSC and associated spool piece including </a:t>
            </a:r>
            <a:r>
              <a:rPr lang="en-US" sz="1800" dirty="0" smtClean="0"/>
              <a:t>GV12 annulus mini CF and sniffed around bonnet. NOTE: GV12 dust cover was not part of this leak checki</a:t>
            </a:r>
            <a:r>
              <a:rPr lang="en-US" sz="1800" dirty="0" smtClean="0"/>
              <a:t>n</a:t>
            </a:r>
            <a:r>
              <a:rPr lang="en-US" sz="1800" dirty="0" smtClean="0"/>
              <a:t>g process. </a:t>
            </a:r>
            <a:endParaRPr lang="en-US" sz="180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dirty="0" smtClean="0"/>
              <a:t>Jan 21, </a:t>
            </a:r>
            <a:r>
              <a:rPr lang="en-US" sz="1800" dirty="0" smtClean="0"/>
              <a:t>2015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dirty="0" smtClean="0"/>
              <a:t> </a:t>
            </a:r>
            <a:r>
              <a:rPr lang="en-US" sz="1800" dirty="0" smtClean="0"/>
              <a:t>A small permeation leak (~1e-9 </a:t>
            </a:r>
            <a:r>
              <a:rPr lang="en-US" sz="1800" dirty="0" err="1" smtClean="0"/>
              <a:t>torr</a:t>
            </a:r>
            <a:r>
              <a:rPr lang="en-US" sz="1800" dirty="0" smtClean="0"/>
              <a:t> l/s) </a:t>
            </a:r>
            <a:r>
              <a:rPr lang="en-US" sz="1800" dirty="0" smtClean="0"/>
              <a:t>was detected </a:t>
            </a:r>
            <a:r>
              <a:rPr lang="en-US" sz="1800" dirty="0" smtClean="0"/>
              <a:t>on a view port ETM-X-Video2 </a:t>
            </a:r>
            <a:r>
              <a:rPr lang="en-US" sz="1800" dirty="0" smtClean="0">
                <a:hlinkClick r:id="rId2"/>
              </a:rPr>
              <a:t>(VP6)</a:t>
            </a:r>
            <a:r>
              <a:rPr lang="en-US" sz="1800" dirty="0" smtClean="0"/>
              <a:t>. </a:t>
            </a:r>
            <a:r>
              <a:rPr lang="en-US" sz="1800" dirty="0"/>
              <a:t>View </a:t>
            </a:r>
            <a:r>
              <a:rPr lang="en-US" sz="1800" dirty="0" smtClean="0"/>
              <a:t>Port Assembly # </a:t>
            </a:r>
            <a:r>
              <a:rPr lang="en-US" sz="1800" dirty="0">
                <a:hlinkClick r:id="rId3"/>
              </a:rPr>
              <a:t>LIGO-D1100999-v4</a:t>
            </a:r>
            <a:endParaRPr lang="en-US" sz="180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dirty="0" smtClean="0">
                <a:hlinkClick r:id="rId4"/>
              </a:rPr>
              <a:t>Fault report entered 1/21/15 2587 </a:t>
            </a:r>
            <a:endParaRPr lang="en-US" sz="180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dirty="0" smtClean="0"/>
              <a:t>No other detectable leaks were found during this time period. </a:t>
            </a:r>
          </a:p>
          <a:p>
            <a:pPr marL="0" indent="0">
              <a:spcAft>
                <a:spcPts val="1800"/>
              </a:spcAft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30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Port Flange Location</a:t>
            </a:r>
            <a:endParaRPr lang="en-US" dirty="0"/>
          </a:p>
        </p:txBody>
      </p:sp>
      <p:pic>
        <p:nvPicPr>
          <p:cNvPr id="7" name="Content Placeholder 6" descr="L1 ETM-X-ADAPTER A1-C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9329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Port- LIGO-D1100999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Screen Shot 2015-02-05 at 11.18.04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LIGO-G1500110 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A2DD-B3D3-0B42-96F2-FF31F80710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0392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GO PPP Template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LIGO PPP Template.thmx</Template>
  <TotalTime>2916</TotalTime>
  <Words>1121</Words>
  <Application>Microsoft Macintosh PowerPoint</Application>
  <PresentationFormat>On-screen Show (4:3)</PresentationFormat>
  <Paragraphs>166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LIGO PPP Template</vt:lpstr>
      <vt:lpstr>Photo Editor Photo</vt:lpstr>
      <vt:lpstr>Document</vt:lpstr>
      <vt:lpstr>LLO X-End Excess Gas Load</vt:lpstr>
      <vt:lpstr>A Brief History</vt:lpstr>
      <vt:lpstr>X-End Trend History for BSC4/PT810B</vt:lpstr>
      <vt:lpstr>X-End RGA and Leak Checking </vt:lpstr>
      <vt:lpstr>Pumping &amp; Leak Checking  Configuration</vt:lpstr>
      <vt:lpstr>Map of Instrumentation </vt:lpstr>
      <vt:lpstr>Initial Leak Checking Results</vt:lpstr>
      <vt:lpstr>View Port Flange Location</vt:lpstr>
      <vt:lpstr>View Port- LIGO-D1100999</vt:lpstr>
      <vt:lpstr>RGA DATA With GV12 Closed</vt:lpstr>
      <vt:lpstr>RGA DATA With GV12 Closed Jan 23, 2015</vt:lpstr>
      <vt:lpstr>RGA Data With GV12 Open</vt:lpstr>
      <vt:lpstr>RGA Data With GV12 Open</vt:lpstr>
      <vt:lpstr>RGA Data and Leak Checking</vt:lpstr>
      <vt:lpstr>Leak Checking Continued </vt:lpstr>
      <vt:lpstr>INFICON UL5000 Leak Detector Data</vt:lpstr>
      <vt:lpstr>Post Leak Checking</vt:lpstr>
      <vt:lpstr>RGA Data Post Leak Checking LGV Dust Covers</vt:lpstr>
      <vt:lpstr>RGA Scan Baseline ~ 70 hrs. With No Pumping</vt:lpstr>
      <vt:lpstr>Test Integrity of GV12  </vt:lpstr>
      <vt:lpstr>INFICON Leak Detector Data During GV12 Integrity Test</vt:lpstr>
      <vt:lpstr>Notes of INFICON Leak Detector  During GV12 Integrity Test</vt:lpstr>
      <vt:lpstr>RGA Data with GV12 Closed  for ~ 6 hrs.</vt:lpstr>
      <vt:lpstr>RGA Data with GV12 Closed  for ~ 6 hrs.</vt:lpstr>
      <vt:lpstr>GV12 &amp; GV11 Total Cycles</vt:lpstr>
      <vt:lpstr>Action Items Up for discussion</vt:lpstr>
    </vt:vector>
  </TitlesOfParts>
  <Company>LIGO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LLO X-End Excess Gas Load</dc:title>
  <dc:creator>Scott McCormick</dc:creator>
  <cp:lastModifiedBy>Scott McCormick</cp:lastModifiedBy>
  <cp:revision>148</cp:revision>
  <dcterms:created xsi:type="dcterms:W3CDTF">2015-02-01T02:37:08Z</dcterms:created>
  <dcterms:modified xsi:type="dcterms:W3CDTF">2015-02-06T16:00:24Z</dcterms:modified>
</cp:coreProperties>
</file>