
<file path=[Content_Types].xml><?xml version="1.0" encoding="utf-8"?>
<Types xmlns="http://schemas.openxmlformats.org/package/2006/content-types">
  <Default Extension="xml" ContentType="application/xml"/>
  <Default Extension="pdf" ContentType="application/pd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71" r:id="rId4"/>
    <p:sldId id="258" r:id="rId5"/>
    <p:sldId id="270" r:id="rId6"/>
    <p:sldId id="261" r:id="rId7"/>
    <p:sldId id="280" r:id="rId8"/>
    <p:sldId id="264" r:id="rId9"/>
    <p:sldId id="305" r:id="rId10"/>
    <p:sldId id="263" r:id="rId11"/>
    <p:sldId id="269" r:id="rId12"/>
    <p:sldId id="298" r:id="rId13"/>
    <p:sldId id="307" r:id="rId14"/>
    <p:sldId id="276" r:id="rId15"/>
    <p:sldId id="272" r:id="rId16"/>
    <p:sldId id="303" r:id="rId17"/>
    <p:sldId id="283" r:id="rId18"/>
    <p:sldId id="282" r:id="rId19"/>
    <p:sldId id="306" r:id="rId20"/>
    <p:sldId id="281" r:id="rId21"/>
    <p:sldId id="273" r:id="rId22"/>
    <p:sldId id="285" r:id="rId23"/>
    <p:sldId id="286" r:id="rId24"/>
    <p:sldId id="275" r:id="rId25"/>
    <p:sldId id="287" r:id="rId26"/>
    <p:sldId id="294" r:id="rId27"/>
    <p:sldId id="295" r:id="rId28"/>
    <p:sldId id="288" r:id="rId29"/>
    <p:sldId id="297" r:id="rId30"/>
    <p:sldId id="299" r:id="rId31"/>
    <p:sldId id="300" r:id="rId32"/>
    <p:sldId id="279" r:id="rId33"/>
    <p:sldId id="290" r:id="rId34"/>
    <p:sldId id="289" r:id="rId35"/>
    <p:sldId id="291" r:id="rId36"/>
    <p:sldId id="293" r:id="rId37"/>
    <p:sldId id="296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37"/>
    <a:srgbClr val="FAA352"/>
    <a:srgbClr val="EC71FF"/>
    <a:srgbClr val="FF34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8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hs:Documents:AAA:AdL:Integration%20and%20beyond:mpc%20versus%20time%202015-03-0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aLIGO Commissioning Progress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0"/>
          <c:xVal>
            <c:numRef>
              <c:f>Sheet1!$B$4:$B$16</c:f>
              <c:numCache>
                <c:formatCode>0.00</c:formatCode>
                <c:ptCount val="13"/>
                <c:pt idx="0">
                  <c:v>0.0</c:v>
                </c:pt>
                <c:pt idx="1">
                  <c:v>11.16041666666667</c:v>
                </c:pt>
                <c:pt idx="2">
                  <c:v>27.39375</c:v>
                </c:pt>
                <c:pt idx="3">
                  <c:v>53.77291666666667</c:v>
                </c:pt>
                <c:pt idx="4">
                  <c:v>59.86041666666661</c:v>
                </c:pt>
                <c:pt idx="5">
                  <c:v>99.42916666666666</c:v>
                </c:pt>
                <c:pt idx="6">
                  <c:v>115.6625</c:v>
                </c:pt>
                <c:pt idx="7">
                  <c:v>116.6770833333333</c:v>
                </c:pt>
                <c:pt idx="8">
                  <c:v>178.5666666666667</c:v>
                </c:pt>
                <c:pt idx="9">
                  <c:v>193.7854166666667</c:v>
                </c:pt>
                <c:pt idx="10">
                  <c:v>231.325</c:v>
                </c:pt>
                <c:pt idx="11">
                  <c:v>244.5145833333333</c:v>
                </c:pt>
                <c:pt idx="12">
                  <c:v>267.85</c:v>
                </c:pt>
              </c:numCache>
            </c:numRef>
          </c:xVal>
          <c:yVal>
            <c:numRef>
              <c:f>Sheet1!$C$4:$C$16</c:f>
              <c:numCache>
                <c:formatCode>General</c:formatCode>
                <c:ptCount val="13"/>
                <c:pt idx="0">
                  <c:v>0.58</c:v>
                </c:pt>
                <c:pt idx="1">
                  <c:v>3.68</c:v>
                </c:pt>
                <c:pt idx="2">
                  <c:v>5.87</c:v>
                </c:pt>
                <c:pt idx="3" formatCode="0.00">
                  <c:v>15.8</c:v>
                </c:pt>
                <c:pt idx="4">
                  <c:v>20.14</c:v>
                </c:pt>
                <c:pt idx="5">
                  <c:v>27.0</c:v>
                </c:pt>
                <c:pt idx="6">
                  <c:v>31.0</c:v>
                </c:pt>
                <c:pt idx="7">
                  <c:v>36.0</c:v>
                </c:pt>
                <c:pt idx="8">
                  <c:v>50.0</c:v>
                </c:pt>
                <c:pt idx="9">
                  <c:v>57.0</c:v>
                </c:pt>
                <c:pt idx="10">
                  <c:v>60.0</c:v>
                </c:pt>
                <c:pt idx="11">
                  <c:v>64.2</c:v>
                </c:pt>
                <c:pt idx="12">
                  <c:v>67.0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23850392"/>
        <c:axId val="-2024724792"/>
      </c:scatterChart>
      <c:valAx>
        <c:axId val="-2023850392"/>
        <c:scaling>
          <c:orientation val="minMax"/>
          <c:min val="0.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Days since start of commissioning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txPr>
          <a:bodyPr rot="-2700000" vert="horz"/>
          <a:lstStyle/>
          <a:p>
            <a:pPr>
              <a:defRPr/>
            </a:pPr>
            <a:endParaRPr lang="en-US"/>
          </a:p>
        </c:txPr>
        <c:crossAx val="-2024724792"/>
        <c:crosses val="autoZero"/>
        <c:crossBetween val="midCat"/>
        <c:majorUnit val="20.0"/>
        <c:minorUnit val="5.0"/>
      </c:valAx>
      <c:valAx>
        <c:axId val="-2024724792"/>
        <c:scaling>
          <c:orientation val="minMax"/>
          <c:max val="100.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Inspiral Range, Mpc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2385039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0677E-FF8C-A942-90F6-CDBB96B7E615}" type="datetimeFigureOut">
              <a:rPr lang="en-US" smtClean="0"/>
              <a:t>3/18/15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58D44-C26C-FC40-B6B6-D16A8A9F9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385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18B06-55C6-4845-ABDE-B213D13563A8}" type="datetimeFigureOut">
              <a:rPr lang="en-US" smtClean="0"/>
              <a:t>3/18/15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C9538-2CE1-704F-9A06-E7CB09E4C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9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37CA-D7D9-4641-A502-FAFBC7F60D0E}" type="datetime1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D8E2-9C6D-174F-BED5-8B183F4CD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70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B172-0FF4-1245-9017-DD6F4C6D2CF4}" type="datetime1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D8E2-9C6D-174F-BED5-8B183F4CD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57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27325-3F00-8749-B573-E16DE4C1F3D6}" type="datetime1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D8E2-9C6D-174F-BED5-8B183F4CD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52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FADBD-C8A5-044A-BF20-5D6EC5C21EA1}" type="datetime1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D8E2-9C6D-174F-BED5-8B183F4CD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99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2EBD6-EDCE-0E45-9910-F32055342D44}" type="datetime1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D8E2-9C6D-174F-BED5-8B183F4CD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7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BDB5-CF08-7941-AFD6-5E43B7A0F48F}" type="datetime1">
              <a:rPr lang="en-US" smtClean="0"/>
              <a:t>3/18/15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D8E2-9C6D-174F-BED5-8B183F4CD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54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C6244-7C64-B248-B5D1-C08DFB36CA4C}" type="datetime1">
              <a:rPr lang="en-US" smtClean="0"/>
              <a:t>3/18/15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D8E2-9C6D-174F-BED5-8B183F4CD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72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1DFC-0F2F-BB48-A112-DC5AA246B332}" type="datetime1">
              <a:rPr lang="en-US" smtClean="0"/>
              <a:t>3/18/15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D8E2-9C6D-174F-BED5-8B183F4CD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14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1977-BBF3-0740-B009-037387BCE52B}" type="datetime1">
              <a:rPr lang="en-US" smtClean="0"/>
              <a:t>3/18/15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D8E2-9C6D-174F-BED5-8B183F4CD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29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D5D78-CE69-064A-8331-02F8D47A9CAF}" type="datetime1">
              <a:rPr lang="en-US" smtClean="0"/>
              <a:t>3/18/15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D8E2-9C6D-174F-BED5-8B183F4CD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68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2348-1A75-A94D-8D31-430E5B21BBDA}" type="datetime1">
              <a:rPr lang="en-US" smtClean="0"/>
              <a:t>3/18/15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D8E2-9C6D-174F-BED5-8B183F4CD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1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77AF6-59E2-8641-8CF9-FCE26FB9FA9A}" type="datetime1">
              <a:rPr lang="en-US" smtClean="0"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L. Barsotti (LVC-Pasadena, March 2015)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5D8E2-9C6D-174F-BED5-8B183F4CD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8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d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hyperlink" Target="https://dcc.ligo.org/LIGO-G1301309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Highlights </a:t>
            </a:r>
            <a:br>
              <a:rPr lang="en-US" dirty="0" smtClean="0"/>
            </a:br>
            <a:r>
              <a:rPr lang="en-US" dirty="0" smtClean="0"/>
              <a:t>from </a:t>
            </a:r>
            <a:r>
              <a:rPr lang="en-US" dirty="0" smtClean="0"/>
              <a:t>the commissioning of </a:t>
            </a:r>
            <a:r>
              <a:rPr lang="en-US" dirty="0" smtClean="0"/>
              <a:t>Advanced </a:t>
            </a:r>
            <a:r>
              <a:rPr lang="en-US" dirty="0" smtClean="0"/>
              <a:t>LIGO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0172" y="3920996"/>
            <a:ext cx="6400800" cy="1752600"/>
          </a:xfrm>
        </p:spPr>
        <p:txBody>
          <a:bodyPr/>
          <a:lstStyle/>
          <a:p>
            <a:r>
              <a:rPr lang="en-US" dirty="0" smtClean="0"/>
              <a:t>L. Barsotti </a:t>
            </a:r>
          </a:p>
          <a:p>
            <a:r>
              <a:rPr lang="en-US" dirty="0"/>
              <a:t>f</a:t>
            </a:r>
            <a:r>
              <a:rPr lang="en-US" dirty="0" smtClean="0"/>
              <a:t>or the Advanced LIGO </a:t>
            </a:r>
            <a:r>
              <a:rPr lang="en-US" dirty="0" smtClean="0"/>
              <a:t>Team</a:t>
            </a:r>
          </a:p>
          <a:p>
            <a:r>
              <a:rPr lang="en-US" b="1" dirty="0"/>
              <a:t>LIGO-G1500414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49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Observed, long expected, problem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parametric </a:t>
            </a:r>
            <a:r>
              <a:rPr lang="en-US" dirty="0" smtClean="0"/>
              <a:t>instabilities </a:t>
            </a:r>
            <a:r>
              <a:rPr lang="en-US" sz="3100" dirty="0"/>
              <a:t>(S. Gras, G1500283)</a:t>
            </a:r>
            <a:br>
              <a:rPr lang="en-US" sz="3100" dirty="0"/>
            </a:br>
            <a:r>
              <a:rPr lang="en-US" sz="1800" dirty="0" err="1" smtClean="0">
                <a:solidFill>
                  <a:srgbClr val="0070C0"/>
                </a:solidFill>
              </a:rPr>
              <a:t>M.Evans</a:t>
            </a:r>
            <a:r>
              <a:rPr lang="en-US" sz="1800" dirty="0">
                <a:solidFill>
                  <a:srgbClr val="0070C0"/>
                </a:solidFill>
              </a:rPr>
              <a:t>, S. Gras, et al., “Observation of Parametric Instability in Advanced LIGO”,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dirty="0" err="1">
                <a:solidFill>
                  <a:srgbClr val="0070C0"/>
                </a:solidFill>
              </a:rPr>
              <a:t>arXiv</a:t>
            </a:r>
            <a:r>
              <a:rPr lang="en-US" sz="1800" dirty="0">
                <a:solidFill>
                  <a:srgbClr val="0070C0"/>
                </a:solidFill>
              </a:rPr>
              <a:t>: 1502.06058, submitted to PRL (</a:t>
            </a:r>
            <a:r>
              <a:rPr lang="en-US" sz="1800" dirty="0" smtClean="0">
                <a:solidFill>
                  <a:srgbClr val="0070C0"/>
                </a:solidFill>
              </a:rPr>
              <a:t>2015)</a:t>
            </a:r>
            <a:endParaRPr lang="en-US" sz="1800" dirty="0"/>
          </a:p>
        </p:txBody>
      </p:sp>
      <p:pic>
        <p:nvPicPr>
          <p:cNvPr id="4" name="Picture 3" descr="PI_proces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377" y="1634625"/>
            <a:ext cx="4078181" cy="3128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974650"/>
            <a:ext cx="45567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2000" dirty="0" smtClean="0"/>
              <a:t>Very well understood mechanism: mechanical mode of test mass driven by (classical) radiation </a:t>
            </a:r>
            <a:r>
              <a:rPr lang="en-US" sz="2000" dirty="0" smtClean="0"/>
              <a:t>pressure</a:t>
            </a:r>
            <a:endParaRPr lang="en-US" sz="2000" dirty="0" smtClean="0"/>
          </a:p>
          <a:p>
            <a:pPr marL="285750" indent="-285750">
              <a:buFont typeface="Wingdings" charset="2"/>
              <a:buChar char="²"/>
            </a:pPr>
            <a:r>
              <a:rPr lang="en-US" sz="2000" dirty="0" smtClean="0"/>
              <a:t>More likely to happen </a:t>
            </a:r>
            <a:r>
              <a:rPr lang="en-US" sz="2000" dirty="0" smtClean="0"/>
              <a:t>with</a:t>
            </a:r>
            <a:r>
              <a:rPr lang="en-US" sz="2000" dirty="0" smtClean="0"/>
              <a:t> </a:t>
            </a:r>
            <a:r>
              <a:rPr lang="en-US" sz="2000" dirty="0" smtClean="0"/>
              <a:t>higher the power stored in the arm </a:t>
            </a:r>
            <a:r>
              <a:rPr lang="en-US" sz="2000" dirty="0" smtClean="0"/>
              <a:t>cavities</a:t>
            </a:r>
            <a:endParaRPr lang="en-US" sz="2000" dirty="0"/>
          </a:p>
          <a:p>
            <a:pPr marL="285750" indent="-285750">
              <a:buFont typeface="Wingdings" charset="2"/>
              <a:buChar char="²"/>
            </a:pPr>
            <a:r>
              <a:rPr lang="en-US" sz="2000" dirty="0" smtClean="0"/>
              <a:t>Parametric instability @ 15.54 kHz observed for the first time in L1 in </a:t>
            </a:r>
            <a:r>
              <a:rPr lang="en-US" sz="2000" dirty="0" smtClean="0"/>
              <a:t>December</a:t>
            </a:r>
            <a:endParaRPr lang="en-US" sz="2000" dirty="0" smtClean="0"/>
          </a:p>
          <a:p>
            <a:pPr marL="285750" indent="-285750">
              <a:buFont typeface="Wingdings" charset="2"/>
              <a:buChar char="²"/>
            </a:pPr>
            <a:r>
              <a:rPr lang="en-US" sz="2000" dirty="0" smtClean="0"/>
              <a:t>Effect is a huge line aliased in band (843 Hz) which saturates the controls</a:t>
            </a: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81" y="5217719"/>
            <a:ext cx="2774061" cy="15979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457" y="4722764"/>
            <a:ext cx="3700101" cy="21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57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can we do about</a:t>
            </a:r>
            <a:br>
              <a:rPr lang="en-US" dirty="0" smtClean="0"/>
            </a:br>
            <a:r>
              <a:rPr lang="en-US" dirty="0" smtClean="0"/>
              <a:t> parametric instabilities?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370139" y="1605187"/>
            <a:ext cx="698867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 smtClean="0"/>
              <a:t>0.    Lower the power 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smtClean="0"/>
              <a:t>DONE</a:t>
            </a:r>
            <a:endParaRPr lang="en-US" sz="2400" dirty="0">
              <a:solidFill>
                <a:srgbClr val="008000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>
                <a:solidFill>
                  <a:srgbClr val="008000"/>
                </a:solidFill>
              </a:rPr>
              <a:t>Break </a:t>
            </a:r>
            <a:r>
              <a:rPr lang="en-US" sz="2400" dirty="0" smtClean="0">
                <a:solidFill>
                  <a:srgbClr val="008000"/>
                </a:solidFill>
              </a:rPr>
              <a:t>“instability” by slightly change radius of curvature of </a:t>
            </a:r>
            <a:r>
              <a:rPr lang="en-US" sz="2400" dirty="0" smtClean="0">
                <a:solidFill>
                  <a:srgbClr val="008000"/>
                </a:solidFill>
              </a:rPr>
              <a:t>optics 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DONE</a:t>
            </a:r>
            <a:endParaRPr lang="en-US" sz="2400" u="sng" dirty="0" smtClean="0">
              <a:solidFill>
                <a:srgbClr val="000000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>
                <a:solidFill>
                  <a:srgbClr val="FAA352"/>
                </a:solidFill>
              </a:rPr>
              <a:t>Actively damp the instability by using electro-static actuators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 tried on MIT suspension prototype, good for small number of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modes</a:t>
            </a:r>
          </a:p>
          <a:p>
            <a:pPr lvl="1"/>
            <a:r>
              <a:rPr lang="en-US" sz="2800" dirty="0"/>
              <a:t> </a:t>
            </a:r>
            <a:r>
              <a:rPr lang="en-US" sz="2800" dirty="0" smtClean="0"/>
              <a:t>    </a:t>
            </a:r>
            <a:r>
              <a:rPr lang="en-US" sz="2400" dirty="0" smtClean="0">
                <a:solidFill>
                  <a:srgbClr val="3366FF"/>
                </a:solidFill>
              </a:rPr>
              <a:t>  J. </a:t>
            </a:r>
            <a:r>
              <a:rPr lang="en-US" sz="2400" dirty="0" smtClean="0">
                <a:solidFill>
                  <a:srgbClr val="3366FF"/>
                </a:solidFill>
                <a:latin typeface="Calibri" panose="020F0502020204030204" pitchFamily="34" charset="0"/>
              </a:rPr>
              <a:t>Miller</a:t>
            </a:r>
            <a:r>
              <a:rPr lang="en-US" sz="2400" dirty="0">
                <a:solidFill>
                  <a:srgbClr val="3366FF"/>
                </a:solidFill>
                <a:latin typeface="Calibri" panose="020F0502020204030204" pitchFamily="34" charset="0"/>
              </a:rPr>
              <a:t>, et al.,  </a:t>
            </a:r>
            <a:r>
              <a:rPr lang="en-US" sz="2400" i="1" dirty="0">
                <a:solidFill>
                  <a:srgbClr val="3366FF"/>
                </a:solidFill>
                <a:latin typeface="Calibri" panose="020F0502020204030204" pitchFamily="34" charset="0"/>
              </a:rPr>
              <a:t>Phys. </a:t>
            </a:r>
            <a:r>
              <a:rPr lang="en-US" sz="2400" i="1" dirty="0" err="1">
                <a:solidFill>
                  <a:srgbClr val="3366FF"/>
                </a:solidFill>
                <a:latin typeface="Calibri" panose="020F0502020204030204" pitchFamily="34" charset="0"/>
              </a:rPr>
              <a:t>Lett</a:t>
            </a:r>
            <a:r>
              <a:rPr lang="en-US" sz="2400" i="1" dirty="0">
                <a:solidFill>
                  <a:srgbClr val="3366FF"/>
                </a:solidFill>
                <a:latin typeface="Calibri" panose="020F0502020204030204" pitchFamily="34" charset="0"/>
              </a:rPr>
              <a:t>.  A</a:t>
            </a:r>
            <a:r>
              <a:rPr lang="en-US" sz="2400" dirty="0">
                <a:solidFill>
                  <a:srgbClr val="3366FF"/>
                </a:solidFill>
                <a:latin typeface="Calibri" panose="020F0502020204030204" pitchFamily="34" charset="0"/>
              </a:rPr>
              <a:t>, </a:t>
            </a:r>
            <a:r>
              <a:rPr lang="en-US" sz="2400" b="1" dirty="0">
                <a:solidFill>
                  <a:srgbClr val="3366FF"/>
                </a:solidFill>
                <a:latin typeface="Calibri" panose="020F0502020204030204" pitchFamily="34" charset="0"/>
              </a:rPr>
              <a:t>375</a:t>
            </a:r>
            <a:r>
              <a:rPr lang="en-US" sz="2400" dirty="0">
                <a:solidFill>
                  <a:srgbClr val="3366FF"/>
                </a:solidFill>
                <a:latin typeface="Calibri" panose="020F0502020204030204" pitchFamily="34" charset="0"/>
              </a:rPr>
              <a:t>, 788 </a:t>
            </a:r>
            <a:r>
              <a:rPr lang="en-US" sz="2400" dirty="0" smtClean="0">
                <a:solidFill>
                  <a:srgbClr val="3366FF"/>
                </a:solidFill>
                <a:latin typeface="Calibri" panose="020F0502020204030204" pitchFamily="34" charset="0"/>
              </a:rPr>
              <a:t>(</a:t>
            </a:r>
            <a:r>
              <a:rPr lang="en-US" sz="2400" dirty="0">
                <a:solidFill>
                  <a:srgbClr val="3366FF"/>
                </a:solidFill>
                <a:latin typeface="Calibri" panose="020F0502020204030204" pitchFamily="34" charset="0"/>
              </a:rPr>
              <a:t>2011</a:t>
            </a:r>
            <a:r>
              <a:rPr lang="en-US" sz="2400" dirty="0" smtClean="0">
                <a:solidFill>
                  <a:srgbClr val="3366FF"/>
                </a:solidFill>
                <a:latin typeface="Calibri" panose="020F0502020204030204" pitchFamily="34" charset="0"/>
              </a:rPr>
              <a:t>)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3. 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Attach </a:t>
            </a:r>
            <a:r>
              <a:rPr lang="en-US" sz="2400" dirty="0" smtClean="0">
                <a:solidFill>
                  <a:srgbClr val="FF0000"/>
                </a:solidFill>
              </a:rPr>
              <a:t>passive dampers to each test mass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	 </a:t>
            </a:r>
            <a:r>
              <a:rPr lang="en-US" sz="2400" dirty="0">
                <a:solidFill>
                  <a:srgbClr val="000000"/>
                </a:solidFill>
                <a:sym typeface="Wingdings"/>
              </a:rPr>
              <a:t>tried on MIT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prototype, not active control 	required, BUT stringent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thermal noise 	requirements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on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materials</a:t>
            </a:r>
          </a:p>
          <a:p>
            <a:pPr lvl="1"/>
            <a:r>
              <a:rPr lang="en-US" sz="2800" dirty="0"/>
              <a:t> </a:t>
            </a:r>
            <a:r>
              <a:rPr lang="en-US" sz="2800" dirty="0" smtClean="0"/>
              <a:t>    </a:t>
            </a:r>
            <a:r>
              <a:rPr lang="en-US" sz="2400" dirty="0" smtClean="0"/>
              <a:t> </a:t>
            </a:r>
            <a:r>
              <a:rPr lang="en-US" sz="2400" dirty="0">
                <a:solidFill>
                  <a:srgbClr val="3366FF"/>
                </a:solidFill>
              </a:rPr>
              <a:t>S</a:t>
            </a:r>
            <a:r>
              <a:rPr lang="en-US" sz="2400" dirty="0" smtClean="0">
                <a:solidFill>
                  <a:srgbClr val="3366FF"/>
                </a:solidFill>
              </a:rPr>
              <a:t>. Gras et </a:t>
            </a:r>
            <a:r>
              <a:rPr lang="en-US" sz="2400" dirty="0">
                <a:solidFill>
                  <a:srgbClr val="3366FF"/>
                </a:solidFill>
              </a:rPr>
              <a:t>al., </a:t>
            </a:r>
            <a:r>
              <a:rPr lang="en-US" sz="2400" dirty="0">
                <a:solidFill>
                  <a:srgbClr val="3366FF"/>
                </a:solidFill>
                <a:latin typeface="Calibri" panose="020F0502020204030204" pitchFamily="34" charset="0"/>
              </a:rPr>
              <a:t>arXiv:1502.06056, (2015)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261" y="0"/>
            <a:ext cx="1171739" cy="1371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4120" y="1377634"/>
            <a:ext cx="2739459" cy="2046178"/>
          </a:xfrm>
          <a:prstGeom prst="rect">
            <a:avLst/>
          </a:prstGeom>
        </p:spPr>
      </p:pic>
      <p:pic>
        <p:nvPicPr>
          <p:cNvPr id="8" name="Picture 7" descr="ES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5950" y="3197122"/>
            <a:ext cx="2179148" cy="22220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896"/>
          <a:stretch/>
        </p:blipFill>
        <p:spPr>
          <a:xfrm>
            <a:off x="6408157" y="4882699"/>
            <a:ext cx="2746941" cy="205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15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can we say about glitches? </a:t>
            </a:r>
            <a:br>
              <a:rPr lang="en-US" dirty="0" smtClean="0"/>
            </a:br>
            <a:r>
              <a:rPr lang="en-US" sz="3600" dirty="0" smtClean="0"/>
              <a:t>Where we are with respect, for example, S6?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pic>
        <p:nvPicPr>
          <p:cNvPr id="5" name="Picture 4" descr="TRIGGER_RATE_20100916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3" r="7702"/>
          <a:stretch/>
        </p:blipFill>
        <p:spPr>
          <a:xfrm>
            <a:off x="-20158" y="2499136"/>
            <a:ext cx="4739971" cy="2725508"/>
          </a:xfrm>
          <a:prstGeom prst="rect">
            <a:avLst/>
          </a:prstGeom>
        </p:spPr>
      </p:pic>
      <p:pic>
        <p:nvPicPr>
          <p:cNvPr id="6" name="Picture 5" descr="TRIGGER_RATE_2015031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52" r="10386"/>
          <a:stretch/>
        </p:blipFill>
        <p:spPr>
          <a:xfrm>
            <a:off x="4502131" y="2499136"/>
            <a:ext cx="4571316" cy="27255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48487" y="1417638"/>
            <a:ext cx="6742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Answer: Laura </a:t>
            </a:r>
            <a:r>
              <a:rPr lang="en-US" sz="2800" dirty="0" err="1" smtClean="0"/>
              <a:t>Nuttall</a:t>
            </a:r>
            <a:r>
              <a:rPr lang="en-US" sz="2800" dirty="0" smtClean="0"/>
              <a:t>, Josh, </a:t>
            </a:r>
            <a:r>
              <a:rPr lang="en-US" sz="2800" dirty="0"/>
              <a:t>et al </a:t>
            </a:r>
            <a:r>
              <a:rPr lang="en-US" sz="2800" dirty="0" smtClean="0"/>
              <a:t>(G1500259)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010791" y="2023419"/>
            <a:ext cx="730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S6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3337" y="5345604"/>
            <a:ext cx="8105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Successful commissioning + </a:t>
            </a:r>
            <a:r>
              <a:rPr lang="en-US" sz="3200" dirty="0" err="1" smtClean="0"/>
              <a:t>DetChar</a:t>
            </a:r>
            <a:r>
              <a:rPr lang="en-US" sz="3200" dirty="0" smtClean="0"/>
              <a:t> campaigns against glitches over the past months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6170910" y="1983099"/>
            <a:ext cx="2515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aLIGO</a:t>
            </a:r>
            <a:r>
              <a:rPr lang="en-US" sz="3600" dirty="0">
                <a:solidFill>
                  <a:srgbClr val="FF0000"/>
                </a:solidFill>
              </a:rPr>
              <a:t> L1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17296" y="3356552"/>
            <a:ext cx="8405033" cy="0"/>
          </a:xfrm>
          <a:prstGeom prst="line">
            <a:avLst/>
          </a:prstGeom>
          <a:ln>
            <a:solidFill>
              <a:srgbClr val="EC71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338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S6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aLIGO</a:t>
            </a:r>
            <a:r>
              <a:rPr lang="en-US" dirty="0" smtClean="0"/>
              <a:t> glitch comparison</a:t>
            </a:r>
            <a:br>
              <a:rPr lang="en-US" dirty="0" smtClean="0"/>
            </a:br>
            <a:r>
              <a:rPr lang="en-US" dirty="0" smtClean="0"/>
              <a:t>Duncan Macleod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pic>
        <p:nvPicPr>
          <p:cNvPr id="5" name="Picture 4" descr="histDun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7146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10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Progress @ Hanford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pic>
        <p:nvPicPr>
          <p:cNvPr id="5" name="Picture 4" descr="Hanford_stabl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2" r="7478"/>
          <a:stretch/>
        </p:blipFill>
        <p:spPr>
          <a:xfrm>
            <a:off x="570015" y="1834355"/>
            <a:ext cx="8020219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6573" y="910581"/>
            <a:ext cx="8300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Just a few days after first stable lock in February…several hours of reliable lock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89" y="2090152"/>
            <a:ext cx="115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Arm power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842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 full lock achieved in early December, </a:t>
            </a:r>
            <a:r>
              <a:rPr lang="en-US" dirty="0" smtClean="0"/>
              <a:t>BUT…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7643"/>
            <a:ext cx="8613048" cy="169197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 …</a:t>
            </a:r>
            <a:r>
              <a:rPr lang="en-US" dirty="0"/>
              <a:t>losses in the arms much higher than </a:t>
            </a:r>
            <a:r>
              <a:rPr lang="en-US" dirty="0" smtClean="0"/>
              <a:t>expected  (700ppm </a:t>
            </a:r>
            <a:r>
              <a:rPr lang="en-US" dirty="0" err="1" smtClean="0"/>
              <a:t>vs</a:t>
            </a:r>
            <a:r>
              <a:rPr lang="en-US" dirty="0" smtClean="0"/>
              <a:t> 100ppm, </a:t>
            </a:r>
            <a:r>
              <a:rPr lang="en-US" dirty="0" smtClean="0">
                <a:solidFill>
                  <a:srgbClr val="3366FF"/>
                </a:solidFill>
              </a:rPr>
              <a:t>E</a:t>
            </a:r>
            <a:r>
              <a:rPr lang="en-US" dirty="0">
                <a:solidFill>
                  <a:srgbClr val="3366FF"/>
                </a:solidFill>
              </a:rPr>
              <a:t>. King, G1500288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 descr="ETMY_PCAL_LHOY_0002_TestMassCenter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9015" y="2977729"/>
            <a:ext cx="3826274" cy="3426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2847936"/>
            <a:ext cx="442003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3000" dirty="0" smtClean="0"/>
              <a:t> Residuals from cleaning  	(pieces of “first contact” 	film left on the optic)</a:t>
            </a:r>
          </a:p>
          <a:p>
            <a:endParaRPr lang="en-US" sz="3000" dirty="0" smtClean="0"/>
          </a:p>
          <a:p>
            <a:pPr marL="285750" indent="-285750">
              <a:buFont typeface="Wingdings" charset="2"/>
              <a:buChar char="²"/>
            </a:pPr>
            <a:r>
              <a:rPr lang="en-US" sz="3000" dirty="0" smtClean="0"/>
              <a:t> Losses comparable to  	L1 after (re)</a:t>
            </a:r>
            <a:r>
              <a:rPr lang="en-US" sz="3000" dirty="0" smtClean="0"/>
              <a:t>cleaning  	(~100 pm)  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5263934" y="2716492"/>
            <a:ext cx="317507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Image of Front of End – Y optic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0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Macroscopic problems </a:t>
            </a:r>
            <a:br>
              <a:rPr lang="en-US" dirty="0" smtClean="0"/>
            </a:br>
            <a:r>
              <a:rPr lang="en-US" dirty="0" smtClean="0"/>
              <a:t>are easy to find and fix!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7643"/>
            <a:ext cx="8613048" cy="169197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 …</a:t>
            </a:r>
            <a:r>
              <a:rPr lang="en-US" dirty="0"/>
              <a:t>losses in the arms much higher than </a:t>
            </a:r>
            <a:r>
              <a:rPr lang="en-US" dirty="0" smtClean="0"/>
              <a:t>expected  (700ppm </a:t>
            </a:r>
            <a:r>
              <a:rPr lang="en-US" dirty="0" err="1" smtClean="0"/>
              <a:t>vs</a:t>
            </a:r>
            <a:r>
              <a:rPr lang="en-US" dirty="0" smtClean="0"/>
              <a:t> 100ppm, </a:t>
            </a:r>
            <a:r>
              <a:rPr lang="en-US" dirty="0" smtClean="0">
                <a:solidFill>
                  <a:srgbClr val="3366FF"/>
                </a:solidFill>
              </a:rPr>
              <a:t>E</a:t>
            </a:r>
            <a:r>
              <a:rPr lang="en-US" dirty="0">
                <a:solidFill>
                  <a:srgbClr val="3366FF"/>
                </a:solidFill>
              </a:rPr>
              <a:t>. King, G1500288</a:t>
            </a:r>
            <a:r>
              <a:rPr lang="en-US" dirty="0"/>
              <a:t>)</a:t>
            </a: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Problem </a:t>
            </a:r>
            <a:r>
              <a:rPr lang="en-US" dirty="0" smtClean="0"/>
              <a:t>easily recognized and fixed </a:t>
            </a:r>
          </a:p>
          <a:p>
            <a:pPr>
              <a:buFont typeface="Wingdings" charset="2"/>
              <a:buChar char="²"/>
            </a:pPr>
            <a:endParaRPr lang="en-US" dirty="0"/>
          </a:p>
          <a:p>
            <a:pPr>
              <a:buFont typeface="Wingdings" charset="2"/>
              <a:buChar char="²"/>
            </a:pPr>
            <a:endParaRPr lang="en-US" dirty="0" smtClean="0"/>
          </a:p>
          <a:p>
            <a:pPr>
              <a:buFont typeface="Wingdings" charset="2"/>
              <a:buChar char="²"/>
            </a:pPr>
            <a:endParaRPr lang="en-US" dirty="0"/>
          </a:p>
        </p:txBody>
      </p:sp>
      <p:pic>
        <p:nvPicPr>
          <p:cNvPr id="4" name="Picture 3" descr="ETMY_PCAL_LHOY_0002_TestMassCenter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9015" y="3370849"/>
            <a:ext cx="3826274" cy="3426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886" y="3323320"/>
            <a:ext cx="442003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3000" dirty="0" smtClean="0"/>
              <a:t> Residuals from cleaning  	(pieces of “first contact” 	film left on the optic)</a:t>
            </a:r>
          </a:p>
          <a:p>
            <a:endParaRPr lang="en-US" sz="3000" dirty="0" smtClean="0"/>
          </a:p>
          <a:p>
            <a:pPr marL="285750" indent="-285750">
              <a:buFont typeface="Wingdings" charset="2"/>
              <a:buChar char="²"/>
            </a:pPr>
            <a:r>
              <a:rPr lang="en-US" sz="3000" dirty="0" smtClean="0"/>
              <a:t> Losses comparable to  	L1 after (re)</a:t>
            </a:r>
            <a:r>
              <a:rPr lang="en-US" sz="3000" dirty="0" smtClean="0"/>
              <a:t>cleaning  (~100 pm)  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5263934" y="3109612"/>
            <a:ext cx="317507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Image of Front of End – Y optic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pic>
        <p:nvPicPr>
          <p:cNvPr id="8" name="Picture 7" descr="chargeProblem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378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7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Hanford Sensitivity</a:t>
            </a:r>
            <a:br>
              <a:rPr lang="en-US" dirty="0" smtClean="0"/>
            </a:br>
            <a:r>
              <a:rPr lang="en-US" dirty="0" smtClean="0"/>
              <a:t>(E. Hall, </a:t>
            </a:r>
            <a:r>
              <a:rPr lang="en-US" b="1" dirty="0" smtClean="0"/>
              <a:t>G1500256)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pic>
        <p:nvPicPr>
          <p:cNvPr id="8" name="Picture 7" descr="H1NB_ligh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00" y="1663038"/>
            <a:ext cx="6035040" cy="5029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70174" y="2030148"/>
            <a:ext cx="26400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charset="2"/>
              <a:buChar char="²"/>
            </a:pPr>
            <a:r>
              <a:rPr lang="en-US" sz="2800" dirty="0" smtClean="0"/>
              <a:t>15 </a:t>
            </a:r>
            <a:r>
              <a:rPr lang="en-US" sz="2800" dirty="0" err="1" smtClean="0"/>
              <a:t>Mpc</a:t>
            </a:r>
            <a:r>
              <a:rPr lang="en-US" sz="2800" dirty="0" smtClean="0"/>
              <a:t>, sensitivity understood</a:t>
            </a:r>
          </a:p>
          <a:p>
            <a:pPr algn="ctr"/>
            <a:endParaRPr lang="en-US" sz="2800" dirty="0" smtClean="0"/>
          </a:p>
          <a:p>
            <a:pPr marL="285750" indent="-285750" algn="ctr">
              <a:buFont typeface="Wingdings" charset="2"/>
              <a:buChar char="²"/>
            </a:pPr>
            <a:r>
              <a:rPr lang="en-US" sz="2800" dirty="0" smtClean="0"/>
              <a:t>Actuator noise limiting low frequency sensitivity (expected)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28022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effort on robustness/reliability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pic>
        <p:nvPicPr>
          <p:cNvPr id="5" name="Picture 4" descr="FullAutomation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27" b="40357"/>
          <a:stretch/>
        </p:blipFill>
        <p:spPr>
          <a:xfrm>
            <a:off x="0" y="1113957"/>
            <a:ext cx="9193785" cy="20126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009" y="3126569"/>
            <a:ext cx="7996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3200" dirty="0" smtClean="0"/>
              <a:t>Locking sequence fully automated, 15 min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3200" dirty="0" smtClean="0"/>
              <a:t>Work on reliable initial alignment strategy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3200" dirty="0" smtClean="0"/>
              <a:t>Global alignment control</a:t>
            </a:r>
          </a:p>
        </p:txBody>
      </p:sp>
    </p:spTree>
    <p:extLst>
      <p:ext uri="{BB962C8B-B14F-4D97-AF65-F5344CB8AC3E}">
        <p14:creationId xmlns:p14="http://schemas.microsoft.com/office/powerpoint/2010/main" val="1083060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effort on robustness/reliability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0009" y="2703220"/>
            <a:ext cx="799678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2400" dirty="0" smtClean="0"/>
              <a:t>Locking sequence fully automated, 15 min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2400" dirty="0" smtClean="0"/>
              <a:t>Work on reliable initial alignment strategy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2400" dirty="0" smtClean="0"/>
              <a:t>Global alignment control</a:t>
            </a:r>
          </a:p>
        </p:txBody>
      </p:sp>
      <p:pic>
        <p:nvPicPr>
          <p:cNvPr id="10" name="Picture 9" descr="DCreadout_operato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03548"/>
            <a:ext cx="9144000" cy="2727945"/>
          </a:xfrm>
          <a:prstGeom prst="rect">
            <a:avLst/>
          </a:prstGeom>
        </p:spPr>
      </p:pic>
      <p:pic>
        <p:nvPicPr>
          <p:cNvPr id="11" name="Picture 10" descr="automationLH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5" y="2414257"/>
            <a:ext cx="9144000" cy="4443743"/>
          </a:xfrm>
          <a:prstGeom prst="rect">
            <a:avLst/>
          </a:prstGeom>
        </p:spPr>
      </p:pic>
      <p:pic>
        <p:nvPicPr>
          <p:cNvPr id="8" name="Picture 7" descr="DCreadout_operator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85" y="1218663"/>
            <a:ext cx="9144000" cy="119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64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604864" y="1231781"/>
            <a:ext cx="4461833" cy="5626219"/>
          </a:xfrm>
          <a:prstGeom prst="rect">
            <a:avLst/>
          </a:prstGeom>
          <a:gradFill flip="none" rotWithShape="1">
            <a:gsLst>
              <a:gs pos="0">
                <a:srgbClr val="3366FF"/>
              </a:gs>
              <a:gs pos="100000">
                <a:srgbClr val="FFFFFF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9369" y="1231781"/>
            <a:ext cx="4461833" cy="5626219"/>
          </a:xfrm>
          <a:prstGeom prst="rect">
            <a:avLst/>
          </a:prstGeom>
          <a:gradFill>
            <a:gsLst>
              <a:gs pos="0">
                <a:srgbClr val="EC71FF"/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Since the </a:t>
            </a:r>
            <a:r>
              <a:rPr lang="en-US" dirty="0" smtClean="0"/>
              <a:t>last </a:t>
            </a:r>
            <a:r>
              <a:rPr lang="en-US" dirty="0" smtClean="0"/>
              <a:t>LVC…</a:t>
            </a:r>
            <a:endParaRPr lang="en-US" dirty="0"/>
          </a:p>
        </p:txBody>
      </p:sp>
      <p:pic>
        <p:nvPicPr>
          <p:cNvPr id="6" name="Picture 5" descr="LLO_Lock-Range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5" r="9894"/>
          <a:stretch/>
        </p:blipFill>
        <p:spPr>
          <a:xfrm>
            <a:off x="44181" y="2347286"/>
            <a:ext cx="4341822" cy="2468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32109" y="1503439"/>
            <a:ext cx="48115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34EB"/>
                </a:solidFill>
              </a:rPr>
              <a:t>Best L1 Sensitivity </a:t>
            </a:r>
            <a:r>
              <a:rPr lang="en-US" sz="2800" dirty="0">
                <a:solidFill>
                  <a:srgbClr val="FF34EB"/>
                </a:solidFill>
              </a:rPr>
              <a:t>=</a:t>
            </a:r>
            <a:r>
              <a:rPr lang="en-US" sz="2800" dirty="0" smtClean="0">
                <a:solidFill>
                  <a:srgbClr val="FF34EB"/>
                </a:solidFill>
              </a:rPr>
              <a:t> 65 </a:t>
            </a:r>
            <a:r>
              <a:rPr lang="en-US" sz="2800" dirty="0" err="1" smtClean="0">
                <a:solidFill>
                  <a:srgbClr val="FF34EB"/>
                </a:solidFill>
              </a:rPr>
              <a:t>Mpc</a:t>
            </a:r>
            <a:endParaRPr lang="en-US" sz="2800" dirty="0" smtClean="0">
              <a:solidFill>
                <a:srgbClr val="FF34EB"/>
              </a:solidFill>
            </a:endParaRPr>
          </a:p>
          <a:p>
            <a:pPr algn="ctr"/>
            <a:r>
              <a:rPr lang="en-US" sz="2800" dirty="0" smtClean="0">
                <a:solidFill>
                  <a:srgbClr val="FF34EB"/>
                </a:solidFill>
              </a:rPr>
              <a:t>10h lock = 20 days of </a:t>
            </a:r>
            <a:r>
              <a:rPr lang="en-US" sz="2800" dirty="0" err="1" smtClean="0">
                <a:solidFill>
                  <a:srgbClr val="FF34EB"/>
                </a:solidFill>
              </a:rPr>
              <a:t>eLIGO</a:t>
            </a:r>
            <a:endParaRPr lang="en-US" sz="2800" dirty="0">
              <a:solidFill>
                <a:srgbClr val="FF34E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3154" y="1417638"/>
            <a:ext cx="4811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</a:rPr>
              <a:t>H1 achieved full </a:t>
            </a:r>
            <a:r>
              <a:rPr lang="en-US" sz="3600" dirty="0" smtClean="0">
                <a:solidFill>
                  <a:srgbClr val="3366FF"/>
                </a:solidFill>
              </a:rPr>
              <a:t>lock!</a:t>
            </a:r>
            <a:endParaRPr lang="en-US" sz="3600" dirty="0" smtClean="0">
              <a:solidFill>
                <a:srgbClr val="3366FF"/>
              </a:solidFill>
            </a:endParaRPr>
          </a:p>
          <a:p>
            <a:pPr algn="ctr"/>
            <a:r>
              <a:rPr lang="en-US" sz="3600" dirty="0" smtClean="0">
                <a:solidFill>
                  <a:srgbClr val="3366FF"/>
                </a:solidFill>
              </a:rPr>
              <a:t>	</a:t>
            </a:r>
            <a:r>
              <a:rPr lang="en-US" sz="3200" dirty="0" smtClean="0">
                <a:solidFill>
                  <a:srgbClr val="3366FF"/>
                </a:solidFill>
              </a:rPr>
              <a:t>Best sensitivity </a:t>
            </a:r>
            <a:r>
              <a:rPr lang="en-US" sz="3200" dirty="0">
                <a:solidFill>
                  <a:srgbClr val="3366FF"/>
                </a:solidFill>
              </a:rPr>
              <a:t>=</a:t>
            </a:r>
            <a:r>
              <a:rPr lang="en-US" sz="3200" dirty="0" smtClean="0">
                <a:solidFill>
                  <a:srgbClr val="3366FF"/>
                </a:solidFill>
              </a:rPr>
              <a:t> 15 </a:t>
            </a:r>
            <a:r>
              <a:rPr lang="en-US" sz="3200" dirty="0" err="1" smtClean="0">
                <a:solidFill>
                  <a:srgbClr val="3366FF"/>
                </a:solidFill>
              </a:rPr>
              <a:t>Mpc</a:t>
            </a:r>
            <a:endParaRPr lang="en-US" sz="3200" dirty="0">
              <a:solidFill>
                <a:srgbClr val="3366FF"/>
              </a:solidFill>
            </a:endParaRPr>
          </a:p>
        </p:txBody>
      </p:sp>
      <p:pic>
        <p:nvPicPr>
          <p:cNvPr id="9" name="Picture 8" descr="LLOcontrolRoom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06" y="5080309"/>
            <a:ext cx="4245997" cy="1592249"/>
          </a:xfrm>
          <a:prstGeom prst="rect">
            <a:avLst/>
          </a:prstGeom>
        </p:spPr>
      </p:pic>
      <p:pic>
        <p:nvPicPr>
          <p:cNvPr id="10" name="Picture 9" descr="Hanford_lock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103" y="3474158"/>
            <a:ext cx="4274735" cy="320605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8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LHO Seismic Isolation Performance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pic>
        <p:nvPicPr>
          <p:cNvPr id="5" name="Picture 4" descr="17197_20150311152409_LHO_BSC_perf_comparison_2015_03_11 13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55" r="10695" b="7620"/>
          <a:stretch/>
        </p:blipFill>
        <p:spPr>
          <a:xfrm rot="5400000">
            <a:off x="2116097" y="463984"/>
            <a:ext cx="528066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9383" y="6193988"/>
            <a:ext cx="1630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Frequency (Hz)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706049"/>
            <a:ext cx="1630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Displacement m/</a:t>
            </a:r>
            <a:r>
              <a:rPr lang="en-US" dirty="0" err="1" smtClean="0"/>
              <a:t>sqrt</a:t>
            </a:r>
            <a:r>
              <a:rPr lang="en-US" dirty="0" smtClean="0"/>
              <a:t>(Hz)</a:t>
            </a:r>
            <a:endParaRPr lang="en-US" dirty="0"/>
          </a:p>
        </p:txBody>
      </p:sp>
      <p:pic>
        <p:nvPicPr>
          <p:cNvPr id="8" name="Picture 7" descr="Sei2SusDemo_XSectio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91974" y="3798694"/>
            <a:ext cx="1648908" cy="2202728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6220170" y="5870428"/>
            <a:ext cx="2730075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Next challenge: </a:t>
            </a:r>
          </a:p>
          <a:p>
            <a:pPr algn="ctr"/>
            <a:r>
              <a:rPr lang="en-US" sz="2400" dirty="0"/>
              <a:t>f</a:t>
            </a:r>
            <a:r>
              <a:rPr lang="en-US" sz="2400" dirty="0" smtClean="0"/>
              <a:t>ight bad weather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28553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200" y="25062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ym typeface="Wingdings"/>
              </a:rPr>
              <a:t> </a:t>
            </a:r>
            <a:r>
              <a:rPr lang="en-US" dirty="0" smtClean="0"/>
              <a:t>What are th</a:t>
            </a:r>
            <a:r>
              <a:rPr lang="en-US" dirty="0" smtClean="0"/>
              <a:t>e most difficult problems we have faced so far?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ym typeface="Wingdings"/>
              </a:rPr>
              <a:t> </a:t>
            </a:r>
            <a:r>
              <a:rPr lang="en-US" dirty="0" smtClean="0"/>
              <a:t>What </a:t>
            </a:r>
            <a:r>
              <a:rPr lang="en-US" dirty="0"/>
              <a:t>are the biggest problem we still have to face to reach design sensitivity and high duty cycle?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81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Overall, what are the biggest problems we have faced so far? </a:t>
            </a:r>
            <a:br>
              <a:rPr lang="en-US" dirty="0" smtClean="0"/>
            </a:b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1568211"/>
            <a:ext cx="75402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(source: </a:t>
            </a:r>
            <a:r>
              <a:rPr lang="en-US" sz="2400" dirty="0" err="1"/>
              <a:t>aligo-ifo</a:t>
            </a:r>
            <a:r>
              <a:rPr lang="en-US" sz="2400" dirty="0"/>
              <a:t> and </a:t>
            </a:r>
            <a:r>
              <a:rPr lang="en-US" sz="2400" dirty="0" err="1"/>
              <a:t>aligo-isc</a:t>
            </a:r>
            <a:r>
              <a:rPr lang="en-US" sz="2400" dirty="0"/>
              <a:t> mailing lists)</a:t>
            </a:r>
            <a:endParaRPr lang="en-US" sz="2400" dirty="0" smtClean="0"/>
          </a:p>
          <a:p>
            <a:r>
              <a:rPr lang="en-US" sz="3600" dirty="0" smtClean="0"/>
              <a:t>1) Charging</a:t>
            </a:r>
          </a:p>
          <a:p>
            <a:r>
              <a:rPr lang="en-US" sz="3600" dirty="0" smtClean="0"/>
              <a:t>2) Alignment     2) Green Coating </a:t>
            </a:r>
          </a:p>
          <a:p>
            <a:r>
              <a:rPr lang="en-US" sz="36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1598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Overall, what are the biggest problems we have faced so far? </a:t>
            </a:r>
            <a:br>
              <a:rPr lang="en-US" dirty="0" smtClean="0"/>
            </a:b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568211"/>
            <a:ext cx="75402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(source: </a:t>
            </a:r>
            <a:r>
              <a:rPr lang="en-US" sz="2400" dirty="0" err="1"/>
              <a:t>aligo-ifo</a:t>
            </a:r>
            <a:r>
              <a:rPr lang="en-US" sz="2400" dirty="0"/>
              <a:t> and </a:t>
            </a:r>
            <a:r>
              <a:rPr lang="en-US" sz="2400" dirty="0" err="1"/>
              <a:t>aligo-isc</a:t>
            </a:r>
            <a:r>
              <a:rPr lang="en-US" sz="2400" dirty="0"/>
              <a:t> mailing lists)</a:t>
            </a:r>
            <a:endParaRPr lang="en-US" sz="2400" dirty="0" smtClean="0"/>
          </a:p>
          <a:p>
            <a:r>
              <a:rPr lang="en-US" sz="3600" dirty="0" smtClean="0"/>
              <a:t>1) </a:t>
            </a:r>
            <a:r>
              <a:rPr lang="en-US" sz="3600" dirty="0" smtClean="0">
                <a:solidFill>
                  <a:srgbClr val="FF0000"/>
                </a:solidFill>
              </a:rPr>
              <a:t>Charge</a:t>
            </a:r>
          </a:p>
          <a:p>
            <a:r>
              <a:rPr lang="en-US" sz="3600" dirty="0" smtClean="0"/>
              <a:t>2) Alignment     2) Green Coating </a:t>
            </a:r>
          </a:p>
          <a:p>
            <a:r>
              <a:rPr lang="en-US" sz="3600" dirty="0" smtClean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199" y="3309362"/>
            <a:ext cx="89454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(source: front line commissioners)</a:t>
            </a:r>
          </a:p>
          <a:p>
            <a:r>
              <a:rPr lang="en-US" sz="3600" dirty="0" smtClean="0"/>
              <a:t>1) </a:t>
            </a:r>
            <a:r>
              <a:rPr lang="en-US" sz="3600" dirty="0" smtClean="0">
                <a:solidFill>
                  <a:srgbClr val="FF0000"/>
                </a:solidFill>
              </a:rPr>
              <a:t>LLO: Lock </a:t>
            </a:r>
            <a:r>
              <a:rPr lang="en-US" sz="3600" dirty="0">
                <a:solidFill>
                  <a:srgbClr val="FF0000"/>
                </a:solidFill>
              </a:rPr>
              <a:t>of the central part of the </a:t>
            </a:r>
            <a:r>
              <a:rPr lang="en-US" sz="3600" dirty="0" smtClean="0">
                <a:solidFill>
                  <a:srgbClr val="FF0000"/>
                </a:solidFill>
              </a:rPr>
              <a:t> 	interferometer 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/>
              <a:t>     (because </a:t>
            </a:r>
            <a:r>
              <a:rPr lang="en-US" sz="2400" dirty="0"/>
              <a:t>we don’t have actuators on the beam splitter optic)</a:t>
            </a:r>
          </a:p>
          <a:p>
            <a:r>
              <a:rPr lang="en-US" sz="3600" dirty="0" smtClean="0"/>
              <a:t>1) </a:t>
            </a:r>
            <a:r>
              <a:rPr lang="en-US" sz="3600" dirty="0" smtClean="0">
                <a:solidFill>
                  <a:srgbClr val="FF0000"/>
                </a:solidFill>
              </a:rPr>
              <a:t>LHO: Green coating   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 smtClean="0"/>
              <a:t>2) LLO &amp; LHO: Alignment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75539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What are </a:t>
            </a:r>
            <a:r>
              <a:rPr lang="en-US" sz="3200" dirty="0"/>
              <a:t>the biggest problem we </a:t>
            </a:r>
            <a:r>
              <a:rPr lang="en-US" sz="3200" dirty="0" smtClean="0"/>
              <a:t>still have to face to reach design sensitivity and high duty cycle?</a:t>
            </a:r>
            <a:br>
              <a:rPr lang="en-US" sz="3200" dirty="0" smtClean="0"/>
            </a:b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0016" y="1940141"/>
            <a:ext cx="754020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1) “High Power”   1) Scattered light</a:t>
            </a:r>
          </a:p>
          <a:p>
            <a:r>
              <a:rPr lang="en-US" sz="3600" dirty="0" smtClean="0"/>
              <a:t>2)  “</a:t>
            </a:r>
            <a:r>
              <a:rPr lang="en-US" sz="3600" dirty="0" err="1" smtClean="0"/>
              <a:t>Upconversion</a:t>
            </a:r>
            <a:r>
              <a:rPr lang="en-US" sz="3600" dirty="0" smtClean="0"/>
              <a:t>”</a:t>
            </a:r>
          </a:p>
          <a:p>
            <a:r>
              <a:rPr lang="en-US" sz="3600" dirty="0" smtClean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70016" y="1570809"/>
            <a:ext cx="419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(source: </a:t>
            </a:r>
            <a:r>
              <a:rPr lang="en-US" dirty="0" err="1"/>
              <a:t>aligo-ifo</a:t>
            </a:r>
            <a:r>
              <a:rPr lang="en-US" dirty="0"/>
              <a:t> and </a:t>
            </a:r>
            <a:r>
              <a:rPr lang="en-US" dirty="0" err="1"/>
              <a:t>aligo-isc</a:t>
            </a:r>
            <a:r>
              <a:rPr lang="en-US" dirty="0"/>
              <a:t> mailing lists)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199" y="3309362"/>
            <a:ext cx="89454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(source: front line commissioners)</a:t>
            </a:r>
          </a:p>
          <a:p>
            <a:pPr marL="342900" indent="-342900">
              <a:buAutoNum type="arabicParenR"/>
            </a:pPr>
            <a:r>
              <a:rPr lang="en-US" sz="3600" dirty="0" smtClean="0"/>
              <a:t> Scattering </a:t>
            </a:r>
            <a:endParaRPr lang="en-US" sz="2400" dirty="0"/>
          </a:p>
          <a:p>
            <a:r>
              <a:rPr lang="en-US" sz="3600" dirty="0"/>
              <a:t>2</a:t>
            </a:r>
            <a:r>
              <a:rPr lang="en-US" sz="3600" dirty="0" smtClean="0"/>
              <a:t>) Alignment     </a:t>
            </a:r>
            <a:endParaRPr lang="en-US" sz="3600" dirty="0"/>
          </a:p>
          <a:p>
            <a:r>
              <a:rPr lang="en-US" sz="3600" dirty="0"/>
              <a:t>3</a:t>
            </a:r>
            <a:r>
              <a:rPr lang="en-US" sz="3600" dirty="0" smtClean="0"/>
              <a:t>) Charge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7274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2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CHARGE</a:t>
            </a:r>
            <a:br>
              <a:rPr lang="en-US" dirty="0" smtClean="0"/>
            </a:br>
            <a:r>
              <a:rPr lang="en-US" dirty="0" smtClean="0"/>
              <a:t>How about solutions?</a:t>
            </a:r>
            <a:r>
              <a:rPr lang="en-US" dirty="0"/>
              <a:t/>
            </a:r>
            <a:br>
              <a:rPr lang="en-US" dirty="0"/>
            </a:b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691148"/>
            <a:ext cx="5164533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²"/>
            </a:pPr>
            <a:r>
              <a:rPr lang="en-US" sz="2400" dirty="0" smtClean="0"/>
              <a:t>Source of charge identified:            first contact (-), ion pumps (+)</a:t>
            </a:r>
          </a:p>
          <a:p>
            <a:pPr marL="571500" indent="-571500">
              <a:buFont typeface="Wingdings" charset="2"/>
              <a:buChar char="²"/>
            </a:pPr>
            <a:r>
              <a:rPr lang="en-US" sz="2400" dirty="0" smtClean="0"/>
              <a:t>Diagnostic developed to quantify the problem</a:t>
            </a:r>
          </a:p>
          <a:p>
            <a:pPr marL="571500" indent="-571500">
              <a:buFont typeface="Wingdings" charset="2"/>
              <a:buChar char="²"/>
            </a:pPr>
            <a:r>
              <a:rPr lang="en-US" sz="2400" dirty="0" smtClean="0"/>
              <a:t>L1: charge localized on back of ETMY</a:t>
            </a:r>
          </a:p>
          <a:p>
            <a:pPr marL="571500" indent="-571500">
              <a:buFont typeface="Wingdings" charset="2"/>
              <a:buChar char="²"/>
            </a:pPr>
            <a:r>
              <a:rPr lang="en-US" sz="2400" dirty="0" smtClean="0"/>
              <a:t>Discharge methods developed, discharge attempts @ LLO</a:t>
            </a:r>
          </a:p>
          <a:p>
            <a:pPr marL="571500" indent="-571500">
              <a:buFont typeface="Wingdings" charset="2"/>
              <a:buChar char="²"/>
            </a:pPr>
            <a:r>
              <a:rPr lang="en-US" sz="2400" dirty="0" smtClean="0"/>
              <a:t>Other charge-related noise mechanisms might become dominant in the future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28200" y="5638799"/>
            <a:ext cx="4572000" cy="44801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80600" y="5791199"/>
            <a:ext cx="4572000" cy="4480105"/>
          </a:xfrm>
          <a:prstGeom prst="rect">
            <a:avLst/>
          </a:prstGeom>
        </p:spPr>
      </p:pic>
      <p:pic>
        <p:nvPicPr>
          <p:cNvPr id="17" name="Picture 16" descr="TOPgu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533" y="2431182"/>
            <a:ext cx="3354305" cy="32828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52564" y="5846131"/>
            <a:ext cx="2794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(Poster, K. Baric G1500383)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452564" y="1878061"/>
            <a:ext cx="306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R&amp;D @ Caltech and 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212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SCATTERED LIGHT</a:t>
            </a:r>
            <a:br>
              <a:rPr lang="en-US" dirty="0" smtClean="0"/>
            </a:br>
            <a:r>
              <a:rPr lang="en-US" dirty="0" smtClean="0"/>
              <a:t>How </a:t>
            </a:r>
            <a:r>
              <a:rPr lang="en-US" dirty="0"/>
              <a:t>about solutions?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²"/>
            </a:pPr>
            <a:r>
              <a:rPr lang="en-US" dirty="0" smtClean="0"/>
              <a:t>On going investigations at LLO (and soon at LHO) to track down scattering sources/coupling mechanisms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“Shroud” for the output mode cleaner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pic>
        <p:nvPicPr>
          <p:cNvPr id="5" name="Picture 4" descr="OMCglas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398" y="3816733"/>
            <a:ext cx="5160351" cy="253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8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095" y="1600200"/>
            <a:ext cx="8686801" cy="452596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L1 is hunting noises: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Main enemies right now: scatter light/charge noise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Several possible scenarios depending on outcome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For high frequency, power increase is the next step 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H1: good progress, clear path to catch up with L1</a:t>
            </a:r>
          </a:p>
          <a:p>
            <a:pPr>
              <a:buFont typeface="Wingdings" charset="2"/>
              <a:buChar char="²"/>
            </a:pPr>
            <a:r>
              <a:rPr lang="en-US" dirty="0"/>
              <a:t>R</a:t>
            </a:r>
            <a:r>
              <a:rPr lang="en-US" dirty="0" smtClean="0"/>
              <a:t>eliability/automation in parallel at both sites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Getting ready for Science!</a:t>
            </a:r>
          </a:p>
          <a:p>
            <a:pPr>
              <a:buFont typeface="Wingdings" charset="2"/>
              <a:buChar char="²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098" y="180737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    Fast (sometimes incredibly fast) progress, </a:t>
            </a:r>
            <a:br>
              <a:rPr lang="en-US" sz="3200" dirty="0" smtClean="0"/>
            </a:br>
            <a:r>
              <a:rPr lang="en-US" sz="3200" dirty="0" smtClean="0"/>
              <a:t>very encouraging results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54424-87D1-8845-94FD-E52B50DD942D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 descr="ObsScenario_L1H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769" y="1102833"/>
            <a:ext cx="7691718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8051" y="1786126"/>
            <a:ext cx="1703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PRELIMINARY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319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PRIZEs: best logbook entry!</a:t>
            </a:r>
            <a:br>
              <a:rPr lang="en-US" dirty="0" smtClean="0"/>
            </a:br>
            <a:r>
              <a:rPr lang="en-US" dirty="0" smtClean="0"/>
              <a:t>(one for LHO log, one for LLO log)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5800"/>
            <a:ext cx="8229600" cy="4525963"/>
          </a:xfrm>
        </p:spPr>
        <p:txBody>
          <a:bodyPr/>
          <a:lstStyle/>
          <a:p>
            <a:pPr>
              <a:buFont typeface="Wingdings" charset="2"/>
              <a:buChar char="²"/>
            </a:pPr>
            <a:r>
              <a:rPr lang="en-US" dirty="0"/>
              <a:t>Committee: Peter</a:t>
            </a:r>
            <a:r>
              <a:rPr lang="en-US" dirty="0" smtClean="0"/>
              <a:t>, Lisa, Dave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Criteria: </a:t>
            </a:r>
          </a:p>
          <a:p>
            <a:pPr lvl="2">
              <a:buFont typeface="Wingdings" charset="2"/>
              <a:buChar char="²"/>
            </a:pPr>
            <a:r>
              <a:rPr lang="en-US" dirty="0"/>
              <a:t> </a:t>
            </a:r>
            <a:r>
              <a:rPr lang="en-US" dirty="0" smtClean="0"/>
              <a:t>Relevance and impact</a:t>
            </a:r>
          </a:p>
          <a:p>
            <a:pPr lvl="2">
              <a:buFont typeface="Wingdings" charset="2"/>
              <a:buChar char="²"/>
            </a:pPr>
            <a:r>
              <a:rPr lang="en-US" dirty="0"/>
              <a:t> </a:t>
            </a:r>
            <a:r>
              <a:rPr lang="en-US" dirty="0" smtClean="0"/>
              <a:t>Clarity (summary/details format)</a:t>
            </a:r>
          </a:p>
          <a:p>
            <a:pPr lvl="2">
              <a:buFont typeface="Wingdings" charset="2"/>
              <a:buChar char="²"/>
            </a:pPr>
            <a:r>
              <a:rPr lang="en-US" dirty="0"/>
              <a:t> </a:t>
            </a:r>
            <a:r>
              <a:rPr lang="en-US" dirty="0" smtClean="0"/>
              <a:t>Data calibrated in physical units</a:t>
            </a:r>
          </a:p>
          <a:p>
            <a:pPr lvl="2">
              <a:buFont typeface="Wingdings" charset="2"/>
              <a:buChar char="²"/>
            </a:pPr>
            <a:endParaRPr lang="en-US" dirty="0"/>
          </a:p>
          <a:p>
            <a:pPr>
              <a:buFont typeface="Wingdings" charset="2"/>
              <a:buChar char="²"/>
            </a:pPr>
            <a:r>
              <a:rPr lang="en-US" dirty="0" smtClean="0"/>
              <a:t>$150 per prize @ each LVC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75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Reminder</a:t>
            </a:r>
            <a:r>
              <a:rPr lang="en-US" dirty="0"/>
              <a:t> </a:t>
            </a:r>
            <a:r>
              <a:rPr lang="en-US" dirty="0" smtClean="0"/>
              <a:t>from Initial LIGO:</a:t>
            </a:r>
            <a:br>
              <a:rPr lang="en-US" dirty="0" smtClean="0"/>
            </a:br>
            <a:r>
              <a:rPr lang="en-US" dirty="0" smtClean="0"/>
              <a:t> from 100 </a:t>
            </a:r>
            <a:r>
              <a:rPr lang="en-US" dirty="0" err="1" smtClean="0"/>
              <a:t>kpc</a:t>
            </a:r>
            <a:r>
              <a:rPr lang="en-US" dirty="0" smtClean="0"/>
              <a:t> to 15 </a:t>
            </a:r>
            <a:r>
              <a:rPr lang="en-US" dirty="0" err="1" smtClean="0"/>
              <a:t>Mpc</a:t>
            </a:r>
            <a:r>
              <a:rPr lang="en-US" dirty="0" smtClean="0"/>
              <a:t> in 3+ years (with observing time)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</p:spPr>
        <p:txBody>
          <a:bodyPr/>
          <a:lstStyle/>
          <a:p>
            <a:fld id="{FFD340A7-AA8A-3F47-AED8-944F89F2EE3D}" type="slidenum">
              <a:rPr lang="en-US" smtClean="0"/>
              <a:pPr/>
              <a:t>3</a:t>
            </a:fld>
            <a:endParaRPr lang="en-US" smtClean="0"/>
          </a:p>
        </p:txBody>
      </p: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942296" y="2056192"/>
            <a:ext cx="8382000" cy="4648200"/>
            <a:chOff x="288" y="1008"/>
            <a:chExt cx="5280" cy="2928"/>
          </a:xfrm>
          <a:effectLst>
            <a:outerShdw blurRad="50800" dist="38100" dir="2700000" algn="tl" rotWithShape="0">
              <a:srgbClr val="660066">
                <a:alpha val="43000"/>
              </a:srgbClr>
            </a:outerShdw>
          </a:effectLst>
        </p:grpSpPr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3392" y="1647"/>
              <a:ext cx="113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800">
                  <a:solidFill>
                    <a:schemeClr val="tx2"/>
                  </a:solidFill>
                  <a:latin typeface="Times" charset="0"/>
                  <a:ea typeface="ＭＳ Ｐゴシック" charset="-128"/>
                  <a:cs typeface="ＭＳ Ｐゴシック" charset="-128"/>
                </a:rPr>
                <a:t>Science Requirement. document (1995)</a:t>
              </a:r>
            </a:p>
          </p:txBody>
        </p:sp>
        <p:pic>
          <p:nvPicPr>
            <p:cNvPr id="9" name="Picture 9" descr="G060009-0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8" y="1008"/>
              <a:ext cx="4480" cy="2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1728" y="1104"/>
              <a:ext cx="1536" cy="336"/>
            </a:xfrm>
            <a:prstGeom prst="wedgeRectCallout">
              <a:avLst>
                <a:gd name="adj1" fmla="val -75259"/>
                <a:gd name="adj2" fmla="val -9819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-128"/>
                  <a:cs typeface="ＭＳ Ｐゴシック" charset="-128"/>
                </a:rPr>
                <a:t>S2: Feb.- Apr. 2003</a:t>
              </a:r>
            </a:p>
            <a:p>
              <a:pPr eaLnBrk="0" hangingPunct="0"/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-128"/>
                  <a:cs typeface="ＭＳ Ｐゴシック" charset="-128"/>
                </a:rPr>
                <a:t>59 days BNS reach ~ 1Mpc</a:t>
              </a:r>
            </a:p>
          </p:txBody>
        </p:sp>
        <p:sp>
          <p:nvSpPr>
            <p:cNvPr id="11" name="AutoShape 11"/>
            <p:cNvSpPr>
              <a:spLocks noChangeArrowheads="1"/>
            </p:cNvSpPr>
            <p:nvPr/>
          </p:nvSpPr>
          <p:spPr bwMode="auto">
            <a:xfrm>
              <a:off x="1968" y="1584"/>
              <a:ext cx="1536" cy="288"/>
            </a:xfrm>
            <a:prstGeom prst="wedgeRectCallout">
              <a:avLst>
                <a:gd name="adj1" fmla="val -71287"/>
                <a:gd name="adj2" fmla="val 168056"/>
              </a:avLst>
            </a:prstGeom>
            <a:solidFill>
              <a:schemeClr val="bg1"/>
            </a:solidFill>
            <a:ln w="28575">
              <a:solidFill>
                <a:srgbClr val="800080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 b="1" dirty="0">
                  <a:solidFill>
                    <a:srgbClr val="800080"/>
                  </a:solidFill>
                  <a:latin typeface="Helvetica" charset="0"/>
                  <a:ea typeface="ＭＳ Ｐゴシック" charset="-128"/>
                  <a:cs typeface="ＭＳ Ｐゴシック" charset="-128"/>
                </a:rPr>
                <a:t>S3: Oct. ‘03 - Jan. ‘04</a:t>
              </a:r>
            </a:p>
            <a:p>
              <a:pPr eaLnBrk="0" hangingPunct="0"/>
              <a:r>
                <a:rPr lang="en-US" sz="1400" b="1" dirty="0">
                  <a:solidFill>
                    <a:srgbClr val="800080"/>
                  </a:solidFill>
                  <a:latin typeface="Helvetica" charset="0"/>
                  <a:ea typeface="ＭＳ Ｐゴシック" charset="-128"/>
                  <a:cs typeface="ＭＳ Ｐゴシック" charset="-128"/>
                </a:rPr>
                <a:t>70 days  BNS reach ~ 3Mpc</a:t>
              </a:r>
            </a:p>
          </p:txBody>
        </p:sp>
        <p:sp>
          <p:nvSpPr>
            <p:cNvPr id="12" name="AutoShape 12"/>
            <p:cNvSpPr>
              <a:spLocks noChangeArrowheads="1"/>
            </p:cNvSpPr>
            <p:nvPr/>
          </p:nvSpPr>
          <p:spPr bwMode="auto">
            <a:xfrm>
              <a:off x="3936" y="1680"/>
              <a:ext cx="1632" cy="384"/>
            </a:xfrm>
            <a:prstGeom prst="wedgeRectCallout">
              <a:avLst>
                <a:gd name="adj1" fmla="val -69671"/>
                <a:gd name="adj2" fmla="val 85676"/>
              </a:avLst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 b="1">
                  <a:solidFill>
                    <a:srgbClr val="008000"/>
                  </a:solidFill>
                  <a:latin typeface="Helvetica" charset="0"/>
                  <a:ea typeface="ＭＳ Ｐゴシック" charset="-128"/>
                  <a:cs typeface="ＭＳ Ｐゴシック" charset="-128"/>
                </a:rPr>
                <a:t>S1: Aug. - Sep. 2002</a:t>
              </a:r>
            </a:p>
            <a:p>
              <a:pPr eaLnBrk="0" hangingPunct="0"/>
              <a:r>
                <a:rPr lang="en-US" sz="1400" b="1">
                  <a:solidFill>
                    <a:srgbClr val="008000"/>
                  </a:solidFill>
                  <a:latin typeface="Helvetica" charset="0"/>
                  <a:ea typeface="ＭＳ Ｐゴシック" charset="-128"/>
                  <a:cs typeface="ＭＳ Ｐゴシック" charset="-128"/>
                </a:rPr>
                <a:t>17 days  BNS reach ~100kpc</a:t>
              </a:r>
            </a:p>
          </p:txBody>
        </p:sp>
        <p:sp>
          <p:nvSpPr>
            <p:cNvPr id="13" name="AutoShape 13"/>
            <p:cNvSpPr>
              <a:spLocks noChangeArrowheads="1"/>
            </p:cNvSpPr>
            <p:nvPr/>
          </p:nvSpPr>
          <p:spPr bwMode="auto">
            <a:xfrm>
              <a:off x="960" y="3312"/>
              <a:ext cx="1344" cy="244"/>
            </a:xfrm>
            <a:prstGeom prst="wedgeRectCallout">
              <a:avLst>
                <a:gd name="adj1" fmla="val 34153"/>
                <a:gd name="adj2" fmla="val -110245"/>
              </a:avLst>
            </a:prstGeom>
            <a:solidFill>
              <a:schemeClr val="bg1"/>
            </a:solidFill>
            <a:ln w="28575">
              <a:solidFill>
                <a:srgbClr val="FF3399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 b="1">
                  <a:solidFill>
                    <a:srgbClr val="FF3399"/>
                  </a:solidFill>
                  <a:latin typeface="Helvetica" charset="0"/>
                  <a:ea typeface="ＭＳ Ｐゴシック" charset="-128"/>
                  <a:cs typeface="ＭＳ Ｐゴシック" charset="-128"/>
                </a:rPr>
                <a:t>S5: Nov 2005 – Oct 2007</a:t>
              </a:r>
            </a:p>
          </p:txBody>
        </p:sp>
        <p:sp>
          <p:nvSpPr>
            <p:cNvPr id="14" name="AutoShape 14"/>
            <p:cNvSpPr>
              <a:spLocks noChangeArrowheads="1"/>
            </p:cNvSpPr>
            <p:nvPr/>
          </p:nvSpPr>
          <p:spPr bwMode="auto">
            <a:xfrm>
              <a:off x="3744" y="3072"/>
              <a:ext cx="1584" cy="336"/>
            </a:xfrm>
            <a:prstGeom prst="wedgeRectCallout">
              <a:avLst>
                <a:gd name="adj1" fmla="val -95014"/>
                <a:gd name="adj2" fmla="val -90477"/>
              </a:avLst>
            </a:prstGeom>
            <a:solidFill>
              <a:schemeClr val="bg1"/>
            </a:solidFill>
            <a:ln w="28575">
              <a:solidFill>
                <a:srgbClr val="0000FF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 b="1">
                  <a:solidFill>
                    <a:srgbClr val="0000FF"/>
                  </a:solidFill>
                  <a:latin typeface="Helvetica" charset="0"/>
                  <a:ea typeface="ＭＳ Ｐゴシック" charset="-128"/>
                  <a:cs typeface="ＭＳ Ｐゴシック" charset="-128"/>
                </a:rPr>
                <a:t>S4: Feb. - Mar. 2005</a:t>
              </a:r>
            </a:p>
            <a:p>
              <a:pPr eaLnBrk="0" hangingPunct="0"/>
              <a:r>
                <a:rPr lang="en-US" sz="1400" b="1">
                  <a:solidFill>
                    <a:srgbClr val="0000FF"/>
                  </a:solidFill>
                  <a:latin typeface="Helvetica" charset="0"/>
                  <a:ea typeface="ＭＳ Ｐゴシック" charset="-128"/>
                  <a:cs typeface="ＭＳ Ｐゴシック" charset="-128"/>
                </a:rPr>
                <a:t>30 days BNS reach ~ 15Mpc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544171" y="5568058"/>
            <a:ext cx="1325725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BA14B0"/>
                </a:solidFill>
              </a:rPr>
              <a:t>15 </a:t>
            </a:r>
            <a:r>
              <a:rPr lang="en-US" sz="2800" dirty="0" err="1" smtClean="0">
                <a:solidFill>
                  <a:srgbClr val="BA14B0"/>
                </a:solidFill>
              </a:rPr>
              <a:t>Mpc</a:t>
            </a:r>
            <a:endParaRPr lang="en-US" sz="2800" dirty="0">
              <a:solidFill>
                <a:srgbClr val="BA14B0"/>
              </a:solidFill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219541" y="1687513"/>
            <a:ext cx="5046134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2400" dirty="0" smtClean="0"/>
              <a:t>LIGO: First lock at the end of </a:t>
            </a:r>
            <a:r>
              <a:rPr lang="en-US" sz="2400" b="1" dirty="0" smtClean="0"/>
              <a:t>2000</a:t>
            </a:r>
            <a:r>
              <a:rPr lang="en-US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797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LLO log winner: </a:t>
            </a:r>
            <a:br>
              <a:rPr lang="en-US" dirty="0" smtClean="0"/>
            </a:br>
            <a:r>
              <a:rPr lang="en-US" dirty="0" smtClean="0"/>
              <a:t>entry 16444, Den </a:t>
            </a:r>
            <a:r>
              <a:rPr lang="en-US" dirty="0" err="1" smtClean="0"/>
              <a:t>Martynov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pic>
        <p:nvPicPr>
          <p:cNvPr id="5" name="Picture 4" descr="Screen Shot 2015-03-19 at 3.50.05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48193"/>
            <a:ext cx="9144000" cy="420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12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LHO log winner:</a:t>
            </a:r>
            <a:br>
              <a:rPr lang="en-US" dirty="0" smtClean="0"/>
            </a:br>
            <a:r>
              <a:rPr lang="en-US" dirty="0" smtClean="0"/>
              <a:t>entry 16569, Evan Hall</a:t>
            </a:r>
            <a:br>
              <a:rPr lang="en-US" dirty="0" smtClean="0"/>
            </a:br>
            <a:r>
              <a:rPr lang="en-US" sz="3100" dirty="0" smtClean="0"/>
              <a:t>(+ Sheila Dwyer and </a:t>
            </a:r>
            <a:r>
              <a:rPr lang="en-US" sz="3100" dirty="0" err="1" smtClean="0"/>
              <a:t>Alexa</a:t>
            </a:r>
            <a:r>
              <a:rPr lang="en-US" sz="3100" dirty="0" smtClean="0"/>
              <a:t> Staley)</a:t>
            </a:r>
            <a:endParaRPr lang="en-US" sz="3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pic>
        <p:nvPicPr>
          <p:cNvPr id="5" name="Picture 4" descr="Screen Shot 2015-03-19 at 3.54.20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79600"/>
            <a:ext cx="9144000" cy="309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26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 climbing..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7963475"/>
              </p:ext>
            </p:extLst>
          </p:nvPr>
        </p:nvGraphicFramePr>
        <p:xfrm>
          <a:off x="1336040" y="1864878"/>
          <a:ext cx="6638868" cy="3875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15280" y="5718294"/>
            <a:ext cx="362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D. Shoemaker G1500192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217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noFill/>
          <a:ln cmpd="tri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0900035-v1 (high resolution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69212" cy="914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1714-8A0C-4B03-9740-7C0C9ED52ABA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962444"/>
            <a:ext cx="6738253" cy="53621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94855" y="376535"/>
            <a:ext cx="3177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</a:rPr>
              <a:t>Acoustic Mode Damper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6902" y="6630032"/>
            <a:ext cx="13756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LIGO-G1500283-v1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0" y="6596390"/>
            <a:ext cx="27158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S.Gras</a:t>
            </a:r>
            <a:r>
              <a:rPr lang="en-US" sz="1100" dirty="0" smtClean="0"/>
              <a:t>, LSC-Virgo meeting, Pasadena 2015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54611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noFill/>
          <a:ln cmpd="tri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F0900035-v1 (high resolution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69212" cy="914400"/>
          </a:xfrm>
          <a:prstGeom prst="rect">
            <a:avLst/>
          </a:prstGeom>
        </p:spPr>
      </p:pic>
      <p:pic>
        <p:nvPicPr>
          <p:cNvPr id="5" name="Picture 4" descr="PI_ProbableNumbe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981200"/>
            <a:ext cx="4413715" cy="355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5600" y="609600"/>
            <a:ext cx="3052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</a:rPr>
              <a:t>Forecast for the future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209800" y="1676400"/>
            <a:ext cx="1143000" cy="914400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352800" y="1676400"/>
            <a:ext cx="1143000" cy="99060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81600" y="1676400"/>
            <a:ext cx="914400" cy="91440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52600" y="1371600"/>
            <a:ext cx="76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 kW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895600" y="1371600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kW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659789" y="137160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800 kW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057400" y="5867400"/>
            <a:ext cx="528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than 40 modes needed to be damped at 800 kW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1714-8A0C-4B03-9740-7C0C9ED52AB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00200" y="1219200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PI threshold 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5073" y="1216223"/>
            <a:ext cx="1270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Current  (LLO) 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7823" y="1216222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Full power 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6902" y="6630032"/>
            <a:ext cx="13756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LIGO-G1500283-v1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96000" y="6596390"/>
            <a:ext cx="27158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S.Gras</a:t>
            </a:r>
            <a:r>
              <a:rPr lang="en-US" sz="1100" dirty="0" smtClean="0"/>
              <a:t>, LSC-Virgo meeting, Pasadena 2015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44944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pic>
        <p:nvPicPr>
          <p:cNvPr id="3" name="Picture 2" descr="weiss_charging_update 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66535" y="9922"/>
            <a:ext cx="2377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R. Weiss, G1500264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4970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pic>
        <p:nvPicPr>
          <p:cNvPr id="4" name="Picture 3" descr="LVCSpring15_eric 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1082" y="1031801"/>
            <a:ext cx="3512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E. </a:t>
            </a:r>
            <a:r>
              <a:rPr lang="en-US" sz="2000" dirty="0" err="1" smtClean="0"/>
              <a:t>Oelker</a:t>
            </a:r>
            <a:r>
              <a:rPr lang="en-US" sz="2000" dirty="0"/>
              <a:t>, </a:t>
            </a:r>
            <a:r>
              <a:rPr lang="en-US" sz="2000" dirty="0" smtClean="0"/>
              <a:t>G1500337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814737" y="1549048"/>
            <a:ext cx="3595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Evans’ group @ MIT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6840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oomTimelineToFirstObserving-G1301309-6Mar15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77" r="24377"/>
          <a:stretch/>
        </p:blipFill>
        <p:spPr>
          <a:xfrm rot="5400000">
            <a:off x="2744674" y="-1182040"/>
            <a:ext cx="3285922" cy="8046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to O1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35139" y="1243219"/>
            <a:ext cx="1673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LIGO-G1301309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4956" y="4212122"/>
            <a:ext cx="50868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pPr marL="285750" indent="-285750">
              <a:buFont typeface="Wingdings" charset="2"/>
              <a:buChar char="²"/>
            </a:pPr>
            <a:r>
              <a:rPr lang="en-US" b="1" dirty="0" smtClean="0"/>
              <a:t>ER7: beginning of June</a:t>
            </a:r>
            <a:r>
              <a:rPr lang="en-US" dirty="0" smtClean="0"/>
              <a:t>:</a:t>
            </a:r>
          </a:p>
          <a:p>
            <a:r>
              <a:rPr lang="en-US" dirty="0" smtClean="0"/>
              <a:t>      - in less than 3 months</a:t>
            </a:r>
          </a:p>
          <a:p>
            <a:r>
              <a:rPr lang="en-US" dirty="0"/>
              <a:t> </a:t>
            </a:r>
            <a:r>
              <a:rPr lang="en-US" dirty="0" smtClean="0"/>
              <a:t>     - length/scope similar to ER6 </a:t>
            </a:r>
            <a:r>
              <a:rPr lang="en-US" u="sng" dirty="0" smtClean="0"/>
              <a:t>on BOTH L1 &amp; H1</a:t>
            </a:r>
          </a:p>
          <a:p>
            <a:endParaRPr lang="en-US" u="sng" dirty="0" smtClean="0"/>
          </a:p>
          <a:p>
            <a:pPr marL="285750" indent="-285750">
              <a:buFont typeface="Wingdings" charset="2"/>
              <a:buChar char="²"/>
            </a:pPr>
            <a:r>
              <a:rPr lang="en-US" b="1" dirty="0" smtClean="0"/>
              <a:t>ER8: end of August</a:t>
            </a:r>
            <a:r>
              <a:rPr lang="en-US" dirty="0" smtClean="0"/>
              <a:t>, as preparation for O1</a:t>
            </a:r>
          </a:p>
          <a:p>
            <a:endParaRPr lang="en-US" dirty="0" smtClean="0"/>
          </a:p>
          <a:p>
            <a:pPr marL="285750" indent="-285750">
              <a:buFont typeface="Wingdings" charset="2"/>
              <a:buChar char="²"/>
            </a:pPr>
            <a:r>
              <a:rPr lang="en-US" b="1" dirty="0" smtClean="0"/>
              <a:t>O1 starting mid-September</a:t>
            </a:r>
            <a:r>
              <a:rPr lang="en-US" dirty="0" smtClean="0"/>
              <a:t>: </a:t>
            </a:r>
          </a:p>
          <a:p>
            <a:r>
              <a:rPr lang="en-US" dirty="0"/>
              <a:t> </a:t>
            </a:r>
            <a:r>
              <a:rPr lang="en-US" dirty="0" smtClean="0"/>
              <a:t>     - up to 3 months of data taking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54424-87D1-8845-94FD-E52B50DD94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0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" y="274638"/>
            <a:ext cx="8666480" cy="1143000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aLIGO</a:t>
            </a:r>
            <a:r>
              <a:rPr lang="en-US" sz="3600" dirty="0" smtClean="0"/>
              <a:t> </a:t>
            </a:r>
            <a:r>
              <a:rPr lang="en-US" sz="3600" dirty="0" smtClean="0"/>
              <a:t>L1: from 0.5 </a:t>
            </a:r>
            <a:r>
              <a:rPr lang="en-US" sz="3600" dirty="0" err="1" smtClean="0"/>
              <a:t>Mpc</a:t>
            </a:r>
            <a:r>
              <a:rPr lang="en-US" sz="3600" dirty="0" smtClean="0"/>
              <a:t> to 60 </a:t>
            </a:r>
            <a:r>
              <a:rPr lang="en-US" sz="3600" dirty="0" err="1" smtClean="0"/>
              <a:t>Mpc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>in 9 months!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pic>
        <p:nvPicPr>
          <p:cNvPr id="6" name="Picture 5" descr="L1strain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4" r="4381"/>
          <a:stretch/>
        </p:blipFill>
        <p:spPr>
          <a:xfrm rot="5400000">
            <a:off x="2051056" y="449740"/>
            <a:ext cx="5033963" cy="70713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68240" y="5614098"/>
            <a:ext cx="1149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G1401390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189061" y="1342073"/>
            <a:ext cx="5046134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2400" dirty="0" smtClean="0"/>
              <a:t>LIGO: First lock </a:t>
            </a:r>
            <a:r>
              <a:rPr lang="en-US" sz="2400" dirty="0" smtClean="0"/>
              <a:t>in May 2014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310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L1/H1 Commissioning </a:t>
            </a:r>
            <a:r>
              <a:rPr lang="en-US" dirty="0"/>
              <a:t>S</a:t>
            </a:r>
            <a:r>
              <a:rPr lang="en-US" dirty="0" smtClean="0"/>
              <a:t>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77" y="1417638"/>
            <a:ext cx="8229600" cy="4525963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v"/>
            </a:pPr>
            <a:r>
              <a:rPr lang="en-US" sz="2800" dirty="0" smtClean="0">
                <a:solidFill>
                  <a:srgbClr val="FF34EB"/>
                </a:solidFill>
              </a:rPr>
              <a:t>L1: “make the noise lower” </a:t>
            </a:r>
            <a:endParaRPr lang="en-US" sz="2800" dirty="0">
              <a:solidFill>
                <a:srgbClr val="FF34EB"/>
              </a:solidFill>
              <a:sym typeface="Wingdings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FF34EB"/>
                </a:solidFill>
                <a:sym typeface="Wingdings"/>
              </a:rPr>
              <a:t> Pathfinder of noise sources/coupling mechanisms 	</a:t>
            </a:r>
            <a:r>
              <a:rPr lang="en-US" sz="2400" dirty="0" smtClean="0">
                <a:solidFill>
                  <a:srgbClr val="FF34EB"/>
                </a:solidFill>
                <a:sym typeface="Wingdings"/>
              </a:rPr>
              <a:t>(</a:t>
            </a:r>
            <a:r>
              <a:rPr lang="en-US" sz="2400" dirty="0" err="1" smtClean="0">
                <a:solidFill>
                  <a:srgbClr val="FF34EB"/>
                </a:solidFill>
                <a:sym typeface="Wingdings"/>
              </a:rPr>
              <a:t>aLIGO</a:t>
            </a:r>
            <a:r>
              <a:rPr lang="en-US" sz="2400" dirty="0" smtClean="0">
                <a:solidFill>
                  <a:srgbClr val="FF34EB"/>
                </a:solidFill>
                <a:sym typeface="Wingdings"/>
              </a:rPr>
              <a:t> upgrade started ~1 year earlier than in H1)</a:t>
            </a:r>
            <a:endParaRPr lang="en-US" sz="2800" dirty="0" smtClean="0">
              <a:solidFill>
                <a:srgbClr val="FF34EB"/>
              </a:solidFill>
            </a:endParaRPr>
          </a:p>
          <a:p>
            <a:pPr>
              <a:buFont typeface="Wingdings" charset="2"/>
              <a:buChar char="v"/>
            </a:pPr>
            <a:r>
              <a:rPr lang="en-US" sz="2800" dirty="0" smtClean="0">
                <a:solidFill>
                  <a:srgbClr val="3366FF"/>
                </a:solidFill>
              </a:rPr>
              <a:t>H1</a:t>
            </a:r>
            <a:r>
              <a:rPr lang="en-US" sz="2800" dirty="0" smtClean="0">
                <a:solidFill>
                  <a:srgbClr val="3366FF"/>
                </a:solidFill>
              </a:rPr>
              <a:t>: Improve the sensitivity following L1 path</a:t>
            </a:r>
          </a:p>
          <a:p>
            <a:pPr>
              <a:buFont typeface="Wingdings" charset="2"/>
              <a:buChar char="v"/>
            </a:pPr>
            <a:r>
              <a:rPr lang="en-US" sz="2800" dirty="0" smtClean="0"/>
              <a:t>In parallel, both interferometers: work on locking robustness, automation, training of operators</a:t>
            </a:r>
          </a:p>
          <a:p>
            <a:pPr>
              <a:buFont typeface="Wingdings" charset="2"/>
              <a:buChar char="v"/>
            </a:pPr>
            <a:endParaRPr lang="en-US" sz="2800" dirty="0" smtClean="0"/>
          </a:p>
          <a:p>
            <a:pPr>
              <a:buFont typeface="Wingdings" charset="0"/>
              <a:buChar char="è"/>
            </a:pPr>
            <a:r>
              <a:rPr lang="en-US" sz="2800" dirty="0" smtClean="0"/>
              <a:t> We expect H1 sensitivity to be comparable (at least)  	to current L1 sensitivity by O1: no reason to believe 	otherwise at the moment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33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L1 Noise </a:t>
            </a:r>
            <a:r>
              <a:rPr lang="en-US" dirty="0" err="1" smtClean="0"/>
              <a:t>vs</a:t>
            </a:r>
            <a:r>
              <a:rPr lang="en-US" dirty="0" smtClean="0"/>
              <a:t> Fundamental Noises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2700" dirty="0" smtClean="0"/>
              <a:t>(D. </a:t>
            </a:r>
            <a:r>
              <a:rPr lang="en-US" sz="2700" dirty="0" err="1" smtClean="0"/>
              <a:t>Martynov</a:t>
            </a:r>
            <a:r>
              <a:rPr lang="en-US" sz="2700" dirty="0" smtClean="0"/>
              <a:t>, </a:t>
            </a:r>
            <a:r>
              <a:rPr lang="en-US" sz="2700" b="1" dirty="0" smtClean="0"/>
              <a:t>G1500281)</a:t>
            </a:r>
            <a:endParaRPr lang="en-US" sz="27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pic>
        <p:nvPicPr>
          <p:cNvPr id="5" name="Picture 4" descr="darm_gwin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633" y="1437640"/>
            <a:ext cx="6508377" cy="5029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00058" y="1653246"/>
            <a:ext cx="3750102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Shot noise @ high frequency</a:t>
            </a:r>
          </a:p>
          <a:p>
            <a:pPr algn="ctr"/>
            <a:r>
              <a:rPr lang="en-US" sz="2400" dirty="0" smtClean="0"/>
              <a:t>What about low frequency?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330174" y="6143674"/>
            <a:ext cx="2730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25W input power</a:t>
            </a:r>
          </a:p>
          <a:p>
            <a:pPr algn="ctr"/>
            <a:r>
              <a:rPr lang="en-US" dirty="0" smtClean="0"/>
              <a:t>100 kW circulating power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39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usual answer: “technical noises”</a:t>
            </a:r>
            <a:br>
              <a:rPr lang="en-US" dirty="0" smtClean="0"/>
            </a:br>
            <a:r>
              <a:rPr lang="en-US" dirty="0" smtClean="0"/>
              <a:t>(many of them)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pic>
        <p:nvPicPr>
          <p:cNvPr id="5" name="Picture 4" descr="darm_total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90"/>
          <a:stretch/>
        </p:blipFill>
        <p:spPr>
          <a:xfrm rot="5400000">
            <a:off x="1821475" y="207608"/>
            <a:ext cx="5174477" cy="71230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0109" y="6100445"/>
            <a:ext cx="1950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Frequency (Hz)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50059" y="1475455"/>
            <a:ext cx="395010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E537"/>
                </a:solidFill>
              </a:rPr>
              <a:t>YELLOW</a:t>
            </a:r>
            <a:r>
              <a:rPr lang="en-US" sz="2000" dirty="0" smtClean="0"/>
              <a:t>: scattered light projections</a:t>
            </a:r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ORANGE</a:t>
            </a:r>
            <a:r>
              <a:rPr lang="en-US" sz="2000" dirty="0" smtClean="0"/>
              <a:t>: “charge” noise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73940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Most “hot” noise sources these days 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50016" y="1417638"/>
            <a:ext cx="4130113" cy="4938712"/>
          </a:xfrm>
          <a:prstGeom prst="round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50038" y="1420101"/>
            <a:ext cx="31400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Scattered light</a:t>
            </a:r>
            <a:endParaRPr lang="en-US" sz="3200" dirty="0"/>
          </a:p>
        </p:txBody>
      </p:sp>
      <p:sp>
        <p:nvSpPr>
          <p:cNvPr id="9" name="Rounded Rectangle 8"/>
          <p:cNvSpPr/>
          <p:nvPr/>
        </p:nvSpPr>
        <p:spPr>
          <a:xfrm>
            <a:off x="4732529" y="1399946"/>
            <a:ext cx="4130113" cy="49387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13454" y="1420101"/>
            <a:ext cx="15934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Charge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820026" y="2014877"/>
            <a:ext cx="32800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dirty="0" smtClean="0"/>
              <a:t>Evidence of noise introduced by scattered light </a:t>
            </a:r>
          </a:p>
          <a:p>
            <a:endParaRPr lang="en-US" dirty="0" smtClean="0"/>
          </a:p>
          <a:p>
            <a:pPr marL="285750" indent="-285750">
              <a:buFont typeface="Wingdings" charset="2"/>
              <a:buChar char="²"/>
            </a:pPr>
            <a:r>
              <a:rPr lang="en-US" dirty="0" smtClean="0"/>
              <a:t>Investigations focused on the path between the Signal Recycling </a:t>
            </a:r>
            <a:r>
              <a:rPr lang="en-US" dirty="0"/>
              <a:t>M</a:t>
            </a:r>
            <a:r>
              <a:rPr lang="en-US" dirty="0" smtClean="0"/>
              <a:t>irror and the Output Mode Cleaner</a:t>
            </a:r>
          </a:p>
        </p:txBody>
      </p:sp>
      <p:pic>
        <p:nvPicPr>
          <p:cNvPr id="13" name="Picture 12" descr="Scatter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24" y="4240308"/>
            <a:ext cx="3657300" cy="18876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26702" y="2014877"/>
            <a:ext cx="36600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dirty="0" smtClean="0"/>
              <a:t>Short version of the story: </a:t>
            </a:r>
            <a:r>
              <a:rPr lang="en-US" b="1" dirty="0" smtClean="0"/>
              <a:t>we have charge on our test masses and this is bad for many reasons</a:t>
            </a:r>
          </a:p>
          <a:p>
            <a:pPr marL="285750" indent="-285750">
              <a:buFont typeface="Wingdings" charset="2"/>
              <a:buChar char="²"/>
            </a:pPr>
            <a:endParaRPr lang="en-US" dirty="0"/>
          </a:p>
          <a:p>
            <a:pPr marL="285750" indent="-285750">
              <a:buFont typeface="Wingdings" charset="2"/>
              <a:buChar char="²"/>
            </a:pPr>
            <a:r>
              <a:rPr lang="en-US" dirty="0" smtClean="0"/>
              <a:t>In particular, first order </a:t>
            </a:r>
            <a:r>
              <a:rPr lang="en-US" dirty="0"/>
              <a:t> </a:t>
            </a:r>
            <a:r>
              <a:rPr lang="en-US" dirty="0" smtClean="0"/>
              <a:t>interaction  with </a:t>
            </a:r>
            <a:r>
              <a:rPr lang="en-US" dirty="0"/>
              <a:t> </a:t>
            </a:r>
            <a:r>
              <a:rPr lang="en-US" dirty="0" smtClean="0"/>
              <a:t>time </a:t>
            </a:r>
            <a:r>
              <a:rPr lang="en-US" dirty="0"/>
              <a:t> varying  electric  fields  in  the </a:t>
            </a:r>
            <a:r>
              <a:rPr lang="en-US" dirty="0" smtClean="0"/>
              <a:t>chamber 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 noise in DARM</a:t>
            </a:r>
          </a:p>
          <a:p>
            <a:endParaRPr lang="en-US" dirty="0">
              <a:sym typeface="Wingdings"/>
            </a:endParaRPr>
          </a:p>
          <a:p>
            <a:pPr algn="ctr"/>
            <a:r>
              <a:rPr lang="en-US" sz="2400" dirty="0" smtClean="0">
                <a:sym typeface="Wingdings"/>
              </a:rPr>
              <a:t>DISCHARGE effort on going RIGHT NOW at LLO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455900" y="5846970"/>
            <a:ext cx="2672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R. </a:t>
            </a:r>
            <a:r>
              <a:rPr lang="en-US" sz="2400" dirty="0"/>
              <a:t>Weiss, G1500264</a:t>
            </a:r>
          </a:p>
        </p:txBody>
      </p:sp>
    </p:spTree>
    <p:extLst>
      <p:ext uri="{BB962C8B-B14F-4D97-AF65-F5344CB8AC3E}">
        <p14:creationId xmlns:p14="http://schemas.microsoft.com/office/powerpoint/2010/main" val="3207620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Most “hot” noise sources these days 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Barsotti (LVC-Pasadena, March 2015)</a:t>
            </a: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50016" y="1417638"/>
            <a:ext cx="4130113" cy="4938712"/>
          </a:xfrm>
          <a:prstGeom prst="round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50038" y="1420101"/>
            <a:ext cx="31400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Scattered light</a:t>
            </a:r>
            <a:endParaRPr lang="en-US" sz="3200" dirty="0"/>
          </a:p>
        </p:txBody>
      </p:sp>
      <p:sp>
        <p:nvSpPr>
          <p:cNvPr id="9" name="Rounded Rectangle 8"/>
          <p:cNvSpPr/>
          <p:nvPr/>
        </p:nvSpPr>
        <p:spPr>
          <a:xfrm>
            <a:off x="4732529" y="1399946"/>
            <a:ext cx="4130113" cy="49387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13454" y="1420101"/>
            <a:ext cx="15934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Charge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820026" y="2014877"/>
            <a:ext cx="32800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dirty="0" smtClean="0"/>
              <a:t>Evidence of noise introduced by scattered light </a:t>
            </a:r>
          </a:p>
          <a:p>
            <a:endParaRPr lang="en-US" dirty="0" smtClean="0"/>
          </a:p>
          <a:p>
            <a:pPr marL="285750" indent="-285750">
              <a:buFont typeface="Wingdings" charset="2"/>
              <a:buChar char="²"/>
            </a:pPr>
            <a:r>
              <a:rPr lang="en-US" dirty="0" smtClean="0"/>
              <a:t>Investigations focused on the path between the Signal Recycling </a:t>
            </a:r>
            <a:r>
              <a:rPr lang="en-US" dirty="0"/>
              <a:t>M</a:t>
            </a:r>
            <a:r>
              <a:rPr lang="en-US" dirty="0" smtClean="0"/>
              <a:t>irror and the Output Mode Cleaner</a:t>
            </a:r>
          </a:p>
        </p:txBody>
      </p:sp>
      <p:pic>
        <p:nvPicPr>
          <p:cNvPr id="13" name="Picture 12" descr="Scatter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24" y="4240308"/>
            <a:ext cx="3657300" cy="18876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26702" y="2014877"/>
            <a:ext cx="36600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dirty="0" smtClean="0"/>
              <a:t>Short version of the story: </a:t>
            </a:r>
            <a:r>
              <a:rPr lang="en-US" b="1" dirty="0" smtClean="0"/>
              <a:t>we have charge on our test masses and this is bad for many reasons</a:t>
            </a:r>
          </a:p>
          <a:p>
            <a:pPr marL="285750" indent="-285750">
              <a:buFont typeface="Wingdings" charset="2"/>
              <a:buChar char="²"/>
            </a:pPr>
            <a:endParaRPr lang="en-US" dirty="0"/>
          </a:p>
          <a:p>
            <a:pPr marL="285750" indent="-285750">
              <a:buFont typeface="Wingdings" charset="2"/>
              <a:buChar char="²"/>
            </a:pPr>
            <a:r>
              <a:rPr lang="en-US" dirty="0" smtClean="0"/>
              <a:t>In particular, first order </a:t>
            </a:r>
            <a:r>
              <a:rPr lang="en-US" dirty="0"/>
              <a:t> </a:t>
            </a:r>
            <a:r>
              <a:rPr lang="en-US" dirty="0" smtClean="0"/>
              <a:t>interaction  with </a:t>
            </a:r>
            <a:r>
              <a:rPr lang="en-US" dirty="0"/>
              <a:t> </a:t>
            </a:r>
            <a:r>
              <a:rPr lang="en-US" dirty="0" smtClean="0"/>
              <a:t>time </a:t>
            </a:r>
            <a:r>
              <a:rPr lang="en-US" dirty="0"/>
              <a:t> varying  electric  fields  in  the </a:t>
            </a:r>
            <a:r>
              <a:rPr lang="en-US" dirty="0" smtClean="0"/>
              <a:t>chamber 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 noise in DARM</a:t>
            </a:r>
          </a:p>
          <a:p>
            <a:endParaRPr lang="en-US" dirty="0">
              <a:sym typeface="Wingdings"/>
            </a:endParaRPr>
          </a:p>
          <a:p>
            <a:pPr algn="ctr"/>
            <a:r>
              <a:rPr lang="en-US" sz="2400" dirty="0" smtClean="0">
                <a:sym typeface="Wingdings"/>
              </a:rPr>
              <a:t>DISCHARGE effort on going RIGHT NOW at LLO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455900" y="5846970"/>
            <a:ext cx="2672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R. </a:t>
            </a:r>
            <a:r>
              <a:rPr lang="en-US" sz="2400" dirty="0"/>
              <a:t>Weiss, G1500264</a:t>
            </a:r>
          </a:p>
        </p:txBody>
      </p:sp>
      <p:pic>
        <p:nvPicPr>
          <p:cNvPr id="16" name="Picture 15" descr="charge_030615193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1856" y="2945564"/>
            <a:ext cx="3980391" cy="27485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/>
          <p:cNvSpPr txBox="1"/>
          <p:nvPr/>
        </p:nvSpPr>
        <p:spPr>
          <a:xfrm>
            <a:off x="4840348" y="1991457"/>
            <a:ext cx="391732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Long version of the story: ask </a:t>
            </a:r>
            <a:r>
              <a:rPr lang="en-US" sz="2800" dirty="0" err="1" smtClean="0">
                <a:solidFill>
                  <a:srgbClr val="0000FF"/>
                </a:solidFill>
              </a:rPr>
              <a:t>Rai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593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8333</TotalTime>
  <Words>1611</Words>
  <Application>Microsoft Macintosh PowerPoint</Application>
  <PresentationFormat>On-screen Show (4:3)</PresentationFormat>
  <Paragraphs>247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Highlights  from the commissioning of Advanced LIGO  </vt:lpstr>
      <vt:lpstr>Since the last LVC…</vt:lpstr>
      <vt:lpstr>Reminder from Initial LIGO:  from 100 kpc to 15 Mpc in 3+ years (with observing time)</vt:lpstr>
      <vt:lpstr>aLIGO L1: from 0.5 Mpc to 60 Mpc  in 9 months!</vt:lpstr>
      <vt:lpstr>L1/H1 Commissioning Strategy</vt:lpstr>
      <vt:lpstr>L1 Noise vs Fundamental Noises  (D. Martynov, G1500281)</vt:lpstr>
      <vt:lpstr>The usual answer: “technical noises” (many of them)</vt:lpstr>
      <vt:lpstr>Most “hot” noise sources these days   </vt:lpstr>
      <vt:lpstr>Most “hot” noise sources these days   </vt:lpstr>
      <vt:lpstr>Observed, long expected, problem:  parametric instabilities (S. Gras, G1500283) M.Evans, S. Gras, et al., “Observation of Parametric Instability in Advanced LIGO”, arXiv: 1502.06058, submitted to PRL (2015)</vt:lpstr>
      <vt:lpstr>What can we do about  parametric instabilities?</vt:lpstr>
      <vt:lpstr>What can we say about glitches?  Where we are with respect, for example, S6?</vt:lpstr>
      <vt:lpstr>S6 vs aLIGO glitch comparison Duncan Macleod</vt:lpstr>
      <vt:lpstr>Progress @ Hanford </vt:lpstr>
      <vt:lpstr>First full lock achieved in early December, BUT…</vt:lpstr>
      <vt:lpstr>Macroscopic problems  are easy to find and fix!</vt:lpstr>
      <vt:lpstr>Hanford Sensitivity (E. Hall, G1500256)</vt:lpstr>
      <vt:lpstr>Current effort on robustness/reliability </vt:lpstr>
      <vt:lpstr>Current effort on robustness/reliability </vt:lpstr>
      <vt:lpstr>LHO Seismic Isolation Performance</vt:lpstr>
      <vt:lpstr> What are the most difficult problems we have faced so far?    What are the biggest problem we still have to face to reach design sensitivity and high duty cycle?</vt:lpstr>
      <vt:lpstr>Overall, what are the biggest problems we have faced so far?  </vt:lpstr>
      <vt:lpstr>Overall, what are the biggest problems we have faced so far?  </vt:lpstr>
      <vt:lpstr>What are the biggest problem we still have to face to reach design sensitivity and high duty cycle? </vt:lpstr>
      <vt:lpstr>CHARGE How about solutions? </vt:lpstr>
      <vt:lpstr>SCATTERED LIGHT How about solutions? </vt:lpstr>
      <vt:lpstr>Outlook</vt:lpstr>
      <vt:lpstr>     Fast (sometimes incredibly fast) progress,  very encouraging results </vt:lpstr>
      <vt:lpstr>NEW PRIZEs: best logbook entry! (one for LHO log, one for LLO log) </vt:lpstr>
      <vt:lpstr>LLO log winner:  entry 16444, Den Martynov</vt:lpstr>
      <vt:lpstr>LHO log winner: entry 16569, Evan Hall (+ Sheila Dwyer and Alexa Staley)</vt:lpstr>
      <vt:lpstr>Keep climbing..</vt:lpstr>
      <vt:lpstr>PowerPoint Presentation</vt:lpstr>
      <vt:lpstr>PowerPoint Presentation</vt:lpstr>
      <vt:lpstr>PowerPoint Presentation</vt:lpstr>
      <vt:lpstr>PowerPoint Presentation</vt:lpstr>
      <vt:lpstr>Path to O1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Barsotti</dc:creator>
  <cp:lastModifiedBy>Lisa Barsotti</cp:lastModifiedBy>
  <cp:revision>70</cp:revision>
  <dcterms:created xsi:type="dcterms:W3CDTF">2015-03-02T16:58:38Z</dcterms:created>
  <dcterms:modified xsi:type="dcterms:W3CDTF">2015-03-19T18:32:29Z</dcterms:modified>
</cp:coreProperties>
</file>