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gif" ContentType="image/g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97" r:id="rId3"/>
    <p:sldId id="298" r:id="rId4"/>
    <p:sldId id="258" r:id="rId5"/>
    <p:sldId id="306" r:id="rId6"/>
    <p:sldId id="296" r:id="rId7"/>
    <p:sldId id="259" r:id="rId8"/>
    <p:sldId id="260" r:id="rId9"/>
    <p:sldId id="273" r:id="rId10"/>
    <p:sldId id="261" r:id="rId11"/>
    <p:sldId id="262" r:id="rId12"/>
    <p:sldId id="264" r:id="rId13"/>
    <p:sldId id="265" r:id="rId14"/>
    <p:sldId id="266" r:id="rId15"/>
    <p:sldId id="301" r:id="rId16"/>
    <p:sldId id="267" r:id="rId17"/>
    <p:sldId id="268" r:id="rId18"/>
    <p:sldId id="269" r:id="rId19"/>
    <p:sldId id="299" r:id="rId20"/>
    <p:sldId id="302" r:id="rId21"/>
    <p:sldId id="303" r:id="rId22"/>
    <p:sldId id="281" r:id="rId23"/>
    <p:sldId id="282" r:id="rId24"/>
    <p:sldId id="283" r:id="rId25"/>
    <p:sldId id="284" r:id="rId26"/>
    <p:sldId id="300" r:id="rId27"/>
    <p:sldId id="286" r:id="rId28"/>
    <p:sldId id="288" r:id="rId29"/>
    <p:sldId id="287" r:id="rId30"/>
    <p:sldId id="289" r:id="rId31"/>
    <p:sldId id="290" r:id="rId32"/>
    <p:sldId id="272" r:id="rId33"/>
    <p:sldId id="292" r:id="rId34"/>
    <p:sldId id="294" r:id="rId35"/>
    <p:sldId id="295" r:id="rId36"/>
    <p:sldId id="304" r:id="rId37"/>
    <p:sldId id="305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1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46333-0FD4-4697-A7EA-2AFE06903916}" type="datetimeFigureOut">
              <a:rPr lang="en-US" smtClean="0"/>
              <a:t>4/18/2015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0E5F-88B6-421E-B96A-DF664832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7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609600" y="1447800"/>
            <a:ext cx="792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9600" y="6172200"/>
            <a:ext cx="800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33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Listening in on Black Holes: </a:t>
            </a:r>
            <a:br>
              <a:rPr lang="en-US" dirty="0" smtClean="0"/>
            </a:br>
            <a:r>
              <a:rPr lang="en-US" dirty="0" smtClean="0"/>
              <a:t>What Advanced LIGO </a:t>
            </a:r>
            <a:br>
              <a:rPr lang="en-US" dirty="0" smtClean="0"/>
            </a:br>
            <a:r>
              <a:rPr lang="en-US" dirty="0" smtClean="0"/>
              <a:t>is About to </a:t>
            </a:r>
            <a:r>
              <a:rPr lang="en-US" dirty="0"/>
              <a:t>H</a:t>
            </a:r>
            <a:r>
              <a:rPr lang="en-US" dirty="0" smtClean="0"/>
              <a:t>ear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R. Saulson</a:t>
            </a:r>
          </a:p>
          <a:p>
            <a:r>
              <a:rPr lang="en-US" sz="2400" dirty="0" smtClean="0"/>
              <a:t>Martin A. </a:t>
            </a:r>
            <a:r>
              <a:rPr lang="en-US" sz="2400" dirty="0" err="1" smtClean="0"/>
              <a:t>Pomerantz</a:t>
            </a:r>
            <a:r>
              <a:rPr lang="en-US" sz="2400" dirty="0" smtClean="0"/>
              <a:t> ‘37 Professor of Physics</a:t>
            </a:r>
          </a:p>
          <a:p>
            <a:r>
              <a:rPr lang="en-US" sz="2400" dirty="0" smtClean="0"/>
              <a:t>Syracuse </a:t>
            </a:r>
            <a:r>
              <a:rPr lang="en-US" sz="2400" dirty="0" smtClean="0"/>
              <a:t>University</a:t>
            </a:r>
          </a:p>
          <a:p>
            <a:r>
              <a:rPr lang="en-US" sz="1800" dirty="0" smtClean="0"/>
              <a:t>Spokesperson, LIGO Scientific Collaboration, 2003-2007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waveform =</a:t>
            </a:r>
            <a:br>
              <a:rPr lang="en-US" dirty="0" smtClean="0"/>
            </a:br>
            <a:r>
              <a:rPr lang="en-US" dirty="0" smtClean="0"/>
              <a:t>oscillation pattern of test masses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84" y="1524000"/>
            <a:ext cx="57804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we understand gravity, we can calculate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11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3457"/>
            <a:ext cx="6629399" cy="352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=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828800"/>
            <a:ext cx="609600" cy="609600"/>
          </a:xfrm>
          <a:prstGeom prst="rect">
            <a:avLst/>
          </a:prstGeom>
        </p:spPr>
      </p:pic>
      <p:pic>
        <p:nvPicPr>
          <p:cNvPr id="6" name="m=10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" y="36576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9056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Stellar-mass objects give signals in the audio band. (!)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will give us a new “take” on the sky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Embody gravity’s obedience to the principle “no signal faster than light”</a:t>
            </a:r>
          </a:p>
          <a:p>
            <a:r>
              <a:rPr lang="en-US" dirty="0"/>
              <a:t>Are made when large masses move at relativistic </a:t>
            </a:r>
            <a:r>
              <a:rPr lang="en-US" dirty="0" smtClean="0"/>
              <a:t>speeds</a:t>
            </a:r>
          </a:p>
          <a:p>
            <a:r>
              <a:rPr lang="en-US" dirty="0" smtClean="0"/>
              <a:t>Travel through otherwise opaque matter</a:t>
            </a:r>
          </a:p>
          <a:p>
            <a:r>
              <a:rPr lang="en-US" dirty="0" smtClean="0"/>
              <a:t>Can be generated by pure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Black holes</a:t>
            </a:r>
          </a:p>
          <a:p>
            <a:pPr lvl="1"/>
            <a:r>
              <a:rPr lang="en-US" dirty="0" smtClean="0"/>
              <a:t>Early universe fluctuations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 are a </a:t>
            </a:r>
            <a:br>
              <a:rPr lang="en-US" dirty="0" smtClean="0"/>
            </a:br>
            <a:r>
              <a:rPr lang="en-US" dirty="0" smtClean="0"/>
              <a:t>new “messenger” for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Binaries of neutron stars and black holes</a:t>
            </a:r>
          </a:p>
          <a:p>
            <a:pPr lvl="1"/>
            <a:r>
              <a:rPr lang="en-US" dirty="0" smtClean="0"/>
              <a:t>Study black hole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Learn the internal forces in neutron stars</a:t>
            </a:r>
          </a:p>
          <a:p>
            <a:pPr lvl="1"/>
            <a:r>
              <a:rPr lang="en-US" dirty="0" smtClean="0"/>
              <a:t>Determine the causes of gamma ray bursts</a:t>
            </a:r>
          </a:p>
          <a:p>
            <a:r>
              <a:rPr lang="en-US" dirty="0" smtClean="0"/>
              <a:t>Stellar core collapse</a:t>
            </a:r>
          </a:p>
          <a:p>
            <a:pPr lvl="1"/>
            <a:r>
              <a:rPr lang="en-US" dirty="0" smtClean="0"/>
              <a:t>Dynamics that lead to supernova</a:t>
            </a:r>
          </a:p>
          <a:p>
            <a:r>
              <a:rPr lang="en-US" dirty="0" smtClean="0"/>
              <a:t>Rotating neutron stars</a:t>
            </a:r>
          </a:p>
          <a:p>
            <a:pPr lvl="1"/>
            <a:r>
              <a:rPr lang="en-US" dirty="0" smtClean="0"/>
              <a:t>What mechanisms can make neutron stars lumpy?</a:t>
            </a:r>
          </a:p>
          <a:p>
            <a:r>
              <a:rPr lang="en-US" dirty="0" smtClean="0"/>
              <a:t>Early universe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take to build a gravitational wave detector?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We’ll need:</a:t>
            </a:r>
          </a:p>
          <a:p>
            <a:pPr lvl="1"/>
            <a:r>
              <a:rPr lang="en-US" dirty="0" smtClean="0"/>
              <a:t>A set of free test masses, far apart,</a:t>
            </a:r>
          </a:p>
          <a:p>
            <a:pPr lvl="1"/>
            <a:r>
              <a:rPr lang="en-US" dirty="0" smtClean="0"/>
              <a:t>A means to measure their relative motion, and</a:t>
            </a:r>
          </a:p>
          <a:p>
            <a:pPr lvl="1"/>
            <a:r>
              <a:rPr lang="en-US" dirty="0" smtClean="0"/>
              <a:t>Isolation of the masses from other causes of motion.</a:t>
            </a:r>
          </a:p>
          <a:p>
            <a:r>
              <a:rPr lang="en-US" dirty="0" smtClean="0"/>
              <a:t>Here’s the challenge:</a:t>
            </a:r>
          </a:p>
          <a:p>
            <a:pPr marL="457200" lvl="1" indent="0">
              <a:buNone/>
            </a:pPr>
            <a:r>
              <a:rPr lang="en-US" dirty="0" smtClean="0"/>
              <a:t>Best astrophysical estimates predict fractional separation changes of only 1 part in 10</a:t>
            </a:r>
            <a:r>
              <a:rPr lang="en-US" baseline="30000" dirty="0" smtClean="0"/>
              <a:t>22</a:t>
            </a:r>
            <a:r>
              <a:rPr lang="en-US" dirty="0" smtClean="0"/>
              <a:t>, or less.</a:t>
            </a:r>
          </a:p>
          <a:p>
            <a:pPr marL="457200" lvl="1" indent="0">
              <a:buNone/>
            </a:pPr>
            <a:r>
              <a:rPr lang="en-US" dirty="0" smtClean="0"/>
              <a:t>If test masses are separated by 4 km, that means a length change less than 10</a:t>
            </a:r>
            <a:r>
              <a:rPr lang="en-US" baseline="30000" dirty="0" smtClean="0"/>
              <a:t>-19</a:t>
            </a:r>
            <a:r>
              <a:rPr lang="en-US" dirty="0" smtClean="0"/>
              <a:t> m!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 is 10</a:t>
            </a:r>
            <a:r>
              <a:rPr lang="en-US" baseline="30000" dirty="0" smtClean="0"/>
              <a:t>-19</a:t>
            </a:r>
            <a:r>
              <a:rPr lang="en-US" dirty="0" smtClean="0"/>
              <a:t> 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Diameter of human hair: 10</a:t>
            </a:r>
            <a:r>
              <a:rPr lang="en-US" baseline="30000" dirty="0" smtClean="0"/>
              <a:t>-5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atom: 10</a:t>
            </a:r>
            <a:r>
              <a:rPr lang="en-US" baseline="30000" dirty="0" smtClean="0"/>
              <a:t>-10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atomic nucleus: 10</a:t>
            </a:r>
            <a:r>
              <a:rPr lang="en-US" baseline="30000" dirty="0" smtClean="0"/>
              <a:t>-14</a:t>
            </a:r>
            <a:r>
              <a:rPr lang="en-US" dirty="0" smtClean="0"/>
              <a:t> m</a:t>
            </a:r>
          </a:p>
          <a:p>
            <a:r>
              <a:rPr lang="en-US" dirty="0" smtClean="0"/>
              <a:t>Diameter of proton: 10</a:t>
            </a:r>
            <a:r>
              <a:rPr lang="en-US" baseline="30000" dirty="0" smtClean="0"/>
              <a:t>-15</a:t>
            </a:r>
            <a:r>
              <a:rPr lang="en-US" dirty="0"/>
              <a:t> </a:t>
            </a:r>
            <a:r>
              <a:rPr lang="en-US" dirty="0" smtClean="0"/>
              <a:t>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To succeed, we need to discern length changes 10,000 times smaller than a proton.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 can do it!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invent a </a:t>
            </a:r>
            <a:br>
              <a:rPr lang="en-US" dirty="0" smtClean="0"/>
            </a:br>
            <a:r>
              <a:rPr lang="en-US" dirty="0" smtClean="0"/>
              <a:t>gravitational wave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In principle, there’s no limit to how far apart we can put our test masses.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We’ve put ours 4 km apart.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1295" y="2210000"/>
            <a:ext cx="3523810" cy="3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9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 Michelson interferometer to measure relative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17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05" y="1926172"/>
            <a:ext cx="4761389" cy="37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Michelson interferometer =</a:t>
            </a:r>
            <a:br>
              <a:rPr lang="en-US" sz="2800" dirty="0" smtClean="0"/>
            </a:br>
            <a:r>
              <a:rPr lang="en-US" sz="2800" dirty="0" smtClean="0"/>
              <a:t>transducer from length difference to brightness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18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633700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71140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x arm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300942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y arm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639222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Brightness of superposed beams of light from the two arms.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how A.A. Michelson showed that there’s no “ether”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19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36" y="1694504"/>
            <a:ext cx="6450127" cy="42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4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 at the </a:t>
            </a:r>
            <a:br>
              <a:rPr lang="en-US" dirty="0" smtClean="0"/>
            </a:br>
            <a:r>
              <a:rPr lang="en-US" dirty="0" smtClean="0"/>
              <a:t>center of our Galaxy</a:t>
            </a:r>
            <a:endParaRPr lang="en-US" dirty="0"/>
          </a:p>
        </p:txBody>
      </p:sp>
      <p:pic>
        <p:nvPicPr>
          <p:cNvPr id="6" name="Ghez_2008orbits_animfull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524000"/>
            <a:ext cx="45720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suspend our mirrors instead of bolting them down, because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572000"/>
          </a:xfrm>
        </p:spPr>
        <p:txBody>
          <a:bodyPr/>
          <a:lstStyle/>
          <a:p>
            <a:r>
              <a:rPr lang="en-US" dirty="0" smtClean="0"/>
              <a:t>   A pendulum bob is dynamically free </a:t>
            </a:r>
            <a:br>
              <a:rPr lang="en-US" dirty="0" smtClean="0"/>
            </a:br>
            <a:r>
              <a:rPr lang="en-US" dirty="0" smtClean="0"/>
              <a:t>(above its resonant frequency).</a:t>
            </a:r>
          </a:p>
          <a:p>
            <a:pPr lvl="1"/>
            <a:r>
              <a:rPr lang="en-US" dirty="0" smtClean="0"/>
              <a:t>   “bob” = test mass = interferometer mirror  </a:t>
            </a:r>
          </a:p>
          <a:p>
            <a:r>
              <a:rPr lang="en-US" dirty="0" smtClean="0"/>
              <a:t>A mass suspended as a pendulum is also isolated from external motions.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20159"/>
            <a:ext cx="400860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4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Isolate against seismic noise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31562"/>
            <a:ext cx="4191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676400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Seismic </a:t>
            </a:r>
            <a:r>
              <a:rPr lang="en-US" sz="2400" dirty="0"/>
              <a:t>motion of the ground is about 10 orders of magnitude </a:t>
            </a:r>
            <a:r>
              <a:rPr lang="en-US" sz="2400" dirty="0" smtClean="0"/>
              <a:t>larger than motion of mirrors from gravitational waves.</a:t>
            </a:r>
          </a:p>
          <a:p>
            <a:endParaRPr lang="en-US" sz="2400" dirty="0" smtClean="0"/>
          </a:p>
          <a:p>
            <a:r>
              <a:rPr lang="en-US" sz="2400" dirty="0" smtClean="0"/>
              <a:t>“Isolate, isolate, isolate.”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two sites turned on </a:t>
            </a:r>
            <a:br>
              <a:rPr lang="en-US" dirty="0" smtClean="0"/>
            </a:br>
            <a:r>
              <a:rPr lang="en-US" dirty="0" smtClean="0"/>
              <a:t>in 2005, listened until 2010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22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90771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1" y="1882269"/>
            <a:ext cx="3810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Hanford Observatory, WA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2891" y="457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Livingston Observatory, 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" y="5135879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years’ worth of integrated coincident data,  at or beyond design sensitivity, collected between 2005 and 2010.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 and Virgo observed and </a:t>
            </a:r>
            <a:br>
              <a:rPr lang="en-US" dirty="0" smtClean="0"/>
            </a:br>
            <a:r>
              <a:rPr lang="en-US" dirty="0" smtClean="0"/>
              <a:t>analyzed data with 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23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10330" cy="25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576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6482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GEO, 600 m arms, near Hannover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2109" y="46412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Virgo, 3 km arms, near Pisa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4 km arms, 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24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21554"/>
            <a:ext cx="6356995" cy="42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chambers</a:t>
            </a:r>
            <a:br>
              <a:rPr lang="en-US" dirty="0" smtClean="0"/>
            </a:br>
            <a:r>
              <a:rPr lang="en-US" sz="3200" dirty="0" smtClean="0"/>
              <a:t>here, </a:t>
            </a:r>
            <a:r>
              <a:rPr lang="en-US" sz="3200" dirty="0" err="1" smtClean="0"/>
              <a:t>beamsplitter</a:t>
            </a:r>
            <a:r>
              <a:rPr lang="en-US" sz="3200" dirty="0" smtClean="0"/>
              <a:t> and input test masses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25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1524000"/>
            <a:ext cx="62057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LIGO’s </a:t>
            </a:r>
            <a:br>
              <a:rPr lang="en-US" dirty="0" smtClean="0"/>
            </a:br>
            <a:r>
              <a:rPr lang="en-US" dirty="0" smtClean="0"/>
              <a:t>200 W </a:t>
            </a:r>
            <a:r>
              <a:rPr lang="en-US" dirty="0" err="1" smtClean="0"/>
              <a:t>Nd:YAG</a:t>
            </a:r>
            <a:r>
              <a:rPr lang="en-US" dirty="0" smtClean="0"/>
              <a:t> laser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26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325437" cy="421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58674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 designed/built by Laser </a:t>
            </a:r>
            <a:r>
              <a:rPr lang="en-US" dirty="0" err="1"/>
              <a:t>Zentrum</a:t>
            </a:r>
            <a:r>
              <a:rPr lang="en-US" dirty="0"/>
              <a:t> Hannover</a:t>
            </a:r>
          </a:p>
        </p:txBody>
      </p:sp>
    </p:spTree>
    <p:extLst>
      <p:ext uri="{BB962C8B-B14F-4D97-AF65-F5344CB8AC3E}">
        <p14:creationId xmlns:p14="http://schemas.microsoft.com/office/powerpoint/2010/main" val="5696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Quadruple pendulums suspend and isolate the test masses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27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51435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752600"/>
            <a:ext cx="4038600" cy="40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5715000"/>
            <a:ext cx="445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Designed by the University of Glasgow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4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masses suspended on fused silica fibers, welded in place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28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53200" cy="391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56388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Clean-room practice must be rigorously enforced.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stages of active isolation supplement the pendulums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29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52381" cy="36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22" y="1813560"/>
            <a:ext cx="498026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7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black hole in Centaurus A,</a:t>
            </a:r>
            <a:br>
              <a:rPr lang="en-US" dirty="0" smtClean="0"/>
            </a:br>
            <a:r>
              <a:rPr lang="en-US" dirty="0" smtClean="0"/>
              <a:t>via multi-messenger astronomy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631" y="1524000"/>
            <a:ext cx="49387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didn’t detect </a:t>
            </a:r>
            <a:br>
              <a:rPr lang="en-US" dirty="0" smtClean="0"/>
            </a:br>
            <a:r>
              <a:rPr lang="en-US" dirty="0" smtClean="0"/>
              <a:t>any gravitational wave signals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30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4029805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8288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We were disappointed, but not surprised.</a:t>
            </a:r>
          </a:p>
          <a:p>
            <a:r>
              <a:rPr lang="en-US" sz="2800" dirty="0" smtClean="0"/>
              <a:t>   We could see neutron star binaries only out to 20 </a:t>
            </a:r>
            <a:r>
              <a:rPr lang="en-US" sz="2800" dirty="0" err="1" smtClean="0"/>
              <a:t>Mpc</a:t>
            </a:r>
            <a:r>
              <a:rPr lang="en-US" sz="2800" dirty="0" smtClean="0"/>
              <a:t>, while we needed to see to ~200 </a:t>
            </a:r>
            <a:r>
              <a:rPr lang="en-US" sz="2800" dirty="0" err="1" smtClean="0"/>
              <a:t>Mpc</a:t>
            </a:r>
            <a:r>
              <a:rPr lang="en-US" sz="2800" dirty="0" smtClean="0"/>
              <a:t> to expect a few per year.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Advanced LIGO will see to 200 </a:t>
            </a:r>
            <a:r>
              <a:rPr lang="en-US" sz="2800" dirty="0" err="1" smtClean="0"/>
              <a:t>Mpc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interesting upper limit from initial LIGO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31</a:t>
            </a:fld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5124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600200"/>
            <a:ext cx="48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GRB 070201 was a short hard gamma ray burst, apparently in M31. (Distance = 0.8 </a:t>
            </a:r>
            <a:r>
              <a:rPr lang="en-US" sz="2400" dirty="0" err="1" smtClean="0"/>
              <a:t>Mpc</a:t>
            </a:r>
            <a:r>
              <a:rPr lang="en-US" sz="2400" dirty="0" smtClean="0"/>
              <a:t>, close!)</a:t>
            </a:r>
          </a:p>
          <a:p>
            <a:r>
              <a:rPr lang="en-US" sz="2400" dirty="0" smtClean="0"/>
              <a:t>   If it had been caused by a neutron star binary (or NS-BH binary), we would have seen it. We didn’t.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Most likely conclusion: It wasn’t a classic short hard GRB, but was instead an SGR giant flare.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will soon have the sensitivity that we need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32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030708" cy="379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6875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2605881"/>
            <a:ext cx="24574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675856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iLIGO</a:t>
            </a:r>
            <a:r>
              <a:rPr lang="en-US" sz="2000" dirty="0" smtClean="0"/>
              <a:t> could see the Virgo Cluster.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54864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aLIGO</a:t>
            </a:r>
            <a:r>
              <a:rPr lang="en-US" sz="2000" dirty="0" smtClean="0"/>
              <a:t> will survey 1000x more volume.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Today, </a:t>
            </a:r>
            <a:r>
              <a:rPr lang="en-US" dirty="0" err="1" smtClean="0"/>
              <a:t>aLIGO</a:t>
            </a:r>
            <a:r>
              <a:rPr lang="en-US" dirty="0" smtClean="0"/>
              <a:t> can see three times as far as initial LIGO did.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54864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first observing run with Advanced LIGO starts Sept 2015.</a:t>
            </a:r>
            <a:endParaRPr lang="en-US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071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neutron star signals expected by 2017-19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34</a:t>
            </a:fld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44" y="1524000"/>
            <a:ext cx="55839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76400"/>
            <a:ext cx="358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</a:t>
            </a:r>
            <a:r>
              <a:rPr lang="en-US" sz="2800" dirty="0" err="1" smtClean="0"/>
              <a:t>aLIGO</a:t>
            </a:r>
            <a:r>
              <a:rPr lang="en-US" sz="2800" dirty="0" smtClean="0"/>
              <a:t> will reach design sensitivity by 2019.</a:t>
            </a:r>
          </a:p>
          <a:p>
            <a:r>
              <a:rPr lang="en-US" sz="2800" dirty="0" smtClean="0"/>
              <a:t>   Binaries with black holes will likely turn up as well.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There will be a lot of good physics and astrophysics to do.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need a global network to do gravitational wave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Like an ear, listening with a gravitational wave telescope is </a:t>
            </a:r>
            <a:r>
              <a:rPr lang="en-US" dirty="0" err="1" smtClean="0"/>
              <a:t>omni</a:t>
            </a:r>
            <a:r>
              <a:rPr lang="en-US" dirty="0" smtClean="0"/>
              <a:t>-directional. But with two (or more) ears, you can tell where a signal came from.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Advanced Virgo will join our network next year; a LIGO detector in India will turn on in 2022.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Soon, we’ll be listening to the universe in high-fidelity quadraphonic audio.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Someday soon, </a:t>
            </a:r>
            <a:br>
              <a:rPr lang="en-US" dirty="0" smtClean="0"/>
            </a:br>
            <a:r>
              <a:rPr lang="en-US" dirty="0" smtClean="0"/>
              <a:t>we’ll put GW detectors in space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67" y="1524000"/>
            <a:ext cx="610546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239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There’s a whole </a:t>
            </a:r>
            <a:br>
              <a:rPr lang="en-US" dirty="0" smtClean="0"/>
            </a:br>
            <a:r>
              <a:rPr lang="en-US" dirty="0" smtClean="0"/>
              <a:t>gravitational wave spectrum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85900"/>
            <a:ext cx="6858000" cy="5143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1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ago </a:t>
            </a:r>
            <a:br>
              <a:rPr lang="en-US" dirty="0" smtClean="0"/>
            </a:br>
            <a:r>
              <a:rPr lang="en-US" dirty="0" smtClean="0"/>
              <a:t>in a galaxy far, far away …</a:t>
            </a:r>
            <a:endParaRPr lang="en-US" dirty="0"/>
          </a:p>
        </p:txBody>
      </p:sp>
      <p:pic>
        <p:nvPicPr>
          <p:cNvPr id="6" name="146898main_viz_shiftingall_21.320x24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to the </a:t>
            </a:r>
            <a:br>
              <a:rPr lang="en-US" dirty="0" smtClean="0"/>
            </a:br>
            <a:r>
              <a:rPr lang="en-US" dirty="0" smtClean="0"/>
              <a:t>vibrations of </a:t>
            </a:r>
            <a:r>
              <a:rPr lang="en-US" dirty="0" err="1" smtClean="0"/>
              <a:t>spacetime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We can find black hole binaries, and listen to them coalesce, if we build “audio telescopes” to sense the vibrations of </a:t>
            </a:r>
            <a:r>
              <a:rPr lang="en-US" dirty="0" err="1" smtClean="0"/>
              <a:t>spacetime</a:t>
            </a:r>
            <a:r>
              <a:rPr lang="en-US" dirty="0" smtClean="0"/>
              <a:t> that these events send out.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This is the project of </a:t>
            </a:r>
            <a:r>
              <a:rPr lang="en-US" b="1" dirty="0" smtClean="0"/>
              <a:t>gravitational wave detection.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</a:t>
            </a:r>
            <a:r>
              <a:rPr lang="en-US" dirty="0" smtClean="0"/>
              <a:t>Gravitational wave detectors will also let us hear neutron star binaries, the stellar core collapse that ignites a supernova, and many other phenomena.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We’ve already seen </a:t>
            </a:r>
            <a:br>
              <a:rPr lang="en-US" dirty="0" smtClean="0"/>
            </a:br>
            <a:r>
              <a:rPr lang="en-US" u="sng" dirty="0" smtClean="0"/>
              <a:t>that</a:t>
            </a:r>
            <a:r>
              <a:rPr lang="en-US" dirty="0" smtClean="0"/>
              <a:t> gravitational waves </a:t>
            </a:r>
            <a:r>
              <a:rPr lang="en-US" u="sng" dirty="0" smtClean="0"/>
              <a:t>exist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24000"/>
            <a:ext cx="4114800" cy="4572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In 1974, Russell </a:t>
            </a:r>
            <a:r>
              <a:rPr lang="en-US" sz="2400" dirty="0" err="1" smtClean="0"/>
              <a:t>Hulse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dirty="0" smtClean="0"/>
              <a:t>Joe Taylor found PSR 1913+16, a pulsar in a binary orbit with another neutron star.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As Taylor followed the orbit over the years, he found it “getting ahead of itself.” Energy loss caused the two neutron stars to fall closer together and orbit faster.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This was the discovery of gravitational radiation.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sense the </a:t>
            </a:r>
            <a:br>
              <a:rPr lang="en-US" dirty="0" smtClean="0"/>
            </a:br>
            <a:r>
              <a:rPr lang="en-US" dirty="0" smtClean="0"/>
              <a:t>vibrations of </a:t>
            </a:r>
            <a:r>
              <a:rPr lang="en-US" dirty="0" err="1" smtClean="0"/>
              <a:t>spacetime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21" y="1752421"/>
            <a:ext cx="4115157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a gravitational wave passes 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saulson-user\Desktop\Minnesota colloquium\test mass pictu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Gravitational wave</a:t>
            </a:r>
            <a:r>
              <a:rPr lang="en-US" sz="3600" dirty="0"/>
              <a:t> </a:t>
            </a:r>
            <a:r>
              <a:rPr lang="en-US" sz="3600" dirty="0" smtClean="0"/>
              <a:t>“strain” pattern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LIGO-G1500426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723810" cy="4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27432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train amplitude:</a:t>
            </a:r>
            <a:br>
              <a:rPr lang="en-US" sz="2400" dirty="0" smtClean="0"/>
            </a:br>
            <a:r>
              <a:rPr lang="en-US" sz="2400" i="1" dirty="0" smtClean="0"/>
              <a:t>h = 2 </a:t>
            </a:r>
            <a:r>
              <a:rPr lang="en-US" sz="2400" i="1" dirty="0" smtClean="0">
                <a:latin typeface="Symbol" panose="05050102010706020507" pitchFamily="18" charset="2"/>
              </a:rPr>
              <a:t>D</a:t>
            </a:r>
            <a:r>
              <a:rPr lang="en-US" sz="2400" i="1" dirty="0" smtClean="0"/>
              <a:t>L/L</a:t>
            </a:r>
          </a:p>
          <a:p>
            <a:endParaRPr lang="en-US" sz="2400" i="1" dirty="0"/>
          </a:p>
          <a:p>
            <a:r>
              <a:rPr lang="en-US" sz="2400" dirty="0" smtClean="0"/>
              <a:t>The effect is bigger over longer baselines.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Northeast Astronomy Forum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ge Lines">
  <a:themeElements>
    <a:clrScheme name="Orange Line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ange Lines.pot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ange Line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Line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maryland colloquium</Template>
  <TotalTime>908</TotalTime>
  <Words>1172</Words>
  <Application>Microsoft Office PowerPoint</Application>
  <PresentationFormat>On-screen Show (4:3)</PresentationFormat>
  <Paragraphs>228</Paragraphs>
  <Slides>37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Orange Lines</vt:lpstr>
      <vt:lpstr>Listening in on Black Holes:  What Advanced LIGO  is About to Hear</vt:lpstr>
      <vt:lpstr>Black hole at the  center of our Galaxy</vt:lpstr>
      <vt:lpstr>The black hole in Centaurus A, via multi-messenger astronomy</vt:lpstr>
      <vt:lpstr>A long time ago  in a galaxy far, far away …</vt:lpstr>
      <vt:lpstr>Listening to the  vibrations of spacetime?</vt:lpstr>
      <vt:lpstr>We’ve already seen  that gravitational waves exist</vt:lpstr>
      <vt:lpstr>How to sense the  vibrations of spacetime</vt:lpstr>
      <vt:lpstr>What happens when a gravitational wave passes by</vt:lpstr>
      <vt:lpstr>Gravitational wave “strain” pattern</vt:lpstr>
      <vt:lpstr>Gravitational waveform = oscillation pattern of test masses</vt:lpstr>
      <vt:lpstr>Since we understand gravity, we can calculate waveforms</vt:lpstr>
      <vt:lpstr>Gravitational waves will give us a new “take” on the sky</vt:lpstr>
      <vt:lpstr>Gravitational waves are a  new “messenger” for astronomy</vt:lpstr>
      <vt:lpstr>What does it take to build a gravitational wave detector?</vt:lpstr>
      <vt:lpstr>How small is 10-19 m?</vt:lpstr>
      <vt:lpstr>Let’s invent a  gravitational wave detector</vt:lpstr>
      <vt:lpstr>Use a Michelson interferometer to measure relative motion</vt:lpstr>
      <vt:lpstr>Michelson interferometer = transducer from length difference to brightness</vt:lpstr>
      <vt:lpstr>Here’s how A.A. Michelson showed that there’s no “ether”</vt:lpstr>
      <vt:lpstr>We suspend our mirrors instead of bolting them down, because …</vt:lpstr>
      <vt:lpstr>Isolate against seismic noise</vt:lpstr>
      <vt:lpstr>LIGO’s two sites turned on  in 2005, listened until 2010</vt:lpstr>
      <vt:lpstr>GEO and Virgo observed and  analyzed data with us</vt:lpstr>
      <vt:lpstr>LIGO’s 4 km arms, 10-8 torr</vt:lpstr>
      <vt:lpstr>Vacuum chambers here, beamsplitter and input test masses</vt:lpstr>
      <vt:lpstr>Advanced LIGO’s  200 W Nd:YAG laser</vt:lpstr>
      <vt:lpstr>Quadruple pendulums suspend and isolate the test masses</vt:lpstr>
      <vt:lpstr>Test masses suspended on fused silica fibers, welded in place</vt:lpstr>
      <vt:lpstr>Two stages of active isolation supplement the pendulums</vt:lpstr>
      <vt:lpstr>Initial LIGO didn’t detect  any gravitational wave signals</vt:lpstr>
      <vt:lpstr>An interesting upper limit from initial LIGO observations</vt:lpstr>
      <vt:lpstr>aLIGO will soon have the sensitivity that we need</vt:lpstr>
      <vt:lpstr>Today, aLIGO can see three times as far as initial LIGO did.</vt:lpstr>
      <vt:lpstr>Binary neutron star signals expected by 2017-19</vt:lpstr>
      <vt:lpstr>We need a global network to do gravitational wave astronomy</vt:lpstr>
      <vt:lpstr>Someday soon,  we’ll put GW detectors in space</vt:lpstr>
      <vt:lpstr>There’s a whole  gravitational wave spectrum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Advanced LIGO  is about to see</dc:title>
  <dc:creator>saulson-user</dc:creator>
  <cp:lastModifiedBy>saulson-user</cp:lastModifiedBy>
  <cp:revision>110</cp:revision>
  <dcterms:created xsi:type="dcterms:W3CDTF">2014-12-02T17:02:10Z</dcterms:created>
  <dcterms:modified xsi:type="dcterms:W3CDTF">2015-04-18T10:34:28Z</dcterms:modified>
</cp:coreProperties>
</file>