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411" r:id="rId2"/>
    <p:sldId id="423" r:id="rId3"/>
    <p:sldId id="414" r:id="rId4"/>
    <p:sldId id="413" r:id="rId5"/>
    <p:sldId id="415" r:id="rId6"/>
    <p:sldId id="417" r:id="rId7"/>
    <p:sldId id="418" r:id="rId8"/>
    <p:sldId id="419" r:id="rId9"/>
    <p:sldId id="420" r:id="rId10"/>
    <p:sldId id="421" r:id="rId11"/>
    <p:sldId id="416" r:id="rId12"/>
    <p:sldId id="422" r:id="rId13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2"/>
        </a:solidFill>
        <a:latin typeface="Arial Narrow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2"/>
        </a:solidFill>
        <a:latin typeface="Arial Narrow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2"/>
        </a:solidFill>
        <a:latin typeface="Arial Narrow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2"/>
        </a:solidFill>
        <a:latin typeface="Arial Narrow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07C"/>
    <a:srgbClr val="FD0F1A"/>
    <a:srgbClr val="E4E4F0"/>
    <a:srgbClr val="9C9CC8"/>
    <a:srgbClr val="FFFF00"/>
    <a:srgbClr val="000099"/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144" y="-96"/>
      </p:cViewPr>
      <p:guideLst>
        <p:guide orient="horz" pos="736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0DA75-1753-7347-A44F-097F544CB808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31AD5-086B-344C-A594-380AD7251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6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4517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t" anchorCtr="0" compatLnSpc="1">
            <a:prstTxWarp prst="textNoShape">
              <a:avLst/>
            </a:prstTxWarp>
          </a:bodyPr>
          <a:lstStyle>
            <a:lvl1pPr algn="l" defTabSz="903288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5" y="0"/>
            <a:ext cx="3964516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2763"/>
            <a:ext cx="3432175" cy="257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1318" y="3257550"/>
            <a:ext cx="6701367" cy="30872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4517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b" anchorCtr="0" compatLnSpc="1">
            <a:prstTxWarp prst="textNoShape">
              <a:avLst/>
            </a:prstTxWarp>
          </a:bodyPr>
          <a:lstStyle>
            <a:lvl1pPr algn="l" defTabSz="903288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5" y="6515100"/>
            <a:ext cx="3964516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fld id="{A31D8FC1-5AC2-074E-8C2D-FCEFCC2F3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29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07" y="153481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361" y="33242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AB89C2-EA9E-AD43-9860-EBCDA31E7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82E414-0DDA-9F4D-A88C-45BC487B2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E448B2-5CBA-A240-8111-FC0A86F23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D1071E-6BCB-274F-92EE-8F9B43739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EC28637-15A0-F84E-8C55-4DA78C239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756" y="1006949"/>
            <a:ext cx="8875421" cy="525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0484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b="1" i="1">
                <a:solidFill>
                  <a:srgbClr val="CC0066"/>
                </a:solidFill>
                <a:latin typeface="+mj-lt"/>
              </a:defRPr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852" y="6394432"/>
            <a:ext cx="625147" cy="4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8FB29C9-8E36-604C-B268-64835724A9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21820" y="86975"/>
            <a:ext cx="6361044" cy="64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827058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85478"/>
            <a:ext cx="194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LIGO</a:t>
            </a:r>
            <a:r>
              <a:rPr lang="en-US" sz="1200" dirty="0" smtClean="0"/>
              <a:t>-G1500608</a:t>
            </a:r>
          </a:p>
        </p:txBody>
      </p:sp>
      <p:pic>
        <p:nvPicPr>
          <p:cNvPr id="9" name="Picture 10" descr="LSUlogo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504489" y="0"/>
            <a:ext cx="1639511" cy="708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61" r:id="rId5"/>
  </p:sldLayoutIdLst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Ø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arxiv.org/abs/1304.067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768" y="1043603"/>
            <a:ext cx="8985232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comes next for LIGO?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Planning </a:t>
            </a:r>
            <a:r>
              <a:rPr lang="en-US" sz="2700" dirty="0"/>
              <a:t>for the post-detection era in gravitational-wave detectors and </a:t>
            </a:r>
            <a:r>
              <a:rPr lang="en-US" sz="2700" dirty="0" smtClean="0"/>
              <a:t>astrophysics</a:t>
            </a:r>
            <a:endParaRPr lang="en-US" sz="27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5806" y="2412565"/>
            <a:ext cx="6400800" cy="1752600"/>
          </a:xfrm>
        </p:spPr>
        <p:txBody>
          <a:bodyPr/>
          <a:lstStyle/>
          <a:p>
            <a:r>
              <a:rPr lang="en-US" sz="2000" dirty="0"/>
              <a:t>Gabriela </a:t>
            </a:r>
            <a:r>
              <a:rPr lang="en-US" sz="2000" dirty="0" err="1" smtClean="0"/>
              <a:t>Gonz</a:t>
            </a:r>
            <a:r>
              <a:rPr lang="en-US" sz="2000" dirty="0" err="1" smtClean="0">
                <a:ea typeface="Arial" charset="0"/>
                <a:cs typeface="Arial" charset="0"/>
              </a:rPr>
              <a:t>ález</a:t>
            </a:r>
            <a:r>
              <a:rPr lang="en-US" sz="2000" dirty="0" smtClean="0">
                <a:ea typeface="Arial" charset="0"/>
                <a:cs typeface="Arial" charset="0"/>
              </a:rPr>
              <a:t>,</a:t>
            </a:r>
          </a:p>
          <a:p>
            <a:r>
              <a:rPr lang="en-US" sz="2000" dirty="0" smtClean="0">
                <a:ea typeface="Arial" charset="0"/>
                <a:cs typeface="Arial" charset="0"/>
              </a:rPr>
              <a:t>Louisiana </a:t>
            </a:r>
            <a:r>
              <a:rPr lang="en-US" sz="2000" dirty="0">
                <a:ea typeface="Arial" charset="0"/>
                <a:cs typeface="Arial" charset="0"/>
              </a:rPr>
              <a:t>State </a:t>
            </a:r>
            <a:r>
              <a:rPr lang="en-US" sz="2000" dirty="0" smtClean="0">
                <a:ea typeface="Arial" charset="0"/>
                <a:cs typeface="Arial" charset="0"/>
              </a:rPr>
              <a:t>University</a:t>
            </a:r>
          </a:p>
          <a:p>
            <a:r>
              <a:rPr lang="en-US" sz="2000" dirty="0" smtClean="0">
                <a:ea typeface="Arial" charset="0"/>
                <a:cs typeface="Arial" charset="0"/>
              </a:rPr>
              <a:t>Silver Springs, MD </a:t>
            </a:r>
          </a:p>
          <a:p>
            <a:r>
              <a:rPr lang="en-US" sz="2000" dirty="0" smtClean="0">
                <a:ea typeface="Arial" charset="0"/>
                <a:cs typeface="Arial" charset="0"/>
              </a:rPr>
              <a:t>May 7, 2015</a:t>
            </a:r>
            <a:endParaRPr lang="en-US" sz="2000" dirty="0" smtClean="0"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77" y="4044425"/>
            <a:ext cx="4031750" cy="25198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1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44" y="86975"/>
            <a:ext cx="6728720" cy="643617"/>
          </a:xfrm>
        </p:spPr>
        <p:txBody>
          <a:bodyPr/>
          <a:lstStyle/>
          <a:p>
            <a:r>
              <a:rPr lang="en-US" dirty="0" smtClean="0"/>
              <a:t>Current plan: astronomy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1006949"/>
            <a:ext cx="8875421" cy="3675837"/>
          </a:xfrm>
        </p:spPr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www.ligo.org</a:t>
            </a:r>
            <a:r>
              <a:rPr lang="en-US" dirty="0"/>
              <a:t>/scientists/</a:t>
            </a:r>
            <a:r>
              <a:rPr lang="en-US" dirty="0" err="1"/>
              <a:t>GWEMalerts.php</a:t>
            </a:r>
            <a:r>
              <a:rPr lang="en-US" dirty="0"/>
              <a:t> </a:t>
            </a:r>
          </a:p>
          <a:p>
            <a:r>
              <a:rPr lang="en-US" dirty="0" smtClean="0"/>
              <a:t>More than 70 agreements signed </a:t>
            </a:r>
            <a:r>
              <a:rPr lang="en-US" dirty="0"/>
              <a:t>from </a:t>
            </a:r>
            <a:r>
              <a:rPr lang="en-US" dirty="0" smtClean="0"/>
              <a:t>20 </a:t>
            </a:r>
            <a:r>
              <a:rPr lang="en-US" dirty="0"/>
              <a:t>countries, with about 150 instruments covering the full spectrum, from radio to high-energy gamma-rays. </a:t>
            </a:r>
          </a:p>
          <a:p>
            <a:r>
              <a:rPr lang="en-US" dirty="0"/>
              <a:t>Shortly after a few detections, LSC/Virgo will publicly release GW triggers for follow up: </a:t>
            </a:r>
            <a:r>
              <a:rPr lang="en-US" dirty="0" err="1"/>
              <a:t>dcc.ligo.org</a:t>
            </a:r>
            <a:r>
              <a:rPr lang="en-US" dirty="0"/>
              <a:t>, LIGO-M1200055.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0768" y="4939348"/>
            <a:ext cx="8653457" cy="1810572"/>
            <a:chOff x="310768" y="4939348"/>
            <a:chExt cx="8653457" cy="1810572"/>
          </a:xfrm>
        </p:grpSpPr>
        <p:pic>
          <p:nvPicPr>
            <p:cNvPr id="6" name="Picture 5" descr="Screen Shot 2014-06-15 at 6.51.08 P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11" y="4954991"/>
              <a:ext cx="2681314" cy="1794929"/>
            </a:xfrm>
            <a:prstGeom prst="rect">
              <a:avLst/>
            </a:prstGeom>
          </p:spPr>
        </p:pic>
        <p:pic>
          <p:nvPicPr>
            <p:cNvPr id="7" name="Picture 6" descr="Screen Shot 2014-06-15 at 6.51.03 P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68" y="4985180"/>
              <a:ext cx="2629148" cy="1737720"/>
            </a:xfrm>
            <a:prstGeom prst="rect">
              <a:avLst/>
            </a:prstGeom>
          </p:spPr>
        </p:pic>
        <p:pic>
          <p:nvPicPr>
            <p:cNvPr id="8" name="Picture 7" descr="Screen Shot 2014-06-15 at 6.52.58 P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222" y="4939348"/>
              <a:ext cx="1290619" cy="988311"/>
            </a:xfrm>
            <a:prstGeom prst="rect">
              <a:avLst/>
            </a:prstGeom>
          </p:spPr>
        </p:pic>
        <p:pic>
          <p:nvPicPr>
            <p:cNvPr id="9" name="Picture 8" descr="Screen Shot 2014-06-15 at 6.52.49 P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542" y="5471540"/>
              <a:ext cx="1133252" cy="1143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1378120"/>
      </p:ext>
    </p:extLst>
  </p:cSld>
  <p:clrMapOvr>
    <a:masterClrMapping/>
  </p:clrMapOvr>
  <p:transition xmlns:p14="http://schemas.microsoft.com/office/powerpoint/2010/main"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05" y="86975"/>
            <a:ext cx="7264559" cy="643617"/>
          </a:xfrm>
        </p:spPr>
        <p:txBody>
          <a:bodyPr/>
          <a:lstStyle/>
          <a:p>
            <a:r>
              <a:rPr lang="en-US" dirty="0" smtClean="0"/>
              <a:t>Current plans have multiple paths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1006949"/>
            <a:ext cx="8875421" cy="5541015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will </a:t>
            </a:r>
            <a:r>
              <a:rPr lang="en-US" dirty="0"/>
              <a:t>first few detections </a:t>
            </a:r>
            <a:r>
              <a:rPr lang="en-US" dirty="0" smtClean="0"/>
              <a:t>influence </a:t>
            </a:r>
            <a:r>
              <a:rPr lang="en-US" dirty="0"/>
              <a:t>paths in the years that </a:t>
            </a:r>
            <a:r>
              <a:rPr lang="en-US" dirty="0" smtClean="0"/>
              <a:t>follow?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short term, different paths </a:t>
            </a:r>
            <a:r>
              <a:rPr lang="en-US" dirty="0" smtClean="0"/>
              <a:t>may compete with each other… </a:t>
            </a:r>
          </a:p>
          <a:p>
            <a:endParaRPr lang="en-US" dirty="0" smtClean="0"/>
          </a:p>
          <a:p>
            <a:r>
              <a:rPr lang="en-US" dirty="0" smtClean="0"/>
              <a:t>How can </a:t>
            </a:r>
            <a:r>
              <a:rPr lang="en-US" dirty="0"/>
              <a:t>the community </a:t>
            </a:r>
            <a:r>
              <a:rPr lang="en-US" dirty="0" smtClean="0"/>
              <a:t>be </a:t>
            </a:r>
            <a:r>
              <a:rPr lang="en-US" dirty="0"/>
              <a:t>prepared with appropriate </a:t>
            </a:r>
            <a:r>
              <a:rPr lang="en-US" dirty="0" smtClean="0"/>
              <a:t>plans? We may consider different scenarios if they depend on the nature of the first detections. </a:t>
            </a:r>
          </a:p>
          <a:p>
            <a:endParaRPr lang="en-US" dirty="0" smtClean="0"/>
          </a:p>
          <a:p>
            <a:r>
              <a:rPr lang="en-US" dirty="0" smtClean="0"/>
              <a:t>Five sessions on plans for:</a:t>
            </a:r>
          </a:p>
          <a:p>
            <a:pPr lvl="1"/>
            <a:r>
              <a:rPr lang="en-US" dirty="0" smtClean="0"/>
              <a:t>multi-messenger astronomy; </a:t>
            </a:r>
          </a:p>
          <a:p>
            <a:pPr lvl="1"/>
            <a:r>
              <a:rPr lang="en-US" dirty="0" smtClean="0"/>
              <a:t>data analysis;</a:t>
            </a:r>
          </a:p>
          <a:p>
            <a:pPr lvl="1"/>
            <a:r>
              <a:rPr lang="en-US" dirty="0" err="1" smtClean="0"/>
              <a:t>aLIGO</a:t>
            </a:r>
            <a:r>
              <a:rPr lang="en-US" dirty="0" smtClean="0"/>
              <a:t> improvements; </a:t>
            </a:r>
          </a:p>
          <a:p>
            <a:pPr lvl="1"/>
            <a:r>
              <a:rPr lang="en-US" dirty="0" smtClean="0"/>
              <a:t>international network; </a:t>
            </a:r>
          </a:p>
          <a:p>
            <a:pPr lvl="1"/>
            <a:r>
              <a:rPr lang="en-US" dirty="0" smtClean="0"/>
              <a:t>GW science in the context of US science.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6852"/>
      </p:ext>
    </p:extLst>
  </p:cSld>
  <p:clrMapOvr>
    <a:masterClrMapping/>
  </p:clrMapOvr>
  <p:transition xmlns:p14="http://schemas.microsoft.com/office/powerpoint/2010/main" advClick="0" advTm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 from each session active discussion, converging in consensus (of attendants) or description of plans following detections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brief write-up of results of discussions will be </a:t>
            </a:r>
            <a:r>
              <a:rPr lang="en-US" dirty="0" smtClean="0"/>
              <a:t>compiled </a:t>
            </a:r>
            <a:r>
              <a:rPr lang="en-US" dirty="0"/>
              <a:t>by session chairs </a:t>
            </a:r>
            <a:r>
              <a:rPr lang="en-US" dirty="0" smtClean="0"/>
              <a:t>and </a:t>
            </a:r>
            <a:r>
              <a:rPr lang="en-US" dirty="0"/>
              <a:t>circulated within ~ a month; later posted in conference website. </a:t>
            </a:r>
          </a:p>
          <a:p>
            <a:endParaRPr lang="en-US" dirty="0" smtClean="0"/>
          </a:p>
          <a:p>
            <a:r>
              <a:rPr lang="en-US" dirty="0" smtClean="0"/>
              <a:t>Let’s get to work!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1021"/>
      </p:ext>
    </p:extLst>
  </p:cSld>
  <p:clrMapOvr>
    <a:masterClrMapping/>
  </p:clrMapOvr>
  <p:transition xmlns:p14="http://schemas.microsoft.com/office/powerpoint/2010/main"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LIGO detectors, a concept that was part of the original LIGO proposal, will soon discover gravitational waves;</a:t>
            </a:r>
            <a:endParaRPr lang="en-US" dirty="0"/>
          </a:p>
          <a:p>
            <a:r>
              <a:rPr lang="en-US" dirty="0" smtClean="0"/>
              <a:t>What happens after Advanced LIGO discoveries?</a:t>
            </a:r>
          </a:p>
          <a:p>
            <a:r>
              <a:rPr lang="en-US" dirty="0"/>
              <a:t>Will those discoveries </a:t>
            </a:r>
            <a:r>
              <a:rPr lang="en-US" dirty="0" smtClean="0"/>
              <a:t>affect…</a:t>
            </a:r>
          </a:p>
          <a:p>
            <a:pPr lvl="1"/>
            <a:r>
              <a:rPr lang="en-US" dirty="0" smtClean="0"/>
              <a:t>… the short term R&amp;D for Advanced LIGO detectors improvements? </a:t>
            </a:r>
          </a:p>
          <a:p>
            <a:pPr lvl="1"/>
            <a:r>
              <a:rPr lang="en-US" dirty="0" smtClean="0"/>
              <a:t>… the searches for astrophysical sources? </a:t>
            </a:r>
          </a:p>
          <a:p>
            <a:pPr lvl="1"/>
            <a:r>
              <a:rPr lang="en-US" dirty="0" smtClean="0"/>
              <a:t>… the plans for multi-messenger astronomy?</a:t>
            </a:r>
          </a:p>
          <a:p>
            <a:pPr lvl="1"/>
            <a:r>
              <a:rPr lang="en-US" dirty="0" smtClean="0"/>
              <a:t>… US plans for GW science?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…the dynamics of the international network?</a:t>
            </a:r>
          </a:p>
          <a:p>
            <a:r>
              <a:rPr lang="en-US" dirty="0" smtClean="0"/>
              <a:t>The answer is YES.  </a:t>
            </a:r>
          </a:p>
          <a:p>
            <a:r>
              <a:rPr lang="en-US" dirty="0" smtClean="0"/>
              <a:t>The real question is HOW those discoveries may affect these aspects: this is what we want to discuss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8766"/>
      </p:ext>
    </p:extLst>
  </p:cSld>
  <p:clrMapOvr>
    <a:masterClrMapping/>
  </p:clrMapOvr>
  <p:transition xmlns:p14="http://schemas.microsoft.com/office/powerpoint/2010/main"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 Soon!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 descr="Screen Shot 2013-05-31 at 1.36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368" b="-4368"/>
          <a:stretch>
            <a:fillRect/>
          </a:stretch>
        </p:blipFill>
        <p:spPr>
          <a:xfrm>
            <a:off x="0" y="996732"/>
            <a:ext cx="9150182" cy="5094859"/>
          </a:xfrm>
        </p:spPr>
      </p:pic>
      <p:sp>
        <p:nvSpPr>
          <p:cNvPr id="8" name="Rounded Rectangle 7"/>
          <p:cNvSpPr/>
          <p:nvPr/>
        </p:nvSpPr>
        <p:spPr bwMode="auto">
          <a:xfrm>
            <a:off x="127139" y="1390714"/>
            <a:ext cx="8897785" cy="1367368"/>
          </a:xfrm>
          <a:prstGeom prst="roundRect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04593"/>
      </p:ext>
    </p:extLst>
  </p:cSld>
  <p:clrMapOvr>
    <a:masterClrMapping/>
  </p:clrMapOvr>
  <p:transition xmlns:p14="http://schemas.microsoft.com/office/powerpoint/2010/main" advClick="0"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5-31 at 1.34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2" y="1953948"/>
            <a:ext cx="8975975" cy="5057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79" y="86904"/>
            <a:ext cx="6895599" cy="769117"/>
          </a:xfrm>
        </p:spPr>
        <p:txBody>
          <a:bodyPr/>
          <a:lstStyle/>
          <a:p>
            <a:r>
              <a:rPr lang="en-US" dirty="0" smtClean="0"/>
              <a:t>A reminder: Observing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56" y="1213706"/>
            <a:ext cx="8799818" cy="105597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Prospects for Localization of Gravitational Wave Transients by the Advanced LIGO and Advanced Virgo Observatories, The LIGO Scientific Collaboration and The Virgo Collaboration, </a:t>
            </a:r>
            <a:r>
              <a:rPr lang="en-US" dirty="0" smtClean="0">
                <a:hlinkClick r:id="rId3"/>
              </a:rPr>
              <a:t>arXiv:1304.0670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0132"/>
      </p:ext>
    </p:extLst>
  </p:cSld>
  <p:clrMapOvr>
    <a:masterClrMapping/>
  </p:clrMapOvr>
  <p:transition xmlns:p14="http://schemas.microsoft.com/office/powerpoint/2010/main"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95" y="0"/>
            <a:ext cx="7710714" cy="769117"/>
          </a:xfrm>
        </p:spPr>
        <p:txBody>
          <a:bodyPr/>
          <a:lstStyle/>
          <a:p>
            <a:r>
              <a:rPr lang="en-US" dirty="0"/>
              <a:t>Very rapid commissioning progress </a:t>
            </a:r>
          </a:p>
        </p:txBody>
      </p:sp>
      <p:pic>
        <p:nvPicPr>
          <p:cNvPr id="5" name="Content Placeholder 4" descr="Screen Shot 2015-04-22 at 5.38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8" r="-18308"/>
          <a:stretch>
            <a:fillRect/>
          </a:stretch>
        </p:blipFill>
        <p:spPr>
          <a:xfrm>
            <a:off x="-103023" y="905276"/>
            <a:ext cx="9257184" cy="51544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527" y="6150429"/>
            <a:ext cx="791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Latest calibrated spectra in https</a:t>
            </a:r>
            <a:r>
              <a:rPr lang="en-US" dirty="0"/>
              <a:t>://</a:t>
            </a:r>
            <a:r>
              <a:rPr lang="en-US" dirty="0" err="1"/>
              <a:t>dcc.ligo.org</a:t>
            </a:r>
            <a:r>
              <a:rPr lang="en-US" dirty="0"/>
              <a:t>/LIGO-G1401390/public</a:t>
            </a:r>
          </a:p>
        </p:txBody>
      </p:sp>
    </p:spTree>
    <p:extLst>
      <p:ext uri="{BB962C8B-B14F-4D97-AF65-F5344CB8AC3E}">
        <p14:creationId xmlns:p14="http://schemas.microsoft.com/office/powerpoint/2010/main" val="2671882626"/>
      </p:ext>
    </p:extLst>
  </p:cSld>
  <p:clrMapOvr>
    <a:masterClrMapping/>
  </p:clrMapOvr>
  <p:transition xmlns:p14="http://schemas.microsoft.com/office/powerpoint/2010/main" advClick="0" advTm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Detections are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will be a milestone discovery!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Probably followed soon (or preceded) by other gravitational wave detections (pulsar timing, CMB polarization)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2" y="1589014"/>
            <a:ext cx="4266868" cy="1240761"/>
          </a:xfrm>
          <a:prstGeom prst="rect">
            <a:avLst/>
          </a:prstGeom>
        </p:spPr>
      </p:pic>
      <p:pic>
        <p:nvPicPr>
          <p:cNvPr id="11" name="Picture 10" descr="Screen Shot 2015-05-07 at 5.54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8" y="2599343"/>
            <a:ext cx="5727779" cy="28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29599"/>
      </p:ext>
    </p:extLst>
  </p:cSld>
  <p:clrMapOvr>
    <a:masterClrMapping/>
  </p:clrMapOvr>
  <p:transition xmlns:p14="http://schemas.microsoft.com/office/powerpoint/2010/main" advClick="0" advTm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next for LIGO?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“default” </a:t>
            </a:r>
            <a:r>
              <a:rPr lang="en-US" dirty="0" smtClean="0"/>
              <a:t>plan for LIGO </a:t>
            </a:r>
            <a:r>
              <a:rPr lang="en-US" dirty="0"/>
              <a:t>– </a:t>
            </a:r>
            <a:r>
              <a:rPr lang="en-US" dirty="0" smtClean="0"/>
              <a:t>will need adapting to known sources after we have detections.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6" descr="Screen Shot 2013-05-31 at 1.36.12 PM.png"/>
          <p:cNvPicPr>
            <a:picLocks noChangeAspect="1"/>
          </p:cNvPicPr>
          <p:nvPr/>
        </p:nvPicPr>
        <p:blipFill rotWithShape="1">
          <a:blip r:embed="rId2"/>
          <a:srcRect t="-4369" b="54496"/>
          <a:stretch/>
        </p:blipFill>
        <p:spPr bwMode="auto">
          <a:xfrm>
            <a:off x="555686" y="1572159"/>
            <a:ext cx="7462060" cy="190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3-05-31 at 1.34.34 PM.png"/>
          <p:cNvPicPr>
            <a:picLocks noChangeAspect="1"/>
          </p:cNvPicPr>
          <p:nvPr/>
        </p:nvPicPr>
        <p:blipFill rotWithShape="1">
          <a:blip r:embed="rId3"/>
          <a:srcRect l="7447" r="49439" b="30744"/>
          <a:stretch/>
        </p:blipFill>
        <p:spPr>
          <a:xfrm>
            <a:off x="2321971" y="3355311"/>
            <a:ext cx="3869951" cy="35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5474"/>
      </p:ext>
    </p:extLst>
  </p:cSld>
  <p:clrMapOvr>
    <a:masterClrMapping/>
  </p:clrMapOvr>
  <p:transition xmlns:p14="http://schemas.microsoft.com/office/powerpoint/2010/main"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5-06 at 2.4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39" y="2997404"/>
            <a:ext cx="4909153" cy="3860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97" y="86975"/>
            <a:ext cx="7224867" cy="643617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 plan: white papers</a:t>
            </a:r>
            <a:endParaRPr lang="en-US" dirty="0"/>
          </a:p>
        </p:txBody>
      </p:sp>
      <p:pic>
        <p:nvPicPr>
          <p:cNvPr id="5" name="Content Placeholder 4" descr="Screen Shot 2015-05-06 at 2.44.22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10817" r="7739" b="-7720"/>
          <a:stretch/>
        </p:blipFill>
        <p:spPr>
          <a:xfrm>
            <a:off x="1805977" y="1801860"/>
            <a:ext cx="5417931" cy="18292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0398" y="992115"/>
            <a:ext cx="517792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LSC Instrument </a:t>
            </a:r>
            <a:r>
              <a:rPr lang="en-US" b="1" dirty="0"/>
              <a:t>Science White </a:t>
            </a:r>
            <a:r>
              <a:rPr lang="en-US" b="1" dirty="0" smtClean="0"/>
              <a:t>Paper</a:t>
            </a:r>
          </a:p>
          <a:p>
            <a:r>
              <a:rPr lang="en-US" b="1" dirty="0"/>
              <a:t>https://</a:t>
            </a:r>
            <a:r>
              <a:rPr lang="en-US" b="1" dirty="0" err="1"/>
              <a:t>dcc.ligo.org</a:t>
            </a:r>
            <a:r>
              <a:rPr lang="en-US" b="1" dirty="0"/>
              <a:t>/LIGO-T1400316/public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11101"/>
      </p:ext>
    </p:extLst>
  </p:cSld>
  <p:clrMapOvr>
    <a:masterClrMapping/>
  </p:clrMapOvr>
  <p:transition xmlns:p14="http://schemas.microsoft.com/office/powerpoint/2010/main" advClick="0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plan: white papers</a:t>
            </a:r>
            <a:endParaRPr lang="en-US" dirty="0"/>
          </a:p>
        </p:txBody>
      </p:sp>
      <p:pic>
        <p:nvPicPr>
          <p:cNvPr id="5" name="Content Placeholder 4" descr="Screen Shot 2015-05-06 at 3.00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46" r="-38346"/>
          <a:stretch>
            <a:fillRect/>
          </a:stretch>
        </p:blipFill>
        <p:spPr>
          <a:xfrm>
            <a:off x="268579" y="1603217"/>
            <a:ext cx="8875421" cy="52547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Screen Shot 2015-05-06 at 3.0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23" y="738549"/>
            <a:ext cx="1508288" cy="1041205"/>
          </a:xfrm>
          <a:prstGeom prst="rect">
            <a:avLst/>
          </a:prstGeom>
        </p:spPr>
      </p:pic>
      <p:pic>
        <p:nvPicPr>
          <p:cNvPr id="7" name="Picture 6" descr="Screen Shot 2015-05-06 at 3.02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4" y="1007893"/>
            <a:ext cx="1171552" cy="1190148"/>
          </a:xfrm>
          <a:prstGeom prst="rect">
            <a:avLst/>
          </a:prstGeom>
        </p:spPr>
      </p:pic>
      <p:pic>
        <p:nvPicPr>
          <p:cNvPr id="8" name="Picture 7" descr="Screen Shot 2015-05-06 at 3.03.1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46" y="705267"/>
            <a:ext cx="1051468" cy="1051468"/>
          </a:xfrm>
          <a:prstGeom prst="rect">
            <a:avLst/>
          </a:prstGeom>
        </p:spPr>
      </p:pic>
      <p:pic>
        <p:nvPicPr>
          <p:cNvPr id="9" name="Picture 8" descr="Screen Shot 2015-05-06 at 3.04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12" y="1011957"/>
            <a:ext cx="1423846" cy="9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48764"/>
      </p:ext>
    </p:extLst>
  </p:cSld>
  <p:clrMapOvr>
    <a:masterClrMapping/>
  </p:clrMapOvr>
  <p:transition xmlns:p14="http://schemas.microsoft.com/office/powerpoint/2010/main" advClick="0" advTm="1000"/>
</p:sld>
</file>

<file path=ppt/theme/theme1.xml><?xml version="1.0" encoding="utf-8"?>
<a:theme xmlns:a="http://schemas.openxmlformats.org/drawingml/2006/main" name="S1report-0212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S1report-0212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S1report-021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1report-021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S1report-0212</Template>
  <TotalTime>7334</TotalTime>
  <Words>467</Words>
  <Application>Microsoft Macintosh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S1report-0212</vt:lpstr>
      <vt:lpstr>What comes next for LIGO?  Planning for the post-detection era in gravitational-wave detectors and astrophysics</vt:lpstr>
      <vt:lpstr>Why are we here?</vt:lpstr>
      <vt:lpstr>When? Soon!</vt:lpstr>
      <vt:lpstr>A reminder: Observing Scenario</vt:lpstr>
      <vt:lpstr>Very rapid commissioning progress </vt:lpstr>
      <vt:lpstr>Detections are coming</vt:lpstr>
      <vt:lpstr>What comes next for LIGO?</vt:lpstr>
      <vt:lpstr>Current plan: white papers</vt:lpstr>
      <vt:lpstr>Current plan: white papers</vt:lpstr>
      <vt:lpstr>Current plan: astronomy partners</vt:lpstr>
      <vt:lpstr>Current plans have multiple paths </vt:lpstr>
      <vt:lpstr>What’s next?</vt:lpstr>
    </vt:vector>
  </TitlesOfParts>
  <Company>U. Wisconsin - Milwaukee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Inspiral Group Report: S1 Preliminary Report</dc:title>
  <dc:creator>patrick</dc:creator>
  <cp:lastModifiedBy>Gabriela Gonzalez</cp:lastModifiedBy>
  <cp:revision>150</cp:revision>
  <cp:lastPrinted>2015-05-07T03:05:27Z</cp:lastPrinted>
  <dcterms:created xsi:type="dcterms:W3CDTF">2013-10-11T14:12:13Z</dcterms:created>
  <dcterms:modified xsi:type="dcterms:W3CDTF">2015-05-07T10:56:35Z</dcterms:modified>
</cp:coreProperties>
</file>