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mpg" ContentType="video/unknown"/>
  <Default Extension="emf" ContentType="image/x-emf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411" r:id="rId2"/>
    <p:sldId id="429" r:id="rId3"/>
    <p:sldId id="423" r:id="rId4"/>
    <p:sldId id="417" r:id="rId5"/>
    <p:sldId id="415" r:id="rId6"/>
    <p:sldId id="416" r:id="rId7"/>
    <p:sldId id="432" r:id="rId8"/>
    <p:sldId id="414" r:id="rId9"/>
    <p:sldId id="433" r:id="rId10"/>
    <p:sldId id="436" r:id="rId11"/>
    <p:sldId id="438" r:id="rId12"/>
    <p:sldId id="419" r:id="rId13"/>
    <p:sldId id="420" r:id="rId14"/>
    <p:sldId id="425" r:id="rId15"/>
    <p:sldId id="439" r:id="rId16"/>
    <p:sldId id="442" r:id="rId17"/>
    <p:sldId id="440" r:id="rId18"/>
    <p:sldId id="443" r:id="rId19"/>
    <p:sldId id="448" r:id="rId20"/>
    <p:sldId id="446" r:id="rId21"/>
    <p:sldId id="445" r:id="rId22"/>
    <p:sldId id="422" r:id="rId23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68" autoAdjust="0"/>
  </p:normalViewPr>
  <p:slideViewPr>
    <p:cSldViewPr snapToGrid="0">
      <p:cViewPr varScale="1">
        <p:scale>
          <a:sx n="98" d="100"/>
          <a:sy n="98" d="100"/>
        </p:scale>
        <p:origin x="-896" y="-112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5/11/15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46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www.nasa.gov</a:t>
            </a:r>
            <a:r>
              <a:rPr lang="en-US" dirty="0" smtClean="0"/>
              <a:t>/centers/</a:t>
            </a:r>
            <a:r>
              <a:rPr lang="en-US" dirty="0" err="1" smtClean="0"/>
              <a:t>goddard</a:t>
            </a:r>
            <a:r>
              <a:rPr lang="en-US" dirty="0" smtClean="0"/>
              <a:t>/news/</a:t>
            </a:r>
            <a:r>
              <a:rPr lang="en-US" dirty="0" err="1" smtClean="0"/>
              <a:t>topstory</a:t>
            </a:r>
            <a:r>
              <a:rPr lang="en-US" dirty="0" smtClean="0"/>
              <a:t>/2003/0702pulsarspeed.html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7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6756" y="1006949"/>
            <a:ext cx="8875421" cy="525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20671" y="48225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82705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655" y="6585478"/>
            <a:ext cx="19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LIGO-</a:t>
            </a:r>
            <a:r>
              <a:rPr lang="en-US" sz="1200" b="0" dirty="0" smtClean="0"/>
              <a:t>G</a:t>
            </a:r>
            <a:r>
              <a:rPr lang="en-US" sz="1200" b="0" dirty="0" smtClean="0"/>
              <a:t>1500655</a:t>
            </a:r>
          </a:p>
        </p:txBody>
      </p:sp>
      <p:pic>
        <p:nvPicPr>
          <p:cNvPr id="9" name="Picture 10" descr="LSUlogo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991456" y="0"/>
            <a:ext cx="1152544" cy="4983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2" r:id="rId6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arxiv.org/abs/1304.067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p.org/EJ/abstract/0004-637X/681/2/1419/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png"/><Relationship Id="rId7" Type="http://schemas.openxmlformats.org/officeDocument/2006/relationships/hyperlink" Target="http://iopscience.iop.org/1475-7516/2013/06/008/" TargetMode="External"/><Relationship Id="rId8" Type="http://schemas.openxmlformats.org/officeDocument/2006/relationships/image" Target="../media/image43.png"/><Relationship Id="rId9" Type="http://schemas.openxmlformats.org/officeDocument/2006/relationships/image" Target="../media/image44.emf"/><Relationship Id="rId10" Type="http://schemas.openxmlformats.org/officeDocument/2006/relationships/hyperlink" Target="https://journals.aps.org/prd/abstract/10.1103/PhysRevD.89.12200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hyperlink" Target="http://www.rowes.com.au/JohnRoweAnimation.htm" TargetMode="External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hyperlink" Target="http://www.rowes.com.au/JohnRoweAnimation.htm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482" y="989726"/>
            <a:ext cx="7772400" cy="1143000"/>
          </a:xfrm>
        </p:spPr>
        <p:txBody>
          <a:bodyPr/>
          <a:lstStyle/>
          <a:p>
            <a:r>
              <a:rPr lang="en-US" sz="3600" dirty="0"/>
              <a:t>Einstein’s GR @ 100: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LIGO</a:t>
            </a:r>
            <a:r>
              <a:rPr lang="en-US" sz="3600" dirty="0"/>
              <a:t>-enabled Science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092" y="2182357"/>
            <a:ext cx="6400800" cy="1752600"/>
          </a:xfrm>
        </p:spPr>
        <p:txBody>
          <a:bodyPr/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r>
              <a:rPr lang="en-US" sz="2000" dirty="0" smtClean="0">
                <a:ea typeface="Arial" charset="0"/>
                <a:cs typeface="Arial" charset="0"/>
              </a:rPr>
              <a:t>,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</a:t>
            </a:r>
            <a:r>
              <a:rPr lang="en-US" sz="2000" dirty="0">
                <a:ea typeface="Arial" charset="0"/>
                <a:cs typeface="Arial" charset="0"/>
              </a:rPr>
              <a:t>State </a:t>
            </a:r>
            <a:r>
              <a:rPr lang="en-US" sz="2000" dirty="0" smtClean="0">
                <a:ea typeface="Arial" charset="0"/>
                <a:cs typeface="Arial" charset="0"/>
              </a:rPr>
              <a:t>University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Advanced LIGO Dedication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LIGO Hanford Observatory, May 19, 2015</a:t>
            </a:r>
            <a:endParaRPr lang="en-US" sz="2000" dirty="0" smtClean="0"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48" y="3862996"/>
            <a:ext cx="4031750" cy="2519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" y="2213429"/>
            <a:ext cx="1890076" cy="2478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xmlns:p14="http://schemas.microsoft.com/office/powerpoint/2010/main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 Shot 2014-07-20 at 2.52.07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48" b="-24648"/>
          <a:stretch>
            <a:fillRect/>
          </a:stretch>
        </p:blipFill>
        <p:spPr>
          <a:xfrm>
            <a:off x="612891" y="860406"/>
            <a:ext cx="7630208" cy="42485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 theory and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29043" y="2079269"/>
            <a:ext cx="4659136" cy="1808840"/>
            <a:chOff x="3988735" y="3436477"/>
            <a:chExt cx="4659136" cy="1808840"/>
          </a:xfrm>
        </p:grpSpPr>
        <p:pic>
          <p:nvPicPr>
            <p:cNvPr id="7" name="Picture 6" descr="Screen Shot 2014-07-20 at 3.05.02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950" y="4338405"/>
              <a:ext cx="2014921" cy="67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2758" y="4968318"/>
              <a:ext cx="1384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Expansion parameter</a:t>
              </a:r>
              <a:endParaRPr lang="en-US" sz="1200" dirty="0"/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 bwMode="auto">
            <a:xfrm flipH="1" flipV="1">
              <a:off x="3988735" y="3436477"/>
              <a:ext cx="2644215" cy="12418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3714466" y="1582313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1.5 PN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2461780" y="1512183"/>
            <a:ext cx="60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 PN</a:t>
            </a:r>
            <a:endParaRPr lang="en-US" sz="1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404" y="4244588"/>
            <a:ext cx="2662028" cy="20651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5437"/>
            <a:ext cx="2121083" cy="1645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4698" y="5978853"/>
            <a:ext cx="408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Living Rev. Relativity</a:t>
            </a:r>
            <a:r>
              <a:rPr lang="en-US" dirty="0"/>
              <a:t>, 17 (2014), </a:t>
            </a:r>
            <a:r>
              <a:rPr lang="en-US" dirty="0" smtClean="0"/>
              <a:t>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0877" y="974123"/>
            <a:ext cx="334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“Post Newtonian expansion”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355" y="4036733"/>
            <a:ext cx="1401646" cy="18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0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Einstein’s GR on computers</a:t>
            </a:r>
            <a:endParaRPr lang="en-US" dirty="0"/>
          </a:p>
        </p:txBody>
      </p:sp>
      <p:pic>
        <p:nvPicPr>
          <p:cNvPr id="5" name="146898main_viz_shiftingall_21.320x24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088" y="1006475"/>
            <a:ext cx="7005637" cy="5254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6278" y="6366590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Credit: </a:t>
            </a:r>
            <a:r>
              <a:rPr lang="en-US" sz="1600" dirty="0" err="1" smtClean="0"/>
              <a:t>Henze</a:t>
            </a:r>
            <a:r>
              <a:rPr lang="en-US" sz="1600" dirty="0" smtClean="0"/>
              <a:t>, NASA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303653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95975" y="1722112"/>
            <a:ext cx="6865067" cy="4886990"/>
            <a:chOff x="1095975" y="2452702"/>
            <a:chExt cx="6865067" cy="48869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060" y="2452702"/>
              <a:ext cx="6828982" cy="488699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1095975" y="2452703"/>
              <a:ext cx="1826626" cy="36529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 can we see?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56" y="902579"/>
            <a:ext cx="8875421" cy="52547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Using known waveforms for binary systems, given the “noise” in a detector we can calculate how far we can detect signals with enough “signal to noise” ratio.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86746" y="2626653"/>
            <a:ext cx="5007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114FFB"/>
                </a:solidFill>
              </a:rPr>
              <a:t>“Average” distance reach to binary neutron star systems. With optimal position and orbit, we can see more than twice as far!</a:t>
            </a:r>
            <a:endParaRPr lang="en-US" sz="2000" dirty="0">
              <a:solidFill>
                <a:srgbClr val="114FFB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627451" y="2209172"/>
            <a:ext cx="869822" cy="539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4762036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will we detect GWs?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9" r="219" b="20515"/>
          <a:stretch/>
        </p:blipFill>
        <p:spPr>
          <a:xfrm>
            <a:off x="5738096" y="1008913"/>
            <a:ext cx="2675254" cy="30441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Screen Shot 2013-05-31 at 1.34.34 PM.png"/>
          <p:cNvPicPr>
            <a:picLocks noChangeAspect="1"/>
          </p:cNvPicPr>
          <p:nvPr/>
        </p:nvPicPr>
        <p:blipFill rotWithShape="1">
          <a:blip r:embed="rId3"/>
          <a:srcRect l="8487" r="48579" b="31562"/>
          <a:stretch/>
        </p:blipFill>
        <p:spPr>
          <a:xfrm>
            <a:off x="434912" y="1452588"/>
            <a:ext cx="4890100" cy="43921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2766033" y="4122628"/>
            <a:ext cx="3601061" cy="20178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329770" y="5862133"/>
            <a:ext cx="1685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Already here!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6614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378" y="0"/>
            <a:ext cx="6361044" cy="769117"/>
          </a:xfrm>
        </p:spPr>
        <p:txBody>
          <a:bodyPr/>
          <a:lstStyle/>
          <a:p>
            <a:r>
              <a:rPr lang="en-US" dirty="0" smtClean="0"/>
              <a:t>We’ll have GWs soon</a:t>
            </a:r>
            <a:endParaRPr lang="en-US" dirty="0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828" r="19100" b="54735"/>
          <a:stretch/>
        </p:blipFill>
        <p:spPr>
          <a:xfrm>
            <a:off x="811064" y="566615"/>
            <a:ext cx="7909288" cy="26572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Screen Shot 2013-07-31 at 7.13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66" y="3563741"/>
            <a:ext cx="4919913" cy="312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0959" y="3082964"/>
            <a:ext cx="202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arXiv:1304.0670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303708" y="1778409"/>
            <a:ext cx="8663730" cy="955720"/>
          </a:xfrm>
          <a:prstGeom prst="ellipse">
            <a:avLst/>
          </a:prstGeom>
          <a:solidFill>
            <a:schemeClr val="accent1">
              <a:alpha val="4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2357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that’s only the beginning…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with GWs will need more than the first few detections:</a:t>
            </a:r>
          </a:p>
          <a:p>
            <a:pPr lvl="1"/>
            <a:r>
              <a:rPr lang="en-US" sz="2400" dirty="0" smtClean="0"/>
              <a:t>Astrophysics will need EM counterparts : multi-messenger astronomy. </a:t>
            </a:r>
          </a:p>
          <a:p>
            <a:pPr lvl="1"/>
            <a:r>
              <a:rPr lang="en-US" sz="2400" dirty="0" smtClean="0"/>
              <a:t>Source localization and more uptime will need a world-wide gravitational network with several detectors. </a:t>
            </a:r>
          </a:p>
          <a:p>
            <a:pPr lvl="1"/>
            <a:r>
              <a:rPr lang="en-US" sz="2400" dirty="0" smtClean="0"/>
              <a:t>Testing GR will need large signal-to-noise ratio detections, and comparison with numerical relativity simulations.</a:t>
            </a:r>
          </a:p>
          <a:p>
            <a:pPr lvl="1"/>
            <a:r>
              <a:rPr lang="en-US" sz="2400" dirty="0" smtClean="0"/>
              <a:t>Equation of state of neutron stars information will arise from detectors’ sensitivity at ~kHz frequencies of the binary merger. </a:t>
            </a:r>
          </a:p>
          <a:p>
            <a:pPr lvl="1"/>
            <a:r>
              <a:rPr lang="en-US" sz="2400" dirty="0" smtClean="0"/>
              <a:t>Population studies will need large statistics.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622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8825" y="0"/>
            <a:ext cx="6916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66"/>
                </a:solidFill>
              </a:rPr>
              <a:t>Multi-</a:t>
            </a:r>
            <a:r>
              <a:rPr lang="en-US" sz="4800" b="1" dirty="0" smtClean="0">
                <a:solidFill>
                  <a:srgbClr val="CC0066"/>
                </a:solidFill>
              </a:rPr>
              <a:t>messenger astronomy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08" y="1088466"/>
            <a:ext cx="2695767" cy="1470418"/>
          </a:xfrm>
          <a:prstGeom prst="rect">
            <a:avLst/>
          </a:prstGeom>
        </p:spPr>
      </p:pic>
      <p:pic>
        <p:nvPicPr>
          <p:cNvPr id="5" name="Picture 4" descr="supernova_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4468" y="1284869"/>
            <a:ext cx="2531802" cy="170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6" y="1768309"/>
            <a:ext cx="1612458" cy="1209344"/>
          </a:xfrm>
          <a:prstGeom prst="rect">
            <a:avLst/>
          </a:prstGeom>
        </p:spPr>
      </p:pic>
      <p:pic>
        <p:nvPicPr>
          <p:cNvPr id="7" name="Content Placeholder 4" descr="Screen Shot 2014-07-21 at 3.06.28 P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2" r="-2883" b="25419"/>
          <a:stretch/>
        </p:blipFill>
        <p:spPr>
          <a:xfrm>
            <a:off x="1658717" y="3037880"/>
            <a:ext cx="6246105" cy="30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981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8736" y="186114"/>
            <a:ext cx="7225802" cy="769117"/>
          </a:xfrm>
        </p:spPr>
        <p:txBody>
          <a:bodyPr/>
          <a:lstStyle/>
          <a:p>
            <a:r>
              <a:rPr lang="en-US" dirty="0" smtClean="0"/>
              <a:t>GW detectors follow HE, EM signals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701" y="910132"/>
            <a:ext cx="8799818" cy="48997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Knowledge of transients from electromagnetic telescopes or satellites (GRBs) or neutrino detectors can be followed up in the GW data with more prior information.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071E-6BCB-274F-92EE-8F9B4373957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3259" y="2448181"/>
            <a:ext cx="2214307" cy="3484634"/>
            <a:chOff x="2619456" y="2619916"/>
            <a:chExt cx="1353103" cy="22028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9456" y="2619916"/>
              <a:ext cx="1238146" cy="18070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30350" y="4422687"/>
              <a:ext cx="13422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GRB070201</a:t>
              </a:r>
              <a:endParaRPr lang="en-US" sz="2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7603" y="5518504"/>
            <a:ext cx="3254888" cy="451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Astrophys. J. </a:t>
            </a:r>
            <a:r>
              <a:rPr lang="en-US" sz="1600" b="1" dirty="0" smtClean="0">
                <a:hlinkClick r:id="rId3"/>
              </a:rPr>
              <a:t>681</a:t>
            </a:r>
            <a:r>
              <a:rPr lang="en-US" sz="1600" dirty="0" smtClean="0">
                <a:hlinkClick r:id="rId3"/>
              </a:rPr>
              <a:t> (2008) 1419</a:t>
            </a:r>
            <a:endParaRPr lang="en-US" sz="1600" dirty="0"/>
          </a:p>
        </p:txBody>
      </p:sp>
      <p:pic>
        <p:nvPicPr>
          <p:cNvPr id="12" name="Picture 11" descr="Screen Shot 2014-07-21 at 1.52.4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80" y="4635322"/>
            <a:ext cx="3373458" cy="6442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081646" y="2560380"/>
            <a:ext cx="2894211" cy="3732663"/>
            <a:chOff x="5993048" y="1881041"/>
            <a:chExt cx="2894211" cy="3732663"/>
          </a:xfrm>
        </p:grpSpPr>
        <p:pic>
          <p:nvPicPr>
            <p:cNvPr id="13" name="Picture 12" descr="Screen Shot 2014-07-21 at 1.54.47 P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48" y="2693944"/>
              <a:ext cx="2721296" cy="21580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66597"/>
            <a:stretch/>
          </p:blipFill>
          <p:spPr>
            <a:xfrm>
              <a:off x="6856580" y="1881041"/>
              <a:ext cx="2030679" cy="14122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02651" y="4819869"/>
              <a:ext cx="2055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Joint search with Antares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85224" y="5275150"/>
              <a:ext cx="18934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linkClick r:id="rId7"/>
                </a:rPr>
                <a:t>JCAP </a:t>
              </a:r>
              <a:r>
                <a:rPr lang="en-US" sz="1600" b="1" dirty="0">
                  <a:hlinkClick r:id="rId7"/>
                </a:rPr>
                <a:t>1306</a:t>
              </a:r>
              <a:r>
                <a:rPr lang="en-US" sz="1600" dirty="0">
                  <a:hlinkClick r:id="rId7"/>
                </a:rPr>
                <a:t> (2013) 008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44643" y="2273634"/>
            <a:ext cx="3301720" cy="3919164"/>
            <a:chOff x="2626513" y="1668136"/>
            <a:chExt cx="3301720" cy="39191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6513" y="2464212"/>
              <a:ext cx="2995335" cy="21477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98290" y="1668136"/>
              <a:ext cx="2029943" cy="130569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54230" y="5248746"/>
              <a:ext cx="19617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10"/>
                </a:rPr>
                <a:t>PRD </a:t>
              </a:r>
              <a:r>
                <a:rPr lang="en-US" sz="1600" dirty="0">
                  <a:hlinkClick r:id="rId10"/>
                </a:rPr>
                <a:t>89 (2014), 122004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9896" y="4843981"/>
              <a:ext cx="2131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Follow up of 129 GRBs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832936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multi-messengers </a:t>
            </a:r>
            <a:endParaRPr lang="en-US" dirty="0"/>
          </a:p>
        </p:txBody>
      </p:sp>
      <p:pic>
        <p:nvPicPr>
          <p:cNvPr id="5" name="Content Placeholder 4" descr="Screen Shot 2014-07-21 at 3.03.41 P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r="230"/>
          <a:stretch/>
        </p:blipFill>
        <p:spPr>
          <a:xfrm>
            <a:off x="331678" y="2998693"/>
            <a:ext cx="4999506" cy="33221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Content Placeholder 4" descr="Screen Shot 2014-07-21 at 3.04.49 P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" r="-1964"/>
          <a:stretch/>
        </p:blipFill>
        <p:spPr bwMode="auto">
          <a:xfrm>
            <a:off x="4452367" y="1028570"/>
            <a:ext cx="4451681" cy="312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386564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19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</a:t>
            </a:r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2022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716310" y="3157596"/>
            <a:ext cx="1419379" cy="1646278"/>
            <a:chOff x="5716310" y="3157596"/>
            <a:chExt cx="1419379" cy="1646278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716310" y="3972877"/>
              <a:ext cx="1419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</a:t>
              </a:r>
              <a:r>
                <a:rPr lang="en-US" dirty="0" smtClean="0">
                  <a:solidFill>
                    <a:srgbClr val="618FFD"/>
                  </a:solidFill>
                </a:rPr>
                <a:t>India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(planned)</a:t>
              </a:r>
              <a:endParaRPr lang="en-US" dirty="0" smtClean="0">
                <a:solidFill>
                  <a:srgbClr val="618FFD"/>
                </a:solidFill>
              </a:endParaRP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229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542" y="883126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</a:t>
            </a:r>
            <a:r>
              <a:rPr lang="en-US" sz="4000" dirty="0"/>
              <a:t>gravitation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9408" y="1971675"/>
            <a:ext cx="2328863" cy="4540250"/>
            <a:chOff x="192" y="1256"/>
            <a:chExt cx="1467" cy="2860"/>
          </a:xfrm>
        </p:grpSpPr>
        <p:pic>
          <p:nvPicPr>
            <p:cNvPr id="134154" name="Picture 10" descr="SunEarthMo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2" y="3087"/>
              <a:ext cx="1302" cy="1029"/>
            </a:xfrm>
            <a:prstGeom prst="rect">
              <a:avLst/>
            </a:prstGeom>
            <a:noFill/>
          </p:spPr>
        </p:pic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192" y="2047"/>
              <a:ext cx="1467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Explains just as well as </a:t>
              </a:r>
              <a:r>
                <a:rPr lang="en-US" sz="2000" dirty="0" smtClean="0"/>
                <a:t>Newton’s </a:t>
              </a:r>
              <a:r>
                <a:rPr lang="en-US" sz="2000" dirty="0"/>
                <a:t>why </a:t>
              </a:r>
              <a:r>
                <a:rPr lang="en-US" sz="2000" dirty="0" smtClean="0"/>
                <a:t>apples</a:t>
              </a:r>
              <a:r>
                <a:rPr lang="en-US" sz="2000" dirty="0" smtClean="0"/>
                <a:t> </a:t>
              </a:r>
              <a:r>
                <a:rPr lang="en-US" sz="2000" dirty="0"/>
                <a:t>fall and planetary motion…</a:t>
              </a: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689" y="1256"/>
              <a:ext cx="369" cy="782"/>
              <a:chOff x="4286" y="2038"/>
              <a:chExt cx="369" cy="782"/>
            </a:xfrm>
          </p:grpSpPr>
          <p:pic>
            <p:nvPicPr>
              <p:cNvPr id="134157" name="Picture 13" descr="AppleEarth"/>
              <p:cNvPicPr>
                <a:picLocks noChangeAspect="1" noChangeArrowheads="1"/>
              </p:cNvPicPr>
              <p:nvPr/>
            </p:nvPicPr>
            <p:blipFill>
              <a:blip r:embed="rId7"/>
              <a:srcRect l="38411" r="32857" b="56836"/>
              <a:stretch>
                <a:fillRect/>
              </a:stretch>
            </p:blipFill>
            <p:spPr bwMode="auto">
              <a:xfrm>
                <a:off x="4286" y="2038"/>
                <a:ext cx="369" cy="370"/>
              </a:xfrm>
              <a:prstGeom prst="rect">
                <a:avLst/>
              </a:prstGeom>
              <a:noFill/>
            </p:spPr>
          </p:pic>
          <p:sp>
            <p:nvSpPr>
              <p:cNvPr id="134158" name="Line 14"/>
              <p:cNvSpPr>
                <a:spLocks noChangeShapeType="1"/>
              </p:cNvSpPr>
              <p:nvPr/>
            </p:nvSpPr>
            <p:spPr bwMode="auto">
              <a:xfrm>
                <a:off x="4471" y="2271"/>
                <a:ext cx="0" cy="5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601" y="3127414"/>
            <a:ext cx="3048000" cy="965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30487" y="900530"/>
            <a:ext cx="6813119" cy="5620797"/>
            <a:chOff x="2130487" y="900530"/>
            <a:chExt cx="6813119" cy="5620797"/>
          </a:xfrm>
        </p:grpSpPr>
        <p:grpSp>
          <p:nvGrpSpPr>
            <p:cNvPr id="8" name="Group 7"/>
            <p:cNvGrpSpPr/>
            <p:nvPr/>
          </p:nvGrpSpPr>
          <p:grpSpPr>
            <a:xfrm>
              <a:off x="2130487" y="900530"/>
              <a:ext cx="6167438" cy="5620797"/>
              <a:chOff x="2130487" y="900530"/>
              <a:chExt cx="6167438" cy="562079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130487" y="900530"/>
                <a:ext cx="6167438" cy="5620797"/>
                <a:chOff x="1064562" y="806994"/>
                <a:chExt cx="6167438" cy="5620797"/>
              </a:xfrm>
            </p:grpSpPr>
            <p:sp>
              <p:nvSpPr>
                <p:cNvPr id="134147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064562" y="806994"/>
                  <a:ext cx="6167438" cy="1200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No “instantaneous gravitational force” </a:t>
                  </a:r>
                </a:p>
                <a:p>
                  <a:r>
                    <a:rPr lang="en-US" b="1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When </a:t>
                  </a:r>
                  <a:r>
                    <a:rPr lang="en-US" b="1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masses move, they wrinkle the space time fabric, making other masses </a:t>
                  </a:r>
                  <a:r>
                    <a:rPr lang="en-US" b="1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move. </a:t>
                  </a:r>
                  <a:endParaRPr lang="en-US" b="1" dirty="0">
                    <a:solidFill>
                      <a:srgbClr val="D60093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grpSp>
              <p:nvGrpSpPr>
                <p:cNvPr id="2" name="Group 6"/>
                <p:cNvGrpSpPr>
                  <a:grpSpLocks/>
                </p:cNvGrpSpPr>
                <p:nvPr/>
              </p:nvGrpSpPr>
              <p:grpSpPr bwMode="auto">
                <a:xfrm>
                  <a:off x="1954213" y="5597528"/>
                  <a:ext cx="5226050" cy="830263"/>
                  <a:chOff x="1678" y="3452"/>
                  <a:chExt cx="3292" cy="523"/>
                </a:xfrm>
              </p:grpSpPr>
              <p:sp>
                <p:nvSpPr>
                  <p:cNvPr id="13415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78" y="3452"/>
                    <a:ext cx="3292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US" dirty="0"/>
                      <a:t>.. but it also predicts </a:t>
                    </a:r>
                    <a:br>
                      <a:rPr lang="en-US" dirty="0"/>
                    </a:br>
                    <a:r>
                      <a:rPr lang="en-US" dirty="0"/>
                      <a:t>traveling away from moving masses!</a:t>
                    </a:r>
                  </a:p>
                </p:txBody>
              </p:sp>
              <p:sp>
                <p:nvSpPr>
                  <p:cNvPr id="134152" name="WordArt 8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3178" y="3488"/>
                    <a:ext cx="1224" cy="238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Wave1">
                      <a:avLst>
                        <a:gd name="adj1" fmla="val 13005"/>
                        <a:gd name="adj2" fmla="val 0"/>
                      </a:avLst>
                    </a:prstTxWarp>
                  </a:bodyPr>
                  <a:lstStyle/>
                  <a:p>
                    <a:pPr algn="ctr"/>
                    <a:r>
                      <a:rPr lang="en-US" sz="20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rgbClr val="CC0066"/>
                        </a:solidFill>
                        <a:effectLst>
                          <a:outerShdw blurRad="63500" dist="53882" dir="2700000" algn="ctr" rotWithShape="0">
                            <a:srgbClr val="C0C0C0"/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rPr>
                      <a:t>gravitational waves</a:t>
                    </a:r>
                  </a:p>
                </p:txBody>
              </p:sp>
            </p:grpSp>
          </p:grpSp>
          <p:pic>
            <p:nvPicPr>
              <p:cNvPr id="6" name="amnh2.mpeg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2964038" y="2135599"/>
                <a:ext cx="4522451" cy="350055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602073" y="2540137"/>
              <a:ext cx="1341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Credit: AMNH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24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our partners – ready to observe!</a:t>
            </a:r>
            <a:endParaRPr lang="en-US" dirty="0"/>
          </a:p>
        </p:txBody>
      </p:sp>
      <p:pic>
        <p:nvPicPr>
          <p:cNvPr id="5" name="Content Placeholder 4" descr="Screen Shot 2015-05-16 at 5.45.1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5941" r="3866" b="13561"/>
          <a:stretch/>
        </p:blipFill>
        <p:spPr>
          <a:xfrm>
            <a:off x="0" y="1109419"/>
            <a:ext cx="4959458" cy="10222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Screen Shot 2015-05-16 at 5.4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4" y="2205088"/>
            <a:ext cx="1676400" cy="901700"/>
          </a:xfrm>
          <a:prstGeom prst="rect">
            <a:avLst/>
          </a:prstGeom>
        </p:spPr>
      </p:pic>
      <p:pic>
        <p:nvPicPr>
          <p:cNvPr id="7" name="Picture 6" descr="Screen Shot 2015-05-16 at 5.49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9" y="4909586"/>
            <a:ext cx="3568389" cy="654528"/>
          </a:xfrm>
          <a:prstGeom prst="rect">
            <a:avLst/>
          </a:prstGeom>
        </p:spPr>
      </p:pic>
      <p:pic>
        <p:nvPicPr>
          <p:cNvPr id="8" name="Picture 7" descr="Screen Shot 2015-05-16 at 5.50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1" y="3783724"/>
            <a:ext cx="4079484" cy="872287"/>
          </a:xfrm>
          <a:prstGeom prst="rect">
            <a:avLst/>
          </a:prstGeom>
        </p:spPr>
      </p:pic>
      <p:pic>
        <p:nvPicPr>
          <p:cNvPr id="9" name="Picture 8" descr="Screen Shot 2015-05-16 at 5.51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03" y="1778835"/>
            <a:ext cx="5609630" cy="701204"/>
          </a:xfrm>
          <a:prstGeom prst="rect">
            <a:avLst/>
          </a:prstGeom>
        </p:spPr>
      </p:pic>
      <p:pic>
        <p:nvPicPr>
          <p:cNvPr id="10" name="Picture 9" descr="Screen Shot 2015-05-16 at 5.52.1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335" y="2691046"/>
            <a:ext cx="2889961" cy="2194230"/>
          </a:xfrm>
          <a:prstGeom prst="rect">
            <a:avLst/>
          </a:prstGeom>
        </p:spPr>
      </p:pic>
      <p:pic>
        <p:nvPicPr>
          <p:cNvPr id="11" name="Picture 10" descr="Screen Shot 2015-05-16 at 5.53.2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97" y="5457855"/>
            <a:ext cx="4709994" cy="1149032"/>
          </a:xfrm>
          <a:prstGeom prst="rect">
            <a:avLst/>
          </a:prstGeom>
        </p:spPr>
      </p:pic>
      <p:pic>
        <p:nvPicPr>
          <p:cNvPr id="12" name="Picture 11" descr="Screen Shot 2015-05-16 at 5.55.1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" y="5673747"/>
            <a:ext cx="2003923" cy="511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8670" y="932973"/>
            <a:ext cx="719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More than 70 astronomy agreements with partners for 2015-18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6540" y="2423137"/>
            <a:ext cx="1971889" cy="1478917"/>
          </a:xfrm>
          <a:prstGeom prst="rect">
            <a:avLst/>
          </a:prstGeom>
        </p:spPr>
      </p:pic>
      <p:pic>
        <p:nvPicPr>
          <p:cNvPr id="15" name="Picture 14" descr="Screen Shot 2015-05-18 at 8.55.5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06" y="3270206"/>
            <a:ext cx="1408508" cy="3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8494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near future observations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5927" b="5927"/>
          <a:stretch>
            <a:fillRect/>
          </a:stretch>
        </p:blipFill>
        <p:spPr>
          <a:xfrm>
            <a:off x="2107029" y="2447560"/>
            <a:ext cx="5571329" cy="32985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1657" y="5141316"/>
            <a:ext cx="26966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Deep Lens Survey / UC Davis / NOAO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31" y="932274"/>
            <a:ext cx="88147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LSST </a:t>
            </a:r>
            <a:r>
              <a:rPr lang="en-US" dirty="0"/>
              <a:t>received its federal construction start in 2014 and will achieve engineering first light five years after that. Full science operations for the ten-year survey will begin two years after engineering first </a:t>
            </a:r>
            <a:r>
              <a:rPr lang="en-US" dirty="0" smtClean="0"/>
              <a:t>light. </a:t>
            </a:r>
          </a:p>
          <a:p>
            <a:pPr algn="l"/>
            <a:r>
              <a:rPr lang="en-US" sz="2000" dirty="0" smtClean="0">
                <a:solidFill>
                  <a:srgbClr val="114FFB"/>
                </a:solidFill>
              </a:rPr>
              <a:t>What </a:t>
            </a:r>
            <a:r>
              <a:rPr lang="en-US" sz="2000" dirty="0">
                <a:solidFill>
                  <a:srgbClr val="114FFB"/>
                </a:solidFill>
              </a:rPr>
              <a:t>0.5deg</a:t>
            </a:r>
            <a:r>
              <a:rPr lang="en-US" sz="2000" baseline="30000" dirty="0">
                <a:solidFill>
                  <a:srgbClr val="114FFB"/>
                </a:solidFill>
              </a:rPr>
              <a:t>2</a:t>
            </a:r>
            <a:r>
              <a:rPr lang="en-US" sz="2000" dirty="0">
                <a:solidFill>
                  <a:srgbClr val="114FFB"/>
                </a:solidFill>
              </a:rPr>
              <a:t> will look like with </a:t>
            </a:r>
            <a:r>
              <a:rPr lang="en-US" sz="2000" dirty="0" smtClean="0">
                <a:solidFill>
                  <a:srgbClr val="114FFB"/>
                </a:solidFill>
              </a:rPr>
              <a:t>LSST: </a:t>
            </a:r>
            <a:endParaRPr lang="en-US" sz="2000" dirty="0">
              <a:solidFill>
                <a:srgbClr val="114FFB"/>
              </a:solidFill>
            </a:endParaRPr>
          </a:p>
        </p:txBody>
      </p:sp>
      <p:pic>
        <p:nvPicPr>
          <p:cNvPr id="9" name="Picture 8" descr="Screen Shot 2015-05-16 at 5.42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4" y="5410200"/>
            <a:ext cx="8026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417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GR@100 and LIGO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67" y="3009615"/>
            <a:ext cx="4985944" cy="3116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74" y="913262"/>
            <a:ext cx="1890076" cy="2478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0075" y="1148985"/>
            <a:ext cx="4505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14FFB"/>
                </a:solidFill>
              </a:rPr>
              <a:t>Einstein would be very happy visiting LIGO today, and would not doubt we are at the dawn of gravitational wave astrophysics. </a:t>
            </a:r>
            <a:endParaRPr lang="en-US" dirty="0">
              <a:solidFill>
                <a:srgbClr val="114FF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56" y="4792473"/>
            <a:ext cx="2259793" cy="1500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60" y="4833116"/>
            <a:ext cx="2524462" cy="16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375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06" y="0"/>
            <a:ext cx="6884732" cy="769117"/>
          </a:xfrm>
        </p:spPr>
        <p:txBody>
          <a:bodyPr/>
          <a:lstStyle/>
          <a:p>
            <a:r>
              <a:rPr lang="en-US" dirty="0" smtClean="0"/>
              <a:t>GW landscape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3883" y="745181"/>
            <a:ext cx="7647539" cy="5909462"/>
            <a:chOff x="783991" y="745181"/>
            <a:chExt cx="7647539" cy="5909462"/>
          </a:xfrm>
        </p:grpSpPr>
        <p:pic>
          <p:nvPicPr>
            <p:cNvPr id="7" name="Picture 6" descr="GWBigPict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53030" y="-123858"/>
              <a:ext cx="5909462" cy="7647539"/>
            </a:xfrm>
            <a:prstGeom prst="rect">
              <a:avLst/>
            </a:prstGeom>
          </p:spPr>
        </p:pic>
        <p:pic>
          <p:nvPicPr>
            <p:cNvPr id="3" name="Picture 2" descr="Screen Shot 2015-04-13 at 6.56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761" y="1765168"/>
              <a:ext cx="1953299" cy="90057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42265" y="6266583"/>
            <a:ext cx="2017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Nanograv</a:t>
            </a:r>
            <a:r>
              <a:rPr lang="en-US" sz="1600" dirty="0" smtClean="0"/>
              <a:t>/Bicep2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34409" y="1027943"/>
            <a:ext cx="498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Many sources, many frequencies, many detectors, many collaborations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752" y="2462012"/>
            <a:ext cx="1107267" cy="47101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52" y="2979640"/>
            <a:ext cx="1497611" cy="324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76091"/>
          <a:stretch/>
        </p:blipFill>
        <p:spPr>
          <a:xfrm>
            <a:off x="7737416" y="3385901"/>
            <a:ext cx="1087475" cy="4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1384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00" y="0"/>
            <a:ext cx="6903254" cy="769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GWs</a:t>
            </a:r>
            <a:r>
              <a:rPr lang="en-US" dirty="0"/>
              <a:t> </a:t>
            </a:r>
            <a:r>
              <a:rPr lang="en-US" dirty="0" smtClean="0"/>
              <a:t>from a stochastic background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153" b="11153"/>
          <a:stretch>
            <a:fillRect/>
          </a:stretch>
        </p:blipFill>
        <p:spPr>
          <a:xfrm>
            <a:off x="1910285" y="1044261"/>
            <a:ext cx="5727857" cy="33912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762" y="5052483"/>
            <a:ext cx="8314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We have learned much about the early history of the Universe from observation of the “cosmic microwave background” (and using Einstein’s theory) – but there is also a “gravitational wave background” from even earlier times.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2977" y="4609690"/>
            <a:ext cx="118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(Courtesy: NASA)</a:t>
            </a:r>
          </a:p>
        </p:txBody>
      </p:sp>
    </p:spTree>
    <p:extLst>
      <p:ext uri="{BB962C8B-B14F-4D97-AF65-F5344CB8AC3E}">
        <p14:creationId xmlns:p14="http://schemas.microsoft.com/office/powerpoint/2010/main" val="45261291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87" y="0"/>
            <a:ext cx="7108562" cy="769117"/>
          </a:xfrm>
        </p:spPr>
        <p:txBody>
          <a:bodyPr/>
          <a:lstStyle/>
          <a:p>
            <a:r>
              <a:rPr lang="en-US" dirty="0" smtClean="0"/>
              <a:t>GWs from Supernova explosions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5963" y="952558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smtClean="0"/>
              <a:t>NASA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3136" y="5096953"/>
            <a:ext cx="8663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SN explosions generated by the collapse of a star under its own gravity give birth to neutron stars and black holes with mass close to the Sun’s, but with the size of a city. </a:t>
            </a:r>
          </a:p>
          <a:p>
            <a:pPr algn="l"/>
            <a:r>
              <a:rPr lang="en-US" sz="2000" dirty="0" smtClean="0"/>
              <a:t>If the explosion is not perfectly symmetric, and happens in our Galaxy or very nearby, we may detect the gravitational waves produced </a:t>
            </a:r>
            <a:r>
              <a:rPr lang="en-US" sz="2000" dirty="0"/>
              <a:t>with </a:t>
            </a:r>
            <a:r>
              <a:rPr lang="en-US" sz="2000" dirty="0" smtClean="0"/>
              <a:t>LIGO. </a:t>
            </a:r>
            <a:endParaRPr lang="en-US" sz="2000" dirty="0"/>
          </a:p>
        </p:txBody>
      </p:sp>
      <p:pic>
        <p:nvPicPr>
          <p:cNvPr id="10" name="97798main_Millisec Pulsar Super Nov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645" y="1536520"/>
            <a:ext cx="4523564" cy="3392929"/>
          </a:xfrm>
        </p:spPr>
      </p:pic>
    </p:spTree>
    <p:extLst>
      <p:ext uri="{BB962C8B-B14F-4D97-AF65-F5344CB8AC3E}">
        <p14:creationId xmlns:p14="http://schemas.microsoft.com/office/powerpoint/2010/main" val="149360397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GWs from rotating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569" y="4348763"/>
            <a:ext cx="8987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Neutron stars are born rapidly spinning, emitting electromagnetic beams: they are “pulsars”. </a:t>
            </a:r>
            <a:r>
              <a:rPr lang="en-US" sz="2000" dirty="0"/>
              <a:t>Eventually, electromagnetic power is exhausted, and older neutron stars do not </a:t>
            </a:r>
            <a:r>
              <a:rPr lang="en-US" sz="2000" dirty="0" smtClean="0"/>
              <a:t>pulsate. </a:t>
            </a:r>
          </a:p>
          <a:p>
            <a:pPr algn="l"/>
            <a:r>
              <a:rPr lang="en-US" sz="2000" dirty="0" smtClean="0"/>
              <a:t>Pulsars are very precise clocks – rivaling atomic clocks. “Pulsar timing” will allow detection of gravitational waves with parsec scale wavelengths and periods of years. </a:t>
            </a:r>
          </a:p>
          <a:p>
            <a:pPr algn="l"/>
            <a:r>
              <a:rPr lang="en-US" sz="2000" dirty="0"/>
              <a:t>The structure of the interior of neutron stars, or “equation of state”, is not well known, and is something we can learn about from gravitational waves. </a:t>
            </a:r>
          </a:p>
        </p:txBody>
      </p:sp>
      <p:pic>
        <p:nvPicPr>
          <p:cNvPr id="7" name="lighthou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40" y="1043701"/>
            <a:ext cx="3548593" cy="2661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785" y="3879098"/>
            <a:ext cx="118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Credit: M. Kramer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21939" y="3705146"/>
            <a:ext cx="237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Crab pulsar and nebula</a:t>
            </a:r>
          </a:p>
          <a:p>
            <a:r>
              <a:rPr lang="en-US" sz="1200" dirty="0" smtClean="0"/>
              <a:t>Credit: NASA</a:t>
            </a:r>
            <a:r>
              <a:rPr lang="en-US" sz="1200" dirty="0"/>
              <a:t>/</a:t>
            </a:r>
            <a:r>
              <a:rPr lang="en-US" sz="1200" dirty="0" smtClean="0"/>
              <a:t>CXC/ASU/J. Hester et al.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757" y="1007743"/>
            <a:ext cx="2617152" cy="26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7118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46" y="1063313"/>
            <a:ext cx="4792144" cy="2833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196" y="4553361"/>
            <a:ext cx="8059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Neutron stars emit gravitational waves themselves, with an amplitude proportional to their non-spherical shape and twice their rotation frequency  – but neutron stars are </a:t>
            </a:r>
            <a:r>
              <a:rPr lang="en-US" i="1" dirty="0"/>
              <a:t>very</a:t>
            </a:r>
            <a:r>
              <a:rPr lang="en-US" dirty="0"/>
              <a:t> smooth</a:t>
            </a:r>
            <a:r>
              <a:rPr lang="en-US" dirty="0" smtClean="0"/>
              <a:t>!</a:t>
            </a:r>
          </a:p>
          <a:p>
            <a:pPr algn="l"/>
            <a:r>
              <a:rPr lang="en-US" dirty="0" smtClean="0"/>
              <a:t>There </a:t>
            </a:r>
            <a:r>
              <a:rPr lang="en-US" dirty="0"/>
              <a:t>are about 2,000 pulsars observed in our galaxy, but there are about 100 million neutron stars </a:t>
            </a:r>
            <a:r>
              <a:rPr lang="en-US" dirty="0" smtClean="0"/>
              <a:t>in </a:t>
            </a:r>
            <a:r>
              <a:rPr lang="en-US" dirty="0"/>
              <a:t>the Milky way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" name="Picture 5" descr="Screen Shot 2015-05-18 at 5.4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07" y="3712223"/>
            <a:ext cx="5064824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930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07" y="48225"/>
            <a:ext cx="6642308" cy="769117"/>
          </a:xfrm>
        </p:spPr>
        <p:txBody>
          <a:bodyPr/>
          <a:lstStyle/>
          <a:p>
            <a:r>
              <a:rPr lang="en-US" dirty="0" smtClean="0"/>
              <a:t>Neutron stars in Binary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Evolu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378" y="1316878"/>
            <a:ext cx="40640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7004" y="4522714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52309" y="4957590"/>
            <a:ext cx="82111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About 5% of neutron stars are part of a binary system, eventually forming a binary system with two neutron stars, or a neutron star and a black hole.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8106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GWs from binary systems</a:t>
            </a:r>
            <a:endParaRPr lang="en-US" dirty="0"/>
          </a:p>
        </p:txBody>
      </p:sp>
      <p:pic>
        <p:nvPicPr>
          <p:cNvPr id="5" name="merg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9274" y="974124"/>
            <a:ext cx="3586763" cy="28690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1475" y="4035653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3908" y="4543489"/>
            <a:ext cx="8698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Binary systems of compact objects as neutron stars and black holes lose energy to gravitational waves, orbiting closer and closer until merging into a larger black hole. The amplitude and frequency of the gravitational wave before the merger is “easy” to calculate using Einstein’s theory – this is likely to be the bread-and-butter of Advanced LIGO when it begins detecting astrophysical signals. </a:t>
            </a:r>
            <a:endParaRPr lang="en-US" sz="2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01021" y="849881"/>
            <a:ext cx="8735815" cy="3465338"/>
            <a:chOff x="101021" y="849881"/>
            <a:chExt cx="8735815" cy="3465338"/>
          </a:xfrm>
        </p:grpSpPr>
        <p:grpSp>
          <p:nvGrpSpPr>
            <p:cNvPr id="15" name="Group 14"/>
            <p:cNvGrpSpPr/>
            <p:nvPr/>
          </p:nvGrpSpPr>
          <p:grpSpPr>
            <a:xfrm>
              <a:off x="6611722" y="871326"/>
              <a:ext cx="2225114" cy="3443893"/>
              <a:chOff x="5048844" y="1099717"/>
              <a:chExt cx="3614355" cy="4677557"/>
            </a:xfrm>
          </p:grpSpPr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5378661" y="5183549"/>
                <a:ext cx="3284538" cy="5937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Weisberg, Nice &amp; Taylor, 2010</a:t>
                </a:r>
              </a:p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(Courtesy Joel Weisberg)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8844" y="1099717"/>
                <a:ext cx="3434564" cy="395739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62073" y="3226879"/>
                <a:ext cx="108480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GR prediction</a:t>
                </a:r>
                <a:endParaRPr lang="en-US" sz="14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6821826" y="2798266"/>
                <a:ext cx="719270" cy="3596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>
              <a:off x="101021" y="849881"/>
              <a:ext cx="2502968" cy="1269383"/>
              <a:chOff x="211673" y="865984"/>
              <a:chExt cx="2502968" cy="1269383"/>
            </a:xfrm>
          </p:grpSpPr>
          <p:pic>
            <p:nvPicPr>
              <p:cNvPr id="26" name="Picture 2060" descr="huls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1673" y="865984"/>
                <a:ext cx="625475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061" descr="taylo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087579" y="994071"/>
                <a:ext cx="627062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062"/>
              <p:cNvSpPr txBox="1">
                <a:spLocks noChangeArrowheads="1"/>
              </p:cNvSpPr>
              <p:nvPr/>
            </p:nvSpPr>
            <p:spPr bwMode="auto">
              <a:xfrm>
                <a:off x="877888" y="935038"/>
                <a:ext cx="118953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i="1" dirty="0" err="1"/>
                  <a:t>Hulse</a:t>
                </a:r>
                <a:r>
                  <a:rPr lang="en-US" sz="1800" i="1" dirty="0"/>
                  <a:t>, Taylor</a:t>
                </a:r>
              </a:p>
              <a:p>
                <a:r>
                  <a:rPr lang="en-US" sz="1800" i="1" dirty="0"/>
                  <a:t>Nobel Prize 1993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767860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16430</TotalTime>
  <Words>980</Words>
  <Application>Microsoft Macintosh PowerPoint</Application>
  <PresentationFormat>On-screen Show (4:3)</PresentationFormat>
  <Paragraphs>119</Paragraphs>
  <Slides>22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S1report-0212</vt:lpstr>
      <vt:lpstr>Einstein’s GR @ 100:  LIGO-enabled Science</vt:lpstr>
      <vt:lpstr>Einstein’s gravitation</vt:lpstr>
      <vt:lpstr>GW landscape</vt:lpstr>
      <vt:lpstr>GWs from a stochastic background</vt:lpstr>
      <vt:lpstr>GWs from Supernova explosions</vt:lpstr>
      <vt:lpstr>GWs from rotating stars</vt:lpstr>
      <vt:lpstr>Neutron stars</vt:lpstr>
      <vt:lpstr>Neutron stars in Binary systems</vt:lpstr>
      <vt:lpstr>GWs from binary systems</vt:lpstr>
      <vt:lpstr>GR theory and waveforms</vt:lpstr>
      <vt:lpstr>Einstein’s GR on computers</vt:lpstr>
      <vt:lpstr>How far can we see?</vt:lpstr>
      <vt:lpstr>When will we detect GWs?</vt:lpstr>
      <vt:lpstr>We’ll have GWs soon</vt:lpstr>
      <vt:lpstr>But that’s only the beginning…</vt:lpstr>
      <vt:lpstr>PowerPoint Presentation</vt:lpstr>
      <vt:lpstr>GW detectors follow HE, EM signals</vt:lpstr>
      <vt:lpstr>Known multi-messengers </vt:lpstr>
      <vt:lpstr>PowerPoint Presentation</vt:lpstr>
      <vt:lpstr>Some of our partners – ready to observe!</vt:lpstr>
      <vt:lpstr>Exciting near future observations</vt:lpstr>
      <vt:lpstr>GR@100 and LIGO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204</cp:revision>
  <cp:lastPrinted>2015-05-18T13:58:20Z</cp:lastPrinted>
  <dcterms:created xsi:type="dcterms:W3CDTF">2013-10-11T14:12:13Z</dcterms:created>
  <dcterms:modified xsi:type="dcterms:W3CDTF">2015-05-18T19:35:42Z</dcterms:modified>
</cp:coreProperties>
</file>