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3" r:id="rId4"/>
    <p:sldId id="286" r:id="rId5"/>
    <p:sldId id="292" r:id="rId6"/>
    <p:sldId id="293" r:id="rId7"/>
    <p:sldId id="294" r:id="rId8"/>
    <p:sldId id="295" r:id="rId9"/>
    <p:sldId id="296" r:id="rId10"/>
    <p:sldId id="297" r:id="rId11"/>
    <p:sldId id="287" r:id="rId12"/>
    <p:sldId id="288" r:id="rId13"/>
    <p:sldId id="289" r:id="rId14"/>
    <p:sldId id="290" r:id="rId15"/>
    <p:sldId id="291" r:id="rId16"/>
    <p:sldId id="298" r:id="rId17"/>
    <p:sldId id="301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CF40-A567-4788-9DCE-F8C1D08B7CDB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9D60-7247-41A6-86E4-31D3737DD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99D60-7247-41A6-86E4-31D3737DD9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4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AAEF-8880-420E-89C3-AE5FE0EBA283}" type="datetime1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46EB-8189-4E60-874D-AB76B70ABAD4}" type="datetime1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F773-62A5-45B9-9503-9FFB85E2C96C}" type="datetime1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0CB9-DB74-4F09-B3CF-103F04094EF4}" type="datetime1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82C5-02CE-46F0-8144-C98DF4E901F3}" type="datetime1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6910-52DD-477D-ABCE-AADC1FA9E3F4}" type="datetime1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5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A223-C2C8-43BB-8699-28E7CD3A203A}" type="datetime1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A3D6-775D-445D-8CD5-60E486EB9828}" type="datetime1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B8E9-3DD3-4863-9696-0153973A31BB}" type="datetime1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7A8D-BDE7-4011-9BB2-CF9503900FB4}" type="datetime1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124A-8479-4EB3-BA02-857C0660572E}" type="datetime1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4EE7-D533-490C-B8AB-DFF22FFF8629}" type="datetime1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G1500698-v1 GWADW Controls Sessions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0861A-1EFD-4EC0-8FDB-08018FF2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df"/><Relationship Id="rId5" Type="http://schemas.openxmlformats.org/officeDocument/2006/relationships/image" Target="../media/image4.png"/><Relationship Id="rId4" Type="http://schemas.openxmlformats.org/officeDocument/2006/relationships/image" Target="../media/image13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7959" y="339013"/>
            <a:ext cx="3336022" cy="827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GWADW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1487" y="1574845"/>
            <a:ext cx="5048965" cy="14575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 of </a:t>
            </a:r>
          </a:p>
          <a:p>
            <a:r>
              <a:rPr lang="en-US" sz="4000" dirty="0" smtClean="0"/>
              <a:t>Controls Sessions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21" y="339013"/>
            <a:ext cx="2780355" cy="4423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9576" y="4244613"/>
            <a:ext cx="412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WItalt" panose="02000400000000000000" pitchFamily="2" charset="0"/>
              </a:rPr>
              <a:t>we make it look easy, but …</a:t>
            </a:r>
            <a:endParaRPr lang="en-US" dirty="0">
              <a:latin typeface="SWItalt" panose="020004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 dirty="0"/>
          </a:p>
        </p:txBody>
      </p:sp>
      <p:pic>
        <p:nvPicPr>
          <p:cNvPr id="1026" name="Picture 2" descr="http://www.digitaldogs.com/wp-content/uploads/2012/08/cat-in-the-hat-f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7" y="2951862"/>
            <a:ext cx="4570568" cy="34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D: Lock Acquisition Problems &amp; Improvements:</a:t>
            </a:r>
            <a:br>
              <a:rPr lang="en-US" dirty="0" smtClean="0"/>
            </a:br>
            <a:r>
              <a:rPr lang="en-US" i="1" dirty="0" smtClean="0"/>
              <a:t>goals/questions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From each interferometer, gather a compendium of </a:t>
            </a:r>
          </a:p>
          <a:p>
            <a:pPr lvl="1"/>
            <a:r>
              <a:rPr lang="en-US" dirty="0" smtClean="0"/>
              <a:t>lock acquisition problems</a:t>
            </a:r>
          </a:p>
          <a:p>
            <a:pPr lvl="1"/>
            <a:r>
              <a:rPr lang="en-US" dirty="0" smtClean="0"/>
              <a:t>Locking metrics &amp; statistics</a:t>
            </a:r>
          </a:p>
          <a:p>
            <a:r>
              <a:rPr lang="en-US" dirty="0" smtClean="0"/>
              <a:t>Discuss approaches to address each lock acquisition problem and their relative merits and success to date</a:t>
            </a:r>
          </a:p>
          <a:p>
            <a:r>
              <a:rPr lang="en-US" dirty="0" smtClean="0"/>
              <a:t>Are the pre-lock auxiliary systems (</a:t>
            </a:r>
            <a:r>
              <a:rPr lang="en-US" dirty="0" err="1" smtClean="0"/>
              <a:t>OptLev</a:t>
            </a:r>
            <a:r>
              <a:rPr lang="en-US" dirty="0" smtClean="0"/>
              <a:t>, ALS, TCS, …) adequate, or are improvements necessary?</a:t>
            </a:r>
          </a:p>
          <a:p>
            <a:r>
              <a:rPr lang="en-US" dirty="0" smtClean="0"/>
              <a:t>Shouldn’t future interferometers be designed to observe and control all DOF (bounce, roll, violin modes)?</a:t>
            </a:r>
          </a:p>
          <a:p>
            <a:r>
              <a:rPr lang="en-US" dirty="0" smtClean="0"/>
              <a:t>Would we benefit from embedding independent sensing/actuation into the interferometers for routine diagnostic measurements &amp; characterization?</a:t>
            </a:r>
          </a:p>
          <a:p>
            <a:r>
              <a:rPr lang="en-US" dirty="0" smtClean="0"/>
              <a:t>Which lock acquisition problems can &amp; should be pursued on small scale research interferometers?</a:t>
            </a:r>
          </a:p>
          <a:p>
            <a:r>
              <a:rPr lang="en-US" dirty="0" smtClean="0"/>
              <a:t>SIMULATION TOOLS</a:t>
            </a:r>
          </a:p>
          <a:p>
            <a:r>
              <a:rPr lang="en-US" dirty="0" smtClean="0"/>
              <a:t>STOCHASTIC LOCKING NOT GOOD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E: Interferometer Stability</a:t>
            </a:r>
            <a:br>
              <a:rPr lang="en-US" sz="3600" dirty="0" smtClean="0"/>
            </a:br>
            <a:r>
              <a:rPr lang="en-US" sz="3600" dirty="0" smtClean="0"/>
              <a:t>Lock Loss Causes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aLIGO</a:t>
            </a:r>
            <a:r>
              <a:rPr lang="en-US" dirty="0" smtClean="0"/>
              <a:t> </a:t>
            </a:r>
            <a:r>
              <a:rPr lang="en-US" dirty="0"/>
              <a:t>(Keita </a:t>
            </a:r>
            <a:r>
              <a:rPr lang="en-US" dirty="0" err="1" smtClean="0"/>
              <a:t>Kawabe</a:t>
            </a:r>
            <a:r>
              <a:rPr lang="en-US" dirty="0" smtClean="0"/>
              <a:t>, </a:t>
            </a:r>
            <a:r>
              <a:rPr lang="en-US" dirty="0" err="1"/>
              <a:t>Shiela</a:t>
            </a:r>
            <a:r>
              <a:rPr lang="en-US" dirty="0"/>
              <a:t> </a:t>
            </a:r>
            <a:r>
              <a:rPr lang="en-US" dirty="0" smtClean="0"/>
              <a:t>Dwyer</a:t>
            </a:r>
            <a:r>
              <a:rPr lang="en-US" dirty="0"/>
              <a:t> </a:t>
            </a:r>
            <a:r>
              <a:rPr lang="en-US" dirty="0" smtClean="0"/>
              <a:t>(LHO</a:t>
            </a:r>
            <a:r>
              <a:rPr lang="en-US" dirty="0"/>
              <a:t>); </a:t>
            </a:r>
            <a:r>
              <a:rPr lang="en-US" dirty="0" err="1"/>
              <a:t>Anamaria</a:t>
            </a:r>
            <a:r>
              <a:rPr lang="en-US" dirty="0"/>
              <a:t> </a:t>
            </a:r>
            <a:r>
              <a:rPr lang="en-US" dirty="0" err="1"/>
              <a:t>Effler</a:t>
            </a:r>
            <a:r>
              <a:rPr lang="en-US" dirty="0"/>
              <a:t> (LLO</a:t>
            </a:r>
            <a:r>
              <a:rPr lang="en-US" dirty="0" smtClean="0"/>
              <a:t>))</a:t>
            </a:r>
            <a:endParaRPr lang="en-US" dirty="0"/>
          </a:p>
          <a:p>
            <a:pPr lvl="1"/>
            <a:r>
              <a:rPr lang="en-US" dirty="0" smtClean="0"/>
              <a:t>We can automatically detect lock loss, but not the cause (yet)</a:t>
            </a:r>
          </a:p>
          <a:p>
            <a:pPr lvl="1"/>
            <a:r>
              <a:rPr lang="en-US" dirty="0" err="1" smtClean="0"/>
              <a:t>Detchar</a:t>
            </a:r>
            <a:r>
              <a:rPr lang="en-US" dirty="0" smtClean="0"/>
              <a:t> has a tool for auto plotting signals of typical interest just preceding a lock loss event</a:t>
            </a:r>
          </a:p>
          <a:p>
            <a:pPr lvl="2"/>
            <a:r>
              <a:rPr lang="en-US" dirty="0" smtClean="0"/>
              <a:t>Will make auto &amp; publish</a:t>
            </a:r>
          </a:p>
          <a:p>
            <a:pPr lvl="1"/>
            <a:r>
              <a:rPr lang="en-US" dirty="0" smtClean="0"/>
              <a:t>Clear need for better local sensing of poorly controlled (damped) modes: roll, bounce, violin modes</a:t>
            </a:r>
          </a:p>
          <a:p>
            <a:pPr lvl="1"/>
            <a:r>
              <a:rPr lang="en-US" dirty="0" smtClean="0"/>
              <a:t>Not yet clear if the limited actuation authority for these modes is stable/reliable or not (i.e. do we also need better actuation?)</a:t>
            </a:r>
          </a:p>
          <a:p>
            <a:pPr lvl="2"/>
            <a:r>
              <a:rPr lang="en-US" dirty="0" smtClean="0"/>
              <a:t>Depends on alignment &amp; beam position</a:t>
            </a:r>
          </a:p>
          <a:p>
            <a:pPr lvl="2"/>
            <a:r>
              <a:rPr lang="en-US" dirty="0" smtClean="0"/>
              <a:t>Bounce &amp; roll don’t change at LLO; stable with good alignment</a:t>
            </a:r>
          </a:p>
          <a:p>
            <a:pPr lvl="2"/>
            <a:r>
              <a:rPr lang="en-US" dirty="0" smtClean="0"/>
              <a:t>Find good alignment based on RC gains (automated procedure)</a:t>
            </a:r>
          </a:p>
          <a:p>
            <a:pPr lvl="1"/>
            <a:r>
              <a:rPr lang="en-US" dirty="0" err="1" smtClean="0"/>
              <a:t>Inspiral</a:t>
            </a:r>
            <a:r>
              <a:rPr lang="en-US" dirty="0" smtClean="0"/>
              <a:t> range creeps down (sometimes) – thermal?</a:t>
            </a:r>
          </a:p>
          <a:p>
            <a:pPr lvl="1"/>
            <a:r>
              <a:rPr lang="en-US" dirty="0" smtClean="0"/>
              <a:t>Leading lock loss causes at LLO:</a:t>
            </a:r>
          </a:p>
          <a:p>
            <a:pPr lvl="2"/>
            <a:r>
              <a:rPr lang="en-US" dirty="0" smtClean="0"/>
              <a:t>Parametric Instability</a:t>
            </a:r>
          </a:p>
          <a:p>
            <a:pPr lvl="2"/>
            <a:r>
              <a:rPr lang="en-US" dirty="0" smtClean="0"/>
              <a:t>EQs every 2-3 days</a:t>
            </a:r>
          </a:p>
          <a:p>
            <a:pPr lvl="1"/>
            <a:r>
              <a:rPr lang="en-US" dirty="0" smtClean="0"/>
              <a:t>Saturation</a:t>
            </a:r>
          </a:p>
          <a:p>
            <a:pPr lvl="2"/>
            <a:r>
              <a:rPr lang="en-US" dirty="0" err="1" smtClean="0"/>
              <a:t>Detchar</a:t>
            </a:r>
            <a:r>
              <a:rPr lang="en-US" dirty="0" smtClean="0"/>
              <a:t> is working on ODC checks on saturation</a:t>
            </a:r>
          </a:p>
          <a:p>
            <a:pPr lvl="2"/>
            <a:r>
              <a:rPr lang="en-US" dirty="0" smtClean="0"/>
              <a:t>DAQ system has automatic saturation detection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E: </a:t>
            </a:r>
            <a:r>
              <a:rPr lang="en-US" sz="3600" dirty="0"/>
              <a:t>Interferometer Stability</a:t>
            </a:r>
            <a:br>
              <a:rPr lang="en-US" sz="3600" dirty="0"/>
            </a:br>
            <a:r>
              <a:rPr lang="en-US" sz="3600" dirty="0"/>
              <a:t>Lock Loss Causes </a:t>
            </a:r>
            <a:r>
              <a:rPr lang="en-US" sz="3600" dirty="0" smtClean="0"/>
              <a:t>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Virgo (Bas </a:t>
            </a:r>
            <a:r>
              <a:rPr lang="en-US" dirty="0" err="1" smtClean="0"/>
              <a:t>Swinkels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Reviewed VSR1 – 3 lock/unlock statistics</a:t>
            </a:r>
          </a:p>
          <a:p>
            <a:pPr lvl="1"/>
            <a:r>
              <a:rPr lang="en-US" dirty="0" smtClean="0"/>
              <a:t>Improved caused lock loss events from 1-2/week (mag 6, Indonesia) to 1 per 2-3 weeks (mag 7, Indonesia)</a:t>
            </a:r>
          </a:p>
          <a:p>
            <a:pPr lvl="1"/>
            <a:r>
              <a:rPr lang="en-US" dirty="0" smtClean="0"/>
              <a:t>VSR3: 90% locked, 80% science, 143 </a:t>
            </a:r>
            <a:r>
              <a:rPr lang="en-US" dirty="0" err="1" smtClean="0"/>
              <a:t>hr</a:t>
            </a:r>
            <a:r>
              <a:rPr lang="en-US" dirty="0" smtClean="0"/>
              <a:t> longest lock</a:t>
            </a:r>
          </a:p>
          <a:p>
            <a:pPr lvl="1"/>
            <a:r>
              <a:rPr lang="en-US" dirty="0" smtClean="0"/>
              <a:t>Maintenance period (</a:t>
            </a:r>
            <a:r>
              <a:rPr lang="en-US" dirty="0" err="1" smtClean="0"/>
              <a:t>typ</a:t>
            </a:r>
            <a:r>
              <a:rPr lang="en-US" dirty="0" smtClean="0"/>
              <a:t> 4 </a:t>
            </a:r>
            <a:r>
              <a:rPr lang="en-US" dirty="0" err="1" smtClean="0"/>
              <a:t>hr</a:t>
            </a:r>
            <a:r>
              <a:rPr lang="en-US" dirty="0" smtClean="0"/>
              <a:t>/week) was largest contributor</a:t>
            </a:r>
          </a:p>
          <a:p>
            <a:pPr lvl="1"/>
            <a:r>
              <a:rPr lang="en-US" dirty="0" smtClean="0"/>
              <a:t>Instrument/hardware reliability comparable to </a:t>
            </a:r>
            <a:r>
              <a:rPr lang="en-US" dirty="0" err="1" smtClean="0"/>
              <a:t>maintenace</a:t>
            </a:r>
            <a:endParaRPr lang="en-US" dirty="0"/>
          </a:p>
          <a:p>
            <a:r>
              <a:rPr lang="en-US" dirty="0"/>
              <a:t>Geo (Emil Schreiber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Auto lock loss detection (&amp; plotting) and re-acquire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3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E: Interferometer </a:t>
            </a:r>
            <a:r>
              <a:rPr lang="en-US" sz="3600" dirty="0" smtClean="0"/>
              <a:t>Stability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Ground Tilt (</a:t>
            </a:r>
            <a:r>
              <a:rPr lang="en-US" dirty="0"/>
              <a:t>Krishna </a:t>
            </a:r>
            <a:r>
              <a:rPr lang="en-US" dirty="0" err="1"/>
              <a:t>Venkateswara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Wind induced </a:t>
            </a:r>
            <a:r>
              <a:rPr lang="en-US" dirty="0" err="1" smtClean="0"/>
              <a:t>gnd</a:t>
            </a:r>
            <a:r>
              <a:rPr lang="en-US" dirty="0" smtClean="0"/>
              <a:t> tilt is significant for LHO (&gt; 20 mph, 15% time)</a:t>
            </a:r>
          </a:p>
          <a:p>
            <a:pPr lvl="1"/>
            <a:r>
              <a:rPr lang="en-US" dirty="0" smtClean="0"/>
              <a:t>Optic yaw response in high wind</a:t>
            </a:r>
          </a:p>
          <a:p>
            <a:pPr lvl="2"/>
            <a:r>
              <a:rPr lang="en-US" dirty="0" smtClean="0"/>
              <a:t>Might be bilinear coupling with </a:t>
            </a:r>
            <a:r>
              <a:rPr lang="en-US" dirty="0" err="1" smtClean="0"/>
              <a:t>mis</a:t>
            </a:r>
            <a:r>
              <a:rPr lang="en-US" dirty="0" smtClean="0"/>
              <a:t>-centered beam?</a:t>
            </a:r>
          </a:p>
          <a:p>
            <a:pPr lvl="2"/>
            <a:r>
              <a:rPr lang="en-US" dirty="0" smtClean="0"/>
              <a:t>Could be </a:t>
            </a:r>
            <a:r>
              <a:rPr lang="en-US" dirty="0" err="1" smtClean="0"/>
              <a:t>mis</a:t>
            </a:r>
            <a:r>
              <a:rPr lang="en-US" dirty="0" smtClean="0"/>
              <a:t>-balanced coil drivers</a:t>
            </a:r>
          </a:p>
          <a:p>
            <a:pPr lvl="2"/>
            <a:r>
              <a:rPr lang="en-US" dirty="0" smtClean="0"/>
              <a:t>Investigate ISI to SUS cross-coupling, esp. yaw</a:t>
            </a:r>
          </a:p>
          <a:p>
            <a:pPr lvl="2"/>
            <a:r>
              <a:rPr lang="en-US" dirty="0" smtClean="0"/>
              <a:t>Suggestion to simulate wind (high amplitude motion in ISI) to discover coupling path</a:t>
            </a:r>
          </a:p>
          <a:p>
            <a:pPr lvl="2"/>
            <a:r>
              <a:rPr lang="en-US" dirty="0" smtClean="0"/>
              <a:t>LIGO pursuing a 2</a:t>
            </a:r>
            <a:r>
              <a:rPr lang="en-US" baseline="30000" dirty="0" smtClean="0"/>
              <a:t>nd</a:t>
            </a:r>
            <a:r>
              <a:rPr lang="en-US" dirty="0" smtClean="0"/>
              <a:t> Beam Rotation Sensor (BRS) for LHO testing</a:t>
            </a:r>
            <a:endParaRPr lang="en-US" dirty="0"/>
          </a:p>
          <a:p>
            <a:r>
              <a:rPr lang="en-US" dirty="0" smtClean="0"/>
              <a:t>TCS (Alastair </a:t>
            </a:r>
            <a:r>
              <a:rPr lang="en-US" dirty="0" err="1" smtClean="0"/>
              <a:t>Heptonstall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Plan to maintain ITM/CP thermal lens with CO2 laser when main beam losses lock – Operator sets thermal lens power with Guardian</a:t>
            </a:r>
          </a:p>
          <a:p>
            <a:pPr lvl="1"/>
            <a:r>
              <a:rPr lang="en-US" dirty="0" smtClean="0"/>
              <a:t>Need to separately tune SRC &amp; PRC (Virgo does this already for PRC) – LIGO considering the addition of a “ring heater” (or similar) to SR3 &amp; PR3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6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780"/>
          </a:xfrm>
        </p:spPr>
        <p:txBody>
          <a:bodyPr>
            <a:normAutofit/>
          </a:bodyPr>
          <a:lstStyle/>
          <a:p>
            <a:r>
              <a:rPr lang="en-US" sz="3600" dirty="0"/>
              <a:t>Summary E: Interferometer </a:t>
            </a:r>
            <a:r>
              <a:rPr lang="en-US" sz="3600" dirty="0" smtClean="0"/>
              <a:t>Stability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462"/>
            <a:ext cx="6251924" cy="5125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Earthquakes (Sebastien </a:t>
            </a:r>
            <a:r>
              <a:rPr lang="en-US" dirty="0" err="1" smtClean="0"/>
              <a:t>Biscans</a:t>
            </a:r>
            <a:r>
              <a:rPr lang="en-US" dirty="0" smtClean="0"/>
              <a:t>, et. al.)</a:t>
            </a:r>
          </a:p>
          <a:p>
            <a:pPr lvl="1"/>
            <a:r>
              <a:rPr lang="en-US" dirty="0" smtClean="0"/>
              <a:t>LIGO has a few unlocks per week</a:t>
            </a:r>
            <a:endParaRPr lang="en-US" dirty="0"/>
          </a:p>
          <a:p>
            <a:pPr lvl="2"/>
            <a:r>
              <a:rPr lang="en-US" dirty="0" smtClean="0"/>
              <a:t>(maybe same order of magnitude for Virgo)</a:t>
            </a:r>
          </a:p>
          <a:p>
            <a:pPr lvl="1"/>
            <a:r>
              <a:rPr lang="en-US" dirty="0" smtClean="0"/>
              <a:t>Tilt is not well known for EQs</a:t>
            </a:r>
          </a:p>
          <a:p>
            <a:pPr lvl="1"/>
            <a:r>
              <a:rPr lang="en-US" dirty="0" smtClean="0"/>
              <a:t>Displacement ASD high &lt; 0.1 Hz</a:t>
            </a:r>
          </a:p>
          <a:p>
            <a:pPr lvl="1"/>
            <a:r>
              <a:rPr lang="en-US" dirty="0" smtClean="0"/>
              <a:t>LIGO ISI platform (apparently) tilts a lot in response</a:t>
            </a:r>
          </a:p>
          <a:p>
            <a:pPr lvl="1"/>
            <a:r>
              <a:rPr lang="en-US" dirty="0" smtClean="0"/>
              <a:t>ISI platform trips on S-wave or surface waves , approx. 30 min </a:t>
            </a:r>
            <a:r>
              <a:rPr lang="en-US" dirty="0" err="1" smtClean="0"/>
              <a:t>typ</a:t>
            </a:r>
            <a:r>
              <a:rPr lang="en-US" dirty="0" smtClean="0"/>
              <a:t> from EQ p-wave </a:t>
            </a:r>
            <a:r>
              <a:rPr lang="en-US" dirty="0" smtClean="0">
                <a:sym typeface="Wingdings" panose="05000000000000000000" pitchFamily="2" charset="2"/>
              </a:rPr>
              <a:t> time to prepare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With USGS network at least a few min warning for “all” EQs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EQ Monitor (Jan Harms, Michael Coughlin) can predict to amplitude factor of 4 &amp; 1-2 sec arrival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Reduce digital gain &amp; increase analog gain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What to do to prepare &amp; ride-out a mild EQ, e.g. higher blend freq.</a:t>
            </a:r>
          </a:p>
          <a:p>
            <a:pPr lvl="2"/>
            <a:r>
              <a:rPr lang="en-US" dirty="0" smtClean="0"/>
              <a:t>Each EQ is different; requires testing. LASTI?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124" y="1213905"/>
            <a:ext cx="5101876" cy="39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E: Interferometer stability (maintaining lock)</a:t>
            </a:r>
            <a:br>
              <a:rPr lang="en-US" dirty="0" smtClean="0"/>
            </a:br>
            <a:r>
              <a:rPr lang="en-US" i="1" dirty="0" smtClean="0"/>
              <a:t>goals/questions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Gather a compendium of lock loss event causes</a:t>
            </a:r>
          </a:p>
          <a:p>
            <a:pPr lvl="1"/>
            <a:r>
              <a:rPr lang="en-US" dirty="0" smtClean="0"/>
              <a:t>Do we have </a:t>
            </a:r>
            <a:r>
              <a:rPr lang="en-US" dirty="0" err="1" smtClean="0"/>
              <a:t>detchar</a:t>
            </a:r>
            <a:r>
              <a:rPr lang="en-US" dirty="0" smtClean="0"/>
              <a:t> infrastructure for automatic detection, logging, and calculation of statistical metrics?</a:t>
            </a:r>
          </a:p>
          <a:p>
            <a:r>
              <a:rPr lang="en-US" dirty="0" smtClean="0"/>
              <a:t>Discuss approaches to address each lock loss cause and their relative merits and success to date</a:t>
            </a:r>
          </a:p>
          <a:p>
            <a:r>
              <a:rPr lang="en-US" dirty="0" smtClean="0"/>
              <a:t>Are the lock loss prevention auxiliary systems adequate, or are improvements necessary?</a:t>
            </a:r>
          </a:p>
          <a:p>
            <a:r>
              <a:rPr lang="en-US" dirty="0" smtClean="0"/>
              <a:t>Would we benefit from embedding independent sensing/actuation into the interferometers for environment sensing?</a:t>
            </a:r>
          </a:p>
          <a:p>
            <a:r>
              <a:rPr lang="en-US" dirty="0" smtClean="0"/>
              <a:t>Which lock loss problems can &amp; should be pursued on small scale research interferometers?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62" y="365125"/>
            <a:ext cx="10791738" cy="767389"/>
          </a:xfrm>
        </p:spPr>
        <p:txBody>
          <a:bodyPr>
            <a:normAutofit/>
          </a:bodyPr>
          <a:lstStyle/>
          <a:p>
            <a:r>
              <a:rPr lang="en-US" sz="3600" dirty="0"/>
              <a:t>Summary </a:t>
            </a:r>
            <a:r>
              <a:rPr lang="en-US" sz="3600" dirty="0" smtClean="0"/>
              <a:t>F</a:t>
            </a:r>
            <a:r>
              <a:rPr lang="en-US" sz="3600" dirty="0"/>
              <a:t>: Next Generation Control 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95" y="1132514"/>
            <a:ext cx="10889609" cy="1744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can we improve controls infrastructures to facilitate development </a:t>
            </a:r>
            <a:r>
              <a:rPr lang="en-US" dirty="0" smtClean="0"/>
              <a:t>of "modern</a:t>
            </a:r>
            <a:r>
              <a:rPr lang="en-US" dirty="0"/>
              <a:t>" or "advanced" controls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Rolf Bork and Bas </a:t>
            </a:r>
            <a:r>
              <a:rPr lang="en-US" dirty="0" err="1"/>
              <a:t>Swinkels</a:t>
            </a:r>
            <a:r>
              <a:rPr lang="en-US" dirty="0"/>
              <a:t> gave brief overviews of the current </a:t>
            </a:r>
            <a:r>
              <a:rPr lang="en-US" dirty="0" err="1"/>
              <a:t>aLIGO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aVirgo</a:t>
            </a:r>
            <a:r>
              <a:rPr lang="en-US" dirty="0" smtClean="0"/>
              <a:t> </a:t>
            </a:r>
            <a:r>
              <a:rPr lang="en-US" dirty="0"/>
              <a:t>controls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55" y="3162650"/>
            <a:ext cx="4342394" cy="325842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6348" y="2877424"/>
            <a:ext cx="7183007" cy="3338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Leverage commercial off-the shelf </a:t>
            </a:r>
            <a:br>
              <a:rPr lang="en-US" sz="2400" dirty="0" smtClean="0"/>
            </a:br>
            <a:r>
              <a:rPr lang="en-US" sz="2400" dirty="0" smtClean="0"/>
              <a:t>(LIGO: server-class computers, </a:t>
            </a:r>
            <a:r>
              <a:rPr lang="en-US" sz="2400" dirty="0" err="1" smtClean="0"/>
              <a:t>PCIe</a:t>
            </a:r>
            <a:r>
              <a:rPr lang="en-US" sz="2400" dirty="0" smtClean="0"/>
              <a:t> I/O, </a:t>
            </a:r>
            <a:r>
              <a:rPr lang="en-US" sz="2400" dirty="0" err="1" smtClean="0"/>
              <a:t>Beckhoff</a:t>
            </a:r>
            <a:r>
              <a:rPr lang="en-US" sz="2400" dirty="0" smtClean="0"/>
              <a:t>, RT </a:t>
            </a:r>
            <a:r>
              <a:rPr lang="en-US" sz="2400" dirty="0" err="1" smtClean="0"/>
              <a:t>linux</a:t>
            </a:r>
            <a:r>
              <a:rPr lang="en-US" sz="2400" dirty="0" smtClean="0"/>
              <a:t> patch, EPICs, etc.) </a:t>
            </a:r>
          </a:p>
          <a:p>
            <a:pPr marL="0" indent="0">
              <a:buNone/>
            </a:pPr>
            <a:r>
              <a:rPr lang="en-US" sz="2400" dirty="0" smtClean="0"/>
              <a:t>vs </a:t>
            </a:r>
          </a:p>
          <a:p>
            <a:r>
              <a:rPr lang="en-US" sz="2400" dirty="0" smtClean="0"/>
              <a:t>flexibility and control of custom </a:t>
            </a:r>
            <a:br>
              <a:rPr lang="en-US" sz="2400" dirty="0" smtClean="0"/>
            </a:br>
            <a:r>
              <a:rPr lang="en-US" sz="2400" dirty="0" smtClean="0"/>
              <a:t>(Virgo: DSPs, TOLM, ALP, etc.)</a:t>
            </a:r>
          </a:p>
          <a:p>
            <a:pPr lvl="1"/>
            <a:r>
              <a:rPr lang="en-US" sz="2000" dirty="0" smtClean="0"/>
              <a:t>Both can work. </a:t>
            </a:r>
          </a:p>
          <a:p>
            <a:pPr lvl="1"/>
            <a:r>
              <a:rPr lang="en-US" sz="2000" dirty="0" smtClean="0"/>
              <a:t>Virgo hopes to move from ALP to Tango. Should LIGO move from EPICs to Tango to leverage the entire LVC community?</a:t>
            </a:r>
          </a:p>
          <a:p>
            <a:pPr lvl="1"/>
            <a:r>
              <a:rPr lang="en-US" sz="2000" dirty="0"/>
              <a:t>No group </a:t>
            </a:r>
            <a:r>
              <a:rPr lang="en-US" sz="2000" dirty="0" smtClean="0"/>
              <a:t>conclusions; not really all the right people/expertise</a:t>
            </a:r>
          </a:p>
        </p:txBody>
      </p:sp>
    </p:spTree>
    <p:extLst>
      <p:ext uri="{BB962C8B-B14F-4D97-AF65-F5344CB8AC3E}">
        <p14:creationId xmlns:p14="http://schemas.microsoft.com/office/powerpoint/2010/main" val="26774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7664" cy="750611"/>
          </a:xfrm>
        </p:spPr>
        <p:txBody>
          <a:bodyPr>
            <a:normAutofit/>
          </a:bodyPr>
          <a:lstStyle/>
          <a:p>
            <a:r>
              <a:rPr lang="en-US" sz="3600" dirty="0"/>
              <a:t>Summary </a:t>
            </a:r>
            <a:r>
              <a:rPr lang="en-US" sz="3600" dirty="0" smtClean="0"/>
              <a:t>F</a:t>
            </a:r>
            <a:r>
              <a:rPr lang="en-US" sz="3600" dirty="0"/>
              <a:t>: Next Generation Control 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5736"/>
            <a:ext cx="10515600" cy="52406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</a:t>
            </a:r>
            <a:r>
              <a:rPr lang="en-US" dirty="0"/>
              <a:t>then heard from people working on controls technology about what </a:t>
            </a:r>
            <a:r>
              <a:rPr lang="en-US" dirty="0" smtClean="0"/>
              <a:t>they would </a:t>
            </a:r>
            <a:r>
              <a:rPr lang="en-US" dirty="0"/>
              <a:t>like to see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availability to modern/advanced algorithms that are ready </a:t>
            </a:r>
            <a:r>
              <a:rPr lang="en-US" dirty="0" smtClean="0"/>
              <a:t>to  </a:t>
            </a:r>
            <a:r>
              <a:rPr lang="en-US" dirty="0"/>
              <a:t>move beyond R&amp;D (e.g. drop in "RCG part</a:t>
            </a:r>
            <a:r>
              <a:rPr lang="en-US" dirty="0" smtClean="0"/>
              <a:t>"):</a:t>
            </a:r>
            <a:endParaRPr lang="en-US" dirty="0"/>
          </a:p>
          <a:p>
            <a:pPr lvl="2"/>
            <a:r>
              <a:rPr lang="en-US" dirty="0"/>
              <a:t>State </a:t>
            </a:r>
            <a:r>
              <a:rPr lang="en-US" dirty="0" smtClean="0"/>
              <a:t>Space/LQR</a:t>
            </a:r>
          </a:p>
          <a:p>
            <a:pPr lvl="2"/>
            <a:r>
              <a:rPr lang="en-US" dirty="0" err="1" smtClean="0"/>
              <a:t>Kalman</a:t>
            </a:r>
            <a:r>
              <a:rPr lang="en-US" dirty="0" smtClean="0"/>
              <a:t> </a:t>
            </a:r>
            <a:r>
              <a:rPr lang="en-US" dirty="0"/>
              <a:t>filters</a:t>
            </a:r>
          </a:p>
          <a:p>
            <a:pPr lvl="2"/>
            <a:r>
              <a:rPr lang="en-US" dirty="0" smtClean="0"/>
              <a:t>LQG </a:t>
            </a:r>
            <a:r>
              <a:rPr lang="en-US" dirty="0"/>
              <a:t>adaptive algorithms (prototyped at 40m Lab)</a:t>
            </a:r>
          </a:p>
          <a:p>
            <a:pPr lvl="1"/>
            <a:r>
              <a:rPr lang="en-US" dirty="0" smtClean="0"/>
              <a:t>Adaptation rate &lt; loop rate</a:t>
            </a:r>
          </a:p>
          <a:p>
            <a:pPr lvl="2"/>
            <a:r>
              <a:rPr lang="en-US" dirty="0" smtClean="0"/>
              <a:t>Leverage </a:t>
            </a:r>
            <a:r>
              <a:rPr lang="en-US" dirty="0"/>
              <a:t>multiple processors to offload adaptive calculations </a:t>
            </a:r>
            <a:r>
              <a:rPr lang="en-US" dirty="0" smtClean="0"/>
              <a:t>from front-ends, or </a:t>
            </a:r>
          </a:p>
          <a:p>
            <a:pPr lvl="2"/>
            <a:r>
              <a:rPr lang="en-US" dirty="0" smtClean="0"/>
              <a:t>multi-rate front-end calculations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accessibility, e.g. reduce hardware requirements, </a:t>
            </a:r>
            <a:r>
              <a:rPr lang="en-US" dirty="0" smtClean="0"/>
              <a:t>to </a:t>
            </a:r>
            <a:r>
              <a:rPr lang="en-US" dirty="0"/>
              <a:t>facilitate development of prototypes, simulations, etc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Modularity </a:t>
            </a:r>
            <a:r>
              <a:rPr lang="en-US" dirty="0"/>
              <a:t>and flexibility in the infrastructure is the key </a:t>
            </a:r>
            <a:r>
              <a:rPr lang="en-US" dirty="0" smtClean="0"/>
              <a:t>to </a:t>
            </a:r>
            <a:r>
              <a:rPr lang="en-US" dirty="0"/>
              <a:t>facilitating future controls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 smtClean="0"/>
              <a:t>Build a set of canonical problems (e.g. SUS angular control) and matching algorithms (e.g. </a:t>
            </a:r>
            <a:r>
              <a:rPr lang="en-US" dirty="0" err="1" smtClean="0"/>
              <a:t>Kalman</a:t>
            </a:r>
            <a:r>
              <a:rPr lang="en-US" dirty="0" smtClean="0"/>
              <a:t> filter) to develop a super-set of control system requirements</a:t>
            </a:r>
          </a:p>
          <a:p>
            <a:pPr lvl="1"/>
            <a:r>
              <a:rPr lang="en-US" dirty="0" smtClean="0"/>
              <a:t>Couple the control system design tool (RCG for LIGO) directly to a simulation (e.g. </a:t>
            </a:r>
            <a:r>
              <a:rPr lang="en-US" dirty="0" err="1" smtClean="0"/>
              <a:t>SimPlant</a:t>
            </a:r>
            <a:r>
              <a:rPr lang="en-US" dirty="0" smtClean="0"/>
              <a:t> prototype at 40m Lab)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1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5794"/>
            <a:ext cx="10780552" cy="4801169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as a community share and sustain a growing expertise in the application of advanced/modern controls to GW interferometer systems?</a:t>
            </a:r>
          </a:p>
          <a:p>
            <a:pPr lvl="1"/>
            <a:r>
              <a:rPr lang="en-US" dirty="0" smtClean="0"/>
              <a:t>LVC wiki pages for Controls</a:t>
            </a:r>
          </a:p>
          <a:p>
            <a:pPr lvl="2"/>
            <a:r>
              <a:rPr lang="en-US" dirty="0" smtClean="0"/>
              <a:t>Get a critical mass</a:t>
            </a:r>
          </a:p>
          <a:p>
            <a:pPr lvl="2"/>
            <a:r>
              <a:rPr lang="en-US" dirty="0" smtClean="0"/>
              <a:t>Share examples, code, experiences</a:t>
            </a:r>
          </a:p>
          <a:p>
            <a:pPr lvl="1"/>
            <a:r>
              <a:rPr lang="en-US" dirty="0" smtClean="0"/>
              <a:t>Regular LVC (virtual) meetings</a:t>
            </a:r>
            <a:r>
              <a:rPr lang="en-US" dirty="0"/>
              <a:t> </a:t>
            </a:r>
            <a:r>
              <a:rPr lang="en-US" dirty="0" smtClean="0"/>
              <a:t>on Controls</a:t>
            </a:r>
          </a:p>
          <a:p>
            <a:pPr lvl="2"/>
            <a:r>
              <a:rPr lang="en-US" dirty="0" smtClean="0"/>
              <a:t>Perhaps an “official” LVC working group on controls?</a:t>
            </a:r>
          </a:p>
          <a:p>
            <a:pPr lvl="1"/>
            <a:r>
              <a:rPr lang="en-US" dirty="0" err="1" smtClean="0"/>
              <a:t>Detchar</a:t>
            </a:r>
            <a:r>
              <a:rPr lang="en-US" dirty="0" smtClean="0"/>
              <a:t> “gold star” vetted tools wiki </a:t>
            </a:r>
            <a:r>
              <a:rPr lang="en-US" dirty="0" smtClean="0"/>
              <a:t>page</a:t>
            </a:r>
          </a:p>
          <a:p>
            <a:r>
              <a:rPr lang="en-US" dirty="0"/>
              <a:t>In future </a:t>
            </a:r>
            <a:r>
              <a:rPr lang="en-US" dirty="0" smtClean="0"/>
              <a:t>GWADWs: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ddress next </a:t>
            </a:r>
            <a:r>
              <a:rPr lang="en-US" dirty="0"/>
              <a:t>generation systems (V+, A+, Voyager, Longo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Consider truly advanced techniques, with adequate prep (NN, deep learning, …)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Controls is a new topical session for the GWADW this year</a:t>
            </a:r>
          </a:p>
          <a:p>
            <a:r>
              <a:rPr lang="en-US" dirty="0" smtClean="0"/>
              <a:t>Based on the number of participants in the controls session, we should include controls as a topical session in future GWADWs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5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6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Controls Sessions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8952"/>
              </p:ext>
            </p:extLst>
          </p:nvPr>
        </p:nvGraphicFramePr>
        <p:xfrm>
          <a:off x="1659104" y="989814"/>
          <a:ext cx="733843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27"/>
                <a:gridCol w="689901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System identification and modern Control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Optimal feedback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Noise feedforward and subtraction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Lock acquisition problems and improvements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Interferometer stability (Keeping the IFO Lock)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Next Generation Control System Architecture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65485" y="4328564"/>
            <a:ext cx="11512288" cy="20277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i="1" dirty="0" smtClean="0"/>
              <a:t>Good sessions, good discussions, useful, but …</a:t>
            </a:r>
          </a:p>
          <a:p>
            <a:pPr lvl="1"/>
            <a:r>
              <a:rPr lang="en-US" i="1" dirty="0" smtClean="0"/>
              <a:t>Perhaps too much scope – not focused enough, not enough “homework” in preparation in advance?</a:t>
            </a:r>
          </a:p>
          <a:p>
            <a:pPr lvl="1"/>
            <a:r>
              <a:rPr lang="en-US" i="1" dirty="0" smtClean="0"/>
              <a:t>A few too many prepared talks</a:t>
            </a:r>
          </a:p>
          <a:p>
            <a:pPr lvl="1"/>
            <a:r>
              <a:rPr lang="en-US" i="1" dirty="0" smtClean="0"/>
              <a:t>In future GWADWs, address next generation systems (V+, A+, Voyager, Longo,…)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0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 D: Lock Acquisition Problems &amp; Improvements</a:t>
            </a:r>
            <a:br>
              <a:rPr lang="en-US" sz="3200" dirty="0" smtClean="0"/>
            </a:br>
            <a:r>
              <a:rPr lang="en-US" sz="3200" dirty="0"/>
              <a:t>Acquisition overview/problems &amp; </a:t>
            </a:r>
            <a:r>
              <a:rPr lang="en-US" sz="3200" dirty="0" smtClean="0"/>
              <a:t>discussions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aLIGO</a:t>
            </a:r>
            <a:r>
              <a:rPr lang="en-US" dirty="0" smtClean="0"/>
              <a:t> (</a:t>
            </a:r>
            <a:r>
              <a:rPr lang="en-US" dirty="0" err="1" smtClean="0"/>
              <a:t>Shiela</a:t>
            </a:r>
            <a:r>
              <a:rPr lang="en-US" dirty="0" smtClean="0"/>
              <a:t> </a:t>
            </a:r>
            <a:r>
              <a:rPr lang="en-US" dirty="0"/>
              <a:t>Dwyer, Keita </a:t>
            </a:r>
            <a:r>
              <a:rPr lang="en-US" dirty="0" err="1"/>
              <a:t>Kawabe</a:t>
            </a:r>
            <a:r>
              <a:rPr lang="en-US" dirty="0"/>
              <a:t> (LHO); </a:t>
            </a:r>
            <a:r>
              <a:rPr lang="en-US" dirty="0" err="1"/>
              <a:t>Anamaria</a:t>
            </a:r>
            <a:r>
              <a:rPr lang="en-US" dirty="0"/>
              <a:t> </a:t>
            </a:r>
            <a:r>
              <a:rPr lang="en-US" dirty="0" err="1"/>
              <a:t>Effler</a:t>
            </a:r>
            <a:r>
              <a:rPr lang="en-US" dirty="0"/>
              <a:t> (LLO</a:t>
            </a:r>
            <a:r>
              <a:rPr lang="en-US" dirty="0" smtClean="0"/>
              <a:t>))</a:t>
            </a:r>
            <a:endParaRPr lang="en-US" dirty="0"/>
          </a:p>
          <a:p>
            <a:pPr lvl="1"/>
            <a:r>
              <a:rPr lang="en-US" dirty="0" smtClean="0"/>
              <a:t>Lock acquisition is deterministic for the arms (ALS) but stochastic for DRMI</a:t>
            </a:r>
          </a:p>
          <a:p>
            <a:pPr lvl="1"/>
            <a:r>
              <a:rPr lang="en-US" dirty="0" smtClean="0"/>
              <a:t>Works most of the time; acquires in 15-30 min</a:t>
            </a:r>
          </a:p>
          <a:p>
            <a:pPr lvl="1"/>
            <a:r>
              <a:rPr lang="en-US" dirty="0" smtClean="0"/>
              <a:t>Reasons for lock difficulty:</a:t>
            </a:r>
          </a:p>
          <a:p>
            <a:pPr lvl="2"/>
            <a:r>
              <a:rPr lang="en-US" dirty="0" smtClean="0"/>
              <a:t>Poor initial alignment (drift)</a:t>
            </a:r>
          </a:p>
          <a:p>
            <a:pPr lvl="2"/>
            <a:r>
              <a:rPr lang="en-US" dirty="0" smtClean="0"/>
              <a:t>Mode hopping</a:t>
            </a:r>
          </a:p>
          <a:p>
            <a:pPr lvl="2"/>
            <a:r>
              <a:rPr lang="en-US" dirty="0" smtClean="0"/>
              <a:t>Bounce &amp; roll modes not adequately damped sometimes (plant drifts)</a:t>
            </a:r>
          </a:p>
          <a:p>
            <a:pPr lvl="2"/>
            <a:r>
              <a:rPr lang="en-US" dirty="0" smtClean="0"/>
              <a:t>CARM depends on RC gain</a:t>
            </a:r>
          </a:p>
          <a:p>
            <a:pPr lvl="2"/>
            <a:r>
              <a:rPr lang="en-US" dirty="0" smtClean="0"/>
              <a:t>High winds (LHO) </a:t>
            </a:r>
          </a:p>
          <a:p>
            <a:pPr lvl="3"/>
            <a:r>
              <a:rPr lang="en-US" dirty="0" smtClean="0"/>
              <a:t>causes DRMI lock to take more time</a:t>
            </a:r>
          </a:p>
          <a:p>
            <a:pPr lvl="3"/>
            <a:r>
              <a:rPr lang="en-US" dirty="0"/>
              <a:t>w</a:t>
            </a:r>
            <a:r>
              <a:rPr lang="en-US" dirty="0" smtClean="0"/>
              <a:t>ith high ETM green transmission, ALS arm lock problems</a:t>
            </a:r>
          </a:p>
          <a:p>
            <a:pPr lvl="1"/>
            <a:r>
              <a:rPr lang="en-US" dirty="0" smtClean="0"/>
              <a:t>Simulation:</a:t>
            </a:r>
          </a:p>
          <a:p>
            <a:pPr lvl="2"/>
            <a:r>
              <a:rPr lang="en-US" dirty="0" err="1" smtClean="0"/>
              <a:t>Optickle</a:t>
            </a:r>
            <a:r>
              <a:rPr lang="en-US" dirty="0" smtClean="0"/>
              <a:t> (and derivatives), E2E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Summary D: Lock Acquisition Problems &amp; Improvements</a:t>
            </a:r>
            <a:br>
              <a:rPr lang="en-US" sz="3600" dirty="0" smtClean="0"/>
            </a:br>
            <a:r>
              <a:rPr lang="en-US" sz="3600" dirty="0"/>
              <a:t>Acquisition overview/problems &amp; </a:t>
            </a:r>
            <a:r>
              <a:rPr lang="en-US" sz="3600" dirty="0" smtClean="0"/>
              <a:t>discussions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Virgo (Gabriele </a:t>
            </a:r>
            <a:r>
              <a:rPr lang="en-US" dirty="0" err="1" smtClean="0"/>
              <a:t>Vajente</a:t>
            </a:r>
            <a:r>
              <a:rPr lang="en-US" dirty="0" smtClean="0"/>
              <a:t>, </a:t>
            </a:r>
            <a:r>
              <a:rPr lang="en-US" dirty="0"/>
              <a:t>Bas </a:t>
            </a:r>
            <a:r>
              <a:rPr lang="en-US" dirty="0" err="1" smtClean="0"/>
              <a:t>Swinkels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iVirgo</a:t>
            </a:r>
            <a:r>
              <a:rPr lang="en-US" dirty="0" smtClean="0"/>
              <a:t> Thermal transients in ITM at full lock caused drift</a:t>
            </a:r>
          </a:p>
          <a:p>
            <a:pPr lvl="2"/>
            <a:r>
              <a:rPr lang="en-US" dirty="0" smtClean="0"/>
              <a:t>solution was to wait ~10 minutes</a:t>
            </a:r>
          </a:p>
          <a:p>
            <a:pPr lvl="2"/>
            <a:r>
              <a:rPr lang="en-US" dirty="0" smtClean="0"/>
              <a:t>Lower absorption for </a:t>
            </a:r>
            <a:r>
              <a:rPr lang="en-US" dirty="0" err="1" smtClean="0"/>
              <a:t>aVirgo</a:t>
            </a:r>
            <a:endParaRPr lang="en-US" dirty="0" smtClean="0"/>
          </a:p>
          <a:p>
            <a:pPr lvl="1"/>
            <a:r>
              <a:rPr lang="en-US" dirty="0" smtClean="0"/>
              <a:t>Planning to use same variable finesse locking technique, but don’t yet have a solution for SRC</a:t>
            </a:r>
          </a:p>
          <a:p>
            <a:pPr lvl="1"/>
            <a:r>
              <a:rPr lang="en-US" dirty="0" smtClean="0"/>
              <a:t>Added high frequency RF sidebands (132 MHz) for use in lock acquisition – less sensitive to aberrations (thermal et. al.)</a:t>
            </a:r>
          </a:p>
          <a:p>
            <a:pPr lvl="1"/>
            <a:r>
              <a:rPr lang="en-US" dirty="0" smtClean="0"/>
              <a:t>Plan to use guided lock acquisition (ala TAMA) if needed</a:t>
            </a:r>
          </a:p>
          <a:p>
            <a:pPr lvl="2"/>
            <a:r>
              <a:rPr lang="en-US" dirty="0" err="1" smtClean="0"/>
              <a:t>aVirgo</a:t>
            </a:r>
            <a:r>
              <a:rPr lang="en-US" dirty="0" smtClean="0"/>
              <a:t> arm cavity finesse is 450 (was 150 for </a:t>
            </a:r>
            <a:r>
              <a:rPr lang="en-US" dirty="0" err="1" smtClean="0"/>
              <a:t>iVirgo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Simulation indicates that guided lock acquisition may not always be needed</a:t>
            </a:r>
          </a:p>
          <a:p>
            <a:pPr lvl="1"/>
            <a:r>
              <a:rPr lang="en-US" dirty="0" smtClean="0"/>
              <a:t>Digital demodulation</a:t>
            </a:r>
          </a:p>
          <a:p>
            <a:pPr lvl="1"/>
            <a:r>
              <a:rPr lang="en-US" dirty="0" smtClean="0"/>
              <a:t>Simulation:</a:t>
            </a:r>
          </a:p>
          <a:p>
            <a:pPr lvl="2"/>
            <a:r>
              <a:rPr lang="en-US" dirty="0" smtClean="0"/>
              <a:t>E2E, </a:t>
            </a:r>
            <a:r>
              <a:rPr lang="en-US" dirty="0" err="1" smtClean="0"/>
              <a:t>Optickle</a:t>
            </a:r>
            <a:r>
              <a:rPr lang="en-US" dirty="0" smtClean="0"/>
              <a:t>, Finesse (for thermal)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Summary D: Lock Acquisition Problems &amp; Improvements</a:t>
            </a:r>
            <a:br>
              <a:rPr lang="en-US" sz="3600" dirty="0" smtClean="0"/>
            </a:br>
            <a:r>
              <a:rPr lang="en-US" sz="3600" dirty="0"/>
              <a:t>Acquisition overview/problems &amp; </a:t>
            </a:r>
            <a:r>
              <a:rPr lang="en-US" sz="3600" dirty="0" smtClean="0"/>
              <a:t>discussions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Geo (Emil Schreiber, [</a:t>
            </a:r>
            <a:r>
              <a:rPr lang="en-US" dirty="0" err="1" smtClean="0"/>
              <a:t>Hartmut</a:t>
            </a:r>
            <a:r>
              <a:rPr lang="en-US" dirty="0" smtClean="0"/>
              <a:t> Grote])</a:t>
            </a:r>
            <a:endParaRPr lang="en-US" dirty="0"/>
          </a:p>
          <a:p>
            <a:pPr lvl="1"/>
            <a:r>
              <a:rPr lang="en-US" dirty="0" smtClean="0"/>
              <a:t>“only” 3 DOFs, but PR factor is higher</a:t>
            </a:r>
          </a:p>
          <a:p>
            <a:pPr lvl="1"/>
            <a:r>
              <a:rPr lang="en-US" dirty="0" smtClean="0"/>
              <a:t>Automated, guided, stochastic locking for each DOF in sequence</a:t>
            </a:r>
          </a:p>
          <a:p>
            <a:pPr lvl="2"/>
            <a:r>
              <a:rPr lang="en-US" dirty="0" smtClean="0"/>
              <a:t>PRC </a:t>
            </a:r>
            <a:r>
              <a:rPr lang="en-US" dirty="0" smtClean="0">
                <a:sym typeface="Wingdings" panose="05000000000000000000" pitchFamily="2" charset="2"/>
              </a:rPr>
              <a:t> Michelson (with 2kHz detuned SRC via heterodyne)  SRC</a:t>
            </a:r>
          </a:p>
          <a:p>
            <a:pPr lvl="2"/>
            <a:r>
              <a:rPr lang="en-US" dirty="0" smtClean="0"/>
              <a:t>Then OMC beacon lock </a:t>
            </a:r>
            <a:r>
              <a:rPr lang="en-US" dirty="0" err="1" smtClean="0"/>
              <a:t>acq</a:t>
            </a:r>
            <a:r>
              <a:rPr lang="en-US" dirty="0" smtClean="0"/>
              <a:t>.; switch on slow controls (alignment, power ramp up, …)</a:t>
            </a:r>
          </a:p>
          <a:p>
            <a:pPr lvl="2"/>
            <a:r>
              <a:rPr lang="en-US" dirty="0" smtClean="0"/>
              <a:t>~3 – 5 min total for lock sequence</a:t>
            </a:r>
          </a:p>
          <a:p>
            <a:pPr lvl="1"/>
            <a:r>
              <a:rPr lang="en-US" dirty="0" smtClean="0"/>
              <a:t>No (significant) lock acquisition problems</a:t>
            </a:r>
            <a:endParaRPr lang="en-US" dirty="0"/>
          </a:p>
          <a:p>
            <a:r>
              <a:rPr lang="en-US" dirty="0" smtClean="0"/>
              <a:t>KAGRA (</a:t>
            </a:r>
            <a:r>
              <a:rPr lang="en-US" dirty="0" err="1" smtClean="0"/>
              <a:t>Yuta</a:t>
            </a:r>
            <a:r>
              <a:rPr lang="en-US" dirty="0" smtClean="0"/>
              <a:t> </a:t>
            </a:r>
            <a:r>
              <a:rPr lang="en-US" dirty="0" err="1" smtClean="0"/>
              <a:t>Michimura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Same basic approach as for </a:t>
            </a:r>
            <a:r>
              <a:rPr lang="en-US" dirty="0" err="1" smtClean="0"/>
              <a:t>aLIGO</a:t>
            </a:r>
            <a:r>
              <a:rPr lang="en-US" dirty="0" smtClean="0"/>
              <a:t>, with 2 differences:</a:t>
            </a:r>
          </a:p>
          <a:p>
            <a:pPr lvl="2"/>
            <a:r>
              <a:rPr lang="en-US" dirty="0" smtClean="0"/>
              <a:t>Inject green ALS beam through PR2/SR2 (rather than fiber to ETMs)</a:t>
            </a:r>
          </a:p>
          <a:p>
            <a:pPr lvl="2"/>
            <a:r>
              <a:rPr lang="en-US" dirty="0" smtClean="0"/>
              <a:t>Non-resonant SB for DRMI instead of 3f (AM, not PM)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3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681"/>
            <a:ext cx="5700258" cy="11598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D: Lock Acquisition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Problems </a:t>
            </a:r>
            <a:r>
              <a:rPr lang="en-US" sz="3600" dirty="0" smtClean="0"/>
              <a:t>&amp; Improvements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4" y="1649717"/>
            <a:ext cx="10515600" cy="47959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 Hopping Problems (Paul Fulda)</a:t>
            </a:r>
          </a:p>
          <a:p>
            <a:pPr lvl="1"/>
            <a:r>
              <a:rPr lang="en-US" dirty="0" smtClean="0"/>
              <a:t>ALS</a:t>
            </a:r>
          </a:p>
          <a:p>
            <a:pPr lvl="2"/>
            <a:r>
              <a:rPr lang="en-US" dirty="0" smtClean="0"/>
              <a:t>Causes: Low finesse; alignment</a:t>
            </a:r>
          </a:p>
          <a:p>
            <a:pPr lvl="2"/>
            <a:r>
              <a:rPr lang="en-US" dirty="0" smtClean="0"/>
              <a:t>Solutions: improved SEI performance (tuning); ALS green WFS (H1 only)</a:t>
            </a:r>
          </a:p>
          <a:p>
            <a:pPr lvl="2"/>
            <a:r>
              <a:rPr lang="en-US" dirty="0" smtClean="0"/>
              <a:t>Will replace ETMs with proper green transmission</a:t>
            </a:r>
          </a:p>
          <a:p>
            <a:pPr lvl="1"/>
            <a:r>
              <a:rPr lang="en-US" dirty="0" smtClean="0"/>
              <a:t>H1 DRMI (but not L1)</a:t>
            </a:r>
          </a:p>
          <a:p>
            <a:pPr lvl="2"/>
            <a:r>
              <a:rPr lang="en-US" dirty="0" smtClean="0"/>
              <a:t>Causes: Alignment; mode matching; </a:t>
            </a:r>
            <a:r>
              <a:rPr lang="en-US" dirty="0" err="1" smtClean="0"/>
              <a:t>Gouy</a:t>
            </a:r>
            <a:r>
              <a:rPr lang="en-US" dirty="0" smtClean="0"/>
              <a:t> phase; Cross-coupling</a:t>
            </a:r>
          </a:p>
          <a:p>
            <a:pPr lvl="2"/>
            <a:r>
              <a:rPr lang="en-US" dirty="0" smtClean="0"/>
              <a:t>Solutions: improve alignment, increase HOM separation</a:t>
            </a:r>
          </a:p>
          <a:p>
            <a:pPr lvl="2"/>
            <a:r>
              <a:rPr lang="en-US" dirty="0" smtClean="0"/>
              <a:t>Would be good to measure RC optics with better ROC accuracy</a:t>
            </a:r>
          </a:p>
          <a:p>
            <a:r>
              <a:rPr lang="en-US" dirty="0" smtClean="0"/>
              <a:t>Simulation for Commissioning/Controls (Chris </a:t>
            </a:r>
            <a:r>
              <a:rPr lang="en-US" dirty="0" err="1" smtClean="0"/>
              <a:t>Wipf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SimulinkNB</a:t>
            </a:r>
            <a:r>
              <a:rPr lang="en-US" dirty="0" smtClean="0"/>
              <a:t> – noise budget tool</a:t>
            </a:r>
          </a:p>
          <a:p>
            <a:pPr lvl="1"/>
            <a:r>
              <a:rPr lang="en-US" dirty="0" smtClean="0"/>
              <a:t>Example application: ALS for 40 km long arm (FSR @3kHz)</a:t>
            </a:r>
          </a:p>
          <a:p>
            <a:pPr lvl="1"/>
            <a:r>
              <a:rPr lang="en-US" dirty="0" smtClean="0"/>
              <a:t>Tool for designers and commissioners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027832" y="129680"/>
            <a:ext cx="5029944" cy="3016192"/>
            <a:chOff x="214335" y="1790700"/>
            <a:chExt cx="8450467" cy="5067300"/>
          </a:xfrm>
        </p:grpSpPr>
        <p:pic>
          <p:nvPicPr>
            <p:cNvPr id="6" name="Picture 5" descr="H1_matched_DRMI_SRCL_err_with_HRBS_xbeta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14335" y="1790700"/>
              <a:ext cx="8450467" cy="5067300"/>
            </a:xfrm>
            <a:prstGeom prst="rect">
              <a:avLst/>
            </a:prstGeom>
          </p:spPr>
        </p:pic>
        <p:pic>
          <p:nvPicPr>
            <p:cNvPr id="7" name="Picture 6" descr="ASintensity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rcRect l="9379" t="10421" r="7295" b="9379"/>
                <a:stretch>
                  <a:fillRect/>
                </a:stretch>
              </p:blipFill>
            </mc:Choice>
            <mc:Fallback>
              <p:blipFill>
                <a:blip r:embed="rId5"/>
                <a:srcRect l="9379" t="10421" r="7295" b="9379"/>
                <a:stretch>
                  <a:fillRect/>
                </a:stretch>
              </p:blipFill>
            </mc:Fallback>
          </mc:AlternateContent>
          <p:spPr>
            <a:xfrm>
              <a:off x="1906814" y="2936425"/>
              <a:ext cx="834117" cy="802816"/>
            </a:xfrm>
            <a:prstGeom prst="rect">
              <a:avLst/>
            </a:prstGeom>
          </p:spPr>
        </p:pic>
        <p:pic>
          <p:nvPicPr>
            <p:cNvPr id="8" name="Picture 7" descr="ASintensity2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rcRect l="9379" t="9379" r="9379" b="9379"/>
                <a:stretch>
                  <a:fillRect/>
                </a:stretch>
              </p:blipFill>
            </mc:Choice>
            <mc:Fallback>
              <p:blipFill>
                <a:blip r:embed="rId7"/>
                <a:srcRect l="9379" t="9379" r="9379" b="9379"/>
                <a:stretch>
                  <a:fillRect/>
                </a:stretch>
              </p:blipFill>
            </mc:Fallback>
          </mc:AlternateContent>
          <p:spPr>
            <a:xfrm>
              <a:off x="3825879" y="3076125"/>
              <a:ext cx="813250" cy="81325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8" idx="2"/>
            </p:cNvCxnSpPr>
            <p:nvPr/>
          </p:nvCxnSpPr>
          <p:spPr bwMode="auto">
            <a:xfrm rot="16200000" flipH="1">
              <a:off x="4062753" y="4059125"/>
              <a:ext cx="746128" cy="4066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" name="Straight Arrow Connector 9"/>
            <p:cNvCxnSpPr>
              <a:stCxn id="7" idx="2"/>
            </p:cNvCxnSpPr>
            <p:nvPr/>
          </p:nvCxnSpPr>
          <p:spPr bwMode="auto">
            <a:xfrm rot="16200000" flipH="1">
              <a:off x="2069986" y="3993127"/>
              <a:ext cx="924832" cy="41705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268" y="3681993"/>
            <a:ext cx="3395508" cy="301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D: Lock Acquisition Problems &amp; Improvements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Bayesian approach for locking high finesse cavities</a:t>
            </a:r>
            <a:br>
              <a:rPr lang="en-US" dirty="0" smtClean="0"/>
            </a:br>
            <a:r>
              <a:rPr lang="en-US" dirty="0" smtClean="0"/>
              <a:t>(Manuel </a:t>
            </a:r>
            <a:r>
              <a:rPr lang="en-US" dirty="0" err="1" smtClean="0"/>
              <a:t>Marchiò</a:t>
            </a:r>
            <a:r>
              <a:rPr lang="en-US" dirty="0" smtClean="0"/>
              <a:t>, Giancarlo </a:t>
            </a:r>
            <a:r>
              <a:rPr lang="en-US" dirty="0" err="1" smtClean="0"/>
              <a:t>Cella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Apply force outside of resonance (to slow down the optic) based on a dynamics model</a:t>
            </a:r>
          </a:p>
          <a:p>
            <a:pPr lvl="1"/>
            <a:r>
              <a:rPr lang="en-US" dirty="0" smtClean="0"/>
              <a:t>State space (position, velocity) </a:t>
            </a:r>
            <a:r>
              <a:rPr lang="en-US" dirty="0" err="1" smtClean="0"/>
              <a:t>Guassian</a:t>
            </a:r>
            <a:r>
              <a:rPr lang="en-US" dirty="0" smtClean="0"/>
              <a:t> distribution + linear dynamics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Kalman</a:t>
            </a:r>
            <a:r>
              <a:rPr lang="en-US" dirty="0" smtClean="0"/>
              <a:t> filter estimator</a:t>
            </a:r>
          </a:p>
          <a:p>
            <a:pPr lvl="1"/>
            <a:r>
              <a:rPr lang="en-US" dirty="0" smtClean="0"/>
              <a:t>Use transmitted power to know that you are passing a TEM00 resonance</a:t>
            </a:r>
          </a:p>
          <a:p>
            <a:pPr lvl="1"/>
            <a:r>
              <a:rPr lang="en-US" dirty="0" smtClean="0"/>
              <a:t>Plan to include PDH off-resonance signal with particle filter (sum of Gaussians) method</a:t>
            </a:r>
          </a:p>
          <a:p>
            <a:pPr lvl="1"/>
            <a:r>
              <a:rPr lang="en-US" dirty="0" smtClean="0"/>
              <a:t>Could this approach work for DRMI, for a more deterministic lock?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G1500698-v1 GWADW Controls Sessions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1774</Words>
  <Application>Microsoft Office PowerPoint</Application>
  <PresentationFormat>Widescreen</PresentationFormat>
  <Paragraphs>206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SWItalt</vt:lpstr>
      <vt:lpstr>Wingdings</vt:lpstr>
      <vt:lpstr>Office Theme</vt:lpstr>
      <vt:lpstr>GWADW</vt:lpstr>
      <vt:lpstr>General Comments</vt:lpstr>
      <vt:lpstr>Controls Sessions</vt:lpstr>
      <vt:lpstr>PowerPoint Presentation</vt:lpstr>
      <vt:lpstr>Summary D: Lock Acquisition Problems &amp; Improvements Acquisition overview/problems &amp; discussions</vt:lpstr>
      <vt:lpstr>Summary D: Lock Acquisition Problems &amp; Improvements Acquisition overview/problems &amp; discussions (continued)</vt:lpstr>
      <vt:lpstr>Summary D: Lock Acquisition Problems &amp; Improvements Acquisition overview/problems &amp; discussions (continued)</vt:lpstr>
      <vt:lpstr>Summary D: Lock Acquisition  Problems &amp; Improvements</vt:lpstr>
      <vt:lpstr>Summary D: Lock Acquisition Problems &amp; Improvements</vt:lpstr>
      <vt:lpstr>D: Lock Acquisition Problems &amp; Improvements: goals/questions</vt:lpstr>
      <vt:lpstr>Summary E: Interferometer Stability Lock Loss Causes</vt:lpstr>
      <vt:lpstr>Summary E: Interferometer Stability Lock Loss Causes (continued)</vt:lpstr>
      <vt:lpstr>Summary E: Interferometer Stability</vt:lpstr>
      <vt:lpstr>Summary E: Interferometer Stability</vt:lpstr>
      <vt:lpstr>E: Interferometer stability (maintaining lock) goals/questions</vt:lpstr>
      <vt:lpstr>Summary F: Next Generation Control System Architecture</vt:lpstr>
      <vt:lpstr>Summary F: Next Generation Control System Architecture</vt:lpstr>
      <vt:lpstr>Final Comments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GWADW</dc:title>
  <dc:creator>coyne</dc:creator>
  <cp:lastModifiedBy>coyne</cp:lastModifiedBy>
  <cp:revision>86</cp:revision>
  <dcterms:created xsi:type="dcterms:W3CDTF">2015-05-17T18:46:31Z</dcterms:created>
  <dcterms:modified xsi:type="dcterms:W3CDTF">2015-05-21T18:56:20Z</dcterms:modified>
</cp:coreProperties>
</file>