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mpg" ContentType="video/unknown"/>
  <Default Extension="rels" ContentType="application/vnd.openxmlformats-package.relationships+xml"/>
  <Default Extension="gif" ContentType="image/gif"/>
  <Default Extension="avi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60" r:id="rId4"/>
    <p:sldId id="261" r:id="rId5"/>
    <p:sldId id="262" r:id="rId6"/>
    <p:sldId id="263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0" r:id="rId20"/>
    <p:sldId id="282" r:id="rId21"/>
    <p:sldId id="281" r:id="rId22"/>
    <p:sldId id="278" r:id="rId23"/>
    <p:sldId id="276" r:id="rId24"/>
    <p:sldId id="283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0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407BE-4FDB-2248-AABE-CA35168ACEA0}" type="datetimeFigureOut">
              <a:rPr lang="en-US" smtClean="0"/>
              <a:t>5/27/15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4E7F4-4204-064E-9C61-C161C474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A449D-2FEE-D049-A18F-D69C04F10E1E}" type="slidenum">
              <a:rPr lang="en-US"/>
              <a:pPr/>
              <a:t>4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3322B1-E324-0540-946A-9A305BF9C410}" type="slidenum">
              <a:rPr lang="en-US"/>
              <a:pPr/>
              <a:t>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6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652463"/>
            <a:ext cx="4645025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652463"/>
            <a:ext cx="4645025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www.nasa.gov</a:t>
            </a:r>
            <a:r>
              <a:rPr lang="en-US" dirty="0" smtClean="0"/>
              <a:t>/centers/</a:t>
            </a:r>
            <a:r>
              <a:rPr lang="en-US" dirty="0" err="1" smtClean="0"/>
              <a:t>goddard</a:t>
            </a:r>
            <a:r>
              <a:rPr lang="en-US" dirty="0" smtClean="0"/>
              <a:t>/news/</a:t>
            </a:r>
            <a:r>
              <a:rPr lang="en-US" dirty="0" err="1" smtClean="0"/>
              <a:t>topstory</a:t>
            </a:r>
            <a:r>
              <a:rPr lang="en-US" dirty="0" smtClean="0"/>
              <a:t>/2003/0702pulsarspeed.html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C44F6-DFFF-9E4B-8F8A-7BE4000FD45F}" type="slidenum">
              <a:rPr lang="en-US"/>
              <a:pPr/>
              <a:t>18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BF8AC-CCB3-2E43-8B7E-A1A6410C5C07}" type="slidenum">
              <a:rPr lang="en-US"/>
              <a:pPr/>
              <a:t>19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4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2059247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331259"/>
            <a:ext cx="82296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089" y="1670211"/>
            <a:ext cx="7573819" cy="4148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0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5" Type="http://schemas.openxmlformats.org/officeDocument/2006/relationships/hyperlink" Target="http://www.rowes.com.au/JohnRoweAnimation.htm" TargetMode="External"/><Relationship Id="rId1" Type="http://schemas.microsoft.com/office/2007/relationships/media" Target="../media/media5.mpg"/><Relationship Id="rId2" Type="http://schemas.openxmlformats.org/officeDocument/2006/relationships/video" Target="../media/media5.m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5" Type="http://schemas.openxmlformats.org/officeDocument/2006/relationships/hyperlink" Target="http://www.rowes.com.au/JohnRoweAnimation.htm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microsoft.com/office/2007/relationships/media" Target="file://localhost/Users/gonzalez/Movies/MichelsonIfo2_EinsteinMess.mov" TargetMode="External"/><Relationship Id="rId2" Type="http://schemas.openxmlformats.org/officeDocument/2006/relationships/video" Target="file://localhost/Users/gonzalez/Movies/MichelsonIfo2_EinsteinMess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microsoft.com/office/2007/relationships/media" Target="file://localhost/Users/gonzalez/Movies/Einsteins_mess_Gaby.mov" TargetMode="External"/><Relationship Id="rId2" Type="http://schemas.openxmlformats.org/officeDocument/2006/relationships/video" Target="file://localhost/Users/gonzalez/Movies/Einsteins_mess_Gaby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0.emf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gonzalez@ls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Gabriela González</a:t>
            </a:r>
          </a:p>
          <a:p>
            <a:r>
              <a:rPr lang="en-US" dirty="0" smtClean="0"/>
              <a:t>Louisiana State University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9" y="3132290"/>
            <a:ext cx="8489912" cy="1793167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/>
              <a:t>Gravitational </a:t>
            </a:r>
            <a:r>
              <a:rPr lang="en-US" dirty="0" smtClean="0"/>
              <a:t>Waves</a:t>
            </a:r>
            <a:br>
              <a:rPr lang="en-US" dirty="0" smtClean="0"/>
            </a:br>
            <a:r>
              <a:rPr lang="en-US" sz="4000" dirty="0"/>
              <a:t>Einstein’s Astrophysical Messengers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00" y="612446"/>
            <a:ext cx="4031750" cy="251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69" y="320350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00" y="0"/>
            <a:ext cx="6903254" cy="769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Universe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1153" b="11153"/>
          <a:stretch>
            <a:fillRect/>
          </a:stretch>
        </p:blipFill>
        <p:spPr>
          <a:xfrm>
            <a:off x="1910285" y="1349976"/>
            <a:ext cx="5727857" cy="33912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762" y="5052483"/>
            <a:ext cx="831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We have learned much about the early history of the Universe from observation of the “cosmic microwave </a:t>
            </a:r>
            <a:r>
              <a:rPr lang="en-US" dirty="0" smtClean="0"/>
              <a:t>background </a:t>
            </a:r>
            <a:r>
              <a:rPr lang="en-US" dirty="0" smtClean="0"/>
              <a:t>– there is also a “gravitational wave background” from even earlier times.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2977" y="4741212"/>
            <a:ext cx="118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(Courtesy: NASA)</a:t>
            </a:r>
          </a:p>
        </p:txBody>
      </p:sp>
    </p:spTree>
    <p:extLst>
      <p:ext uri="{BB962C8B-B14F-4D97-AF65-F5344CB8AC3E}">
        <p14:creationId xmlns:p14="http://schemas.microsoft.com/office/powerpoint/2010/main" val="40209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87" y="0"/>
            <a:ext cx="7108562" cy="769117"/>
          </a:xfrm>
        </p:spPr>
        <p:txBody>
          <a:bodyPr/>
          <a:lstStyle/>
          <a:p>
            <a:r>
              <a:rPr lang="en-US" dirty="0" smtClean="0"/>
              <a:t>Supernova explosions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5963" y="952558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smtClean="0"/>
              <a:t>NASA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3136" y="5096953"/>
            <a:ext cx="8663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SN explosions generated by the collapse of a star under its own gravity give birth to neutron stars and black holes with </a:t>
            </a:r>
            <a:r>
              <a:rPr lang="en-US" sz="2000" dirty="0" smtClean="0"/>
              <a:t>masses </a:t>
            </a:r>
            <a:r>
              <a:rPr lang="en-US" sz="2000" dirty="0" smtClean="0"/>
              <a:t>close to the Sun’s, but with the size of a city. </a:t>
            </a:r>
          </a:p>
          <a:p>
            <a:pPr algn="l"/>
            <a:r>
              <a:rPr lang="en-US" sz="2000" dirty="0" smtClean="0"/>
              <a:t>If the explosion is not perfectly symmetric, it produces gravitational </a:t>
            </a:r>
            <a:r>
              <a:rPr lang="en-US" sz="2000" dirty="0" smtClean="0"/>
              <a:t>waves</a:t>
            </a:r>
            <a:r>
              <a:rPr lang="en-US" sz="2000" dirty="0"/>
              <a:t> </a:t>
            </a:r>
            <a:r>
              <a:rPr lang="en-US" sz="2000" dirty="0" smtClean="0"/>
              <a:t>that may be detected on Earth. </a:t>
            </a:r>
            <a:endParaRPr lang="en-US" sz="2000" dirty="0"/>
          </a:p>
        </p:txBody>
      </p:sp>
      <p:pic>
        <p:nvPicPr>
          <p:cNvPr id="10" name="97798main_Millisec Pulsar Super Nova.mp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645" y="1536520"/>
            <a:ext cx="4523564" cy="33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1918"/>
            <a:ext cx="8229601" cy="11430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otating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569" y="4848761"/>
            <a:ext cx="8987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Neutron stars are born rapidly spinning, emitting electromagnetic beams: they are “pulsars”. </a:t>
            </a:r>
            <a:r>
              <a:rPr lang="en-US" sz="2000" dirty="0"/>
              <a:t>Eventually, electromagnetic power is exhausted, and </a:t>
            </a:r>
            <a:r>
              <a:rPr lang="en-US" sz="2000" dirty="0" smtClean="0"/>
              <a:t>older, isolated, neutron </a:t>
            </a:r>
            <a:r>
              <a:rPr lang="en-US" sz="2000" dirty="0"/>
              <a:t>stars do not </a:t>
            </a:r>
            <a:r>
              <a:rPr lang="en-US" sz="2000" dirty="0" smtClean="0"/>
              <a:t>emit beams</a:t>
            </a:r>
            <a:r>
              <a:rPr lang="en-US" sz="2000" dirty="0" smtClean="0"/>
              <a:t>.  </a:t>
            </a:r>
            <a:r>
              <a:rPr lang="en-US" sz="2000" dirty="0" smtClean="0"/>
              <a:t>Pulsars are very precise clocks – rivaling atomic </a:t>
            </a:r>
            <a:r>
              <a:rPr lang="en-US" sz="2000" dirty="0" smtClean="0"/>
              <a:t>clocks.</a:t>
            </a:r>
            <a:endParaRPr lang="en-US" sz="2000" dirty="0" smtClean="0"/>
          </a:p>
        </p:txBody>
      </p:sp>
      <p:pic>
        <p:nvPicPr>
          <p:cNvPr id="7" name="lighthou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40" y="1494652"/>
            <a:ext cx="3548593" cy="2661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785" y="4296470"/>
            <a:ext cx="118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Credit: M. Kramer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21939" y="4111804"/>
            <a:ext cx="237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Crab pulsar and nebula</a:t>
            </a:r>
          </a:p>
          <a:p>
            <a:r>
              <a:rPr lang="en-US" sz="1200" dirty="0" smtClean="0"/>
              <a:t>Credit: NASA</a:t>
            </a:r>
            <a:r>
              <a:rPr lang="en-US" sz="1200" dirty="0"/>
              <a:t>/</a:t>
            </a:r>
            <a:r>
              <a:rPr lang="en-US" sz="1200" dirty="0" smtClean="0"/>
              <a:t>CXC/ASU/J. Hester et al.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757" y="1494652"/>
            <a:ext cx="2617152" cy="26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1918"/>
            <a:ext cx="8229601" cy="1143000"/>
          </a:xfrm>
        </p:spPr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46" y="1063313"/>
            <a:ext cx="4792144" cy="2833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196" y="4729735"/>
            <a:ext cx="8059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Neutron stars emit gravitational waves themselves, with an amplitude proportional to their non-spherical shape and twice their rotation frequency  – but neutron stars are </a:t>
            </a:r>
            <a:r>
              <a:rPr lang="en-US" i="1" dirty="0"/>
              <a:t>very</a:t>
            </a:r>
            <a:r>
              <a:rPr lang="en-US" dirty="0"/>
              <a:t> smooth</a:t>
            </a:r>
            <a:r>
              <a:rPr lang="en-US" dirty="0" smtClean="0"/>
              <a:t>!</a:t>
            </a:r>
          </a:p>
          <a:p>
            <a:pPr algn="l"/>
            <a:r>
              <a:rPr lang="en-US" dirty="0" smtClean="0"/>
              <a:t>There </a:t>
            </a:r>
            <a:r>
              <a:rPr lang="en-US" dirty="0"/>
              <a:t>are about 2,000 pulsars observed in our galaxy, but there are about 100 million neutron stars </a:t>
            </a:r>
            <a:r>
              <a:rPr lang="en-US" dirty="0" smtClean="0"/>
              <a:t>in </a:t>
            </a:r>
            <a:r>
              <a:rPr lang="en-US" dirty="0"/>
              <a:t>the Milky way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" name="Picture 5" descr="Screen Shot 2015-05-18 at 5.4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07" y="3712223"/>
            <a:ext cx="5064824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07" y="48225"/>
            <a:ext cx="6642308" cy="769117"/>
          </a:xfrm>
        </p:spPr>
        <p:txBody>
          <a:bodyPr/>
          <a:lstStyle/>
          <a:p>
            <a:r>
              <a:rPr lang="en-US" dirty="0" smtClean="0"/>
              <a:t>Neutron stars in Binary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Evolu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619" y="1657866"/>
            <a:ext cx="40640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7004" y="4807259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52309" y="5192755"/>
            <a:ext cx="82111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About 5% of neutron stars are part of a binary system, eventually forming a binary system with two neutron stars, or a neutron star and a black hole.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9830"/>
            <a:ext cx="8229601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inary systems</a:t>
            </a:r>
            <a:endParaRPr lang="en-US" dirty="0"/>
          </a:p>
        </p:txBody>
      </p:sp>
      <p:pic>
        <p:nvPicPr>
          <p:cNvPr id="5" name="merger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9274" y="1009020"/>
            <a:ext cx="3586763" cy="28690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1475" y="4286524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3908" y="4543489"/>
            <a:ext cx="8698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Binary systems of compact objects as neutron stars and black holes lose energy to gravitational waves, orbiting closer and closer until merging into a larger black hole. The amplitude and frequency of the gravitational wave before the merger is “easy” to calculate using Einstein’s theory – this is likely to be the bread-and-butter of Advanced LIGO when it begins detecting astrophysical signals. </a:t>
            </a:r>
            <a:endParaRPr lang="en-US" sz="2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80861" y="871326"/>
            <a:ext cx="8645290" cy="3463596"/>
            <a:chOff x="80861" y="871326"/>
            <a:chExt cx="8645290" cy="3463596"/>
          </a:xfrm>
        </p:grpSpPr>
        <p:grpSp>
          <p:nvGrpSpPr>
            <p:cNvPr id="15" name="Group 14"/>
            <p:cNvGrpSpPr/>
            <p:nvPr/>
          </p:nvGrpSpPr>
          <p:grpSpPr>
            <a:xfrm>
              <a:off x="6427720" y="871326"/>
              <a:ext cx="2298431" cy="3463596"/>
              <a:chOff x="4749961" y="1099717"/>
              <a:chExt cx="3733447" cy="4704318"/>
            </a:xfrm>
          </p:grpSpPr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4749961" y="5210310"/>
                <a:ext cx="3284538" cy="5937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Weisberg, Nice &amp; Taylor, 2010</a:t>
                </a:r>
              </a:p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(Courtesy Joel Weisberg)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8844" y="1099717"/>
                <a:ext cx="3434564" cy="395739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62073" y="3226879"/>
                <a:ext cx="108480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GR prediction</a:t>
                </a:r>
                <a:endParaRPr lang="en-US" sz="14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6821826" y="2798266"/>
                <a:ext cx="719270" cy="3596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>
              <a:off x="80861" y="1275331"/>
              <a:ext cx="2502968" cy="1269383"/>
              <a:chOff x="191513" y="1291434"/>
              <a:chExt cx="2502968" cy="1269383"/>
            </a:xfrm>
          </p:grpSpPr>
          <p:pic>
            <p:nvPicPr>
              <p:cNvPr id="26" name="Picture 2060" descr="huls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91513" y="1291434"/>
                <a:ext cx="625475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061" descr="taylo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067419" y="1419521"/>
                <a:ext cx="627062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062"/>
              <p:cNvSpPr txBox="1">
                <a:spLocks noChangeArrowheads="1"/>
              </p:cNvSpPr>
              <p:nvPr/>
            </p:nvSpPr>
            <p:spPr bwMode="auto">
              <a:xfrm>
                <a:off x="857728" y="1360488"/>
                <a:ext cx="118953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i="1" dirty="0" err="1"/>
                  <a:t>Hulse</a:t>
                </a:r>
                <a:r>
                  <a:rPr lang="en-US" sz="1800" i="1" dirty="0"/>
                  <a:t>, Taylor</a:t>
                </a:r>
              </a:p>
              <a:p>
                <a:r>
                  <a:rPr lang="en-US" sz="1800" i="1" dirty="0"/>
                  <a:t>Nobel Prize 1993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Detecting gravitational waves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97" y="496724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06" y="0"/>
            <a:ext cx="6884732" cy="769117"/>
          </a:xfrm>
        </p:spPr>
        <p:txBody>
          <a:bodyPr/>
          <a:lstStyle/>
          <a:p>
            <a:r>
              <a:rPr lang="en-US" dirty="0" smtClean="0"/>
              <a:t>GW landscape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3883" y="745181"/>
            <a:ext cx="7647539" cy="5909462"/>
            <a:chOff x="783991" y="745181"/>
            <a:chExt cx="7647539" cy="5909462"/>
          </a:xfrm>
        </p:grpSpPr>
        <p:pic>
          <p:nvPicPr>
            <p:cNvPr id="7" name="Picture 6" descr="GWBigPict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53030" y="-123858"/>
              <a:ext cx="5909462" cy="7647539"/>
            </a:xfrm>
            <a:prstGeom prst="rect">
              <a:avLst/>
            </a:prstGeom>
          </p:spPr>
        </p:pic>
        <p:pic>
          <p:nvPicPr>
            <p:cNvPr id="3" name="Picture 2" descr="Screen Shot 2015-04-13 at 6.56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761" y="1765168"/>
              <a:ext cx="1953299" cy="90057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42265" y="6266583"/>
            <a:ext cx="2017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Nanograv</a:t>
            </a:r>
            <a:r>
              <a:rPr lang="en-US" sz="1600" dirty="0" smtClean="0"/>
              <a:t>/Bicep2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34409" y="1027943"/>
            <a:ext cx="498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Many sources, many frequencies, many detectors, many collaborations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752" y="2462012"/>
            <a:ext cx="1107267" cy="47101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52" y="2979640"/>
            <a:ext cx="1497611" cy="324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76091"/>
          <a:stretch/>
        </p:blipFill>
        <p:spPr>
          <a:xfrm>
            <a:off x="7737416" y="3385901"/>
            <a:ext cx="1087475" cy="4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/Users/gonzalez/Movies/MichelsonIfo2_EinsteinMes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6875" y="2794000"/>
            <a:ext cx="5114925" cy="2940050"/>
          </a:xfrm>
          <a:prstGeom prst="rect">
            <a:avLst/>
          </a:prstGeom>
          <a:noFill/>
        </p:spPr>
      </p:pic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609600"/>
            <a:ext cx="8713787" cy="977900"/>
          </a:xfrm>
        </p:spPr>
        <p:txBody>
          <a:bodyPr/>
          <a:lstStyle/>
          <a:p>
            <a:r>
              <a:rPr lang="en-US"/>
              <a:t>How to detect gravitational waves</a:t>
            </a:r>
            <a:br>
              <a:rPr lang="en-US"/>
            </a:br>
            <a:r>
              <a:rPr lang="en-US"/>
              <a:t>with an interferometer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657225" y="5822950"/>
            <a:ext cx="4816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Einstein’s messengers, </a:t>
            </a:r>
            <a:br>
              <a:rPr lang="en-US" sz="1600"/>
            </a:br>
            <a:r>
              <a:rPr lang="en-US" sz="1600"/>
              <a:t>National Science Foundation video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5134" y="6358616"/>
            <a:ext cx="4703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http://</a:t>
            </a:r>
            <a:r>
              <a:rPr lang="en-US" sz="1800" dirty="0" err="1" smtClean="0"/>
              <a:t>www.einsteinsmessengers.org</a:t>
            </a:r>
            <a:r>
              <a:rPr lang="en-US" sz="1800" dirty="0" smtClean="0"/>
              <a:t>/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05" y="3430024"/>
            <a:ext cx="3863847" cy="1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3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107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0"/>
            <a:ext cx="7772400" cy="1143000"/>
          </a:xfrm>
        </p:spPr>
        <p:txBody>
          <a:bodyPr/>
          <a:lstStyle/>
          <a:p>
            <a:r>
              <a:rPr lang="en-US" dirty="0"/>
              <a:t>The LIGO</a:t>
            </a:r>
            <a:r>
              <a:rPr lang="en-US" dirty="0" smtClean="0"/>
              <a:t> Observatories</a:t>
            </a:r>
            <a:endParaRPr lang="en-US" dirty="0"/>
          </a:p>
        </p:txBody>
      </p:sp>
      <p:pic>
        <p:nvPicPr>
          <p:cNvPr id="75783" name="Picture 7" descr="LHOL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3775" y="1587500"/>
            <a:ext cx="5183188" cy="3594100"/>
          </a:xfrm>
          <a:prstGeom prst="rect">
            <a:avLst/>
          </a:prstGeom>
          <a:noFill/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5554663" y="4456113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D60093"/>
                </a:solidFill>
              </a:rPr>
              <a:t>Livingston, LA</a:t>
            </a:r>
            <a:endParaRPr lang="en-US" b="1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447800" y="2492375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D60093"/>
                </a:solidFill>
              </a:rPr>
              <a:t>Hanford, WA</a:t>
            </a:r>
            <a:endParaRPr lang="en-US"/>
          </a:p>
        </p:txBody>
      </p:sp>
      <p:pic>
        <p:nvPicPr>
          <p:cNvPr id="75787" name="Picture 11" descr="LHOgooglema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3175" y="1054100"/>
            <a:ext cx="1925638" cy="1441450"/>
          </a:xfrm>
          <a:prstGeom prst="rect">
            <a:avLst/>
          </a:prstGeom>
          <a:noFill/>
        </p:spPr>
      </p:pic>
      <p:pic>
        <p:nvPicPr>
          <p:cNvPr id="75788" name="Picture 12" descr="LLOgooglem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7113" y="4949847"/>
            <a:ext cx="1797050" cy="1352550"/>
          </a:xfrm>
          <a:prstGeom prst="rect">
            <a:avLst/>
          </a:prstGeom>
          <a:noFill/>
        </p:spPr>
      </p:pic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247650" y="5103813"/>
            <a:ext cx="568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Hundreds of people</a:t>
            </a:r>
            <a:r>
              <a:rPr lang="en-US" dirty="0" smtClean="0"/>
              <a:t> in 16 countries working </a:t>
            </a:r>
            <a:r>
              <a:rPr lang="en-US" dirty="0"/>
              <a:t>on the experiment and looking at the data:</a:t>
            </a:r>
            <a:br>
              <a:rPr lang="en-US" dirty="0"/>
            </a:br>
            <a:r>
              <a:rPr lang="en-US" b="1" dirty="0">
                <a:solidFill>
                  <a:schemeClr val="accent2"/>
                </a:solidFill>
              </a:rPr>
              <a:t>LIGO Scientific Collaboration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               </a:t>
            </a:r>
            <a:r>
              <a:rPr lang="en-US" b="1" dirty="0" err="1" smtClean="0">
                <a:solidFill>
                  <a:schemeClr val="accent2"/>
                </a:solidFill>
              </a:rPr>
              <a:t>www.ligo.org</a:t>
            </a:r>
            <a:endParaRPr lang="en-US" dirty="0"/>
          </a:p>
        </p:txBody>
      </p:sp>
      <p:pic>
        <p:nvPicPr>
          <p:cNvPr id="16" name="Einsteins_mess_Gaby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6616" y="988956"/>
            <a:ext cx="4708155" cy="2707189"/>
          </a:xfrm>
          <a:prstGeom prst="rect">
            <a:avLst/>
          </a:prstGeom>
        </p:spPr>
      </p:pic>
      <p:pic>
        <p:nvPicPr>
          <p:cNvPr id="17" name="Picture 16" descr="MichelsonIfo2_EinsteinMess"/>
          <p:cNvPicPr>
            <a:picLocks noChangeAspect="1" noChangeArrowheads="1"/>
          </p:cNvPicPr>
          <p:nvPr/>
        </p:nvPicPr>
        <p:blipFill>
          <a:blip r:embed="rId9"/>
          <a:srcRect l="24312" t="9137" r="20152" b="11209"/>
          <a:stretch>
            <a:fillRect/>
          </a:stretch>
        </p:blipFill>
        <p:spPr bwMode="auto">
          <a:xfrm flipH="1" flipV="1">
            <a:off x="4152623" y="1011793"/>
            <a:ext cx="1514076" cy="1248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33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Einstein’s gravity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Sources of gravitational waves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Detecting gravitational waves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Multi-messenger astronomy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77" y="1297042"/>
            <a:ext cx="1229637" cy="1612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54" y="3769505"/>
            <a:ext cx="2259793" cy="1500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25" y="5270284"/>
            <a:ext cx="3542124" cy="155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780" y="2103208"/>
            <a:ext cx="2695767" cy="14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727325"/>
            <a:ext cx="3944937" cy="3679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58939" y="227013"/>
            <a:ext cx="6408102" cy="7000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</a:rPr>
              <a:t>Initial and Advanced LIGO</a:t>
            </a:r>
            <a:endParaRPr lang="en-US" dirty="0">
              <a:latin typeface="Helvetica" charset="0"/>
            </a:endParaRPr>
          </a:p>
        </p:txBody>
      </p:sp>
      <p:sp>
        <p:nvSpPr>
          <p:cNvPr id="72708" name="Content Placeholder 7"/>
          <p:cNvSpPr>
            <a:spLocks noGrp="1"/>
          </p:cNvSpPr>
          <p:nvPr>
            <p:ph idx="4294967295"/>
          </p:nvPr>
        </p:nvSpPr>
        <p:spPr>
          <a:xfrm>
            <a:off x="0" y="1208972"/>
            <a:ext cx="4335463" cy="2985680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r>
              <a:rPr lang="en-US" dirty="0" smtClean="0">
                <a:latin typeface="Helvetica" charset="0"/>
              </a:rPr>
              <a:t>Advanced LIGO </a:t>
            </a:r>
            <a:r>
              <a:rPr lang="en-US" dirty="0" smtClean="0">
                <a:latin typeface="Helvetica" charset="0"/>
              </a:rPr>
              <a:t>will be </a:t>
            </a:r>
            <a:r>
              <a:rPr lang="en-US" dirty="0" smtClean="0">
                <a:latin typeface="Helvetica" charset="0"/>
              </a:rPr>
              <a:t>~10x more sensitive than initial LIGO (2005-2010), </a:t>
            </a:r>
            <a:r>
              <a:rPr lang="en-US" dirty="0" smtClean="0">
                <a:latin typeface="Helvetica" charset="0"/>
              </a:rPr>
              <a:t>sensitive </a:t>
            </a:r>
            <a:r>
              <a:rPr lang="en-US" dirty="0" smtClean="0">
                <a:latin typeface="Helvetica" charset="0"/>
              </a:rPr>
              <a:t>to colliding neutron stars in ~100,000 galaxies, expecting many detections per year.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endParaRPr lang="en-US" dirty="0">
              <a:latin typeface="Helvetica" charset="0"/>
            </a:endParaRPr>
          </a:p>
        </p:txBody>
      </p:sp>
      <p:pic>
        <p:nvPicPr>
          <p:cNvPr id="72709" name="Content Placeholder 6" descr="Local_Universe_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64125"/>
            <a:ext cx="1425575" cy="1343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12" name="Group 2"/>
          <p:cNvGrpSpPr>
            <a:grpSpLocks/>
          </p:cNvGrpSpPr>
          <p:nvPr/>
        </p:nvGrpSpPr>
        <p:grpSpPr bwMode="auto">
          <a:xfrm>
            <a:off x="2144713" y="4008438"/>
            <a:ext cx="2547937" cy="2398712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534380" y="6396335"/>
            <a:ext cx="186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Initial</a:t>
            </a:r>
            <a:r>
              <a:rPr lang="en-US" dirty="0"/>
              <a:t>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652647" y="6387638"/>
            <a:ext cx="254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Advanced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458" y="3653904"/>
            <a:ext cx="3557352" cy="29186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4144463" y="3676976"/>
            <a:ext cx="2306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Output Mode Cleaner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4" name="Picture 33" descr="ALIGO PS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669"/>
            <a:ext cx="3848036" cy="256535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 bwMode="auto">
          <a:xfrm>
            <a:off x="6336991" y="1986823"/>
            <a:ext cx="1496234" cy="8047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729" y="371624"/>
            <a:ext cx="7239000" cy="7031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LIGO in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70548" y="6400800"/>
            <a:ext cx="28956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z="1400" smtClean="0">
                <a:latin typeface="Helvetica"/>
                <a:cs typeface="Helvetica"/>
              </a:rPr>
              <a:pPr>
                <a:defRPr/>
              </a:pPr>
              <a:t>21</a:t>
            </a:fld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64" y="1108411"/>
            <a:ext cx="3849285" cy="255661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5980"/>
            <a:ext cx="4077464" cy="293172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70213" y="1143673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Helvetica"/>
                <a:cs typeface="Helvetica"/>
              </a:rPr>
              <a:t>Pre-stabilized Laser</a:t>
            </a:r>
            <a:endParaRPr lang="en-US" sz="14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4137" y="1110219"/>
            <a:ext cx="207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Active Seismic Isolation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2644" y="6076341"/>
            <a:ext cx="218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TransMon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’ Telescope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704" y="3059291"/>
            <a:ext cx="2251296" cy="352020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7559512" y="3314902"/>
            <a:ext cx="1584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‘Test Mass’ Mirror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80" y="1113991"/>
            <a:ext cx="2266920" cy="223494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767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22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Network~2022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716310" y="3157596"/>
            <a:ext cx="1419379" cy="1646278"/>
            <a:chOff x="5716310" y="3157596"/>
            <a:chExt cx="1419379" cy="1646278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716310" y="3972877"/>
              <a:ext cx="1419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(planned)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735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Multi-messenger astronomy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55" y="414126"/>
            <a:ext cx="4723135" cy="2072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218" y="2589414"/>
            <a:ext cx="166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</a:t>
            </a:r>
            <a:r>
              <a:rPr lang="en-US" sz="1200" dirty="0"/>
              <a:t>: Heidi </a:t>
            </a:r>
            <a:r>
              <a:rPr lang="en-US" sz="1200" dirty="0" err="1"/>
              <a:t>Sagerud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16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6" y="1198597"/>
            <a:ext cx="7655032" cy="55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0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messengers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8" y="1474259"/>
            <a:ext cx="8753210" cy="3840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8672" y="5740625"/>
            <a:ext cx="166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</a:t>
            </a:r>
            <a:r>
              <a:rPr lang="en-US" sz="1200" dirty="0"/>
              <a:t>: Heidi </a:t>
            </a:r>
            <a:r>
              <a:rPr lang="en-US" sz="1200" dirty="0" err="1"/>
              <a:t>Sagerud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70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9538"/>
            <a:ext cx="8229601" cy="1143000"/>
          </a:xfrm>
        </p:spPr>
        <p:txBody>
          <a:bodyPr/>
          <a:lstStyle/>
          <a:p>
            <a:r>
              <a:rPr lang="en-US" dirty="0" smtClean="0"/>
              <a:t>Gamma Ray Bursts</a:t>
            </a:r>
            <a:endParaRPr lang="en-US" dirty="0"/>
          </a:p>
        </p:txBody>
      </p:sp>
      <p:pic>
        <p:nvPicPr>
          <p:cNvPr id="3" name="Picture 2" descr="GB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5" y="1143538"/>
            <a:ext cx="4402784" cy="54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GRBs as multi-messengers</a:t>
            </a:r>
            <a:endParaRPr lang="en-US" dirty="0"/>
          </a:p>
        </p:txBody>
      </p:sp>
      <p:pic>
        <p:nvPicPr>
          <p:cNvPr id="3" name="Content Placeholder 4" descr="Screen Shot 2014-07-21 at 3.03.41 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r="230"/>
          <a:stretch/>
        </p:blipFill>
        <p:spPr>
          <a:xfrm>
            <a:off x="1389979" y="1258471"/>
            <a:ext cx="6723668" cy="4467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0728" y="5457231"/>
            <a:ext cx="2252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And gravitational waves!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4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71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GW localization: networks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57369" y="619128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C3978E-66EC-064F-B7D0-E57D63D89FA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56349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86771"/>
              </p:ext>
            </p:extLst>
          </p:nvPr>
        </p:nvGraphicFramePr>
        <p:xfrm>
          <a:off x="5690281" y="1636180"/>
          <a:ext cx="28162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1701800" imgH="215900" progId="Equation.3">
                  <p:embed/>
                </p:oleObj>
              </mc:Choice>
              <mc:Fallback>
                <p:oleObj name="Equation" r:id="rId3" imgW="1701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0281" y="1636180"/>
                        <a:ext cx="2816225" cy="414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575056" y="1247950"/>
            <a:ext cx="4978400" cy="5135225"/>
            <a:chOff x="2608479" y="1247950"/>
            <a:chExt cx="4978400" cy="5135225"/>
          </a:xfrm>
        </p:grpSpPr>
        <p:pic>
          <p:nvPicPr>
            <p:cNvPr id="56325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479" y="2681125"/>
              <a:ext cx="3706812" cy="370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 bwMode="auto">
            <a:xfrm>
              <a:off x="2862479" y="3733638"/>
              <a:ext cx="146050" cy="1666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CFF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805329" y="3892388"/>
              <a:ext cx="211137" cy="1206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CFF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5983116" flipH="1" flipV="1">
              <a:off x="3052979" y="4335300"/>
              <a:ext cx="161925" cy="1873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rot="5983116" flipH="1">
              <a:off x="3162517" y="4413087"/>
              <a:ext cx="234950" cy="1365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rot="13628580" flipH="1" flipV="1">
              <a:off x="5488204" y="3960650"/>
              <a:ext cx="112712" cy="1539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rot="13628580" flipH="1">
              <a:off x="5368347" y="4053520"/>
              <a:ext cx="161925" cy="1127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331" name="TextBox 34"/>
            <p:cNvSpPr txBox="1">
              <a:spLocks noChangeArrowheads="1"/>
            </p:cNvSpPr>
            <p:nvPr/>
          </p:nvSpPr>
          <p:spPr bwMode="auto">
            <a:xfrm>
              <a:off x="3095841" y="4576600"/>
              <a:ext cx="762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FFC6E3"/>
                  </a:solidFill>
                </a:rPr>
                <a:t>LIGO </a:t>
              </a:r>
            </a:p>
            <a:p>
              <a:r>
                <a:rPr lang="en-US" sz="1000" b="0">
                  <a:solidFill>
                    <a:srgbClr val="FFC6E3"/>
                  </a:solidFill>
                </a:rPr>
                <a:t>Livingston</a:t>
              </a:r>
            </a:p>
          </p:txBody>
        </p:sp>
        <p:sp>
          <p:nvSpPr>
            <p:cNvPr id="56332" name="TextBox 35"/>
            <p:cNvSpPr txBox="1">
              <a:spLocks noChangeArrowheads="1"/>
            </p:cNvSpPr>
            <p:nvPr/>
          </p:nvSpPr>
          <p:spPr bwMode="auto">
            <a:xfrm>
              <a:off x="5192929" y="4260688"/>
              <a:ext cx="4826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FFFF00"/>
                  </a:solidFill>
                </a:rPr>
                <a:t>Virgo</a:t>
              </a:r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462" y="1247950"/>
              <a:ext cx="1458912" cy="1093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667216" y="4087650"/>
              <a:ext cx="373063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 dirty="0">
                  <a:solidFill>
                    <a:schemeClr val="tx2"/>
                  </a:solidFill>
                  <a:cs typeface="+mn-cs"/>
                </a:rPr>
                <a:t>1</a:t>
              </a:r>
              <a:endParaRPr lang="en-US" sz="2000" i="1" dirty="0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39" name="Text Box 13"/>
            <p:cNvSpPr txBox="1">
              <a:spLocks noChangeArrowheads="1"/>
            </p:cNvSpPr>
            <p:nvPr/>
          </p:nvSpPr>
          <p:spPr bwMode="auto">
            <a:xfrm>
              <a:off x="3465729" y="4236875"/>
              <a:ext cx="373062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>
                  <a:solidFill>
                    <a:schemeClr val="tx2"/>
                  </a:solidFill>
                  <a:cs typeface="+mn-cs"/>
                </a:rPr>
                <a:t>2</a:t>
              </a:r>
              <a:endParaRPr lang="en-US" sz="2000" i="1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5689816" y="4348000"/>
              <a:ext cx="373063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 dirty="0">
                  <a:solidFill>
                    <a:schemeClr val="tx2"/>
                  </a:solidFill>
                  <a:cs typeface="+mn-cs"/>
                </a:rPr>
                <a:t>3</a:t>
              </a:r>
              <a:endParaRPr lang="en-US" sz="2000" i="1" dirty="0">
                <a:solidFill>
                  <a:schemeClr val="tx2"/>
                </a:solidFill>
                <a:cs typeface="+mn-cs"/>
              </a:endParaRP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 bwMode="auto">
            <a:xfrm flipH="1">
              <a:off x="2937349" y="2341737"/>
              <a:ext cx="487363" cy="12652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>
              <a:stCxn id="37" idx="2"/>
            </p:cNvCxnSpPr>
            <p:nvPr/>
          </p:nvCxnSpPr>
          <p:spPr bwMode="auto">
            <a:xfrm flipH="1">
              <a:off x="3343749" y="2341737"/>
              <a:ext cx="80963" cy="19319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>
              <a:stCxn id="37" idx="2"/>
            </p:cNvCxnSpPr>
            <p:nvPr/>
          </p:nvCxnSpPr>
          <p:spPr bwMode="auto">
            <a:xfrm>
              <a:off x="3424712" y="2341737"/>
              <a:ext cx="2035175" cy="15716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340" name="TextBox 33"/>
            <p:cNvSpPr txBox="1">
              <a:spLocks noChangeArrowheads="1"/>
            </p:cNvSpPr>
            <p:nvPr/>
          </p:nvSpPr>
          <p:spPr bwMode="auto">
            <a:xfrm>
              <a:off x="3005354" y="3730463"/>
              <a:ext cx="641350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CCFFCC"/>
                  </a:solidFill>
                </a:rPr>
                <a:t>LIGO </a:t>
              </a:r>
            </a:p>
            <a:p>
              <a:r>
                <a:rPr lang="en-US" sz="1000" b="0">
                  <a:solidFill>
                    <a:srgbClr val="CCFFCC"/>
                  </a:solidFill>
                </a:rPr>
                <a:t>Hanford</a:t>
              </a:r>
            </a:p>
          </p:txBody>
        </p:sp>
        <p:sp>
          <p:nvSpPr>
            <p:cNvPr id="57" name="TextBox 56"/>
            <p:cNvSpPr txBox="1">
              <a:spLocks noChangeArrowheads="1"/>
            </p:cNvSpPr>
            <p:nvPr/>
          </p:nvSpPr>
          <p:spPr bwMode="auto">
            <a:xfrm>
              <a:off x="3992779" y="4213063"/>
              <a:ext cx="91563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GW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Detector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Network</a:t>
              </a:r>
            </a:p>
          </p:txBody>
        </p:sp>
        <p:sp>
          <p:nvSpPr>
            <p:cNvPr id="56350" name="Rectangle 63"/>
            <p:cNvSpPr>
              <a:spLocks noChangeArrowheads="1"/>
            </p:cNvSpPr>
            <p:nvPr/>
          </p:nvSpPr>
          <p:spPr bwMode="auto">
            <a:xfrm>
              <a:off x="5723154" y="5851363"/>
              <a:ext cx="18637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solidFill>
                    <a:schemeClr val="tx2"/>
                  </a:solidFill>
                </a:rPr>
                <a:t>Image:</a:t>
              </a:r>
            </a:p>
            <a:p>
              <a:r>
                <a:rPr lang="en-US" sz="900" b="0">
                  <a:solidFill>
                    <a:schemeClr val="tx2"/>
                  </a:solidFill>
                </a:rPr>
                <a:t>http://earthobservatory.nasa.gov/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3747" y="1196813"/>
            <a:ext cx="4719638" cy="5661187"/>
            <a:chOff x="2381466" y="1196813"/>
            <a:chExt cx="4719638" cy="5661187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91" y="1226975"/>
              <a:ext cx="1216025" cy="1260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2381466" y="3325650"/>
              <a:ext cx="4029075" cy="18113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49617" y="5471815"/>
              <a:ext cx="1988391" cy="1386185"/>
              <a:chOff x="2549617" y="5471815"/>
              <a:chExt cx="1988391" cy="138618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4719" y="5492223"/>
                <a:ext cx="1953289" cy="136577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549617" y="5675797"/>
                <a:ext cx="90316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Optical </a:t>
                </a:r>
              </a:p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follow-up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576819" y="5471815"/>
                <a:ext cx="6336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LSST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5053229" y="2389025"/>
              <a:ext cx="788987" cy="9699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4205664" y="5136988"/>
              <a:ext cx="255427" cy="481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5840629" y="2517613"/>
              <a:ext cx="1260475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X-ray, </a:t>
              </a:r>
              <a:r>
                <a:rPr lang="en-US" sz="1600" dirty="0">
                  <a:solidFill>
                    <a:schemeClr val="tx2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-ray 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follow-up  </a:t>
              </a:r>
            </a:p>
          </p:txBody>
        </p:sp>
        <p:sp>
          <p:nvSpPr>
            <p:cNvPr id="56351" name="TextBox 64"/>
            <p:cNvSpPr txBox="1">
              <a:spLocks noChangeArrowheads="1"/>
            </p:cNvSpPr>
            <p:nvPr/>
          </p:nvSpPr>
          <p:spPr bwMode="auto">
            <a:xfrm>
              <a:off x="5774462" y="1196813"/>
              <a:ext cx="8233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 dirty="0" smtClean="0">
                  <a:solidFill>
                    <a:schemeClr val="bg1"/>
                  </a:solidFill>
                </a:rPr>
                <a:t>Swift</a:t>
              </a:r>
            </a:p>
            <a:p>
              <a:r>
                <a:rPr lang="en-US" b="0" dirty="0" smtClean="0">
                  <a:solidFill>
                    <a:schemeClr val="bg1"/>
                  </a:solidFill>
                </a:rPr>
                <a:t>Satellite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149" y="2706964"/>
            <a:ext cx="4256851" cy="343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07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8723E-6 -3.98334E-6 L -0.22041 -0.003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0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12E-6 -9.76174E-7 L -0.21572 -0.006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29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Network~2022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716310" y="3157596"/>
            <a:ext cx="1419379" cy="1646278"/>
            <a:chOff x="5716310" y="3157596"/>
            <a:chExt cx="1419379" cy="1646278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716310" y="3972877"/>
              <a:ext cx="1419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(planned)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748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Einstein’s gravity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97" y="496724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731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Localization with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LIGO-Virgo only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4" y="2057400"/>
            <a:ext cx="67246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9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2057400"/>
            <a:ext cx="67151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731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Localization: LIGO-Virgo plus LIGO-India</a:t>
            </a:r>
          </a:p>
        </p:txBody>
      </p:sp>
    </p:spTree>
    <p:extLst>
      <p:ext uri="{BB962C8B-B14F-4D97-AF65-F5344CB8AC3E}">
        <p14:creationId xmlns:p14="http://schemas.microsoft.com/office/powerpoint/2010/main" val="364567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079" y="3355696"/>
            <a:ext cx="8489912" cy="1793167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sz="4900" dirty="0" smtClean="0"/>
              <a:t>Gravitational </a:t>
            </a:r>
            <a:r>
              <a:rPr lang="en-US" sz="4900" dirty="0" smtClean="0"/>
              <a:t>Waves</a:t>
            </a:r>
            <a:br>
              <a:rPr lang="en-US" sz="4900" dirty="0" smtClean="0"/>
            </a:br>
            <a:r>
              <a:rPr lang="en-US" sz="4000" dirty="0"/>
              <a:t>Einstein’s Astrophysical Messengers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00" y="612446"/>
            <a:ext cx="4031750" cy="251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69" y="320350"/>
            <a:ext cx="1890076" cy="2478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0745" y="545111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Questions? Email </a:t>
            </a:r>
            <a:r>
              <a:rPr lang="en-US" dirty="0" smtClean="0">
                <a:hlinkClick r:id="rId4"/>
              </a:rPr>
              <a:t>gonzalez@lsu.edu</a:t>
            </a:r>
            <a:r>
              <a:rPr lang="en-US" dirty="0" smtClean="0"/>
              <a:t>, or go to </a:t>
            </a:r>
            <a:r>
              <a:rPr lang="en-US" dirty="0" err="1" smtClean="0"/>
              <a:t>www.ligo.org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8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7772400" cy="1143000"/>
          </a:xfrm>
        </p:spPr>
        <p:txBody>
          <a:bodyPr/>
          <a:lstStyle/>
          <a:p>
            <a:r>
              <a:rPr lang="en-US" dirty="0" smtClean="0"/>
              <a:t>Newton’s </a:t>
            </a:r>
            <a:r>
              <a:rPr lang="en-US" dirty="0" smtClean="0"/>
              <a:t>gravity</a:t>
            </a:r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93763" y="1401763"/>
            <a:ext cx="4724400" cy="1812924"/>
            <a:chOff x="1038" y="773"/>
            <a:chExt cx="2976" cy="1142"/>
          </a:xfrm>
        </p:grpSpPr>
        <p:sp>
          <p:nvSpPr>
            <p:cNvPr id="77829" name="Oval 5"/>
            <p:cNvSpPr>
              <a:spLocks noChangeArrowheads="1"/>
            </p:cNvSpPr>
            <p:nvPr/>
          </p:nvSpPr>
          <p:spPr bwMode="auto">
            <a:xfrm>
              <a:off x="1038" y="831"/>
              <a:ext cx="662" cy="6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>
              <a:off x="3352" y="773"/>
              <a:ext cx="662" cy="6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>
              <a:off x="1692" y="1147"/>
              <a:ext cx="5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2778" y="1143"/>
              <a:ext cx="5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1374" y="1624"/>
              <a:ext cx="25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“Newton’s law”</a:t>
              </a:r>
              <a:r>
                <a:rPr lang="en-US" dirty="0"/>
                <a:t>: F = Gm</a:t>
              </a:r>
              <a:r>
                <a:rPr lang="en-US" baseline="-25000" dirty="0"/>
                <a:t>1</a:t>
              </a:r>
              <a:r>
                <a:rPr lang="en-US" dirty="0"/>
                <a:t>m</a:t>
              </a:r>
              <a:r>
                <a:rPr lang="en-US" baseline="-25000" dirty="0"/>
                <a:t>2</a:t>
              </a:r>
              <a:r>
                <a:rPr lang="en-US" dirty="0"/>
                <a:t>/r</a:t>
              </a:r>
              <a:r>
                <a:rPr lang="en-US" baseline="30000" dirty="0"/>
                <a:t>2</a:t>
              </a:r>
            </a:p>
          </p:txBody>
        </p:sp>
      </p:grpSp>
      <p:pic>
        <p:nvPicPr>
          <p:cNvPr id="77834" name="Picture 10" descr="new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0075" y="1093788"/>
            <a:ext cx="1905000" cy="2219325"/>
          </a:xfrm>
          <a:prstGeom prst="rect">
            <a:avLst/>
          </a:prstGeom>
          <a:noFill/>
        </p:spPr>
      </p:pic>
      <p:pic>
        <p:nvPicPr>
          <p:cNvPr id="77838" name="Picture 14" descr="SunEarthMo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588" y="4575175"/>
            <a:ext cx="2359025" cy="1863725"/>
          </a:xfrm>
          <a:prstGeom prst="rect">
            <a:avLst/>
          </a:prstGeom>
          <a:noFill/>
        </p:spPr>
      </p:pic>
      <p:pic>
        <p:nvPicPr>
          <p:cNvPr id="77839" name="Picture 15" descr="AppleEart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4063" y="4513263"/>
            <a:ext cx="2743200" cy="1828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6908" y="3671852"/>
            <a:ext cx="831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Explains why apples fall, why the planets move around the Sun,…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846436" y="5761242"/>
            <a:ext cx="35873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chemeClr val="accent2"/>
                </a:solidFill>
              </a:rPr>
              <a:t>sciencebulletins.amnh.</a:t>
            </a:r>
            <a:r>
              <a:rPr lang="en-US" b="1" dirty="0" err="1" smtClean="0">
                <a:solidFill>
                  <a:schemeClr val="accent2"/>
                </a:solidFill>
              </a:rPr>
              <a:t>org</a:t>
            </a:r>
            <a:endParaRPr lang="en-US" b="1" dirty="0" smtClean="0">
              <a:solidFill>
                <a:schemeClr val="accent2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And in YouTube!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349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>
          <a:xfrm>
            <a:off x="509588" y="214313"/>
            <a:ext cx="7772400" cy="1143000"/>
          </a:xfrm>
        </p:spPr>
        <p:txBody>
          <a:bodyPr/>
          <a:lstStyle/>
          <a:p>
            <a:r>
              <a:rPr lang="en-US" dirty="0" smtClean="0"/>
              <a:t>Einstein’s gravity</a:t>
            </a:r>
            <a:endParaRPr lang="en-US" dirty="0"/>
          </a:p>
        </p:txBody>
      </p:sp>
      <p:pic>
        <p:nvPicPr>
          <p:cNvPr id="2" name="amnh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0400" y="1384300"/>
            <a:ext cx="5283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8 at 4.0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955800"/>
            <a:ext cx="3733800" cy="2933700"/>
          </a:xfrm>
          <a:prstGeom prst="rect">
            <a:avLst/>
          </a:prstGeom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973149" y="849233"/>
            <a:ext cx="6167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When masses move, they wrinkle the space time fabric, making other masses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move. </a:t>
            </a:r>
            <a:endParaRPr lang="en-US" b="1" dirty="0">
              <a:solidFill>
                <a:srgbClr val="D6009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gravity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134153" name="Group 9"/>
          <p:cNvGrpSpPr>
            <a:grpSpLocks/>
          </p:cNvGrpSpPr>
          <p:nvPr/>
        </p:nvGrpSpPr>
        <p:grpSpPr bwMode="auto">
          <a:xfrm>
            <a:off x="116984" y="1971675"/>
            <a:ext cx="2328863" cy="4540250"/>
            <a:chOff x="192" y="1256"/>
            <a:chExt cx="1467" cy="2860"/>
          </a:xfrm>
        </p:grpSpPr>
        <p:pic>
          <p:nvPicPr>
            <p:cNvPr id="134154" name="Picture 10" descr="SunEarthMo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2" y="3087"/>
              <a:ext cx="1302" cy="1029"/>
            </a:xfrm>
            <a:prstGeom prst="rect">
              <a:avLst/>
            </a:prstGeom>
            <a:noFill/>
          </p:spPr>
        </p:pic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192" y="2047"/>
              <a:ext cx="146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Explains just as well as </a:t>
              </a:r>
              <a:r>
                <a:rPr lang="en-US" sz="2000" dirty="0" err="1"/>
                <a:t>Newtons’</a:t>
              </a:r>
              <a:r>
                <a:rPr lang="en-US" sz="2000" dirty="0"/>
                <a:t> why things fall and planetary </a:t>
              </a:r>
              <a:r>
                <a:rPr lang="en-US" sz="2000" dirty="0" smtClean="0"/>
                <a:t>motion. </a:t>
              </a:r>
              <a:endParaRPr lang="en-US" sz="2000" dirty="0"/>
            </a:p>
          </p:txBody>
        </p:sp>
        <p:grpSp>
          <p:nvGrpSpPr>
            <p:cNvPr id="134156" name="Group 12"/>
            <p:cNvGrpSpPr>
              <a:grpSpLocks/>
            </p:cNvGrpSpPr>
            <p:nvPr/>
          </p:nvGrpSpPr>
          <p:grpSpPr bwMode="auto">
            <a:xfrm>
              <a:off x="689" y="1256"/>
              <a:ext cx="369" cy="782"/>
              <a:chOff x="4286" y="2038"/>
              <a:chExt cx="369" cy="782"/>
            </a:xfrm>
          </p:grpSpPr>
          <p:pic>
            <p:nvPicPr>
              <p:cNvPr id="134157" name="Picture 13" descr="AppleEarth"/>
              <p:cNvPicPr>
                <a:picLocks noChangeAspect="1" noChangeArrowheads="1"/>
              </p:cNvPicPr>
              <p:nvPr/>
            </p:nvPicPr>
            <p:blipFill>
              <a:blip r:embed="rId6"/>
              <a:srcRect l="38411" r="32857" b="56836"/>
              <a:stretch>
                <a:fillRect/>
              </a:stretch>
            </p:blipFill>
            <p:spPr bwMode="auto">
              <a:xfrm>
                <a:off x="4286" y="2038"/>
                <a:ext cx="369" cy="370"/>
              </a:xfrm>
              <a:prstGeom prst="rect">
                <a:avLst/>
              </a:prstGeom>
              <a:noFill/>
            </p:spPr>
          </p:pic>
          <p:sp>
            <p:nvSpPr>
              <p:cNvPr id="134158" name="Line 14"/>
              <p:cNvSpPr>
                <a:spLocks noChangeShapeType="1"/>
              </p:cNvSpPr>
              <p:nvPr/>
            </p:nvSpPr>
            <p:spPr bwMode="auto">
              <a:xfrm>
                <a:off x="4471" y="2271"/>
                <a:ext cx="0" cy="5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3" name="Picture 22" descr="Screen Shot 2015-05-26 at 3.12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25" y="5306317"/>
            <a:ext cx="2571249" cy="123870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3704048" y="4620993"/>
            <a:ext cx="211659" cy="114055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96763" y="4408059"/>
            <a:ext cx="259161" cy="125559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3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(Some of) Einstein’s predictions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35178" y="2043333"/>
            <a:ext cx="8080725" cy="4364914"/>
          </a:xfrm>
        </p:spPr>
        <p:txBody>
          <a:bodyPr/>
          <a:lstStyle/>
          <a:p>
            <a:r>
              <a:rPr lang="en-US" dirty="0" smtClean="0"/>
              <a:t> The Universe expands.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There are “black holes”.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Light </a:t>
            </a:r>
            <a:r>
              <a:rPr lang="en-US" dirty="0" smtClean="0"/>
              <a:t>bends its path around matter </a:t>
            </a:r>
            <a:br>
              <a:rPr lang="en-US" dirty="0" smtClean="0"/>
            </a:br>
            <a:r>
              <a:rPr lang="en-US" dirty="0" smtClean="0"/>
              <a:t>(following with space-time).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Clocks run at different rates at different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heights </a:t>
            </a:r>
            <a:r>
              <a:rPr lang="en-US" dirty="0" smtClean="0"/>
              <a:t>from Earth. </a:t>
            </a:r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3" name="Picture 2" descr="Screen Shot 2015-05-26 at 3.1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94" y="1203999"/>
            <a:ext cx="1742253" cy="839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342" y="2416738"/>
            <a:ext cx="1442280" cy="1045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559" y="1301096"/>
            <a:ext cx="2904629" cy="1837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006" y="3232383"/>
            <a:ext cx="2736794" cy="1494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519" y="4915169"/>
            <a:ext cx="2421884" cy="16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1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gravity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1040453" y="5086292"/>
            <a:ext cx="7184576" cy="1477964"/>
            <a:chOff x="1794" y="3621"/>
            <a:chExt cx="3785" cy="931"/>
          </a:xfrm>
        </p:grpSpPr>
        <p:sp>
          <p:nvSpPr>
            <p:cNvPr id="134151" name="Text Box 7"/>
            <p:cNvSpPr txBox="1">
              <a:spLocks noChangeArrowheads="1"/>
            </p:cNvSpPr>
            <p:nvPr/>
          </p:nvSpPr>
          <p:spPr bwMode="auto">
            <a:xfrm>
              <a:off x="1794" y="3621"/>
              <a:ext cx="3785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lso </a:t>
              </a:r>
              <a:r>
                <a:rPr lang="en-US" dirty="0"/>
                <a:t>predicts </a:t>
              </a:r>
              <a:r>
                <a:rPr lang="en-US" dirty="0" smtClean="0"/>
                <a:t>                                    traveling </a:t>
              </a:r>
              <a:r>
                <a:rPr lang="en-US" dirty="0"/>
                <a:t>away from moving </a:t>
              </a:r>
              <a:r>
                <a:rPr lang="en-US" dirty="0" smtClean="0"/>
                <a:t>masses, and carrying energy away. 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Two </a:t>
              </a:r>
              <a:r>
                <a:rPr lang="en-US" dirty="0" smtClean="0"/>
                <a:t>stars would orbit around each getting closer and closer </a:t>
              </a:r>
              <a:r>
                <a:rPr lang="en-US" dirty="0" smtClean="0"/>
                <a:t>together</a:t>
              </a:r>
              <a:r>
                <a:rPr lang="en-US" dirty="0" smtClean="0"/>
                <a:t>, </a:t>
              </a:r>
              <a:r>
                <a:rPr lang="en-US" dirty="0"/>
                <a:t>as energy is emitted from the system through gravitational waves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3415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596" y="3621"/>
              <a:ext cx="1224" cy="238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blurRad="63500" dist="53882" dir="2700000" algn="ctr" rotWithShape="0">
                      <a:srgbClr val="C0C0C0"/>
                    </a:outerShdw>
                  </a:effectLst>
                  <a:latin typeface="Times New Roman"/>
                  <a:ea typeface="Times New Roman"/>
                  <a:cs typeface="Times New Roman"/>
                </a:rPr>
                <a:t>gravitational waves</a:t>
              </a:r>
            </a:p>
          </p:txBody>
        </p:sp>
      </p:grp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2282537" y="4140771"/>
            <a:ext cx="4816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Einstein’s messengers,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National Science Foundation </a:t>
            </a:r>
            <a:r>
              <a:rPr lang="en-US" sz="1600" dirty="0" smtClean="0">
                <a:solidFill>
                  <a:schemeClr val="accent2"/>
                </a:solidFill>
              </a:rPr>
              <a:t>video</a:t>
            </a:r>
          </a:p>
          <a:p>
            <a:pPr algn="ctr"/>
            <a:r>
              <a:rPr lang="en-US" sz="1600" dirty="0" err="1" smtClean="0">
                <a:solidFill>
                  <a:schemeClr val="accent2"/>
                </a:solidFill>
              </a:rPr>
              <a:t>www.einsteinsmessengers.org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binary_EinsteinM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4583" y="882519"/>
            <a:ext cx="5754108" cy="33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Gravitational Waves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90" y="487646"/>
            <a:ext cx="4555172" cy="24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1461</TotalTime>
  <Words>793</Words>
  <Application>Microsoft Macintosh PowerPoint</Application>
  <PresentationFormat>On-screen Show (4:3)</PresentationFormat>
  <Paragraphs>158</Paragraphs>
  <Slides>32</Slides>
  <Notes>8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Slipstream</vt:lpstr>
      <vt:lpstr>Equation</vt:lpstr>
      <vt:lpstr>Gravitational Waves Einstein’s Astrophysical Messengers</vt:lpstr>
      <vt:lpstr>Lecture plan</vt:lpstr>
      <vt:lpstr>Einstein’s gravity</vt:lpstr>
      <vt:lpstr>Newton’s gravity</vt:lpstr>
      <vt:lpstr>Einstein’s gravity</vt:lpstr>
      <vt:lpstr>Einstein’s gravity</vt:lpstr>
      <vt:lpstr>(Some of) Einstein’s predictions</vt:lpstr>
      <vt:lpstr>Einstein’s gravity</vt:lpstr>
      <vt:lpstr>Sources of Gravitational Waves</vt:lpstr>
      <vt:lpstr>Early Universe</vt:lpstr>
      <vt:lpstr>Supernova explosions</vt:lpstr>
      <vt:lpstr>Rotating stars</vt:lpstr>
      <vt:lpstr>Neutron stars</vt:lpstr>
      <vt:lpstr>Neutron stars in Binary systems</vt:lpstr>
      <vt:lpstr>Binary systems</vt:lpstr>
      <vt:lpstr>Detecting gravitational waves </vt:lpstr>
      <vt:lpstr>GW landscape</vt:lpstr>
      <vt:lpstr>How to detect gravitational waves with an interferometer</vt:lpstr>
      <vt:lpstr>The LIGO Observatories</vt:lpstr>
      <vt:lpstr>Initial and Advanced LIGO</vt:lpstr>
      <vt:lpstr>Advanced LIGO in Pictures</vt:lpstr>
      <vt:lpstr>PowerPoint Presentation</vt:lpstr>
      <vt:lpstr>Multi-messenger astronomy</vt:lpstr>
      <vt:lpstr>Multiple wavelengths</vt:lpstr>
      <vt:lpstr>Multiple messengers</vt:lpstr>
      <vt:lpstr>Gamma Ray Bursts</vt:lpstr>
      <vt:lpstr>GRBs as multi-messengers</vt:lpstr>
      <vt:lpstr>GW localization: networks</vt:lpstr>
      <vt:lpstr>PowerPoint Presentation</vt:lpstr>
      <vt:lpstr>Localization with LIGO-Virgo only</vt:lpstr>
      <vt:lpstr>Localization: LIGO-Virgo plus LIGO-India</vt:lpstr>
      <vt:lpstr>Gravitational Waves Einstein’s Astrophysical Messengers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 Einstein’s Astrophysical Messengers</dc:title>
  <dc:creator>Gabriela Gonzalez</dc:creator>
  <cp:lastModifiedBy>Gabriela Gonzalez</cp:lastModifiedBy>
  <cp:revision>22</cp:revision>
  <cp:lastPrinted>2015-05-28T00:19:26Z</cp:lastPrinted>
  <dcterms:created xsi:type="dcterms:W3CDTF">2015-05-26T19:48:27Z</dcterms:created>
  <dcterms:modified xsi:type="dcterms:W3CDTF">2015-05-28T21:09:31Z</dcterms:modified>
</cp:coreProperties>
</file>