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77" r:id="rId4"/>
    <p:sldId id="278" r:id="rId5"/>
    <p:sldId id="287" r:id="rId6"/>
    <p:sldId id="311" r:id="rId7"/>
    <p:sldId id="294" r:id="rId8"/>
    <p:sldId id="312" r:id="rId9"/>
    <p:sldId id="313" r:id="rId10"/>
    <p:sldId id="282" r:id="rId11"/>
    <p:sldId id="314" r:id="rId12"/>
    <p:sldId id="280" r:id="rId13"/>
    <p:sldId id="332" r:id="rId14"/>
    <p:sldId id="315" r:id="rId15"/>
    <p:sldId id="281" r:id="rId16"/>
    <p:sldId id="316" r:id="rId17"/>
    <p:sldId id="317" r:id="rId18"/>
    <p:sldId id="318" r:id="rId19"/>
    <p:sldId id="334" r:id="rId20"/>
    <p:sldId id="321" r:id="rId21"/>
    <p:sldId id="320" r:id="rId22"/>
    <p:sldId id="322" r:id="rId23"/>
    <p:sldId id="323" r:id="rId24"/>
    <p:sldId id="327" r:id="rId25"/>
    <p:sldId id="333" r:id="rId26"/>
    <p:sldId id="328" r:id="rId27"/>
    <p:sldId id="329" r:id="rId28"/>
    <p:sldId id="283" r:id="rId29"/>
    <p:sldId id="325" r:id="rId30"/>
    <p:sldId id="335" r:id="rId31"/>
    <p:sldId id="290" r:id="rId32"/>
    <p:sldId id="274" r:id="rId33"/>
    <p:sldId id="336" r:id="rId34"/>
    <p:sldId id="289" r:id="rId35"/>
    <p:sldId id="302" r:id="rId36"/>
    <p:sldId id="286" r:id="rId37"/>
    <p:sldId id="27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8" autoAdjust="0"/>
    <p:restoredTop sz="89106" autoAdjust="0"/>
  </p:normalViewPr>
  <p:slideViewPr>
    <p:cSldViewPr snapToGrid="0">
      <p:cViewPr>
        <p:scale>
          <a:sx n="100" d="100"/>
          <a:sy n="100" d="100"/>
        </p:scale>
        <p:origin x="-128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356D4-FC94-4ED1-BC11-97A7473742F0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28AC2-6A4B-461F-99B0-3F4E6B11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tabLst/>
            </a:pPr>
            <a:endParaRPr lang="en-US" sz="1200" b="0" i="0" u="none" strike="noStrike" kern="1200" dirty="0" smtClean="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Dually Resonant 2 Meter Linear Filter Cavity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Low Finesse (~150) 532nm cavity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High Finesse, Narrow linewidth 1064 nm cavity</a:t>
            </a:r>
            <a:r>
              <a:rPr lang="en-US" sz="1200" b="0" i="0" u="none" strike="noStrike" kern="1200" baseline="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 </a:t>
            </a: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(Finesse ~ 30000,  Linewidth ~2.5 kHz)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Low Optical losses: &lt; 1 ppm/m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Length servo uses low finesse  532 nm cavity (similar to </a:t>
            </a:r>
            <a:r>
              <a:rPr lang="en-US" sz="1200" b="0" i="0" u="none" strike="noStrike" kern="1200" dirty="0" err="1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aLIGO</a:t>
            </a: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 ALS)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30 kHz Bandwidth PDH servo locks laser to filter cavity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Variable detuning for 1064 nm using AOM.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Same squeezer used for H1 Squeezing experiment in 2011.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Bow-tie doubly resonant OPO based on ANU design [4].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Pump laser is phase locked to Filter cavity laser.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Detuning of squeezed field controlled by AOM on filter cavity table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US" sz="1200" b="0" i="0" u="none" strike="noStrike" kern="1200" dirty="0" smtClean="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72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Remake the figure to include </a:t>
            </a:r>
            <a:r>
              <a:rPr lang="en-US" dirty="0" err="1" smtClean="0"/>
              <a:t>ifo</a:t>
            </a:r>
            <a:r>
              <a:rPr lang="en-US" dirty="0" smtClean="0"/>
              <a:t>,</a:t>
            </a:r>
            <a:r>
              <a:rPr lang="en-US" baseline="0" dirty="0" smtClean="0"/>
              <a:t> OMC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the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18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87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Trade</a:t>
            </a:r>
            <a:r>
              <a:rPr lang="en-US" baseline="0" dirty="0" smtClean="0"/>
              <a:t> off at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72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middle,</a:t>
            </a:r>
            <a:r>
              <a:rPr lang="en-US" baseline="0" dirty="0" smtClean="0"/>
              <a:t> not affected as much by the phase noise?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46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</a:t>
            </a:r>
            <a:r>
              <a:rPr lang="en-US" baseline="0" dirty="0" smtClean="0"/>
              <a:t> if 4km really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7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Match</a:t>
            </a:r>
            <a:r>
              <a:rPr lang="en-US" baseline="0" dirty="0" smtClean="0"/>
              <a:t> up the color or erase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many degeneracy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6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seems to work -&gt; we can play around with it!</a:t>
            </a:r>
          </a:p>
          <a:p>
            <a:r>
              <a:rPr lang="en-US" dirty="0" smtClean="0"/>
              <a:t>Cite</a:t>
            </a:r>
            <a:r>
              <a:rPr lang="en-US" baseline="0" dirty="0" smtClean="0"/>
              <a:t> 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5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9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8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the plot and merge to the next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terms of filter cavity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the values</a:t>
            </a:r>
            <a:r>
              <a:rPr lang="en-US" baseline="0" dirty="0" smtClean="0"/>
              <a:t> in the table</a:t>
            </a:r>
            <a:endParaRPr lang="en-US" dirty="0" smtClean="0"/>
          </a:p>
          <a:p>
            <a:r>
              <a:rPr lang="en-US" dirty="0" smtClean="0"/>
              <a:t>20</a:t>
            </a:r>
            <a:r>
              <a:rPr lang="en-US" baseline="0" dirty="0" smtClean="0"/>
              <a:t> ppm?</a:t>
            </a:r>
          </a:p>
          <a:p>
            <a:r>
              <a:rPr lang="en-US" baseline="0" dirty="0" smtClean="0"/>
              <a:t>For different wave length?</a:t>
            </a:r>
          </a:p>
          <a:p>
            <a:endParaRPr lang="en-US" baseline="0" dirty="0" smtClean="0"/>
          </a:p>
          <a:p>
            <a:r>
              <a:rPr lang="en-US" baseline="0" dirty="0" smtClean="0"/>
              <a:t>2m value is for 1.2kHz HWHM, convert it to 50Hz HWHM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37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the values</a:t>
            </a:r>
            <a:r>
              <a:rPr lang="en-US" baseline="0" dirty="0" smtClean="0"/>
              <a:t> in the table</a:t>
            </a:r>
            <a:endParaRPr lang="en-US" dirty="0" smtClean="0"/>
          </a:p>
          <a:p>
            <a:r>
              <a:rPr lang="en-US" dirty="0" smtClean="0"/>
              <a:t>20</a:t>
            </a:r>
            <a:r>
              <a:rPr lang="en-US" baseline="0" dirty="0" smtClean="0"/>
              <a:t> ppm?</a:t>
            </a:r>
          </a:p>
          <a:p>
            <a:r>
              <a:rPr lang="en-US" baseline="0" dirty="0" smtClean="0"/>
              <a:t>For different wave length?</a:t>
            </a:r>
          </a:p>
          <a:p>
            <a:endParaRPr lang="en-US" baseline="0" dirty="0" smtClean="0"/>
          </a:p>
          <a:p>
            <a:r>
              <a:rPr lang="en-US" baseline="0" dirty="0" smtClean="0"/>
              <a:t>2m value is for 1.2kHz HWHM, convert it to 50Hz HWHM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AC2-6A4B-461F-99B0-3F4E6B114C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9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96A-DE66-4043-A1E0-EC1180D04363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E0F-5390-45CB-837A-4BDEB070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1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96A-DE66-4043-A1E0-EC1180D04363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E0F-5390-45CB-837A-4BDEB070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96A-DE66-4043-A1E0-EC1180D04363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E0F-5390-45CB-837A-4BDEB070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96A-DE66-4043-A1E0-EC1180D04363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E0F-5390-45CB-837A-4BDEB070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0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96A-DE66-4043-A1E0-EC1180D04363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E0F-5390-45CB-837A-4BDEB070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96A-DE66-4043-A1E0-EC1180D04363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E0F-5390-45CB-837A-4BDEB070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96A-DE66-4043-A1E0-EC1180D04363}" type="datetimeFigureOut">
              <a:rPr lang="en-US" smtClean="0"/>
              <a:t>6/2/15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E0F-5390-45CB-837A-4BDEB070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96A-DE66-4043-A1E0-EC1180D04363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E0F-5390-45CB-837A-4BDEB070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96A-DE66-4043-A1E0-EC1180D04363}" type="datetimeFigureOut">
              <a:rPr lang="en-US" smtClean="0"/>
              <a:t>6/2/15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E0F-5390-45CB-837A-4BDEB070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1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96A-DE66-4043-A1E0-EC1180D04363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E0F-5390-45CB-837A-4BDEB070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7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96A-DE66-4043-A1E0-EC1180D04363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E0F-5390-45CB-837A-4BDEB070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2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CE96A-DE66-4043-A1E0-EC1180D04363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2E0F-5390-45CB-837A-4BDEB070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41.emf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jpeg"/><Relationship Id="rId9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 Dependent Squeezing</a:t>
            </a:r>
            <a:br>
              <a:rPr lang="en-US" dirty="0" smtClean="0"/>
            </a:br>
            <a:r>
              <a:rPr lang="en-US" dirty="0" smtClean="0"/>
              <a:t>Roadmap toward 10dB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656" y="3790719"/>
            <a:ext cx="10029371" cy="2508477"/>
          </a:xfrm>
        </p:spPr>
        <p:txBody>
          <a:bodyPr>
            <a:normAutofit/>
          </a:bodyPr>
          <a:lstStyle/>
          <a:p>
            <a:r>
              <a:rPr lang="en-US" dirty="0" smtClean="0"/>
              <a:t>Tomoki Isogai</a:t>
            </a:r>
          </a:p>
          <a:p>
            <a:r>
              <a:rPr lang="en-US" dirty="0" smtClean="0"/>
              <a:t>LIGO MIT</a:t>
            </a:r>
          </a:p>
          <a:p>
            <a:r>
              <a:rPr lang="en-US" sz="1800" dirty="0"/>
              <a:t>In collaboration with:</a:t>
            </a:r>
          </a:p>
          <a:p>
            <a:r>
              <a:rPr lang="en-US" dirty="0"/>
              <a:t>Eric </a:t>
            </a:r>
            <a:r>
              <a:rPr lang="en-US" dirty="0" err="1"/>
              <a:t>Oelker</a:t>
            </a:r>
            <a:r>
              <a:rPr lang="en-US" dirty="0"/>
              <a:t>, John Miller, Patrick </a:t>
            </a:r>
            <a:r>
              <a:rPr lang="en-US" dirty="0" err="1"/>
              <a:t>Kwee</a:t>
            </a:r>
            <a:r>
              <a:rPr lang="en-US" dirty="0"/>
              <a:t>, Maggie </a:t>
            </a:r>
            <a:r>
              <a:rPr lang="en-US" dirty="0" err="1" smtClean="0"/>
              <a:t>Tse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 smtClean="0"/>
              <a:t>Lisa </a:t>
            </a:r>
            <a:r>
              <a:rPr lang="en-US" dirty="0" err="1"/>
              <a:t>Barsotti</a:t>
            </a:r>
            <a:r>
              <a:rPr lang="en-US" dirty="0"/>
              <a:t>, </a:t>
            </a:r>
            <a:r>
              <a:rPr lang="en-US" dirty="0" err="1"/>
              <a:t>Mattew</a:t>
            </a:r>
            <a:r>
              <a:rPr lang="en-US" dirty="0"/>
              <a:t> Evans, </a:t>
            </a:r>
            <a:r>
              <a:rPr lang="en-US" dirty="0" err="1" smtClean="0"/>
              <a:t>Nergis</a:t>
            </a:r>
            <a:r>
              <a:rPr lang="en-US" dirty="0" smtClean="0"/>
              <a:t> </a:t>
            </a:r>
            <a:r>
              <a:rPr lang="en-US" dirty="0" err="1" smtClean="0"/>
              <a:t>Mavalvala</a:t>
            </a:r>
            <a:endParaRPr lang="en-US" dirty="0"/>
          </a:p>
        </p:txBody>
      </p:sp>
      <p:pic>
        <p:nvPicPr>
          <p:cNvPr id="4" name="Picture 3" descr="footer_white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2203" y="-101598"/>
            <a:ext cx="1677227" cy="1242391"/>
          </a:xfrm>
          <a:prstGeom prst="rect">
            <a:avLst/>
          </a:prstGeom>
        </p:spPr>
      </p:pic>
      <p:pic>
        <p:nvPicPr>
          <p:cNvPr id="2054" name="Picture 6" descr="https://dcc.ligo.org/public/0000/F0900035/001/F0900035-v1%20%28high%20resolution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146995"/>
            <a:ext cx="1640114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976" y="6343134"/>
            <a:ext cx="1470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G1500727</a:t>
            </a:r>
          </a:p>
        </p:txBody>
      </p:sp>
    </p:spTree>
    <p:extLst>
      <p:ext uri="{BB962C8B-B14F-4D97-AF65-F5344CB8AC3E}">
        <p14:creationId xmlns:p14="http://schemas.microsoft.com/office/powerpoint/2010/main" val="135665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Frequency Dependent Phase Noise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927" y="2124888"/>
            <a:ext cx="6851073" cy="40423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44" y="1468786"/>
            <a:ext cx="5278674" cy="4796932"/>
          </a:xfrm>
        </p:spPr>
        <p:txBody>
          <a:bodyPr>
            <a:normAutofit/>
          </a:bodyPr>
          <a:lstStyle/>
          <a:p>
            <a:r>
              <a:rPr lang="en-US" dirty="0"/>
              <a:t>Filter cavity length fluctuation adds a phase noise in a frequency dependent </a:t>
            </a:r>
            <a:r>
              <a:rPr lang="en-US" dirty="0" smtClean="0"/>
              <a:t>way</a:t>
            </a:r>
          </a:p>
          <a:p>
            <a:r>
              <a:rPr lang="en-US" dirty="0" smtClean="0"/>
              <a:t>We had ~35 </a:t>
            </a:r>
            <a:r>
              <a:rPr lang="en-US" dirty="0" err="1" smtClean="0"/>
              <a:t>mrad</a:t>
            </a:r>
            <a:r>
              <a:rPr lang="en-US" dirty="0" smtClean="0"/>
              <a:t> phase noise at MIT, but we did not have any vibrational isolation from the 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1869" y="6359460"/>
            <a:ext cx="280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Credit: Eric </a:t>
            </a:r>
            <a:r>
              <a:rPr lang="en-US" dirty="0" err="1" smtClean="0"/>
              <a:t>Oelker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579918" y="4447309"/>
            <a:ext cx="342900" cy="47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7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Frequency Dependent Phase Noise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" y="1143000"/>
            <a:ext cx="7314595" cy="5485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7546510" y="15604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</a:t>
            </a:r>
            <a:r>
              <a:rPr lang="en-US" dirty="0" err="1"/>
              <a:t>aLIGO</a:t>
            </a:r>
            <a:r>
              <a:rPr lang="en-US" dirty="0"/>
              <a:t>, we can expect </a:t>
            </a:r>
            <a:r>
              <a:rPr lang="en-US" dirty="0" smtClean="0"/>
              <a:t>the filter cavity length fluctuation to be much smaller (suspended, in vacuum </a:t>
            </a:r>
            <a:r>
              <a:rPr lang="en-US" dirty="0"/>
              <a:t>etc</a:t>
            </a:r>
            <a:r>
              <a:rPr lang="en-US" dirty="0" smtClean="0"/>
              <a:t>.)</a:t>
            </a:r>
          </a:p>
          <a:p>
            <a:r>
              <a:rPr lang="en-US" dirty="0"/>
              <a:t>Cavity length noise: 0.3 pm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2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90" y="1"/>
            <a:ext cx="10515600" cy="1007918"/>
          </a:xfrm>
        </p:spPr>
        <p:txBody>
          <a:bodyPr/>
          <a:lstStyle/>
          <a:p>
            <a:r>
              <a:rPr lang="en-US" dirty="0" smtClean="0"/>
              <a:t>Frequency Dependent Loss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3648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Isogai </a:t>
            </a:r>
            <a:r>
              <a:rPr lang="en-US" dirty="0"/>
              <a:t>et. al. Optics Express 21 (2013</a:t>
            </a:r>
            <a:r>
              <a:rPr lang="en-US" dirty="0" smtClean="0"/>
              <a:t>)</a:t>
            </a:r>
          </a:p>
          <a:p>
            <a:r>
              <a:rPr lang="en-US" dirty="0"/>
              <a:t>LIGO-T1400226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04" y="1165083"/>
            <a:ext cx="6526696" cy="41966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41" y="1617819"/>
            <a:ext cx="5573531" cy="4999095"/>
          </a:xfrm>
        </p:spPr>
        <p:txBody>
          <a:bodyPr>
            <a:normAutofit/>
          </a:bodyPr>
          <a:lstStyle/>
          <a:p>
            <a:r>
              <a:rPr lang="en-US" dirty="0" smtClean="0"/>
              <a:t>Intra-cavity loss in the filter cavity causes frequency dependent loss</a:t>
            </a:r>
          </a:p>
          <a:p>
            <a:r>
              <a:rPr lang="en-US" dirty="0" smtClean="0"/>
              <a:t>At MIT, using various methods, the cavity mirror loss was characterized:</a:t>
            </a:r>
          </a:p>
          <a:p>
            <a:pPr lvl="1"/>
            <a:r>
              <a:rPr lang="en-US" dirty="0" smtClean="0"/>
              <a:t>Over a range of a few mm spot size, loss does not depend on spot size strongly</a:t>
            </a:r>
          </a:p>
          <a:p>
            <a:pPr lvl="1"/>
            <a:r>
              <a:rPr lang="en-US" dirty="0" smtClean="0"/>
              <a:t>Spot position seems to be more important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20971" y="1376726"/>
            <a:ext cx="280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Credit: N Smith et al. </a:t>
            </a:r>
            <a:r>
              <a:rPr lang="en-US" dirty="0"/>
              <a:t>LIGO-T1400226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71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90" y="1"/>
            <a:ext cx="10515600" cy="1007918"/>
          </a:xfrm>
        </p:spPr>
        <p:txBody>
          <a:bodyPr/>
          <a:lstStyle/>
          <a:p>
            <a:r>
              <a:rPr lang="en-US" dirty="0" smtClean="0"/>
              <a:t>Frequency Dependent Loss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3648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Isogai </a:t>
            </a:r>
            <a:r>
              <a:rPr lang="en-US" dirty="0"/>
              <a:t>et. al. Optics Express 21 (2013</a:t>
            </a:r>
            <a:r>
              <a:rPr lang="en-US" dirty="0" smtClean="0"/>
              <a:t>)</a:t>
            </a:r>
          </a:p>
          <a:p>
            <a:r>
              <a:rPr lang="en-US" dirty="0"/>
              <a:t>LIGO-T1400226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04" y="1165083"/>
            <a:ext cx="6526696" cy="4196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2641" y="1552510"/>
                <a:ext cx="5573531" cy="3421771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/>
                  <a:t>A rough power law: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r>
                  <a:rPr lang="en-US" dirty="0" err="1" smtClean="0"/>
                  <a:t>Lrt</a:t>
                </a:r>
                <a:r>
                  <a:rPr lang="en-US" b="0" dirty="0" smtClean="0"/>
                  <a:t> ~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𝑚𝑒𝑡𝑒𝑟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Lrt</a:t>
                </a:r>
                <a:r>
                  <a:rPr lang="en-US" dirty="0" smtClean="0"/>
                  <a:t>: roundtrip loss (ppm)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d: cavity confocal length (meter)</a:t>
                </a:r>
              </a:p>
              <a:p>
                <a:r>
                  <a:rPr lang="en-US" dirty="0" smtClean="0"/>
                  <a:t>Need to check if the extrapolation to a different length is really valid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641" y="1552510"/>
                <a:ext cx="5573531" cy="3421771"/>
              </a:xfrm>
              <a:blipFill rotWithShape="0">
                <a:blip r:embed="rId4"/>
                <a:stretch>
                  <a:fillRect l="-1967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48819" y="5852377"/>
          <a:ext cx="837969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509"/>
                <a:gridCol w="1070264"/>
                <a:gridCol w="1101436"/>
                <a:gridCol w="2327564"/>
                <a:gridCol w="1039091"/>
                <a:gridCol w="11118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Cavity</a:t>
                      </a:r>
                      <a:r>
                        <a:rPr lang="en-US" sz="2000" baseline="0" dirty="0" smtClean="0"/>
                        <a:t> Length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300m (@ 1560nm)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1km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4km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Roundtrip</a:t>
                      </a:r>
                      <a:r>
                        <a:rPr lang="en-US" sz="2000" baseline="0" dirty="0" smtClean="0"/>
                        <a:t> Loss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 ppm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 ppm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20ppm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 ppm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120 ppm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20971" y="1376726"/>
            <a:ext cx="280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Credit: N Smith et al. </a:t>
            </a:r>
            <a:r>
              <a:rPr lang="en-US" dirty="0"/>
              <a:t>LIGO-T1400226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959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5" y="136525"/>
            <a:ext cx="11880575" cy="1325563"/>
          </a:xfrm>
        </p:spPr>
        <p:txBody>
          <a:bodyPr/>
          <a:lstStyle/>
          <a:p>
            <a:r>
              <a:rPr lang="en-US" dirty="0" smtClean="0"/>
              <a:t>Frequency dependent loss: 16m cavity, 16ppm loss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546510" y="15604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big contributor to degrade squeezing in low frequency, where the light couples into the filter cavity</a:t>
            </a:r>
          </a:p>
          <a:p>
            <a:r>
              <a:rPr lang="en-US" dirty="0" smtClean="0"/>
              <a:t>The peak @ 1.2kHz corresponds to the resonance of the filer cavity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4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51" y="164404"/>
            <a:ext cx="10515600" cy="1325563"/>
          </a:xfrm>
        </p:spPr>
        <p:txBody>
          <a:bodyPr/>
          <a:lstStyle/>
          <a:p>
            <a:r>
              <a:rPr lang="en-US" dirty="0" smtClean="0"/>
              <a:t>Mode Mismatch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016" y="1393902"/>
            <a:ext cx="6144322" cy="4783061"/>
          </a:xfrm>
        </p:spPr>
        <p:txBody>
          <a:bodyPr/>
          <a:lstStyle/>
          <a:p>
            <a:r>
              <a:rPr lang="en-US" dirty="0" smtClean="0"/>
              <a:t>Squeezed light that does not couple into the filter cavity contaminates our squeezing by mixing anti-squeezing</a:t>
            </a:r>
          </a:p>
          <a:p>
            <a:r>
              <a:rPr lang="en-US" dirty="0" smtClean="0"/>
              <a:t>This modifies our noise spectrum in a frequency dependent way</a:t>
            </a:r>
          </a:p>
          <a:p>
            <a:r>
              <a:rPr lang="en-US" dirty="0" smtClean="0"/>
              <a:t>Good mode matching into the filter cavity is essential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58" y="1904099"/>
            <a:ext cx="5029191" cy="35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8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Mode Mismatch: 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546510" y="15604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From constraints that can easily be measured experimentally, we cannot completely specify the spectrum, and we get some range.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6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 txBox="1">
            <a:spLocks/>
          </p:cNvSpPr>
          <p:nvPr/>
        </p:nvSpPr>
        <p:spPr>
          <a:xfrm>
            <a:off x="7546510" y="15604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List parameters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24778"/>
            <a:ext cx="10515600" cy="1325563"/>
          </a:xfrm>
        </p:spPr>
        <p:txBody>
          <a:bodyPr/>
          <a:lstStyle/>
          <a:p>
            <a:r>
              <a:rPr lang="en-US" dirty="0" err="1" smtClean="0"/>
              <a:t>aLIGO</a:t>
            </a:r>
            <a:r>
              <a:rPr lang="en-US" dirty="0" smtClean="0"/>
              <a:t> with filter cavity: </a:t>
            </a:r>
            <a:br>
              <a:rPr lang="en-US" dirty="0" smtClean="0"/>
            </a:br>
            <a:r>
              <a:rPr lang="en-US" dirty="0" smtClean="0"/>
              <a:t>2 dB @ low </a:t>
            </a:r>
            <a:r>
              <a:rPr lang="en-US" dirty="0" err="1" smtClean="0"/>
              <a:t>freq</a:t>
            </a:r>
            <a:r>
              <a:rPr lang="en-US" dirty="0" smtClean="0"/>
              <a:t>, 6dB </a:t>
            </a:r>
            <a:r>
              <a:rPr lang="en-US" dirty="0"/>
              <a:t>@</a:t>
            </a:r>
            <a:r>
              <a:rPr lang="en-US" dirty="0" smtClean="0"/>
              <a:t> high </a:t>
            </a:r>
            <a:r>
              <a:rPr lang="en-US" dirty="0" err="1" smtClean="0"/>
              <a:t>freq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423308"/>
              </p:ext>
            </p:extLst>
          </p:nvPr>
        </p:nvGraphicFramePr>
        <p:xfrm>
          <a:off x="7627478" y="1504909"/>
          <a:ext cx="4020731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032"/>
                <a:gridCol w="10286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cavity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</a:t>
                      </a:r>
                      <a:r>
                        <a:rPr lang="en-US" baseline="0" dirty="0" smtClean="0"/>
                        <a:t> cavity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ppm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Frequency- independent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Mode-mismatch</a:t>
                      </a:r>
                    </a:p>
                    <a:p>
                      <a:r>
                        <a:rPr lang="en-US" dirty="0" smtClean="0"/>
                        <a:t>(Squeezer</a:t>
                      </a:r>
                      <a:r>
                        <a:rPr lang="en-US" baseline="0" dirty="0" smtClean="0"/>
                        <a:t> – Filter cavity)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Mode-mismatch</a:t>
                      </a:r>
                    </a:p>
                    <a:p>
                      <a:r>
                        <a:rPr lang="en-US" dirty="0" smtClean="0"/>
                        <a:t>(Squeezer – Local</a:t>
                      </a:r>
                      <a:r>
                        <a:rPr lang="en-US" baseline="0" dirty="0" smtClean="0"/>
                        <a:t> oscillator)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Frequency-independent</a:t>
                      </a:r>
                    </a:p>
                    <a:p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noise (RMS)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cavity length noise (RMS)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 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Injected squeezing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dB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90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248" y="1464271"/>
            <a:ext cx="8757848" cy="5393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43" y="138708"/>
            <a:ext cx="10515600" cy="1325563"/>
          </a:xfrm>
        </p:spPr>
        <p:txBody>
          <a:bodyPr/>
          <a:lstStyle/>
          <a:p>
            <a:r>
              <a:rPr lang="en-US" dirty="0" smtClean="0"/>
              <a:t>With a realistic filter cavity, the binary neutron star range is ~236Mpc.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80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Credit: John Miller</a:t>
            </a:r>
          </a:p>
        </p:txBody>
      </p:sp>
    </p:spTree>
    <p:extLst>
      <p:ext uri="{BB962C8B-B14F-4D97-AF65-F5344CB8AC3E}">
        <p14:creationId xmlns:p14="http://schemas.microsoft.com/office/powerpoint/2010/main" val="8497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for </a:t>
            </a:r>
            <a:r>
              <a:rPr lang="en-US" dirty="0" err="1" smtClean="0"/>
              <a:t>aLIGO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Prototyping the in-vacuum OPO</a:t>
            </a:r>
          </a:p>
          <a:p>
            <a:pPr lvl="1"/>
            <a:r>
              <a:rPr lang="en-US" dirty="0"/>
              <a:t>Fiber coupling the pump and control </a:t>
            </a:r>
            <a:r>
              <a:rPr lang="en-US" dirty="0" smtClean="0"/>
              <a:t>fields</a:t>
            </a:r>
          </a:p>
          <a:p>
            <a:pPr lvl="1"/>
            <a:r>
              <a:rPr lang="en-US" dirty="0" smtClean="0"/>
              <a:t>testing </a:t>
            </a:r>
            <a:r>
              <a:rPr lang="en-US" dirty="0" err="1"/>
              <a:t>aLIGO</a:t>
            </a:r>
            <a:r>
              <a:rPr lang="en-US" dirty="0"/>
              <a:t> squeezer control </a:t>
            </a:r>
            <a:r>
              <a:rPr lang="en-US" dirty="0" smtClean="0"/>
              <a:t>scheme</a:t>
            </a:r>
          </a:p>
          <a:p>
            <a:r>
              <a:rPr lang="en-US" dirty="0"/>
              <a:t>Prototyping a full scale Filter Cavity</a:t>
            </a:r>
          </a:p>
          <a:p>
            <a:pPr lvl="1"/>
            <a:r>
              <a:rPr lang="en-US" dirty="0"/>
              <a:t>16 meter filter cavity @ LASTI</a:t>
            </a:r>
          </a:p>
          <a:p>
            <a:pPr lvl="1"/>
            <a:r>
              <a:rPr lang="en-US" dirty="0"/>
              <a:t>Suspended optics</a:t>
            </a:r>
          </a:p>
          <a:p>
            <a:pPr lvl="1"/>
            <a:r>
              <a:rPr lang="en-US" dirty="0"/>
              <a:t>Combining with the in-vacuum OPO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Fabrice\Documents\Squizzer\Feed_Thru\DSC_00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25712" r="20442" b="12382"/>
          <a:stretch/>
        </p:blipFill>
        <p:spPr bwMode="auto">
          <a:xfrm>
            <a:off x="7007788" y="4149090"/>
            <a:ext cx="3208655" cy="2162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Fabrice\Documents\Squizzer\Feed_Thru\IMG_2451 Fiber Picture 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935" y="4147502"/>
            <a:ext cx="1624330" cy="21659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9"/>
          <p:cNvSpPr txBox="1"/>
          <p:nvPr/>
        </p:nvSpPr>
        <p:spPr>
          <a:xfrm>
            <a:off x="8935336" y="6420550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PM Prototype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551" y="1537241"/>
            <a:ext cx="3335482" cy="25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0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655" y="144307"/>
            <a:ext cx="10515600" cy="1325563"/>
          </a:xfrm>
        </p:spPr>
        <p:txBody>
          <a:bodyPr/>
          <a:lstStyle/>
          <a:p>
            <a:r>
              <a:rPr lang="en-US" dirty="0" smtClean="0"/>
              <a:t>Audio-band frequency dependent squeezing is now real.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655" y="1700510"/>
            <a:ext cx="10515600" cy="4351338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aLIGO</a:t>
            </a:r>
            <a:r>
              <a:rPr lang="en-US" dirty="0" smtClean="0"/>
              <a:t> and beyond, almost all the detection band will be limited by the quantum noise, and we need frequency dependent squeezing</a:t>
            </a:r>
          </a:p>
          <a:p>
            <a:r>
              <a:rPr lang="en-US" dirty="0" smtClean="0"/>
              <a:t>Audio-band frequency dependent squeezing using a filter cavity was demonstrated at MIT</a:t>
            </a:r>
          </a:p>
        </p:txBody>
      </p:sp>
      <p:pic>
        <p:nvPicPr>
          <p:cNvPr id="4" name="Picture 3" descr="Screen Shot 2012-03-14 at 10.30.40 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624" y="3280087"/>
            <a:ext cx="3502343" cy="3404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2821" b="2646"/>
          <a:stretch>
            <a:fillRect/>
          </a:stretch>
        </p:blipFill>
        <p:spPr>
          <a:xfrm>
            <a:off x="1112886" y="3876179"/>
            <a:ext cx="5887929" cy="2476046"/>
          </a:xfrm>
          <a:prstGeom prst="rect">
            <a:avLst/>
          </a:prstGeom>
          <a:effectLst>
            <a:glow rad="63500">
              <a:schemeClr val="accent4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7150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achieve 10dB of squeezing at low frequency?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5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" y="1143000"/>
            <a:ext cx="7314595" cy="5485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18dB of injected squeezing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546510" y="15604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7698910" y="17128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Again, injecting more squeezing is not always better because of anti-squeezing coupling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Frequency independent phase noise: 5 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546510" y="15604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7698910" y="17128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30 </a:t>
            </a:r>
            <a:r>
              <a:rPr lang="en-US" dirty="0" err="1" smtClean="0"/>
              <a:t>mrad</a:t>
            </a:r>
            <a:r>
              <a:rPr lang="en-US" dirty="0" smtClean="0"/>
              <a:t> -&gt; 5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May not be too crazy</a:t>
            </a:r>
          </a:p>
          <a:p>
            <a:r>
              <a:rPr lang="en-US" dirty="0" smtClean="0"/>
              <a:t>Not a big contributor to degrade squeezing (at this squeezing level)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1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Frequency independent loss: 4% total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546510" y="15604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7698910" y="1712843"/>
            <a:ext cx="4218107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10% -&gt; 4%</a:t>
            </a:r>
          </a:p>
          <a:p>
            <a:r>
              <a:rPr lang="en-US" dirty="0" smtClean="0"/>
              <a:t>Very challenging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" y="1143000"/>
            <a:ext cx="7314595" cy="5485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100m Filter Cavity: 5 ~ 6 dB @ low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546510" y="15604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7698910" y="17128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7698909" y="157771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Cavity length noise</a:t>
            </a:r>
          </a:p>
          <a:p>
            <a:pPr lvl="1"/>
            <a:r>
              <a:rPr lang="en-US" dirty="0" smtClean="0"/>
              <a:t>0.3pm -&gt; 0.15 pm</a:t>
            </a:r>
            <a:endParaRPr lang="en-US" dirty="0"/>
          </a:p>
          <a:p>
            <a:r>
              <a:rPr lang="en-US" dirty="0" smtClean="0"/>
              <a:t>Mode Mismatch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% -&gt; 1% (</a:t>
            </a:r>
            <a:r>
              <a:rPr lang="en-US" dirty="0" err="1" smtClean="0"/>
              <a:t>Sqz</a:t>
            </a:r>
            <a:r>
              <a:rPr lang="en-US" dirty="0" smtClean="0"/>
              <a:t> – FC)</a:t>
            </a:r>
          </a:p>
          <a:p>
            <a:pPr lvl="1"/>
            <a:r>
              <a:rPr lang="en-US" dirty="0" smtClean="0"/>
              <a:t>5% -&gt; 1% (</a:t>
            </a:r>
            <a:r>
              <a:rPr lang="en-US" dirty="0" err="1" smtClean="0"/>
              <a:t>Sqz</a:t>
            </a:r>
            <a:r>
              <a:rPr lang="en-US" dirty="0" smtClean="0"/>
              <a:t> – LO)</a:t>
            </a:r>
          </a:p>
          <a:p>
            <a:r>
              <a:rPr lang="en-US" dirty="0" smtClean="0"/>
              <a:t>Filter cavity loss</a:t>
            </a:r>
          </a:p>
          <a:p>
            <a:pPr lvl="1"/>
            <a:r>
              <a:rPr lang="en-US" dirty="0" smtClean="0"/>
              <a:t>40 ppm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5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" y="1143000"/>
            <a:ext cx="7314595" cy="5485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1km Filter Cavity: 8 ~ 10 dB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546510" y="15604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7698910" y="17128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7698909" y="157771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Cavity length noise</a:t>
            </a:r>
          </a:p>
          <a:p>
            <a:pPr lvl="1"/>
            <a:r>
              <a:rPr lang="en-US" dirty="0" smtClean="0"/>
              <a:t>0.3pm -&gt; 0.15 pm</a:t>
            </a:r>
            <a:endParaRPr lang="en-US" dirty="0"/>
          </a:p>
          <a:p>
            <a:r>
              <a:rPr lang="en-US" dirty="0" smtClean="0"/>
              <a:t>Mode Mismatch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% -&gt; 1% (</a:t>
            </a:r>
            <a:r>
              <a:rPr lang="en-US" dirty="0" err="1" smtClean="0"/>
              <a:t>Sqz</a:t>
            </a:r>
            <a:r>
              <a:rPr lang="en-US" dirty="0" smtClean="0"/>
              <a:t> – FC)</a:t>
            </a:r>
          </a:p>
          <a:p>
            <a:pPr lvl="1"/>
            <a:r>
              <a:rPr lang="en-US" dirty="0" smtClean="0"/>
              <a:t>5% -&gt; 1% (</a:t>
            </a:r>
            <a:r>
              <a:rPr lang="en-US" dirty="0" err="1" smtClean="0"/>
              <a:t>Sqz</a:t>
            </a:r>
            <a:r>
              <a:rPr lang="en-US" dirty="0" smtClean="0"/>
              <a:t> – LO)</a:t>
            </a:r>
          </a:p>
          <a:p>
            <a:r>
              <a:rPr lang="en-US" dirty="0" smtClean="0"/>
              <a:t>Filter cavity loss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0 ppm</a:t>
            </a:r>
          </a:p>
          <a:p>
            <a:r>
              <a:rPr lang="en-US" dirty="0" smtClean="0"/>
              <a:t>Suggested in </a:t>
            </a:r>
            <a:r>
              <a:rPr lang="en-US" dirty="0" err="1" smtClean="0"/>
              <a:t>Lungo</a:t>
            </a:r>
            <a:r>
              <a:rPr lang="en-US" dirty="0" smtClean="0"/>
              <a:t> (40km interferometer)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3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" y="1143000"/>
            <a:ext cx="7314595" cy="5485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4km Filter Cavity: 9 ~ 11 dB @ low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546510" y="15604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7698910" y="17128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7698909" y="157771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Cavity length noise</a:t>
            </a:r>
          </a:p>
          <a:p>
            <a:pPr lvl="1"/>
            <a:r>
              <a:rPr lang="en-US" dirty="0" smtClean="0"/>
              <a:t>0.3pm -&gt; 0.15 pm</a:t>
            </a:r>
            <a:endParaRPr lang="en-US" dirty="0"/>
          </a:p>
          <a:p>
            <a:r>
              <a:rPr lang="en-US" dirty="0" smtClean="0"/>
              <a:t>Mode Mismatch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% -&gt; 1% (</a:t>
            </a:r>
            <a:r>
              <a:rPr lang="en-US" dirty="0" err="1" smtClean="0"/>
              <a:t>Sqz</a:t>
            </a:r>
            <a:r>
              <a:rPr lang="en-US" dirty="0" smtClean="0"/>
              <a:t> – FC)</a:t>
            </a:r>
          </a:p>
          <a:p>
            <a:pPr lvl="1"/>
            <a:r>
              <a:rPr lang="en-US" dirty="0" smtClean="0"/>
              <a:t>5% -&gt; 1% (</a:t>
            </a:r>
            <a:r>
              <a:rPr lang="en-US" dirty="0" err="1" smtClean="0"/>
              <a:t>Sqz</a:t>
            </a:r>
            <a:r>
              <a:rPr lang="en-US" dirty="0" smtClean="0"/>
              <a:t> – LO)</a:t>
            </a:r>
          </a:p>
          <a:p>
            <a:r>
              <a:rPr lang="en-US" dirty="0" smtClean="0"/>
              <a:t>Filter cavity loss</a:t>
            </a:r>
          </a:p>
          <a:p>
            <a:pPr lvl="1"/>
            <a:r>
              <a:rPr lang="en-US" dirty="0" smtClean="0"/>
              <a:t>120 ppm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5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" y="1143000"/>
            <a:ext cx="7314595" cy="5485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1560nm wavelength: 300m length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546510" y="15604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7698910" y="17128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4223" y="4173503"/>
            <a:ext cx="2205896" cy="9849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7046843" y="1865243"/>
            <a:ext cx="5059017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“LIGO III Blue Paper” (LIGO-T1400226) discusses changing the wavelength</a:t>
            </a:r>
          </a:p>
          <a:p>
            <a:r>
              <a:rPr lang="en-US" dirty="0" smtClean="0"/>
              <a:t>For a few mm spot size, the “golden rule” might apply: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20 ppm loss is assumed</a:t>
            </a:r>
          </a:p>
        </p:txBody>
      </p:sp>
    </p:spTree>
    <p:extLst>
      <p:ext uri="{BB962C8B-B14F-4D97-AF65-F5344CB8AC3E}">
        <p14:creationId xmlns:p14="http://schemas.microsoft.com/office/powerpoint/2010/main" val="176994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76" y="197427"/>
            <a:ext cx="10515600" cy="1325563"/>
          </a:xfrm>
        </p:spPr>
        <p:txBody>
          <a:bodyPr/>
          <a:lstStyle/>
          <a:p>
            <a:r>
              <a:rPr lang="en-US" dirty="0" smtClean="0"/>
              <a:t>Parameter Summary: </a:t>
            </a:r>
            <a:br>
              <a:rPr lang="en-US" dirty="0" smtClean="0"/>
            </a:br>
            <a:r>
              <a:rPr lang="en-US" dirty="0" smtClean="0"/>
              <a:t>getting to 10dB is challenging!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226626" y="3647208"/>
            <a:ext cx="1953491" cy="675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22719" y="2358737"/>
            <a:ext cx="1974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Toward 10dB</a:t>
            </a:r>
            <a:endParaRPr lang="en-US" sz="4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572974"/>
              </p:ext>
            </p:extLst>
          </p:nvPr>
        </p:nvGraphicFramePr>
        <p:xfrm>
          <a:off x="727914" y="1837418"/>
          <a:ext cx="4020731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032"/>
                <a:gridCol w="10286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cavity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</a:t>
                      </a:r>
                      <a:r>
                        <a:rPr lang="en-US" baseline="0" dirty="0" smtClean="0"/>
                        <a:t> cavity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ppm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Frequency- independent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Mode-mismatch</a:t>
                      </a:r>
                    </a:p>
                    <a:p>
                      <a:r>
                        <a:rPr lang="en-US" dirty="0" smtClean="0"/>
                        <a:t>(Squeezer</a:t>
                      </a:r>
                      <a:r>
                        <a:rPr lang="en-US" baseline="0" dirty="0" smtClean="0"/>
                        <a:t> – Filter cavity)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Mode-mismatch</a:t>
                      </a:r>
                    </a:p>
                    <a:p>
                      <a:r>
                        <a:rPr lang="en-US" dirty="0" smtClean="0"/>
                        <a:t>(Squeezer – Local</a:t>
                      </a:r>
                      <a:r>
                        <a:rPr lang="en-US" baseline="0" dirty="0" smtClean="0"/>
                        <a:t> oscillator)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Frequency-independent</a:t>
                      </a:r>
                    </a:p>
                    <a:p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noise (RMS)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cavity length noise (RMS)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 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Injected squeezing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dB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47901"/>
              </p:ext>
            </p:extLst>
          </p:nvPr>
        </p:nvGraphicFramePr>
        <p:xfrm>
          <a:off x="7603224" y="1833953"/>
          <a:ext cx="4020731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032"/>
                <a:gridCol w="10286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cavity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km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</a:t>
                      </a:r>
                      <a:r>
                        <a:rPr lang="en-US" baseline="0" dirty="0" smtClean="0"/>
                        <a:t> cavity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ppm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Frequency- independent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Mode-mismatch</a:t>
                      </a:r>
                    </a:p>
                    <a:p>
                      <a:r>
                        <a:rPr lang="en-US" dirty="0" smtClean="0"/>
                        <a:t>(Squeezer</a:t>
                      </a:r>
                      <a:r>
                        <a:rPr lang="en-US" baseline="0" dirty="0" smtClean="0"/>
                        <a:t> – Filter cavity)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Mode-mismatch</a:t>
                      </a:r>
                    </a:p>
                    <a:p>
                      <a:r>
                        <a:rPr lang="en-US" dirty="0" smtClean="0"/>
                        <a:t>(Squeezer – Local</a:t>
                      </a:r>
                      <a:r>
                        <a:rPr lang="en-US" baseline="0" dirty="0" smtClean="0"/>
                        <a:t> oscillator)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Frequency-independent</a:t>
                      </a:r>
                    </a:p>
                    <a:p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noise (RMS)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cavity length noise (RMS)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 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Injected squeezing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dB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91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" y="1143000"/>
            <a:ext cx="7314595" cy="5485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16m Filter Cavity: 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546510" y="15604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7698910" y="17128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4173"/>
            <a:ext cx="7314595" cy="5485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67153"/>
              </p:ext>
            </p:extLst>
          </p:nvPr>
        </p:nvGraphicFramePr>
        <p:xfrm>
          <a:off x="7603224" y="1833953"/>
          <a:ext cx="4020731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032"/>
                <a:gridCol w="10286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cavity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</a:t>
                      </a:r>
                      <a:r>
                        <a:rPr lang="en-US" baseline="0" dirty="0" smtClean="0"/>
                        <a:t> cavity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ppm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Frequency- independent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Mode-mismatch</a:t>
                      </a:r>
                    </a:p>
                    <a:p>
                      <a:r>
                        <a:rPr lang="en-US" dirty="0" smtClean="0"/>
                        <a:t>(Squeezer</a:t>
                      </a:r>
                      <a:r>
                        <a:rPr lang="en-US" baseline="0" dirty="0" smtClean="0"/>
                        <a:t> – Filter cavity)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Mode-mismatch</a:t>
                      </a:r>
                    </a:p>
                    <a:p>
                      <a:r>
                        <a:rPr lang="en-US" dirty="0" smtClean="0"/>
                        <a:t>(Squeezer – Local</a:t>
                      </a:r>
                      <a:r>
                        <a:rPr lang="en-US" baseline="0" dirty="0" smtClean="0"/>
                        <a:t> oscillator)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Frequency-independent</a:t>
                      </a:r>
                    </a:p>
                    <a:p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noise (RMS)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cavity length noise (RMS)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 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Injected squeezing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dB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12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74" y="1311431"/>
            <a:ext cx="7560598" cy="554656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0406" y="196072"/>
            <a:ext cx="7909976" cy="1123572"/>
          </a:xfrm>
        </p:spPr>
        <p:txBody>
          <a:bodyPr>
            <a:normAutofit/>
          </a:bodyPr>
          <a:lstStyle/>
          <a:p>
            <a:r>
              <a:rPr lang="en-US" dirty="0" smtClean="0"/>
              <a:t>MIT Filter Cavity Demonstration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68" y="1917283"/>
            <a:ext cx="4090941" cy="4410781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248519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" y="1143000"/>
            <a:ext cx="7314595" cy="5485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16m Filter Cavity: 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546510" y="15604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7698910" y="1712843"/>
            <a:ext cx="3807289" cy="461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4173"/>
            <a:ext cx="7314595" cy="5485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83905"/>
              </p:ext>
            </p:extLst>
          </p:nvPr>
        </p:nvGraphicFramePr>
        <p:xfrm>
          <a:off x="7603224" y="1833953"/>
          <a:ext cx="4204463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032"/>
                <a:gridCol w="12124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cavity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</a:t>
                      </a:r>
                      <a:r>
                        <a:rPr lang="en-US" baseline="0" dirty="0" smtClean="0"/>
                        <a:t> cavity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 ppm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Frequency- independent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Mode-mismatch</a:t>
                      </a:r>
                    </a:p>
                    <a:p>
                      <a:r>
                        <a:rPr lang="en-US" dirty="0" smtClean="0"/>
                        <a:t>(Squeezer</a:t>
                      </a:r>
                      <a:r>
                        <a:rPr lang="en-US" baseline="0" dirty="0" smtClean="0"/>
                        <a:t> – Filter cavity)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Mode-mismatch</a:t>
                      </a:r>
                    </a:p>
                    <a:p>
                      <a:r>
                        <a:rPr lang="en-US" dirty="0" smtClean="0"/>
                        <a:t>(Squeezer – Local</a:t>
                      </a:r>
                      <a:r>
                        <a:rPr lang="en-US" baseline="0" dirty="0" smtClean="0"/>
                        <a:t> oscillator)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Frequency-independent</a:t>
                      </a:r>
                    </a:p>
                    <a:p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noise (RMS)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cavity length noise (RMS)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0.015 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Injected squeezing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dB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33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Squeezing with an input filtering looks promising and can be an upgrade option for </a:t>
            </a:r>
            <a:r>
              <a:rPr lang="en-US" dirty="0" err="1" smtClean="0"/>
              <a:t>aLIGO</a:t>
            </a:r>
            <a:endParaRPr lang="en-US" dirty="0" smtClean="0"/>
          </a:p>
          <a:p>
            <a:r>
              <a:rPr lang="en-US" dirty="0" smtClean="0"/>
              <a:t>To get a 10 dB of squeezing, loss and phase noise need to be controlled very well.</a:t>
            </a:r>
          </a:p>
          <a:p>
            <a:r>
              <a:rPr lang="en-US" dirty="0" smtClean="0"/>
              <a:t>For low frequency squeezing, lowering cavity roundtrip loss is crucial, and unless there is a technology advancement to reduce mirror’s scattering loss, we need a km scale filter cavity to reach 10 dB squeezing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901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04" y="304365"/>
            <a:ext cx="10515600" cy="1325563"/>
          </a:xfrm>
        </p:spPr>
        <p:txBody>
          <a:bodyPr/>
          <a:lstStyle/>
          <a:p>
            <a:r>
              <a:rPr lang="en-US" dirty="0" smtClean="0"/>
              <a:t>Filter Cavity Team @ MIT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64" y="1790850"/>
            <a:ext cx="2047875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18" y="1796441"/>
            <a:ext cx="188595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78" y="4315879"/>
            <a:ext cx="19812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454" y="4302628"/>
            <a:ext cx="154305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905" y="4315237"/>
            <a:ext cx="1847850" cy="1876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356" y="4326418"/>
            <a:ext cx="1876425" cy="190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7325" y="3664169"/>
            <a:ext cx="119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 </a:t>
            </a:r>
            <a:r>
              <a:rPr lang="en-US" dirty="0" err="1" smtClean="0"/>
              <a:t>Oelker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97905" y="3664169"/>
            <a:ext cx="123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Maggie </a:t>
            </a:r>
            <a:r>
              <a:rPr lang="en-US" dirty="0" err="1" smtClean="0"/>
              <a:t>Tse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19076" y="3678302"/>
            <a:ext cx="137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Patrick </a:t>
            </a:r>
            <a:r>
              <a:rPr lang="en-US" dirty="0" err="1" smtClean="0"/>
              <a:t>Kwee</a:t>
            </a:r>
            <a:endParaRPr lang="en-US" dirty="0"/>
          </a:p>
        </p:txBody>
      </p:sp>
      <p:pic>
        <p:nvPicPr>
          <p:cNvPr id="1028" name="Picture 4" descr="http://space-live.mit.edu/sites/default/files/styles/300x200_with_overlay/public/JOHN_MILLER.jpg?itok=RFTMs-4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-6576" r="23329"/>
          <a:stretch/>
        </p:blipFill>
        <p:spPr bwMode="auto">
          <a:xfrm>
            <a:off x="9559367" y="1672259"/>
            <a:ext cx="1659835" cy="20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04141" y="6285914"/>
            <a:ext cx="131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Lisa </a:t>
            </a:r>
            <a:r>
              <a:rPr lang="en-US" dirty="0" err="1" smtClean="0"/>
              <a:t>Barsotti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76264" y="6271800"/>
            <a:ext cx="1671415" cy="37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Matthew Evans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08304" y="6275975"/>
            <a:ext cx="19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Nergis</a:t>
            </a:r>
            <a:r>
              <a:rPr lang="en-US" dirty="0" smtClean="0"/>
              <a:t> </a:t>
            </a:r>
            <a:r>
              <a:rPr lang="en-US" dirty="0" err="1" smtClean="0"/>
              <a:t>Mavalvala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693203" y="6278861"/>
            <a:ext cx="178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</a:t>
            </a:r>
            <a:r>
              <a:rPr lang="en-US" dirty="0" err="1" smtClean="0"/>
              <a:t>Fritschel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806008" y="3662776"/>
            <a:ext cx="129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Miller</a:t>
            </a:r>
            <a:endParaRPr lang="en-US" dirty="0"/>
          </a:p>
        </p:txBody>
      </p:sp>
      <p:pic>
        <p:nvPicPr>
          <p:cNvPr id="3" name="Picture 2" descr="Patrick Kwe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28" y="180311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7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4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059"/>
            <a:ext cx="10515600" cy="1325563"/>
          </a:xfrm>
        </p:spPr>
        <p:txBody>
          <a:bodyPr/>
          <a:lstStyle/>
          <a:p>
            <a:r>
              <a:rPr lang="en-US" dirty="0" smtClean="0"/>
              <a:t>Other things to watch out for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4" y="3644455"/>
            <a:ext cx="11431024" cy="31090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518"/>
            <a:ext cx="10515600" cy="4351338"/>
          </a:xfrm>
        </p:spPr>
        <p:txBody>
          <a:bodyPr/>
          <a:lstStyle/>
          <a:p>
            <a:r>
              <a:rPr lang="en-US" dirty="0" smtClean="0"/>
              <a:t>Need to control the filter cavity detuning</a:t>
            </a:r>
          </a:p>
          <a:p>
            <a:pPr lvl="1"/>
            <a:r>
              <a:rPr lang="en-US" dirty="0" smtClean="0"/>
              <a:t>Observed a quite large drift during the filter cavity experiment at MIT</a:t>
            </a:r>
          </a:p>
          <a:p>
            <a:r>
              <a:rPr lang="en-US" dirty="0" smtClean="0"/>
              <a:t>Other noise sources we did not account for?</a:t>
            </a:r>
          </a:p>
          <a:p>
            <a:pPr lvl="1"/>
            <a:r>
              <a:rPr lang="en-US" dirty="0" smtClean="0"/>
              <a:t>E.g. as we go to a higher finesse</a:t>
            </a:r>
          </a:p>
          <a:p>
            <a:r>
              <a:rPr lang="en-US" dirty="0" smtClean="0"/>
              <a:t>Balanced homodyne readout?</a:t>
            </a:r>
          </a:p>
        </p:txBody>
      </p:sp>
    </p:spTree>
    <p:extLst>
      <p:ext uri="{BB962C8B-B14F-4D97-AF65-F5344CB8AC3E}">
        <p14:creationId xmlns:p14="http://schemas.microsoft.com/office/powerpoint/2010/main" val="201087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err="1" smtClean="0"/>
              <a:t>aLIGO</a:t>
            </a:r>
            <a:r>
              <a:rPr lang="en-US" dirty="0" smtClean="0"/>
              <a:t> with filter cavity: </a:t>
            </a:r>
            <a:br>
              <a:rPr lang="en-US" dirty="0" smtClean="0"/>
            </a:br>
            <a:r>
              <a:rPr lang="en-US" dirty="0" smtClean="0"/>
              <a:t>2.5 dB @ low, 6dB at high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85" y="1574225"/>
            <a:ext cx="9342783" cy="5168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80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Credit: John Miller</a:t>
            </a:r>
          </a:p>
        </p:txBody>
      </p:sp>
    </p:spTree>
    <p:extLst>
      <p:ext uri="{BB962C8B-B14F-4D97-AF65-F5344CB8AC3E}">
        <p14:creationId xmlns:p14="http://schemas.microsoft.com/office/powerpoint/2010/main" val="376571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Modeling: what we still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extrapolation</a:t>
            </a:r>
          </a:p>
          <a:p>
            <a:r>
              <a:rPr lang="en-US" dirty="0" smtClean="0"/>
              <a:t>Mode </a:t>
            </a:r>
            <a:r>
              <a:rPr lang="en-US" dirty="0" err="1" smtClean="0"/>
              <a:t>mathing</a:t>
            </a:r>
            <a:endParaRPr lang="en-US" dirty="0" smtClean="0"/>
          </a:p>
          <a:p>
            <a:r>
              <a:rPr lang="en-US" dirty="0" smtClean="0"/>
              <a:t>IFO loss consideration</a:t>
            </a:r>
          </a:p>
        </p:txBody>
      </p:sp>
    </p:spTree>
    <p:extLst>
      <p:ext uri="{BB962C8B-B14F-4D97-AF65-F5344CB8AC3E}">
        <p14:creationId xmlns:p14="http://schemas.microsoft.com/office/powerpoint/2010/main" val="33405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Modeling: where we are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142038"/>
              </p:ext>
            </p:extLst>
          </p:nvPr>
        </p:nvGraphicFramePr>
        <p:xfrm>
          <a:off x="0" y="1690688"/>
          <a:ext cx="12192001" cy="3907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399"/>
                <a:gridCol w="1419399"/>
                <a:gridCol w="1398214"/>
                <a:gridCol w="1398214"/>
                <a:gridCol w="1091031"/>
                <a:gridCol w="603774"/>
                <a:gridCol w="540219"/>
                <a:gridCol w="953328"/>
                <a:gridCol w="1239325"/>
                <a:gridCol w="2129098"/>
              </a:tblGrid>
              <a:tr h="65120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Filter Cavity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Power / Signal Recycling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IFO Loss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SQZ Propagation Loss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Phase Noise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Cavity Loss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Cavity Length Noise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Mode Matching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</a:tr>
              <a:tr h="6512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KLMTV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</a:tr>
              <a:tr h="6512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</a:tr>
              <a:tr h="6512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Jan's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 PR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</a:tr>
              <a:tr h="6512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Realistic Filter Cavity'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Only tuned SR case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Input transmission values are set incorrectly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</a:tr>
              <a:tr h="6512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D&amp;D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Only tuned SR case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 but has some errors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6" marR="3426" marT="342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84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7823"/>
            <a:ext cx="5025887" cy="4505602"/>
          </a:xfrm>
        </p:spPr>
        <p:txBody>
          <a:bodyPr/>
          <a:lstStyle/>
          <a:p>
            <a:r>
              <a:rPr lang="en-US" dirty="0" smtClean="0"/>
              <a:t>Cavity line width: about 1.2 kHz</a:t>
            </a:r>
          </a:p>
          <a:p>
            <a:r>
              <a:rPr lang="en-US" dirty="0" smtClean="0"/>
              <a:t>5.5dB at high frequency, 2.5 dB at low frequency</a:t>
            </a:r>
          </a:p>
          <a:p>
            <a:r>
              <a:rPr lang="en-US" dirty="0" smtClean="0"/>
              <a:t>Frequency dependent squeezing is a potential early upgrade for </a:t>
            </a:r>
            <a:r>
              <a:rPr lang="en-US" dirty="0" err="1" smtClean="0"/>
              <a:t>aLIGO</a:t>
            </a:r>
            <a:endParaRPr lang="en-US" dirty="0" smtClean="0"/>
          </a:p>
          <a:p>
            <a:r>
              <a:rPr lang="en-US" dirty="0"/>
              <a:t>Verified that the </a:t>
            </a:r>
            <a:r>
              <a:rPr lang="en-US" dirty="0" smtClean="0"/>
              <a:t>model [1] accounts for most </a:t>
            </a:r>
            <a:r>
              <a:rPr lang="en-US" dirty="0"/>
              <a:t>degradation factors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505" r="9012" b="9444"/>
          <a:stretch/>
        </p:blipFill>
        <p:spPr>
          <a:xfrm>
            <a:off x="5734269" y="457198"/>
            <a:ext cx="6351713" cy="5729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Filter Cavity Experiment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2693" y="6423524"/>
            <a:ext cx="5021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[1] P</a:t>
            </a:r>
            <a:r>
              <a:rPr lang="en-US" dirty="0"/>
              <a:t>. </a:t>
            </a:r>
            <a:r>
              <a:rPr lang="en-US" dirty="0" err="1" smtClean="0"/>
              <a:t>Kwee</a:t>
            </a:r>
            <a:r>
              <a:rPr lang="en-US" dirty="0" smtClean="0"/>
              <a:t> et al. Phys</a:t>
            </a:r>
            <a:r>
              <a:rPr lang="en-US" dirty="0"/>
              <a:t>. Rev. D 90, 062006 (2014).</a:t>
            </a:r>
          </a:p>
        </p:txBody>
      </p:sp>
    </p:spTree>
    <p:extLst>
      <p:ext uri="{BB962C8B-B14F-4D97-AF65-F5344CB8AC3E}">
        <p14:creationId xmlns:p14="http://schemas.microsoft.com/office/powerpoint/2010/main" val="187348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06432" y="6441910"/>
            <a:ext cx="4569141" cy="37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P. </a:t>
            </a:r>
            <a:r>
              <a:rPr lang="en-US" dirty="0" err="1" smtClean="0"/>
              <a:t>Kwee</a:t>
            </a:r>
            <a:r>
              <a:rPr lang="en-US" dirty="0" smtClean="0"/>
              <a:t> et al. Phys</a:t>
            </a:r>
            <a:r>
              <a:rPr lang="en-US" dirty="0"/>
              <a:t>. Rev. D 90, 062006 (2014).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35080"/>
              </p:ext>
            </p:extLst>
          </p:nvPr>
        </p:nvGraphicFramePr>
        <p:xfrm>
          <a:off x="7627478" y="1504909"/>
          <a:ext cx="4020731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032"/>
                <a:gridCol w="10286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cavity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</a:t>
                      </a:r>
                      <a:r>
                        <a:rPr lang="en-US" baseline="0" dirty="0" smtClean="0"/>
                        <a:t> cavity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ppm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Frequency- independent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Mode-mismatch</a:t>
                      </a:r>
                    </a:p>
                    <a:p>
                      <a:r>
                        <a:rPr lang="en-US" dirty="0" smtClean="0"/>
                        <a:t>(Squeezer</a:t>
                      </a:r>
                      <a:r>
                        <a:rPr lang="en-US" baseline="0" dirty="0" smtClean="0"/>
                        <a:t> – Filter cavity)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Mode-mismatch</a:t>
                      </a:r>
                    </a:p>
                    <a:p>
                      <a:r>
                        <a:rPr lang="en-US" dirty="0" smtClean="0"/>
                        <a:t>(Squeezer – Local</a:t>
                      </a:r>
                      <a:r>
                        <a:rPr lang="en-US" baseline="0" dirty="0" smtClean="0"/>
                        <a:t> oscillator)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Frequency-independent</a:t>
                      </a:r>
                    </a:p>
                    <a:p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noise (RMS)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cavity length noise (RMS)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 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Injected squeezing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dB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30" y="179346"/>
            <a:ext cx="10515600" cy="1325563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aLIGO</a:t>
            </a:r>
            <a:r>
              <a:rPr lang="en-US" dirty="0" smtClean="0"/>
              <a:t>, we can aim for 2 dB squeezing at low frequency.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3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Squeezing injected: 10dB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02" y="1143000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55" y="113210"/>
            <a:ext cx="10515600" cy="1325563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aLIGO</a:t>
            </a:r>
            <a:r>
              <a:rPr lang="en-US" dirty="0" smtClean="0"/>
              <a:t> parameters, about 10dB injection is optimal.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2530" y="1532238"/>
            <a:ext cx="4431270" cy="4644725"/>
          </a:xfrm>
        </p:spPr>
        <p:txBody>
          <a:bodyPr/>
          <a:lstStyle/>
          <a:p>
            <a:r>
              <a:rPr lang="en-US" dirty="0" smtClean="0"/>
              <a:t>Injecting more squeezing is not always a good thing</a:t>
            </a:r>
          </a:p>
          <a:p>
            <a:r>
              <a:rPr lang="en-US" dirty="0" smtClean="0"/>
              <a:t>Coupling from anti-squeezing can increase the noise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309"/>
            <a:ext cx="6922530" cy="5177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80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Credit: John Miller</a:t>
            </a:r>
          </a:p>
        </p:txBody>
      </p:sp>
    </p:spTree>
    <p:extLst>
      <p:ext uri="{BB962C8B-B14F-4D97-AF65-F5344CB8AC3E}">
        <p14:creationId xmlns:p14="http://schemas.microsoft.com/office/powerpoint/2010/main" val="302974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Frequency independent phase noise: 30 </a:t>
            </a:r>
            <a:r>
              <a:rPr lang="en-US" dirty="0" err="1" smtClean="0"/>
              <a:t>mrad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" y="1143000"/>
            <a:ext cx="7314595" cy="548594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46510" y="1560443"/>
            <a:ext cx="3807289" cy="4616520"/>
          </a:xfrm>
        </p:spPr>
        <p:txBody>
          <a:bodyPr/>
          <a:lstStyle/>
          <a:p>
            <a:r>
              <a:rPr lang="en-US" dirty="0" smtClean="0"/>
              <a:t>During the H1 squeezing test, 37 +/- 6 </a:t>
            </a:r>
            <a:r>
              <a:rPr lang="en-US" dirty="0" err="1" smtClean="0"/>
              <a:t>mrad</a:t>
            </a:r>
            <a:r>
              <a:rPr lang="en-US" dirty="0" smtClean="0"/>
              <a:t> phase noise was measured</a:t>
            </a:r>
          </a:p>
          <a:p>
            <a:r>
              <a:rPr lang="en-US" dirty="0" smtClean="0"/>
              <a:t>This number is very conservative; For the new in-vacuum OPO design, we can expect a lot of improvement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2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36525"/>
            <a:ext cx="10515600" cy="1325563"/>
          </a:xfrm>
        </p:spPr>
        <p:txBody>
          <a:bodyPr/>
          <a:lstStyle/>
          <a:p>
            <a:r>
              <a:rPr lang="en-US" dirty="0" smtClean="0"/>
              <a:t>Frequency independent loss: 10% total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" y="1143000"/>
            <a:ext cx="7314595" cy="548594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46510" y="1560443"/>
            <a:ext cx="3807289" cy="4616520"/>
          </a:xfrm>
        </p:spPr>
        <p:txBody>
          <a:bodyPr>
            <a:normAutofit/>
          </a:bodyPr>
          <a:lstStyle/>
          <a:p>
            <a:r>
              <a:rPr lang="en-US" dirty="0" smtClean="0"/>
              <a:t>Faraday isolators</a:t>
            </a:r>
          </a:p>
          <a:p>
            <a:r>
              <a:rPr lang="en-US" dirty="0" smtClean="0"/>
              <a:t>Wave plates / PBS</a:t>
            </a:r>
          </a:p>
          <a:p>
            <a:r>
              <a:rPr lang="en-US" dirty="0" smtClean="0"/>
              <a:t>OMC</a:t>
            </a:r>
          </a:p>
          <a:p>
            <a:r>
              <a:rPr lang="en-US" dirty="0" smtClean="0"/>
              <a:t>Polarization mismatch for pickoff</a:t>
            </a:r>
          </a:p>
          <a:p>
            <a:r>
              <a:rPr lang="en-US" dirty="0" smtClean="0"/>
              <a:t>PD Quantum Efficiency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0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5436</TotalTime>
  <Words>1872</Words>
  <Application>Microsoft Macintosh PowerPoint</Application>
  <PresentationFormat>Custom</PresentationFormat>
  <Paragraphs>374</Paragraphs>
  <Slides>37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Frequency Dependent Squeezing Roadmap toward 10dB</vt:lpstr>
      <vt:lpstr>Audio-band frequency dependent squeezing is now real.</vt:lpstr>
      <vt:lpstr>MIT Filter Cavity Demonstration</vt:lpstr>
      <vt:lpstr>MIT Filter Cavity Experiment</vt:lpstr>
      <vt:lpstr>For aLIGO, we can aim for 2 dB squeezing at low frequency.</vt:lpstr>
      <vt:lpstr>Squeezing injected: 10dB</vt:lpstr>
      <vt:lpstr>For aLIGO parameters, about 10dB injection is optimal.</vt:lpstr>
      <vt:lpstr>Frequency independent phase noise: 30 mrad</vt:lpstr>
      <vt:lpstr>Frequency independent loss: 10% total</vt:lpstr>
      <vt:lpstr>Frequency Dependent Phase Noise</vt:lpstr>
      <vt:lpstr>Frequency Dependent Phase Noise</vt:lpstr>
      <vt:lpstr>Frequency Dependent Loss</vt:lpstr>
      <vt:lpstr>Frequency Dependent Loss</vt:lpstr>
      <vt:lpstr>Frequency dependent loss: 16m cavity, 16ppm loss</vt:lpstr>
      <vt:lpstr>Mode Mismatch</vt:lpstr>
      <vt:lpstr>Mode Mismatch: </vt:lpstr>
      <vt:lpstr>aLIGO with filter cavity:  2 dB @ low freq, 6dB @ high freq</vt:lpstr>
      <vt:lpstr>With a realistic filter cavity, the binary neutron star range is ~236Mpc.</vt:lpstr>
      <vt:lpstr>Getting ready for aLIGO installation</vt:lpstr>
      <vt:lpstr>Can we achieve 10dB of squeezing at low frequency?</vt:lpstr>
      <vt:lpstr>18dB of injected squeezing</vt:lpstr>
      <vt:lpstr>Frequency independent phase noise: 5 mrad</vt:lpstr>
      <vt:lpstr>Frequency independent loss: 4% total</vt:lpstr>
      <vt:lpstr>100m Filter Cavity: 5 ~ 6 dB @ low freq</vt:lpstr>
      <vt:lpstr>1km Filter Cavity: 8 ~ 10 dB</vt:lpstr>
      <vt:lpstr>4km Filter Cavity: 9 ~ 11 dB @ low freq</vt:lpstr>
      <vt:lpstr>1560nm wavelength: 300m length</vt:lpstr>
      <vt:lpstr>Parameter Summary:  getting to 10dB is challenging!</vt:lpstr>
      <vt:lpstr>16m Filter Cavity: </vt:lpstr>
      <vt:lpstr>16m Filter Cavity: </vt:lpstr>
      <vt:lpstr>Summary</vt:lpstr>
      <vt:lpstr>Filter Cavity Team @ MIT</vt:lpstr>
      <vt:lpstr>PowerPoint Presentation</vt:lpstr>
      <vt:lpstr>Other things to watch out for</vt:lpstr>
      <vt:lpstr>aLIGO with filter cavity:  2.5 dB @ low, 6dB at high</vt:lpstr>
      <vt:lpstr>Modeling: what we still needs</vt:lpstr>
      <vt:lpstr>Modeling: where we are</vt:lpstr>
    </vt:vector>
  </TitlesOfParts>
  <Company>Massachusetts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磯貝友希</dc:creator>
  <cp:lastModifiedBy>Lisa Barsotti</cp:lastModifiedBy>
  <cp:revision>115</cp:revision>
  <dcterms:created xsi:type="dcterms:W3CDTF">2015-05-11T15:03:01Z</dcterms:created>
  <dcterms:modified xsi:type="dcterms:W3CDTF">2015-06-02T13:50:38Z</dcterms:modified>
</cp:coreProperties>
</file>