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media1.gif" ContentType="vide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7"/>
  </p:notesMasterIdLst>
  <p:sldIdLst>
    <p:sldId id="256" r:id="rId2"/>
    <p:sldId id="257" r:id="rId3"/>
    <p:sldId id="285" r:id="rId4"/>
    <p:sldId id="290" r:id="rId5"/>
    <p:sldId id="268" r:id="rId6"/>
    <p:sldId id="286" r:id="rId7"/>
    <p:sldId id="287" r:id="rId8"/>
    <p:sldId id="288" r:id="rId9"/>
    <p:sldId id="289" r:id="rId10"/>
    <p:sldId id="291" r:id="rId11"/>
    <p:sldId id="284" r:id="rId12"/>
    <p:sldId id="283" r:id="rId13"/>
    <p:sldId id="280" r:id="rId14"/>
    <p:sldId id="278"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33CCFF"/>
    <a:srgbClr val="D60093"/>
    <a:srgbClr val="CC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251" autoAdjust="0"/>
  </p:normalViewPr>
  <p:slideViewPr>
    <p:cSldViewPr snapToGrid="0">
      <p:cViewPr varScale="1">
        <p:scale>
          <a:sx n="106" d="100"/>
          <a:sy n="106" d="100"/>
        </p:scale>
        <p:origin x="-1648"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82DC62-982E-4B10-A8A2-1921CCFECB5E}" type="datetimeFigureOut">
              <a:rPr lang="en-US" smtClean="0"/>
              <a:t>6/2/15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5ED51-BFF4-4421-8858-0E211BB00177}" type="slidenum">
              <a:rPr lang="en-US" smtClean="0"/>
              <a:t>‹#›</a:t>
            </a:fld>
            <a:endParaRPr lang="en-US"/>
          </a:p>
        </p:txBody>
      </p:sp>
    </p:spTree>
    <p:extLst>
      <p:ext uri="{BB962C8B-B14F-4D97-AF65-F5344CB8AC3E}">
        <p14:creationId xmlns:p14="http://schemas.microsoft.com/office/powerpoint/2010/main" val="140803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5ED51-BFF4-4421-8858-0E211BB00177}" type="slidenum">
              <a:rPr lang="en-US" smtClean="0"/>
              <a:t>1</a:t>
            </a:fld>
            <a:endParaRPr lang="en-US"/>
          </a:p>
        </p:txBody>
      </p:sp>
    </p:spTree>
    <p:extLst>
      <p:ext uri="{BB962C8B-B14F-4D97-AF65-F5344CB8AC3E}">
        <p14:creationId xmlns:p14="http://schemas.microsoft.com/office/powerpoint/2010/main" val="3062828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Low noise Kerr nonlinear medium. </a:t>
            </a:r>
            <a:r>
              <a:rPr lang="el-GR" dirty="0" smtClean="0">
                <a:solidFill>
                  <a:srgbClr val="FF0000"/>
                </a:solidFill>
              </a:rPr>
              <a:t>δ</a:t>
            </a:r>
            <a:r>
              <a:rPr lang="en-US" dirty="0" smtClean="0">
                <a:solidFill>
                  <a:srgbClr val="FF0000"/>
                </a:solidFill>
              </a:rPr>
              <a:t>X2→</a:t>
            </a:r>
            <a:r>
              <a:rPr lang="el-GR" dirty="0" smtClean="0">
                <a:solidFill>
                  <a:srgbClr val="FF0000"/>
                </a:solidFill>
              </a:rPr>
              <a:t>δ</a:t>
            </a:r>
            <a:r>
              <a:rPr lang="en-US" dirty="0" smtClean="0">
                <a:solidFill>
                  <a:srgbClr val="FF0000"/>
                </a:solidFill>
              </a:rPr>
              <a:t>X2+r*</a:t>
            </a:r>
            <a:r>
              <a:rPr lang="el-GR" dirty="0" smtClean="0">
                <a:solidFill>
                  <a:srgbClr val="FF0000"/>
                </a:solidFill>
              </a:rPr>
              <a:t>δ</a:t>
            </a:r>
            <a:r>
              <a:rPr lang="en-US" dirty="0" smtClean="0">
                <a:solidFill>
                  <a:srgbClr val="FF0000"/>
                </a:solidFill>
              </a:rPr>
              <a:t>X2</a:t>
            </a:r>
          </a:p>
          <a:p>
            <a:r>
              <a:rPr lang="en-US" dirty="0" smtClean="0"/>
              <a:t>LIGO measures b2 </a:t>
            </a:r>
            <a:r>
              <a:rPr lang="en-US" dirty="0" err="1" smtClean="0"/>
              <a:t>bc</a:t>
            </a:r>
            <a:r>
              <a:rPr lang="en-US" baseline="0" dirty="0" smtClean="0"/>
              <a:t> operate slightly off dark fringe. Signal in b2</a:t>
            </a:r>
          </a:p>
          <a:p>
            <a:r>
              <a:rPr lang="en-US" baseline="0" dirty="0" smtClean="0"/>
              <a:t>Ours has signal in both </a:t>
            </a:r>
            <a:r>
              <a:rPr lang="en-US" baseline="0" dirty="0" err="1" smtClean="0"/>
              <a:t>quadratures</a:t>
            </a:r>
            <a:endParaRPr lang="en-US" dirty="0"/>
          </a:p>
        </p:txBody>
      </p:sp>
      <p:sp>
        <p:nvSpPr>
          <p:cNvPr id="4" name="Slide Number Placeholder 3"/>
          <p:cNvSpPr>
            <a:spLocks noGrp="1"/>
          </p:cNvSpPr>
          <p:nvPr>
            <p:ph type="sldNum" sz="quarter" idx="10"/>
          </p:nvPr>
        </p:nvSpPr>
        <p:spPr/>
        <p:txBody>
          <a:bodyPr/>
          <a:lstStyle/>
          <a:p>
            <a:fld id="{4065ED51-BFF4-4421-8858-0E211BB00177}" type="slidenum">
              <a:rPr lang="en-US" smtClean="0"/>
              <a:t>5</a:t>
            </a:fld>
            <a:endParaRPr lang="en-US"/>
          </a:p>
        </p:txBody>
      </p:sp>
    </p:spTree>
    <p:extLst>
      <p:ext uri="{BB962C8B-B14F-4D97-AF65-F5344CB8AC3E}">
        <p14:creationId xmlns:p14="http://schemas.microsoft.com/office/powerpoint/2010/main" val="3965298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Thermal noise of input mirror is small </a:t>
            </a:r>
            <a:r>
              <a:rPr lang="en-US" dirty="0" err="1" smtClean="0">
                <a:solidFill>
                  <a:srgbClr val="FF0000"/>
                </a:solidFill>
              </a:rPr>
              <a:t>bc</a:t>
            </a:r>
            <a:r>
              <a:rPr lang="en-US" dirty="0" smtClean="0">
                <a:solidFill>
                  <a:srgbClr val="FF0000"/>
                </a:solidFill>
              </a:rPr>
              <a:t> it is larger.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Q cantilever =10,000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srgbClr val="FF0000"/>
                </a:solidFill>
              </a:rPr>
              <a:t>GaAs</a:t>
            </a:r>
            <a:r>
              <a:rPr lang="en-US" dirty="0" smtClean="0">
                <a:solidFill>
                  <a:srgbClr val="FF0000"/>
                </a:solidFill>
              </a:rPr>
              <a:t> (</a:t>
            </a:r>
            <a:r>
              <a:rPr lang="en-US" dirty="0" err="1" smtClean="0">
                <a:solidFill>
                  <a:srgbClr val="FF0000"/>
                </a:solidFill>
              </a:rPr>
              <a:t>Galium</a:t>
            </a:r>
            <a:r>
              <a:rPr lang="en-US" dirty="0" smtClean="0">
                <a:solidFill>
                  <a:srgbClr val="FF0000"/>
                </a:solidFill>
              </a:rPr>
              <a:t> </a:t>
            </a:r>
            <a:r>
              <a:rPr lang="en-US" dirty="0" err="1" smtClean="0">
                <a:solidFill>
                  <a:srgbClr val="FF0000"/>
                </a:solidFill>
              </a:rPr>
              <a:t>Aresinide</a:t>
            </a:r>
            <a:r>
              <a:rPr lang="en-US" dirty="0" smtClean="0">
                <a:solidFill>
                  <a:srgbClr val="FF0000"/>
                </a:solidFill>
              </a:rPr>
              <a:t>),</a:t>
            </a:r>
            <a:r>
              <a:rPr lang="en-US" baseline="0" dirty="0" smtClean="0">
                <a:solidFill>
                  <a:srgbClr val="FF0000"/>
                </a:solidFill>
              </a:rPr>
              <a:t> </a:t>
            </a:r>
            <a:r>
              <a:rPr lang="en-US" baseline="0" dirty="0" err="1" smtClean="0">
                <a:solidFill>
                  <a:srgbClr val="FF0000"/>
                </a:solidFill>
              </a:rPr>
              <a:t>AlGaAs</a:t>
            </a:r>
            <a:r>
              <a:rPr lang="en-US" baseline="0" dirty="0" smtClean="0">
                <a:solidFill>
                  <a:srgbClr val="FF0000"/>
                </a:solidFill>
              </a:rPr>
              <a:t>, </a:t>
            </a:r>
            <a:r>
              <a:rPr lang="en-US" baseline="0" dirty="0" err="1" smtClean="0">
                <a:solidFill>
                  <a:srgbClr val="FF0000"/>
                </a:solidFill>
              </a:rPr>
              <a:t>InGaAs</a:t>
            </a:r>
            <a:r>
              <a:rPr lang="en-US" baseline="0" dirty="0" smtClean="0">
                <a:solidFill>
                  <a:srgbClr val="FF0000"/>
                </a:solidFill>
              </a:rPr>
              <a:t> (Indium)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EOM amp modulator. Change refractive index with E field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Locking. Modulation creates sidebands. Beat between carrier and sidebands gives error signal</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4065ED51-BFF4-4421-8858-0E211BB00177}" type="slidenum">
              <a:rPr lang="en-US" smtClean="0"/>
              <a:t>11</a:t>
            </a:fld>
            <a:endParaRPr lang="en-US"/>
          </a:p>
        </p:txBody>
      </p:sp>
    </p:spTree>
    <p:extLst>
      <p:ext uri="{BB962C8B-B14F-4D97-AF65-F5344CB8AC3E}">
        <p14:creationId xmlns:p14="http://schemas.microsoft.com/office/powerpoint/2010/main" val="176326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Optical spring: </a:t>
            </a:r>
            <a:r>
              <a:rPr lang="en-US" dirty="0" err="1" smtClean="0"/>
              <a:t>intracavity</a:t>
            </a:r>
            <a:r>
              <a:rPr lang="en-US" dirty="0" smtClean="0"/>
              <a:t> power changes linearly for small displacements</a:t>
            </a:r>
            <a:endParaRPr lang="en-US" dirty="0"/>
          </a:p>
        </p:txBody>
      </p:sp>
      <p:sp>
        <p:nvSpPr>
          <p:cNvPr id="4" name="Slide Number Placeholder 3"/>
          <p:cNvSpPr>
            <a:spLocks noGrp="1"/>
          </p:cNvSpPr>
          <p:nvPr>
            <p:ph type="sldNum" sz="quarter" idx="10"/>
          </p:nvPr>
        </p:nvSpPr>
        <p:spPr/>
        <p:txBody>
          <a:bodyPr/>
          <a:lstStyle/>
          <a:p>
            <a:fld id="{4065ED51-BFF4-4421-8858-0E211BB00177}" type="slidenum">
              <a:rPr lang="en-US" smtClean="0"/>
              <a:t>12</a:t>
            </a:fld>
            <a:endParaRPr lang="en-US"/>
          </a:p>
        </p:txBody>
      </p:sp>
    </p:spTree>
    <p:extLst>
      <p:ext uri="{BB962C8B-B14F-4D97-AF65-F5344CB8AC3E}">
        <p14:creationId xmlns:p14="http://schemas.microsoft.com/office/powerpoint/2010/main" val="3328114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Higher </a:t>
            </a:r>
            <a:r>
              <a:rPr lang="en-US" dirty="0" err="1" smtClean="0">
                <a:solidFill>
                  <a:srgbClr val="FF0000"/>
                </a:solidFill>
              </a:rPr>
              <a:t>sqz</a:t>
            </a:r>
            <a:r>
              <a:rPr lang="en-US" dirty="0" smtClean="0">
                <a:solidFill>
                  <a:srgbClr val="FF0000"/>
                </a:solidFill>
              </a:rPr>
              <a:t> more effected by deviation from readout.</a:t>
            </a:r>
            <a:r>
              <a:rPr lang="en-US" baseline="0" dirty="0" smtClean="0">
                <a:solidFill>
                  <a:srgbClr val="FF0000"/>
                </a:solidFill>
              </a:rPr>
              <a:t> </a:t>
            </a:r>
            <a:r>
              <a:rPr lang="en-US" dirty="0" smtClean="0">
                <a:solidFill>
                  <a:srgbClr val="FF0000"/>
                </a:solidFill>
              </a:rPr>
              <a:t>Sharper peak.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Second field would create mirror motion that would be and extra noise term. Would have to add in where we add thermal noise.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Create entanglement of two fields.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Decreasing detuning increases opt spring freq.</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Measure only SN at 0 readout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Input power = 0.1</a:t>
            </a:r>
            <a:r>
              <a:rPr lang="en-US" baseline="0" dirty="0" smtClean="0">
                <a:solidFill>
                  <a:srgbClr val="FF0000"/>
                </a:solidFill>
              </a:rPr>
              <a:t> </a:t>
            </a:r>
            <a:r>
              <a:rPr lang="en-US" baseline="0" dirty="0" err="1" smtClean="0">
                <a:solidFill>
                  <a:srgbClr val="FF0000"/>
                </a:solidFill>
              </a:rPr>
              <a:t>mW</a:t>
            </a:r>
            <a:endParaRPr lang="en-US"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Different optimal angle at each frequency → </a:t>
            </a:r>
            <a:r>
              <a:rPr lang="en-US" dirty="0" err="1" smtClean="0">
                <a:solidFill>
                  <a:srgbClr val="FF0000"/>
                </a:solidFill>
              </a:rPr>
              <a:t>variational</a:t>
            </a:r>
            <a:r>
              <a:rPr lang="en-US" dirty="0" smtClean="0">
                <a:solidFill>
                  <a:srgbClr val="FF0000"/>
                </a:solidFill>
              </a:rPr>
              <a:t> (frequency dependent) readout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Linewidth </a:t>
            </a:r>
            <a:r>
              <a:rPr lang="el-GR" dirty="0" smtClean="0">
                <a:solidFill>
                  <a:srgbClr val="FF0000"/>
                </a:solidFill>
              </a:rPr>
              <a:t>δ</a:t>
            </a:r>
            <a:r>
              <a:rPr lang="en-US" dirty="0" smtClean="0">
                <a:solidFill>
                  <a:srgbClr val="FF0000"/>
                </a:solidFill>
              </a:rPr>
              <a:t>=T1*c/(4L)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4065ED51-BFF4-4421-8858-0E211BB00177}" type="slidenum">
              <a:rPr lang="en-US" smtClean="0"/>
              <a:t>14</a:t>
            </a:fld>
            <a:endParaRPr lang="en-US"/>
          </a:p>
        </p:txBody>
      </p:sp>
    </p:spTree>
    <p:extLst>
      <p:ext uri="{BB962C8B-B14F-4D97-AF65-F5344CB8AC3E}">
        <p14:creationId xmlns:p14="http://schemas.microsoft.com/office/powerpoint/2010/main" val="595374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655AA6-8995-46E9-86A6-A5E39DCE015B}" type="datetime1">
              <a:rPr lang="en-US" smtClean="0"/>
              <a:t>6/2/15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6FFF4-5159-4050-B8C6-674A0659B19D}" type="slidenum">
              <a:rPr lang="en-US" smtClean="0"/>
              <a:t>‹#›</a:t>
            </a:fld>
            <a:endParaRPr lang="en-US"/>
          </a:p>
        </p:txBody>
      </p:sp>
    </p:spTree>
    <p:extLst>
      <p:ext uri="{BB962C8B-B14F-4D97-AF65-F5344CB8AC3E}">
        <p14:creationId xmlns:p14="http://schemas.microsoft.com/office/powerpoint/2010/main" val="2305617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DBAD6D-8032-440C-946A-E9A7822D4A1D}" type="datetime1">
              <a:rPr lang="en-US" smtClean="0"/>
              <a:t>6/2/15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6FFF4-5159-4050-B8C6-674A0659B19D}" type="slidenum">
              <a:rPr lang="en-US" smtClean="0"/>
              <a:t>‹#›</a:t>
            </a:fld>
            <a:endParaRPr lang="en-US"/>
          </a:p>
        </p:txBody>
      </p:sp>
    </p:spTree>
    <p:extLst>
      <p:ext uri="{BB962C8B-B14F-4D97-AF65-F5344CB8AC3E}">
        <p14:creationId xmlns:p14="http://schemas.microsoft.com/office/powerpoint/2010/main" val="379647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D22372-3DC3-4B3E-96F8-691E890399C5}" type="datetime1">
              <a:rPr lang="en-US" smtClean="0"/>
              <a:t>6/2/15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6FFF4-5159-4050-B8C6-674A0659B19D}" type="slidenum">
              <a:rPr lang="en-US" smtClean="0"/>
              <a:t>‹#›</a:t>
            </a:fld>
            <a:endParaRPr lang="en-US"/>
          </a:p>
        </p:txBody>
      </p:sp>
    </p:spTree>
    <p:extLst>
      <p:ext uri="{BB962C8B-B14F-4D97-AF65-F5344CB8AC3E}">
        <p14:creationId xmlns:p14="http://schemas.microsoft.com/office/powerpoint/2010/main" val="214948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870E1A-9C0C-44E2-8612-4B955EE29FA7}" type="datetime1">
              <a:rPr lang="en-US" smtClean="0"/>
              <a:t>6/2/15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6FFF4-5159-4050-B8C6-674A0659B19D}" type="slidenum">
              <a:rPr lang="en-US" smtClean="0"/>
              <a:t>‹#›</a:t>
            </a:fld>
            <a:endParaRPr lang="en-US"/>
          </a:p>
        </p:txBody>
      </p:sp>
    </p:spTree>
    <p:extLst>
      <p:ext uri="{BB962C8B-B14F-4D97-AF65-F5344CB8AC3E}">
        <p14:creationId xmlns:p14="http://schemas.microsoft.com/office/powerpoint/2010/main" val="99426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98E007-E16A-4D3A-A527-8A1FF884C44A}" type="datetime1">
              <a:rPr lang="en-US" smtClean="0"/>
              <a:t>6/2/15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6FFF4-5159-4050-B8C6-674A0659B19D}" type="slidenum">
              <a:rPr lang="en-US" smtClean="0"/>
              <a:t>‹#›</a:t>
            </a:fld>
            <a:endParaRPr lang="en-US"/>
          </a:p>
        </p:txBody>
      </p:sp>
    </p:spTree>
    <p:extLst>
      <p:ext uri="{BB962C8B-B14F-4D97-AF65-F5344CB8AC3E}">
        <p14:creationId xmlns:p14="http://schemas.microsoft.com/office/powerpoint/2010/main" val="408189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2757FC-6FCD-40C7-8A1F-9243062ABDF5}" type="datetime1">
              <a:rPr lang="en-US" smtClean="0"/>
              <a:t>6/2/15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6FFF4-5159-4050-B8C6-674A0659B19D}" type="slidenum">
              <a:rPr lang="en-US" smtClean="0"/>
              <a:t>‹#›</a:t>
            </a:fld>
            <a:endParaRPr lang="en-US"/>
          </a:p>
        </p:txBody>
      </p:sp>
    </p:spTree>
    <p:extLst>
      <p:ext uri="{BB962C8B-B14F-4D97-AF65-F5344CB8AC3E}">
        <p14:creationId xmlns:p14="http://schemas.microsoft.com/office/powerpoint/2010/main" val="2878842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E42B6D-9086-4AD0-92B7-C7366D5A3A15}" type="datetime1">
              <a:rPr lang="en-US" smtClean="0"/>
              <a:t>6/2/15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56FFF4-5159-4050-B8C6-674A0659B19D}" type="slidenum">
              <a:rPr lang="en-US" smtClean="0"/>
              <a:t>‹#›</a:t>
            </a:fld>
            <a:endParaRPr lang="en-US"/>
          </a:p>
        </p:txBody>
      </p:sp>
    </p:spTree>
    <p:extLst>
      <p:ext uri="{BB962C8B-B14F-4D97-AF65-F5344CB8AC3E}">
        <p14:creationId xmlns:p14="http://schemas.microsoft.com/office/powerpoint/2010/main" val="3250200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16B799-804B-49A4-B7FB-09124FBA0F3B}" type="datetime1">
              <a:rPr lang="en-US" smtClean="0"/>
              <a:t>6/2/15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56FFF4-5159-4050-B8C6-674A0659B19D}" type="slidenum">
              <a:rPr lang="en-US" smtClean="0"/>
              <a:t>‹#›</a:t>
            </a:fld>
            <a:endParaRPr lang="en-US"/>
          </a:p>
        </p:txBody>
      </p:sp>
    </p:spTree>
    <p:extLst>
      <p:ext uri="{BB962C8B-B14F-4D97-AF65-F5344CB8AC3E}">
        <p14:creationId xmlns:p14="http://schemas.microsoft.com/office/powerpoint/2010/main" val="283223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B7966-8E5A-43BB-9289-0234FCA06949}" type="datetime1">
              <a:rPr lang="en-US" smtClean="0"/>
              <a:t>6/2/15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56FFF4-5159-4050-B8C6-674A0659B19D}" type="slidenum">
              <a:rPr lang="en-US" smtClean="0"/>
              <a:t>‹#›</a:t>
            </a:fld>
            <a:endParaRPr lang="en-US"/>
          </a:p>
        </p:txBody>
      </p:sp>
    </p:spTree>
    <p:extLst>
      <p:ext uri="{BB962C8B-B14F-4D97-AF65-F5344CB8AC3E}">
        <p14:creationId xmlns:p14="http://schemas.microsoft.com/office/powerpoint/2010/main" val="874235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53964-2C78-4866-9E70-62DDF78DE9DE}" type="datetime1">
              <a:rPr lang="en-US" smtClean="0"/>
              <a:t>6/2/15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6FFF4-5159-4050-B8C6-674A0659B19D}" type="slidenum">
              <a:rPr lang="en-US" smtClean="0"/>
              <a:t>‹#›</a:t>
            </a:fld>
            <a:endParaRPr lang="en-US"/>
          </a:p>
        </p:txBody>
      </p:sp>
    </p:spTree>
    <p:extLst>
      <p:ext uri="{BB962C8B-B14F-4D97-AF65-F5344CB8AC3E}">
        <p14:creationId xmlns:p14="http://schemas.microsoft.com/office/powerpoint/2010/main" val="3389002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854ED-8581-4840-8C4F-285947D021FA}" type="datetime1">
              <a:rPr lang="en-US" smtClean="0"/>
              <a:t>6/2/15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6FFF4-5159-4050-B8C6-674A0659B19D}" type="slidenum">
              <a:rPr lang="en-US" smtClean="0"/>
              <a:t>‹#›</a:t>
            </a:fld>
            <a:endParaRPr lang="en-US"/>
          </a:p>
        </p:txBody>
      </p:sp>
    </p:spTree>
    <p:extLst>
      <p:ext uri="{BB962C8B-B14F-4D97-AF65-F5344CB8AC3E}">
        <p14:creationId xmlns:p14="http://schemas.microsoft.com/office/powerpoint/2010/main" val="183288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09D1B-48AD-4B9B-9553-A9E505BCEA87}" type="datetime1">
              <a:rPr lang="en-US" smtClean="0"/>
              <a:t>6/2/15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6FFF4-5159-4050-B8C6-674A0659B19D}" type="slidenum">
              <a:rPr lang="en-US" smtClean="0"/>
              <a:t>‹#›</a:t>
            </a:fld>
            <a:endParaRPr lang="en-US"/>
          </a:p>
        </p:txBody>
      </p:sp>
    </p:spTree>
    <p:extLst>
      <p:ext uri="{BB962C8B-B14F-4D97-AF65-F5344CB8AC3E}">
        <p14:creationId xmlns:p14="http://schemas.microsoft.com/office/powerpoint/2010/main" val="9365141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70.png"/><Relationship Id="rId5" Type="http://schemas.openxmlformats.org/officeDocument/2006/relationships/image" Target="../media/image9.png"/><Relationship Id="rId6" Type="http://schemas.openxmlformats.org/officeDocument/2006/relationships/image" Target="../media/image90.png"/><Relationship Id="rId7"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5.png"/><Relationship Id="rId1" Type="http://schemas.microsoft.com/office/2007/relationships/media" Target="../media/media1.gif"/><Relationship Id="rId2" Type="http://schemas.openxmlformats.org/officeDocument/2006/relationships/video" Target="../media/media1.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05" y="0"/>
            <a:ext cx="10287000" cy="6858000"/>
          </a:xfrm>
          <a:prstGeom prst="rect">
            <a:avLst/>
          </a:prstGeom>
        </p:spPr>
      </p:pic>
      <p:sp>
        <p:nvSpPr>
          <p:cNvPr id="2" name="Title 1"/>
          <p:cNvSpPr>
            <a:spLocks noGrp="1"/>
          </p:cNvSpPr>
          <p:nvPr>
            <p:ph type="ctrTitle"/>
          </p:nvPr>
        </p:nvSpPr>
        <p:spPr>
          <a:xfrm>
            <a:off x="3330986" y="396057"/>
            <a:ext cx="8036417" cy="2150319"/>
          </a:xfrm>
        </p:spPr>
        <p:txBody>
          <a:bodyPr>
            <a:noAutofit/>
          </a:bodyPr>
          <a:lstStyle/>
          <a:p>
            <a:r>
              <a:rPr lang="en-US" sz="3600" dirty="0" err="1" smtClean="0">
                <a:solidFill>
                  <a:schemeClr val="bg1"/>
                </a:solidFill>
              </a:rPr>
              <a:t>Ponderomotive</a:t>
            </a:r>
            <a:r>
              <a:rPr lang="en-US" sz="3600" dirty="0" smtClean="0">
                <a:solidFill>
                  <a:schemeClr val="bg1"/>
                </a:solidFill>
              </a:rPr>
              <a:t> Squeezing &amp; </a:t>
            </a:r>
            <a:br>
              <a:rPr lang="en-US" sz="3600" dirty="0" smtClean="0">
                <a:solidFill>
                  <a:schemeClr val="bg1"/>
                </a:solidFill>
              </a:rPr>
            </a:br>
            <a:r>
              <a:rPr lang="en-US" sz="3600" dirty="0" err="1" smtClean="0">
                <a:solidFill>
                  <a:schemeClr val="bg1"/>
                </a:solidFill>
              </a:rPr>
              <a:t>Opto</a:t>
            </a:r>
            <a:r>
              <a:rPr lang="en-US" sz="3600" dirty="0" smtClean="0">
                <a:solidFill>
                  <a:schemeClr val="bg1"/>
                </a:solidFill>
              </a:rPr>
              <a:t>-mechanics</a:t>
            </a:r>
            <a:endParaRPr lang="en-US" sz="3600" dirty="0">
              <a:solidFill>
                <a:schemeClr val="bg1"/>
              </a:solidFill>
            </a:endParaRPr>
          </a:p>
        </p:txBody>
      </p:sp>
      <p:sp>
        <p:nvSpPr>
          <p:cNvPr id="3" name="Subtitle 2"/>
          <p:cNvSpPr>
            <a:spLocks noGrp="1"/>
          </p:cNvSpPr>
          <p:nvPr>
            <p:ph type="subTitle" idx="1"/>
          </p:nvPr>
        </p:nvSpPr>
        <p:spPr>
          <a:xfrm>
            <a:off x="3636814" y="3215972"/>
            <a:ext cx="6858000" cy="1655762"/>
          </a:xfrm>
        </p:spPr>
        <p:txBody>
          <a:bodyPr/>
          <a:lstStyle/>
          <a:p>
            <a:r>
              <a:rPr lang="en-US" dirty="0" smtClean="0">
                <a:solidFill>
                  <a:schemeClr val="bg1"/>
                </a:solidFill>
              </a:rPr>
              <a:t>Adam </a:t>
            </a:r>
            <a:r>
              <a:rPr lang="en-US" dirty="0" err="1" smtClean="0">
                <a:solidFill>
                  <a:schemeClr val="bg1"/>
                </a:solidFill>
              </a:rPr>
              <a:t>Libson</a:t>
            </a:r>
            <a:r>
              <a:rPr lang="en-US" dirty="0" smtClean="0">
                <a:solidFill>
                  <a:schemeClr val="bg1"/>
                </a:solidFill>
              </a:rPr>
              <a:t> and Thomas Corbitt</a:t>
            </a:r>
          </a:p>
          <a:p>
            <a:r>
              <a:rPr lang="en-US" dirty="0" smtClean="0">
                <a:solidFill>
                  <a:schemeClr val="bg1"/>
                </a:solidFill>
              </a:rPr>
              <a:t>GWADW </a:t>
            </a:r>
            <a:r>
              <a:rPr lang="en-US" dirty="0" smtClean="0">
                <a:solidFill>
                  <a:schemeClr val="bg1"/>
                </a:solidFill>
              </a:rPr>
              <a:t>2015</a:t>
            </a:r>
          </a:p>
          <a:p>
            <a:r>
              <a:rPr lang="en-US" b="1" dirty="0"/>
              <a:t>G1500733</a:t>
            </a:r>
            <a:endParaRPr lang="en-US" dirty="0" smtClean="0">
              <a:solidFill>
                <a:schemeClr val="bg1"/>
              </a:solidFill>
            </a:endParaRPr>
          </a:p>
        </p:txBody>
      </p:sp>
    </p:spTree>
    <p:extLst>
      <p:ext uri="{BB962C8B-B14F-4D97-AF65-F5344CB8AC3E}">
        <p14:creationId xmlns:p14="http://schemas.microsoft.com/office/powerpoint/2010/main" val="31630313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experiment for QRPN, </a:t>
            </a:r>
            <a:r>
              <a:rPr lang="en-US" dirty="0" err="1" smtClean="0"/>
              <a:t>opto</a:t>
            </a:r>
            <a:r>
              <a:rPr lang="en-US" dirty="0" smtClean="0"/>
              <a:t>-mechanics</a:t>
            </a:r>
            <a:endParaRPr lang="en-US" dirty="0"/>
          </a:p>
        </p:txBody>
      </p:sp>
      <p:sp>
        <p:nvSpPr>
          <p:cNvPr id="3" name="Content Placeholder 2"/>
          <p:cNvSpPr>
            <a:spLocks noGrp="1"/>
          </p:cNvSpPr>
          <p:nvPr>
            <p:ph sz="half" idx="1"/>
          </p:nvPr>
        </p:nvSpPr>
        <p:spPr>
          <a:xfrm>
            <a:off x="628649" y="1825625"/>
            <a:ext cx="7750579" cy="4530726"/>
          </a:xfrm>
        </p:spPr>
        <p:txBody>
          <a:bodyPr>
            <a:normAutofit/>
          </a:bodyPr>
          <a:lstStyle/>
          <a:p>
            <a:r>
              <a:rPr lang="en-US" dirty="0" smtClean="0"/>
              <a:t>Many possible choices, but generally:</a:t>
            </a:r>
          </a:p>
          <a:p>
            <a:pPr lvl="1"/>
            <a:r>
              <a:rPr lang="en-US" dirty="0" smtClean="0"/>
              <a:t>Small mass for large radiation pressure interaction</a:t>
            </a:r>
          </a:p>
          <a:p>
            <a:pPr lvl="1"/>
            <a:r>
              <a:rPr lang="en-US" dirty="0" smtClean="0"/>
              <a:t>High mechanical Q and low frequency resonances for low thermal noise</a:t>
            </a:r>
          </a:p>
          <a:p>
            <a:pPr lvl="1"/>
            <a:r>
              <a:rPr lang="en-US" dirty="0" smtClean="0"/>
              <a:t>High optical quality</a:t>
            </a:r>
          </a:p>
          <a:p>
            <a:r>
              <a:rPr lang="en-US" dirty="0" smtClean="0"/>
              <a:t>Generally speaking:</a:t>
            </a:r>
          </a:p>
          <a:p>
            <a:pPr lvl="1"/>
            <a:r>
              <a:rPr lang="en-US" dirty="0" smtClean="0"/>
              <a:t>Creating a large </a:t>
            </a:r>
            <a:r>
              <a:rPr lang="en-US" dirty="0" err="1" smtClean="0"/>
              <a:t>opto</a:t>
            </a:r>
            <a:r>
              <a:rPr lang="en-US" dirty="0" smtClean="0"/>
              <a:t>-mechanical interaction is not too difficult (see numerous experiments showing optical spring, PI), but:</a:t>
            </a:r>
          </a:p>
          <a:p>
            <a:pPr lvl="1"/>
            <a:r>
              <a:rPr lang="en-US" dirty="0" smtClean="0"/>
              <a:t>Making the quantum noise larger from the thermal noise is usually the hard part. </a:t>
            </a:r>
          </a:p>
          <a:p>
            <a:pPr lvl="1"/>
            <a:endParaRPr lang="en-US" dirty="0" smtClean="0"/>
          </a:p>
          <a:p>
            <a:pPr marL="457200" lvl="1" indent="0">
              <a:buNone/>
            </a:pPr>
            <a:endParaRPr lang="en-US" dirty="0" smtClean="0"/>
          </a:p>
          <a:p>
            <a:pPr lvl="1"/>
            <a:endParaRPr lang="en-US" dirty="0" smtClean="0"/>
          </a:p>
          <a:p>
            <a:endParaRPr lang="en-US" dirty="0"/>
          </a:p>
        </p:txBody>
      </p:sp>
      <p:sp>
        <p:nvSpPr>
          <p:cNvPr id="5" name="Slide Number Placeholder 4"/>
          <p:cNvSpPr>
            <a:spLocks noGrp="1"/>
          </p:cNvSpPr>
          <p:nvPr>
            <p:ph type="sldNum" sz="quarter" idx="12"/>
          </p:nvPr>
        </p:nvSpPr>
        <p:spPr/>
        <p:txBody>
          <a:bodyPr/>
          <a:lstStyle/>
          <a:p>
            <a:fld id="{ED56FFF4-5159-4050-B8C6-674A0659B19D}" type="slidenum">
              <a:rPr lang="en-US" smtClean="0"/>
              <a:t>10</a:t>
            </a:fld>
            <a:endParaRPr lang="en-US"/>
          </a:p>
        </p:txBody>
      </p:sp>
    </p:spTree>
    <p:extLst>
      <p:ext uri="{BB962C8B-B14F-4D97-AF65-F5344CB8AC3E}">
        <p14:creationId xmlns:p14="http://schemas.microsoft.com/office/powerpoint/2010/main" val="868328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10" y="86933"/>
            <a:ext cx="7886700" cy="956256"/>
          </a:xfrm>
        </p:spPr>
        <p:txBody>
          <a:bodyPr/>
          <a:lstStyle/>
          <a:p>
            <a:r>
              <a:rPr lang="en-US" dirty="0" smtClean="0"/>
              <a:t>Experimental Setup</a:t>
            </a:r>
            <a:endParaRPr lang="en-US" dirty="0"/>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19101" y="3942125"/>
            <a:ext cx="3154787" cy="2366605"/>
          </a:xfrm>
        </p:spPr>
      </p:pic>
      <p:cxnSp>
        <p:nvCxnSpPr>
          <p:cNvPr id="9" name="Straight Arrow Connector 8"/>
          <p:cNvCxnSpPr/>
          <p:nvPr/>
        </p:nvCxnSpPr>
        <p:spPr>
          <a:xfrm>
            <a:off x="1072167" y="5799030"/>
            <a:ext cx="1825580" cy="0"/>
          </a:xfrm>
          <a:prstGeom prst="straightConnector1">
            <a:avLst/>
          </a:prstGeom>
          <a:ln w="571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1351513" y="5936482"/>
                <a:ext cx="1353819" cy="415498"/>
              </a:xfrm>
              <a:prstGeom prst="rect">
                <a:avLst/>
              </a:prstGeom>
            </p:spPr>
            <p:txBody>
              <a:bodyPr wrap="square">
                <a:spAutoFit/>
              </a:bodyPr>
              <a:lstStyle/>
              <a:p>
                <a14:m>
                  <m:oMathPara xmlns:m="http://schemas.openxmlformats.org/officeDocument/2006/math" xmlns="">
                    <m:oMathParaPr>
                      <m:jc m:val="centerGroup"/>
                    </m:oMathParaPr>
                    <m:oMath xmlns:m="http://schemas.openxmlformats.org/officeDocument/2006/math">
                      <m:r>
                        <a:rPr lang="en-US" sz="2100" b="1" i="1">
                          <a:solidFill>
                            <a:schemeClr val="bg1"/>
                          </a:solidFill>
                          <a:latin typeface="Cambria Math"/>
                        </a:rPr>
                        <m:t>≈</m:t>
                      </m:r>
                      <m:r>
                        <a:rPr lang="en-US" sz="2100" b="1" i="1">
                          <a:solidFill>
                            <a:schemeClr val="bg1"/>
                          </a:solidFill>
                          <a:latin typeface="Cambria Math"/>
                        </a:rPr>
                        <m:t>𝟓</m:t>
                      </m:r>
                      <m:r>
                        <a:rPr lang="en-US" sz="2100" b="1" i="1">
                          <a:solidFill>
                            <a:schemeClr val="bg1"/>
                          </a:solidFill>
                          <a:latin typeface="Cambria Math"/>
                        </a:rPr>
                        <m:t> </m:t>
                      </m:r>
                      <m:r>
                        <a:rPr lang="en-US" sz="2100" b="1" i="1">
                          <a:solidFill>
                            <a:schemeClr val="bg1"/>
                          </a:solidFill>
                          <a:latin typeface="Cambria Math"/>
                        </a:rPr>
                        <m:t>𝒎𝒎</m:t>
                      </m:r>
                    </m:oMath>
                  </m:oMathPara>
                </a14:m>
                <a:endParaRPr lang="en-US" sz="2100" b="1"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351513" y="5936482"/>
                <a:ext cx="1353819" cy="415498"/>
              </a:xfrm>
              <a:prstGeom prst="rect">
                <a:avLst/>
              </a:prstGeom>
              <a:blipFill rotWithShape="0">
                <a:blip r:embed="rId4"/>
                <a:stretch>
                  <a:fillRect/>
                </a:stretch>
              </a:blipFill>
            </p:spPr>
            <p:txBody>
              <a:bodyPr/>
              <a:lstStyle/>
              <a:p>
                <a:r>
                  <a:rPr lang="en-US">
                    <a:noFill/>
                  </a:rPr>
                  <a:t> </a:t>
                </a:r>
              </a:p>
            </p:txBody>
          </p:sp>
        </mc:Fallback>
      </mc:AlternateContent>
      <p:sp>
        <p:nvSpPr>
          <p:cNvPr id="11" name="Content Placeholder 2"/>
          <p:cNvSpPr txBox="1">
            <a:spLocks/>
          </p:cNvSpPr>
          <p:nvPr/>
        </p:nvSpPr>
        <p:spPr>
          <a:xfrm>
            <a:off x="47425" y="1043189"/>
            <a:ext cx="3193080" cy="289893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err="1"/>
              <a:t>Optomechanical</a:t>
            </a:r>
            <a:r>
              <a:rPr lang="en-US" sz="2100" dirty="0"/>
              <a:t> cavity</a:t>
            </a:r>
          </a:p>
          <a:p>
            <a:pPr lvl="1"/>
            <a:r>
              <a:rPr lang="en-US" sz="2000" dirty="0"/>
              <a:t>Mass of cantilever:  </a:t>
            </a:r>
            <a:r>
              <a:rPr lang="en-US" sz="2000" dirty="0" smtClean="0"/>
              <a:t>   250 </a:t>
            </a:r>
            <a:r>
              <a:rPr lang="en-US" sz="2000" dirty="0"/>
              <a:t>ng</a:t>
            </a:r>
          </a:p>
          <a:p>
            <a:pPr lvl="1"/>
            <a:r>
              <a:rPr lang="en-US" sz="2000" dirty="0"/>
              <a:t>Length: 100 µm</a:t>
            </a:r>
          </a:p>
          <a:p>
            <a:pPr lvl="1"/>
            <a:r>
              <a:rPr lang="en-US" sz="2000" dirty="0"/>
              <a:t>Thickness: 325 nm</a:t>
            </a:r>
          </a:p>
          <a:p>
            <a:pPr lvl="1"/>
            <a:r>
              <a:rPr lang="en-US" sz="2000" dirty="0"/>
              <a:t>Natural Frequency</a:t>
            </a:r>
            <a:r>
              <a:rPr lang="en-US" sz="2000" dirty="0" smtClean="0"/>
              <a:t>:    100 Hz-1 kHz </a:t>
            </a:r>
            <a:r>
              <a:rPr lang="en-US" sz="2000" dirty="0"/>
              <a:t>(presently using  </a:t>
            </a:r>
            <a:r>
              <a:rPr lang="en-US" sz="2000" dirty="0" smtClean="0"/>
              <a:t>     273 </a:t>
            </a:r>
            <a:r>
              <a:rPr lang="en-US" sz="2000" dirty="0"/>
              <a:t>Hz</a:t>
            </a:r>
            <a:r>
              <a:rPr lang="en-US" sz="2000" dirty="0" smtClean="0"/>
              <a:t>)</a:t>
            </a:r>
            <a:endParaRPr lang="en-US" sz="2000" dirty="0"/>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15733" b="19800"/>
          <a:stretch/>
        </p:blipFill>
        <p:spPr>
          <a:xfrm>
            <a:off x="3364471" y="4990258"/>
            <a:ext cx="2308178" cy="1116002"/>
          </a:xfrm>
          <a:prstGeom prst="rect">
            <a:avLst/>
          </a:prstGeom>
        </p:spPr>
      </p:pic>
      <p:cxnSp>
        <p:nvCxnSpPr>
          <p:cNvPr id="12" name="Straight Arrow Connector 11"/>
          <p:cNvCxnSpPr/>
          <p:nvPr/>
        </p:nvCxnSpPr>
        <p:spPr>
          <a:xfrm>
            <a:off x="3784959" y="6122617"/>
            <a:ext cx="901641" cy="12635"/>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3558871" y="6193538"/>
                <a:ext cx="1353819" cy="415498"/>
              </a:xfrm>
              <a:prstGeom prst="rect">
                <a:avLst/>
              </a:prstGeom>
            </p:spPr>
            <p:txBody>
              <a:bodyPr wrap="square">
                <a:spAutoFit/>
              </a:bodyPr>
              <a:lstStyle/>
              <a:p>
                <a14:m>
                  <m:oMathPara xmlns:m="http://schemas.openxmlformats.org/officeDocument/2006/math" xmlns="">
                    <m:oMathParaPr>
                      <m:jc m:val="centerGroup"/>
                    </m:oMathParaPr>
                    <m:oMath xmlns:m="http://schemas.openxmlformats.org/officeDocument/2006/math">
                      <m:r>
                        <a:rPr lang="en-US" sz="2100" b="1" i="1">
                          <a:solidFill>
                            <a:srgbClr val="FF0000"/>
                          </a:solidFill>
                          <a:latin typeface="Cambria Math"/>
                        </a:rPr>
                        <m:t>≈</m:t>
                      </m:r>
                      <m:r>
                        <a:rPr lang="en-US" sz="2100" b="1" i="1">
                          <a:solidFill>
                            <a:srgbClr val="FF0000"/>
                          </a:solidFill>
                          <a:latin typeface="Cambria Math" panose="02040503050406030204" pitchFamily="18" charset="0"/>
                        </a:rPr>
                        <m:t>𝟏𝟎𝟎</m:t>
                      </m:r>
                      <m:r>
                        <a:rPr lang="en-US" sz="2100" b="1" i="1">
                          <a:solidFill>
                            <a:srgbClr val="FF0000"/>
                          </a:solidFill>
                          <a:latin typeface="Cambria Math" panose="02040503050406030204" pitchFamily="18" charset="0"/>
                        </a:rPr>
                        <m:t> µ</m:t>
                      </m:r>
                      <m:r>
                        <m:rPr>
                          <m:sty m:val="p"/>
                        </m:rPr>
                        <a:rPr lang="en-US" sz="2100">
                          <a:solidFill>
                            <a:srgbClr val="FF0000"/>
                          </a:solidFill>
                          <a:latin typeface="Cambria Math" panose="02040503050406030204" pitchFamily="18" charset="0"/>
                        </a:rPr>
                        <m:t>m</m:t>
                      </m:r>
                    </m:oMath>
                  </m:oMathPara>
                </a14:m>
                <a:endParaRPr lang="en-US" sz="2100" b="1" dirty="0">
                  <a:solidFill>
                    <a:srgbClr val="FF000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3558871" y="6193538"/>
                <a:ext cx="1353819" cy="415498"/>
              </a:xfrm>
              <a:prstGeom prst="rect">
                <a:avLst/>
              </a:prstGeom>
              <a:blipFill rotWithShape="0">
                <a:blip r:embed="rId6"/>
                <a:stretch>
                  <a:fillRect b="-7353"/>
                </a:stretch>
              </a:blipFill>
            </p:spPr>
            <p:txBody>
              <a:bodyPr/>
              <a:lstStyle/>
              <a:p>
                <a:r>
                  <a:rPr lang="en-US">
                    <a:noFill/>
                  </a:rPr>
                  <a:t> </a:t>
                </a:r>
              </a:p>
            </p:txBody>
          </p:sp>
        </mc:Fallback>
      </mc:AlternateContent>
      <p:cxnSp>
        <p:nvCxnSpPr>
          <p:cNvPr id="15" name="Straight Arrow Connector 14"/>
          <p:cNvCxnSpPr/>
          <p:nvPr/>
        </p:nvCxnSpPr>
        <p:spPr>
          <a:xfrm>
            <a:off x="2886292" y="4646550"/>
            <a:ext cx="1059272" cy="5388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313296" y="4223297"/>
            <a:ext cx="584451" cy="5527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Content Placeholder 6"/>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a:xfrm>
            <a:off x="2897747" y="965958"/>
            <a:ext cx="6000931" cy="2567318"/>
          </a:xfrm>
        </p:spPr>
      </p:pic>
      <p:sp>
        <p:nvSpPr>
          <p:cNvPr id="4" name="Slide Number Placeholder 3"/>
          <p:cNvSpPr>
            <a:spLocks noGrp="1"/>
          </p:cNvSpPr>
          <p:nvPr>
            <p:ph type="sldNum" sz="quarter" idx="12"/>
          </p:nvPr>
        </p:nvSpPr>
        <p:spPr>
          <a:xfrm>
            <a:off x="5843117" y="5584582"/>
            <a:ext cx="2057400" cy="365125"/>
          </a:xfrm>
        </p:spPr>
        <p:txBody>
          <a:bodyPr/>
          <a:lstStyle/>
          <a:p>
            <a:fld id="{ED56FFF4-5159-4050-B8C6-674A0659B19D}" type="slidenum">
              <a:rPr lang="en-US" smtClean="0"/>
              <a:t>11</a:t>
            </a:fld>
            <a:endParaRPr lang="en-US"/>
          </a:p>
        </p:txBody>
      </p:sp>
      <p:sp>
        <p:nvSpPr>
          <p:cNvPr id="16" name="Content Placeholder 2"/>
          <p:cNvSpPr txBox="1">
            <a:spLocks/>
          </p:cNvSpPr>
          <p:nvPr/>
        </p:nvSpPr>
        <p:spPr>
          <a:xfrm>
            <a:off x="5608628" y="3789158"/>
            <a:ext cx="3193080" cy="289893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Multilayer </a:t>
            </a:r>
            <a:r>
              <a:rPr lang="en-US" sz="2000" dirty="0" err="1" smtClean="0"/>
              <a:t>AlGaAs</a:t>
            </a:r>
            <a:r>
              <a:rPr lang="en-US" sz="2000" dirty="0" smtClean="0"/>
              <a:t>/</a:t>
            </a:r>
            <a:r>
              <a:rPr lang="en-US" sz="2000" dirty="0" err="1" smtClean="0"/>
              <a:t>GaAs</a:t>
            </a:r>
            <a:r>
              <a:rPr lang="en-US" sz="2000" dirty="0" smtClean="0"/>
              <a:t> (~40 layer pairs) processed into mirror </a:t>
            </a:r>
            <a:r>
              <a:rPr lang="en-US" sz="2000" dirty="0" err="1" smtClean="0"/>
              <a:t>padsand</a:t>
            </a:r>
            <a:r>
              <a:rPr lang="en-US" sz="2000" dirty="0" smtClean="0"/>
              <a:t> cantilevers</a:t>
            </a:r>
            <a:endParaRPr lang="en-US" sz="2000" dirty="0"/>
          </a:p>
        </p:txBody>
      </p:sp>
    </p:spTree>
    <p:extLst>
      <p:ext uri="{BB962C8B-B14F-4D97-AF65-F5344CB8AC3E}">
        <p14:creationId xmlns:p14="http://schemas.microsoft.com/office/powerpoint/2010/main" val="1529910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264087"/>
            <a:ext cx="7886700" cy="1325563"/>
          </a:xfrm>
        </p:spPr>
        <p:txBody>
          <a:bodyPr/>
          <a:lstStyle/>
          <a:p>
            <a:r>
              <a:rPr lang="en-US" dirty="0" smtClean="0"/>
              <a:t>Cryogenic </a:t>
            </a:r>
            <a:r>
              <a:rPr lang="en-US" dirty="0" err="1" smtClean="0"/>
              <a:t>Optomechnical</a:t>
            </a:r>
            <a:r>
              <a:rPr lang="en-US" dirty="0" smtClean="0"/>
              <a:t> Cavity</a:t>
            </a:r>
            <a:endParaRPr lang="en-US" dirty="0"/>
          </a:p>
        </p:txBody>
      </p:sp>
      <p:sp>
        <p:nvSpPr>
          <p:cNvPr id="3" name="Content Placeholder 2"/>
          <p:cNvSpPr>
            <a:spLocks noGrp="1"/>
          </p:cNvSpPr>
          <p:nvPr>
            <p:ph sz="half" idx="1"/>
          </p:nvPr>
        </p:nvSpPr>
        <p:spPr>
          <a:xfrm>
            <a:off x="628651" y="2226469"/>
            <a:ext cx="3119102" cy="3263504"/>
          </a:xfrm>
        </p:spPr>
        <p:txBody>
          <a:bodyPr>
            <a:normAutofit lnSpcReduction="10000"/>
          </a:bodyPr>
          <a:lstStyle/>
          <a:p>
            <a:r>
              <a:rPr lang="en-US" dirty="0" smtClean="0"/>
              <a:t>1 cm long</a:t>
            </a:r>
          </a:p>
          <a:p>
            <a:r>
              <a:rPr lang="en-US" dirty="0" smtClean="0"/>
              <a:t>Cavity Finesse: ~60,000            </a:t>
            </a:r>
          </a:p>
          <a:p>
            <a:r>
              <a:rPr lang="en-US" dirty="0" smtClean="0"/>
              <a:t>Circulating Power: ~500 </a:t>
            </a:r>
            <a:r>
              <a:rPr lang="en-US" dirty="0" err="1" smtClean="0"/>
              <a:t>mW</a:t>
            </a:r>
            <a:endParaRPr lang="en-US" dirty="0" smtClean="0"/>
          </a:p>
          <a:p>
            <a:r>
              <a:rPr lang="en-US" dirty="0" smtClean="0"/>
              <a:t>High Optical Spring: (up to) 200 kHz</a:t>
            </a:r>
          </a:p>
          <a:p>
            <a:endParaRPr lang="en-US" dirty="0" smtClean="0"/>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780322" y="2226469"/>
            <a:ext cx="5224499" cy="3263503"/>
          </a:xfrm>
        </p:spPr>
      </p:pic>
      <p:cxnSp>
        <p:nvCxnSpPr>
          <p:cNvPr id="7" name="Straight Arrow Connector 6"/>
          <p:cNvCxnSpPr/>
          <p:nvPr/>
        </p:nvCxnSpPr>
        <p:spPr>
          <a:xfrm flipH="1">
            <a:off x="8002678" y="3310675"/>
            <a:ext cx="410447" cy="1461752"/>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24453" y="2729160"/>
            <a:ext cx="1462976" cy="646331"/>
          </a:xfrm>
          <a:prstGeom prst="rect">
            <a:avLst/>
          </a:prstGeom>
          <a:solidFill>
            <a:schemeClr val="accent1"/>
          </a:solidFill>
        </p:spPr>
        <p:txBody>
          <a:bodyPr wrap="square" rtlCol="0">
            <a:spAutoFit/>
          </a:bodyPr>
          <a:lstStyle/>
          <a:p>
            <a:r>
              <a:rPr lang="en-US" b="1" dirty="0" err="1">
                <a:latin typeface="Andalus" pitchFamily="18" charset="-78"/>
                <a:cs typeface="Andalus" pitchFamily="18" charset="-78"/>
              </a:rPr>
              <a:t>Agilis</a:t>
            </a:r>
            <a:r>
              <a:rPr lang="en-US" b="1" dirty="0">
                <a:latin typeface="Andalus" pitchFamily="18" charset="-78"/>
                <a:cs typeface="Andalus" pitchFamily="18" charset="-78"/>
              </a:rPr>
              <a:t> Mount, 293 K</a:t>
            </a:r>
          </a:p>
        </p:txBody>
      </p:sp>
      <p:cxnSp>
        <p:nvCxnSpPr>
          <p:cNvPr id="12" name="Straight Arrow Connector 11"/>
          <p:cNvCxnSpPr/>
          <p:nvPr/>
        </p:nvCxnSpPr>
        <p:spPr>
          <a:xfrm flipV="1">
            <a:off x="5915425" y="4672617"/>
            <a:ext cx="477147" cy="213827"/>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24826" y="4991021"/>
            <a:ext cx="1140317" cy="369332"/>
          </a:xfrm>
          <a:prstGeom prst="rect">
            <a:avLst/>
          </a:prstGeom>
          <a:solidFill>
            <a:schemeClr val="accent1"/>
          </a:solidFill>
        </p:spPr>
        <p:txBody>
          <a:bodyPr wrap="square" rtlCol="0">
            <a:spAutoFit/>
          </a:bodyPr>
          <a:lstStyle/>
          <a:p>
            <a:r>
              <a:rPr lang="en-US" b="1" dirty="0">
                <a:latin typeface="Andalus" pitchFamily="18" charset="-78"/>
                <a:cs typeface="Andalus" pitchFamily="18" charset="-78"/>
              </a:rPr>
              <a:t>G10 Rods</a:t>
            </a:r>
          </a:p>
        </p:txBody>
      </p:sp>
      <p:sp>
        <p:nvSpPr>
          <p:cNvPr id="18" name="TextBox 17"/>
          <p:cNvSpPr txBox="1"/>
          <p:nvPr/>
        </p:nvSpPr>
        <p:spPr>
          <a:xfrm>
            <a:off x="3798081" y="2418370"/>
            <a:ext cx="1696904" cy="646331"/>
          </a:xfrm>
          <a:prstGeom prst="rect">
            <a:avLst/>
          </a:prstGeom>
          <a:solidFill>
            <a:schemeClr val="accent1"/>
          </a:solidFill>
        </p:spPr>
        <p:txBody>
          <a:bodyPr wrap="square" rtlCol="0">
            <a:spAutoFit/>
          </a:bodyPr>
          <a:lstStyle/>
          <a:p>
            <a:r>
              <a:rPr lang="en-US" b="1" dirty="0">
                <a:latin typeface="Andalus" pitchFamily="18" charset="-78"/>
                <a:cs typeface="Andalus" pitchFamily="18" charset="-78"/>
              </a:rPr>
              <a:t>Cantilever Chip mount, 16 K</a:t>
            </a:r>
          </a:p>
        </p:txBody>
      </p:sp>
      <p:cxnSp>
        <p:nvCxnSpPr>
          <p:cNvPr id="19" name="Straight Arrow Connector 18"/>
          <p:cNvCxnSpPr/>
          <p:nvPr/>
        </p:nvCxnSpPr>
        <p:spPr>
          <a:xfrm>
            <a:off x="5422419" y="3133174"/>
            <a:ext cx="970153" cy="902624"/>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12749" y="1458386"/>
            <a:ext cx="1605352" cy="646331"/>
          </a:xfrm>
          <a:prstGeom prst="rect">
            <a:avLst/>
          </a:prstGeom>
          <a:solidFill>
            <a:schemeClr val="accent1"/>
          </a:solidFill>
        </p:spPr>
        <p:txBody>
          <a:bodyPr wrap="square" rtlCol="0">
            <a:spAutoFit/>
          </a:bodyPr>
          <a:lstStyle/>
          <a:p>
            <a:r>
              <a:rPr lang="en-US" b="1" dirty="0">
                <a:latin typeface="Andalus" pitchFamily="18" charset="-78"/>
                <a:cs typeface="Andalus" pitchFamily="18" charset="-78"/>
              </a:rPr>
              <a:t>Piezo mounted Input coupler</a:t>
            </a:r>
          </a:p>
        </p:txBody>
      </p:sp>
      <p:cxnSp>
        <p:nvCxnSpPr>
          <p:cNvPr id="23" name="Straight Arrow Connector 22"/>
          <p:cNvCxnSpPr/>
          <p:nvPr/>
        </p:nvCxnSpPr>
        <p:spPr>
          <a:xfrm>
            <a:off x="5877221" y="2081401"/>
            <a:ext cx="752487" cy="1415492"/>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77388" y="3112576"/>
            <a:ext cx="1332426" cy="369332"/>
          </a:xfrm>
          <a:prstGeom prst="rect">
            <a:avLst/>
          </a:prstGeom>
          <a:solidFill>
            <a:schemeClr val="accent1"/>
          </a:solidFill>
        </p:spPr>
        <p:txBody>
          <a:bodyPr wrap="square" rtlCol="0">
            <a:spAutoFit/>
          </a:bodyPr>
          <a:lstStyle/>
          <a:p>
            <a:r>
              <a:rPr lang="en-US" b="1" dirty="0">
                <a:latin typeface="Andalus" pitchFamily="18" charset="-78"/>
                <a:cs typeface="Andalus" pitchFamily="18" charset="-78"/>
              </a:rPr>
              <a:t>Cold finger</a:t>
            </a:r>
          </a:p>
        </p:txBody>
      </p:sp>
      <p:cxnSp>
        <p:nvCxnSpPr>
          <p:cNvPr id="14" name="Straight Arrow Connector 13"/>
          <p:cNvCxnSpPr/>
          <p:nvPr/>
        </p:nvCxnSpPr>
        <p:spPr>
          <a:xfrm>
            <a:off x="3987134" y="3481908"/>
            <a:ext cx="463099" cy="656714"/>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D56FFF4-5159-4050-B8C6-674A0659B19D}" type="slidenum">
              <a:rPr lang="en-US" smtClean="0"/>
              <a:t>12</a:t>
            </a:fld>
            <a:endParaRPr lang="en-US"/>
          </a:p>
        </p:txBody>
      </p:sp>
    </p:spTree>
    <p:extLst>
      <p:ext uri="{BB962C8B-B14F-4D97-AF65-F5344CB8AC3E}">
        <p14:creationId xmlns:p14="http://schemas.microsoft.com/office/powerpoint/2010/main" val="15500737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2588" y="187237"/>
            <a:ext cx="7886700" cy="1325563"/>
          </a:xfrm>
        </p:spPr>
        <p:txBody>
          <a:bodyPr/>
          <a:lstStyle/>
          <a:p>
            <a:r>
              <a:rPr lang="en-US" dirty="0" smtClean="0"/>
              <a:t>Cryogenic Operation</a:t>
            </a:r>
            <a:endParaRPr lang="en-US" dirty="0"/>
          </a:p>
        </p:txBody>
      </p:sp>
      <p:pic>
        <p:nvPicPr>
          <p:cNvPr id="3" name="Content Placeholder 2"/>
          <p:cNvPicPr>
            <a:picLocks noGrp="1" noChangeAspect="1"/>
          </p:cNvPicPr>
          <p:nvPr>
            <p:ph idx="1"/>
          </p:nvPr>
        </p:nvPicPr>
        <p:blipFill rotWithShape="1">
          <a:blip r:embed="rId2">
            <a:extLst>
              <a:ext uri="{28A0092B-C50C-407E-A947-70E740481C1C}">
                <a14:useLocalDpi xmlns:a14="http://schemas.microsoft.com/office/drawing/2010/main" val="0"/>
              </a:ext>
            </a:extLst>
          </a:blip>
          <a:srcRect l="5931" t="5992" r="8009"/>
          <a:stretch/>
        </p:blipFill>
        <p:spPr>
          <a:xfrm>
            <a:off x="493895" y="2649320"/>
            <a:ext cx="8230547" cy="4028020"/>
          </a:xfrm>
        </p:spPr>
      </p:pic>
      <p:sp>
        <p:nvSpPr>
          <p:cNvPr id="8" name="Content Placeholder 2"/>
          <p:cNvSpPr txBox="1">
            <a:spLocks/>
          </p:cNvSpPr>
          <p:nvPr/>
        </p:nvSpPr>
        <p:spPr>
          <a:xfrm>
            <a:off x="216483" y="1119116"/>
            <a:ext cx="7822048" cy="202332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273 Hz cantilever</a:t>
            </a:r>
          </a:p>
          <a:p>
            <a:r>
              <a:rPr lang="en-US" sz="2400" dirty="0"/>
              <a:t>Measured noise matches model at room temperature</a:t>
            </a:r>
          </a:p>
          <a:p>
            <a:r>
              <a:rPr lang="en-US" sz="2400" dirty="0"/>
              <a:t>Measured noise below modeled RPN </a:t>
            </a:r>
            <a:r>
              <a:rPr lang="en-US" sz="2400" dirty="0" smtClean="0"/>
              <a:t>from ~ </a:t>
            </a:r>
            <a:r>
              <a:rPr lang="en-US" sz="2400" dirty="0"/>
              <a:t>3 </a:t>
            </a:r>
            <a:r>
              <a:rPr lang="en-US" sz="2400" dirty="0" smtClean="0"/>
              <a:t>kHz-20 kHz</a:t>
            </a:r>
            <a:endParaRPr lang="en-US" sz="2400" dirty="0"/>
          </a:p>
        </p:txBody>
      </p:sp>
      <p:sp>
        <p:nvSpPr>
          <p:cNvPr id="2" name="Slide Number Placeholder 1"/>
          <p:cNvSpPr>
            <a:spLocks noGrp="1"/>
          </p:cNvSpPr>
          <p:nvPr>
            <p:ph type="sldNum" sz="quarter" idx="12"/>
          </p:nvPr>
        </p:nvSpPr>
        <p:spPr/>
        <p:txBody>
          <a:bodyPr/>
          <a:lstStyle/>
          <a:p>
            <a:fld id="{ED56FFF4-5159-4050-B8C6-674A0659B19D}" type="slidenum">
              <a:rPr lang="en-US" smtClean="0"/>
              <a:t>13</a:t>
            </a:fld>
            <a:endParaRPr lang="en-US"/>
          </a:p>
        </p:txBody>
      </p:sp>
    </p:spTree>
    <p:extLst>
      <p:ext uri="{BB962C8B-B14F-4D97-AF65-F5344CB8AC3E}">
        <p14:creationId xmlns:p14="http://schemas.microsoft.com/office/powerpoint/2010/main" val="1956598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Ponderomotive</a:t>
            </a:r>
            <a:r>
              <a:rPr lang="en-US" dirty="0"/>
              <a:t/>
            </a:r>
            <a:br>
              <a:rPr lang="en-US" dirty="0"/>
            </a:br>
            <a:r>
              <a:rPr lang="en-US" dirty="0" smtClean="0"/>
              <a:t>Squeezing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72921553"/>
              </p:ext>
            </p:extLst>
          </p:nvPr>
        </p:nvGraphicFramePr>
        <p:xfrm>
          <a:off x="4633992" y="0"/>
          <a:ext cx="4510008" cy="2494280"/>
        </p:xfrm>
        <a:graphic>
          <a:graphicData uri="http://schemas.openxmlformats.org/drawingml/2006/table">
            <a:tbl>
              <a:tblPr firstRow="1" bandRow="1">
                <a:tableStyleId>{073A0DAA-6AF3-43AB-8588-CEC1D06C72B9}</a:tableStyleId>
              </a:tblPr>
              <a:tblGrid>
                <a:gridCol w="1387791"/>
                <a:gridCol w="1782648"/>
                <a:gridCol w="1339569"/>
              </a:tblGrid>
              <a:tr h="370840">
                <a:tc>
                  <a:txBody>
                    <a:bodyPr/>
                    <a:lstStyle/>
                    <a:p>
                      <a:r>
                        <a:rPr lang="en-US" dirty="0" smtClean="0">
                          <a:solidFill>
                            <a:schemeClr val="tx1"/>
                          </a:solidFill>
                        </a:rPr>
                        <a:t>Detuning (linewidths)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Readout Angle (rad)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Squeezing (dB)</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rgbClr val="FF0000"/>
                          </a:solidFill>
                        </a:rPr>
                        <a:t>3</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rgbClr val="FF0000"/>
                          </a:solidFill>
                        </a:rPr>
                        <a:t>-0.51</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rgbClr val="FF0000"/>
                          </a:solidFill>
                        </a:rPr>
                        <a:t>1.70</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accent5"/>
                          </a:solidFill>
                        </a:rPr>
                        <a:t>2</a:t>
                      </a:r>
                      <a:endParaRPr lang="en-US"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accent5"/>
                          </a:solidFill>
                        </a:rPr>
                        <a:t>-0.42</a:t>
                      </a:r>
                      <a:endParaRPr lang="en-US"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accent5"/>
                          </a:solidFill>
                        </a:rPr>
                        <a:t>2.07</a:t>
                      </a:r>
                      <a:endParaRPr lang="en-US"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rgbClr val="D60093"/>
                          </a:solidFill>
                        </a:rPr>
                        <a:t>1.5</a:t>
                      </a:r>
                      <a:endParaRPr lang="en-US" dirty="0">
                        <a:solidFill>
                          <a:srgbClr val="D6009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rgbClr val="D60093"/>
                          </a:solidFill>
                        </a:rPr>
                        <a:t>-0.34</a:t>
                      </a:r>
                      <a:endParaRPr lang="en-US" dirty="0">
                        <a:solidFill>
                          <a:srgbClr val="D6009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rgbClr val="D60093"/>
                          </a:solidFill>
                        </a:rPr>
                        <a:t>2.29</a:t>
                      </a:r>
                      <a:endParaRPr lang="en-US" dirty="0">
                        <a:solidFill>
                          <a:srgbClr val="D6009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rgbClr val="33CCFF"/>
                          </a:solidFill>
                        </a:rPr>
                        <a:t>1</a:t>
                      </a:r>
                      <a:endParaRPr lang="en-US" dirty="0">
                        <a:solidFill>
                          <a:srgbClr val="33CC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rgbClr val="33CCFF"/>
                          </a:solidFill>
                        </a:rPr>
                        <a:t>-0.25</a:t>
                      </a:r>
                      <a:endParaRPr lang="en-US" dirty="0">
                        <a:solidFill>
                          <a:srgbClr val="33CC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rgbClr val="33CCFF"/>
                          </a:solidFill>
                        </a:rPr>
                        <a:t>2.50</a:t>
                      </a:r>
                      <a:endParaRPr lang="en-US" dirty="0">
                        <a:solidFill>
                          <a:srgbClr val="33CC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rgbClr val="00FF00"/>
                          </a:solidFill>
                        </a:rPr>
                        <a:t>0.5</a:t>
                      </a:r>
                      <a:endParaRPr lang="en-US" dirty="0">
                        <a:solidFill>
                          <a:srgbClr val="00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rgbClr val="00FF00"/>
                          </a:solidFill>
                        </a:rPr>
                        <a:t>-0.13</a:t>
                      </a:r>
                      <a:endParaRPr lang="en-US" dirty="0">
                        <a:solidFill>
                          <a:srgbClr val="00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rgbClr val="00FF00"/>
                          </a:solidFill>
                        </a:rPr>
                        <a:t>2.67</a:t>
                      </a:r>
                      <a:endParaRPr lang="en-US" dirty="0">
                        <a:solidFill>
                          <a:srgbClr val="00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Slide Number Placeholder 4"/>
          <p:cNvSpPr>
            <a:spLocks noGrp="1"/>
          </p:cNvSpPr>
          <p:nvPr>
            <p:ph type="sldNum" sz="quarter" idx="12"/>
          </p:nvPr>
        </p:nvSpPr>
        <p:spPr/>
        <p:txBody>
          <a:bodyPr/>
          <a:lstStyle/>
          <a:p>
            <a:fld id="{ED56FFF4-5159-4050-B8C6-674A0659B19D}" type="slidenum">
              <a:rPr lang="en-US" smtClean="0"/>
              <a:t>14</a:t>
            </a:fld>
            <a:endParaRPr lang="en-US"/>
          </a:p>
        </p:txBody>
      </p:sp>
      <p:pic>
        <p:nvPicPr>
          <p:cNvPr id="7"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7730" t="2075" r="7622" b="3180"/>
          <a:stretch/>
        </p:blipFill>
        <p:spPr>
          <a:xfrm>
            <a:off x="880013" y="2495328"/>
            <a:ext cx="7396082" cy="4373484"/>
          </a:xfrm>
        </p:spPr>
      </p:pic>
    </p:spTree>
    <p:extLst>
      <p:ext uri="{BB962C8B-B14F-4D97-AF65-F5344CB8AC3E}">
        <p14:creationId xmlns:p14="http://schemas.microsoft.com/office/powerpoint/2010/main" val="42780227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Pondromotive</a:t>
            </a:r>
            <a:r>
              <a:rPr lang="en-US" dirty="0" smtClean="0"/>
              <a:t> Squeezing (Continued)</a:t>
            </a:r>
            <a:endParaRPr lang="en-US" dirty="0"/>
          </a:p>
        </p:txBody>
      </p:sp>
      <p:sp>
        <p:nvSpPr>
          <p:cNvPr id="3" name="Subtitle 2"/>
          <p:cNvSpPr>
            <a:spLocks noGrp="1"/>
          </p:cNvSpPr>
          <p:nvPr>
            <p:ph type="subTitle" idx="1"/>
          </p:nvPr>
        </p:nvSpPr>
        <p:spPr/>
        <p:txBody>
          <a:bodyPr/>
          <a:lstStyle/>
          <a:p>
            <a:r>
              <a:rPr lang="en-US" dirty="0" smtClean="0"/>
              <a:t>Adam </a:t>
            </a:r>
            <a:r>
              <a:rPr lang="en-US" dirty="0" err="1" smtClean="0"/>
              <a:t>Libson</a:t>
            </a:r>
            <a:endParaRPr lang="en-US" dirty="0"/>
          </a:p>
        </p:txBody>
      </p:sp>
    </p:spTree>
    <p:extLst>
      <p:ext uri="{BB962C8B-B14F-4D97-AF65-F5344CB8AC3E}">
        <p14:creationId xmlns:p14="http://schemas.microsoft.com/office/powerpoint/2010/main" val="39247249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Noise Modeling</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2482" r="21718" b="23908"/>
          <a:stretch/>
        </p:blipFill>
        <p:spPr>
          <a:xfrm>
            <a:off x="228600" y="2057400"/>
            <a:ext cx="5626523" cy="3429000"/>
          </a:xfrm>
          <a:prstGeom prst="rect">
            <a:avLst/>
          </a:prstGeom>
        </p:spPr>
      </p:pic>
      <p:sp>
        <p:nvSpPr>
          <p:cNvPr id="6" name="TextBox 5"/>
          <p:cNvSpPr txBox="1"/>
          <p:nvPr/>
        </p:nvSpPr>
        <p:spPr>
          <a:xfrm>
            <a:off x="5638800" y="1752600"/>
            <a:ext cx="342900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COMSOL used for finite element analysis</a:t>
            </a:r>
          </a:p>
          <a:p>
            <a:pPr marL="342900" indent="-342900">
              <a:buFont typeface="Arial" panose="020B0604020202020204" pitchFamily="34" charset="0"/>
              <a:buChar char="•"/>
            </a:pPr>
            <a:r>
              <a:rPr lang="en-US" sz="2400" dirty="0" smtClean="0"/>
              <a:t>Full anisotropic model of crystal mechanical properties</a:t>
            </a:r>
            <a:endParaRPr lang="en-US" sz="2400" dirty="0"/>
          </a:p>
          <a:p>
            <a:pPr marL="342900" indent="-342900">
              <a:buFont typeface="Arial" panose="020B0604020202020204" pitchFamily="34" charset="0"/>
              <a:buChar char="•"/>
            </a:pPr>
            <a:r>
              <a:rPr lang="en-US" sz="2400" dirty="0" smtClean="0"/>
              <a:t>Used to calculate coupling to the cavity laser</a:t>
            </a:r>
            <a:endParaRPr lang="en-US" sz="2400" dirty="0"/>
          </a:p>
          <a:p>
            <a:pPr marL="342900" indent="-342900">
              <a:buFont typeface="Arial" panose="020B0604020202020204" pitchFamily="34" charset="0"/>
              <a:buChar char="•"/>
            </a:pPr>
            <a:r>
              <a:rPr lang="en-US" sz="2400" dirty="0" smtClean="0"/>
              <a:t>Susceptibility and thermal noise calculated using Sum-Of-Modes Technique</a:t>
            </a:r>
          </a:p>
        </p:txBody>
      </p:sp>
    </p:spTree>
    <p:extLst>
      <p:ext uri="{BB962C8B-B14F-4D97-AF65-F5344CB8AC3E}">
        <p14:creationId xmlns:p14="http://schemas.microsoft.com/office/powerpoint/2010/main" val="2237859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Thermo-Elastic Damping</a:t>
            </a:r>
            <a:endParaRPr lang="en-US" dirty="0"/>
          </a:p>
        </p:txBody>
      </p:sp>
      <p:sp>
        <p:nvSpPr>
          <p:cNvPr id="4" name="TextBox 3"/>
          <p:cNvSpPr txBox="1"/>
          <p:nvPr/>
        </p:nvSpPr>
        <p:spPr>
          <a:xfrm>
            <a:off x="5562600" y="1752600"/>
            <a:ext cx="327660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Coefficient of thermal expansion leads to heat flow and losses when the cantilever flexes</a:t>
            </a:r>
          </a:p>
          <a:p>
            <a:pPr marL="342900" indent="-342900">
              <a:buFont typeface="Arial" panose="020B0604020202020204" pitchFamily="34" charset="0"/>
              <a:buChar char="•"/>
            </a:pPr>
            <a:r>
              <a:rPr lang="en-US" sz="2400" dirty="0" smtClean="0"/>
              <a:t>Particularly important for drum head modes of the mirror pad</a:t>
            </a:r>
          </a:p>
          <a:p>
            <a:pPr marL="342900" indent="-342900">
              <a:buFont typeface="Arial" panose="020B0604020202020204" pitchFamily="34" charset="0"/>
              <a:buChar char="•"/>
            </a:pPr>
            <a:r>
              <a:rPr lang="en-US" sz="2400" dirty="0" smtClean="0"/>
              <a:t>These modes are the dominant source of thermal noise above 30 kHz</a:t>
            </a:r>
            <a:endParaRPr lang="en-US" sz="2400" dirty="0"/>
          </a:p>
        </p:txBody>
      </p:sp>
      <p:pic>
        <p:nvPicPr>
          <p:cNvPr id="5" name="Drum_Head.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7773" t="15686" r="19117" b="22129"/>
          <a:stretch/>
        </p:blipFill>
        <p:spPr>
          <a:xfrm>
            <a:off x="152400" y="2057400"/>
            <a:ext cx="5461686" cy="3484179"/>
          </a:xfrm>
          <a:prstGeom prst="rect">
            <a:avLst/>
          </a:prstGeom>
        </p:spPr>
      </p:pic>
    </p:spTree>
    <p:extLst>
      <p:ext uri="{BB962C8B-B14F-4D97-AF65-F5344CB8AC3E}">
        <p14:creationId xmlns:p14="http://schemas.microsoft.com/office/powerpoint/2010/main" val="202012513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repeatCount="indefinite" fill="hold" display="0">
                  <p:stCondLst>
                    <p:cond delay="indefinite"/>
                  </p:st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Damping Looks Structural</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19200"/>
            <a:ext cx="6934200" cy="5514524"/>
          </a:xfrm>
          <a:prstGeom prst="rect">
            <a:avLst/>
          </a:prstGeom>
        </p:spPr>
      </p:pic>
    </p:spTree>
    <p:extLst>
      <p:ext uri="{BB962C8B-B14F-4D97-AF65-F5344CB8AC3E}">
        <p14:creationId xmlns:p14="http://schemas.microsoft.com/office/powerpoint/2010/main" val="3715605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you need for a useful Squeezer on a Chip</a:t>
            </a:r>
            <a:endParaRPr lang="en-US" dirty="0"/>
          </a:p>
        </p:txBody>
      </p:sp>
      <p:sp>
        <p:nvSpPr>
          <p:cNvPr id="3" name="Content Placeholder 2"/>
          <p:cNvSpPr>
            <a:spLocks noGrp="1"/>
          </p:cNvSpPr>
          <p:nvPr>
            <p:ph idx="1"/>
          </p:nvPr>
        </p:nvSpPr>
        <p:spPr>
          <a:xfrm>
            <a:off x="457200" y="2027237"/>
            <a:ext cx="8229600" cy="4525963"/>
          </a:xfrm>
        </p:spPr>
        <p:txBody>
          <a:bodyPr/>
          <a:lstStyle/>
          <a:p>
            <a:r>
              <a:rPr lang="en-US" dirty="0" smtClean="0"/>
              <a:t>Small Oscillators</a:t>
            </a:r>
          </a:p>
          <a:p>
            <a:r>
              <a:rPr lang="en-US" dirty="0" smtClean="0"/>
              <a:t>Small Mode Volume / Short Cavity</a:t>
            </a:r>
          </a:p>
          <a:p>
            <a:r>
              <a:rPr lang="en-US" dirty="0" smtClean="0"/>
              <a:t>Room Temperature Operation (quantum effects dominate thermal noise even for a room temperature thermal bath)</a:t>
            </a:r>
            <a:endParaRPr lang="en-US" dirty="0"/>
          </a:p>
        </p:txBody>
      </p:sp>
    </p:spTree>
    <p:extLst>
      <p:ext uri="{BB962C8B-B14F-4D97-AF65-F5344CB8AC3E}">
        <p14:creationId xmlns:p14="http://schemas.microsoft.com/office/powerpoint/2010/main" val="97605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 to </a:t>
            </a:r>
            <a:r>
              <a:rPr lang="en-US" dirty="0" err="1"/>
              <a:t>p</a:t>
            </a:r>
            <a:r>
              <a:rPr lang="en-US" dirty="0" err="1" smtClean="0"/>
              <a:t>onderomotive</a:t>
            </a:r>
            <a:r>
              <a:rPr lang="en-US" dirty="0" smtClean="0"/>
              <a:t> squeezing &amp; </a:t>
            </a:r>
            <a:r>
              <a:rPr lang="en-US" dirty="0" err="1" smtClean="0"/>
              <a:t>opto</a:t>
            </a:r>
            <a:r>
              <a:rPr lang="en-US" dirty="0" smtClean="0"/>
              <a:t>-mechanics</a:t>
            </a:r>
          </a:p>
          <a:p>
            <a:r>
              <a:rPr lang="en-US" dirty="0" smtClean="0"/>
              <a:t>State of the field</a:t>
            </a:r>
          </a:p>
          <a:p>
            <a:r>
              <a:rPr lang="en-US" dirty="0" smtClean="0"/>
              <a:t>Our approach</a:t>
            </a:r>
          </a:p>
          <a:p>
            <a:r>
              <a:rPr lang="en-US" dirty="0" smtClean="0"/>
              <a:t>Is any of this be useful for A+, Voyager, </a:t>
            </a:r>
            <a:r>
              <a:rPr lang="en-US" dirty="0" err="1" smtClean="0"/>
              <a:t>Lungo</a:t>
            </a:r>
            <a:r>
              <a:rPr lang="en-US" dirty="0" smtClean="0"/>
              <a:t>, </a:t>
            </a:r>
            <a:r>
              <a:rPr lang="en-US" dirty="0" err="1" smtClean="0"/>
              <a:t>etc</a:t>
            </a:r>
            <a:r>
              <a:rPr lang="en-US" dirty="0" smtClean="0"/>
              <a:t>? </a:t>
            </a:r>
          </a:p>
          <a:p>
            <a:endParaRPr lang="en-US" dirty="0" smtClean="0"/>
          </a:p>
        </p:txBody>
      </p:sp>
      <p:sp>
        <p:nvSpPr>
          <p:cNvPr id="4" name="Slide Number Placeholder 3"/>
          <p:cNvSpPr>
            <a:spLocks noGrp="1"/>
          </p:cNvSpPr>
          <p:nvPr>
            <p:ph type="sldNum" sz="quarter" idx="12"/>
          </p:nvPr>
        </p:nvSpPr>
        <p:spPr/>
        <p:txBody>
          <a:bodyPr/>
          <a:lstStyle/>
          <a:p>
            <a:fld id="{ED56FFF4-5159-4050-B8C6-674A0659B19D}" type="slidenum">
              <a:rPr lang="en-US" smtClean="0"/>
              <a:t>2</a:t>
            </a:fld>
            <a:endParaRPr lang="en-US"/>
          </a:p>
        </p:txBody>
      </p:sp>
    </p:spTree>
    <p:extLst>
      <p:ext uri="{BB962C8B-B14F-4D97-AF65-F5344CB8AC3E}">
        <p14:creationId xmlns:p14="http://schemas.microsoft.com/office/powerpoint/2010/main" val="5779244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Coupled Cavity</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343" t="20046" r="14113" b="19124"/>
          <a:stretch/>
        </p:blipFill>
        <p:spPr>
          <a:xfrm>
            <a:off x="816430" y="4419600"/>
            <a:ext cx="3704358" cy="2362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30" y="1447800"/>
            <a:ext cx="3657600" cy="2743200"/>
          </a:xfrm>
          <a:prstGeom prst="rect">
            <a:avLst/>
          </a:prstGeom>
        </p:spPr>
      </p:pic>
      <p:sp>
        <p:nvSpPr>
          <p:cNvPr id="3" name="TextBox 2"/>
          <p:cNvSpPr txBox="1"/>
          <p:nvPr/>
        </p:nvSpPr>
        <p:spPr>
          <a:xfrm>
            <a:off x="5029200" y="1600200"/>
            <a:ext cx="38100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Fiber mirror on one side of the cavity, flat mirror on the other</a:t>
            </a:r>
          </a:p>
          <a:p>
            <a:pPr marL="342900" indent="-342900">
              <a:buFont typeface="Arial" panose="020B0604020202020204" pitchFamily="34" charset="0"/>
              <a:buChar char="•"/>
            </a:pPr>
            <a:r>
              <a:rPr lang="en-US" sz="2400" dirty="0" smtClean="0"/>
              <a:t>Allows a very short cavity with small mode volume</a:t>
            </a:r>
          </a:p>
          <a:p>
            <a:pPr marL="342900" indent="-342900">
              <a:buFont typeface="Arial" panose="020B0604020202020204" pitchFamily="34" charset="0"/>
              <a:buChar char="•"/>
            </a:pPr>
            <a:r>
              <a:rPr lang="en-US" sz="2400" dirty="0" smtClean="0"/>
              <a:t>Simplified Coupling and Alignment</a:t>
            </a:r>
          </a:p>
          <a:p>
            <a:pPr marL="342900" indent="-342900">
              <a:buFont typeface="Arial" panose="020B0604020202020204" pitchFamily="34" charset="0"/>
              <a:buChar char="•"/>
            </a:pPr>
            <a:r>
              <a:rPr lang="en-US" sz="2400" dirty="0" smtClean="0"/>
              <a:t>Uses standard single mode (or multimode) optical fiber</a:t>
            </a:r>
            <a:endParaRPr lang="en-US" sz="2400" dirty="0"/>
          </a:p>
        </p:txBody>
      </p:sp>
    </p:spTree>
    <p:extLst>
      <p:ext uri="{BB962C8B-B14F-4D97-AF65-F5344CB8AC3E}">
        <p14:creationId xmlns:p14="http://schemas.microsoft.com/office/powerpoint/2010/main" val="51828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Mirrors</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5852630" cy="488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309830" y="1905000"/>
            <a:ext cx="268177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Mirrors formed by ablating a fiber tip with a CO</a:t>
            </a:r>
            <a:r>
              <a:rPr lang="en-US" sz="2400" baseline="-25000" dirty="0" smtClean="0"/>
              <a:t>2</a:t>
            </a:r>
            <a:r>
              <a:rPr lang="en-US" sz="2400" dirty="0" smtClean="0"/>
              <a:t> laser</a:t>
            </a:r>
          </a:p>
          <a:p>
            <a:pPr marL="342900" indent="-342900">
              <a:buFont typeface="Arial" panose="020B0604020202020204" pitchFamily="34" charset="0"/>
              <a:buChar char="•"/>
            </a:pPr>
            <a:r>
              <a:rPr lang="en-US" sz="2400" dirty="0" smtClean="0"/>
              <a:t>Radius of curvature around 150-200 µm.</a:t>
            </a:r>
          </a:p>
          <a:p>
            <a:pPr marL="342900" indent="-342900">
              <a:buFont typeface="Arial" panose="020B0604020202020204" pitchFamily="34" charset="0"/>
              <a:buChar char="•"/>
            </a:pPr>
            <a:r>
              <a:rPr lang="en-US" sz="2400" dirty="0" smtClean="0"/>
              <a:t>Resulting surface is effectively </a:t>
            </a:r>
            <a:r>
              <a:rPr lang="en-US" sz="2400" dirty="0" err="1" smtClean="0"/>
              <a:t>superpolished</a:t>
            </a:r>
            <a:endParaRPr lang="en-US" sz="2400" dirty="0"/>
          </a:p>
        </p:txBody>
      </p:sp>
    </p:spTree>
    <p:extLst>
      <p:ext uri="{BB962C8B-B14F-4D97-AF65-F5344CB8AC3E}">
        <p14:creationId xmlns:p14="http://schemas.microsoft.com/office/powerpoint/2010/main" val="1255292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Towards Quantum Limited At Room Temperature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524000"/>
            <a:ext cx="6543248" cy="5203614"/>
          </a:xfrm>
          <a:prstGeom prst="rect">
            <a:avLst/>
          </a:prstGeom>
        </p:spPr>
      </p:pic>
    </p:spTree>
    <p:extLst>
      <p:ext uri="{BB962C8B-B14F-4D97-AF65-F5344CB8AC3E}">
        <p14:creationId xmlns:p14="http://schemas.microsoft.com/office/powerpoint/2010/main" val="831571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Towards Quantum Limited At Room Temperature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524000"/>
            <a:ext cx="6543248" cy="5203613"/>
          </a:xfrm>
          <a:prstGeom prst="rect">
            <a:avLst/>
          </a:prstGeom>
        </p:spPr>
      </p:pic>
    </p:spTree>
    <p:extLst>
      <p:ext uri="{BB962C8B-B14F-4D97-AF65-F5344CB8AC3E}">
        <p14:creationId xmlns:p14="http://schemas.microsoft.com/office/powerpoint/2010/main" val="2069608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Towards Quantum Limited At Room Temperature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524000"/>
            <a:ext cx="6543248" cy="5203613"/>
          </a:xfrm>
          <a:prstGeom prst="rect">
            <a:avLst/>
          </a:prstGeom>
        </p:spPr>
      </p:pic>
    </p:spTree>
    <p:extLst>
      <p:ext uri="{BB962C8B-B14F-4D97-AF65-F5344CB8AC3E}">
        <p14:creationId xmlns:p14="http://schemas.microsoft.com/office/powerpoint/2010/main" val="2171665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Towards a Squeezer on a Chip</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219200"/>
            <a:ext cx="5410200" cy="5410200"/>
          </a:xfrm>
          <a:prstGeom prst="rect">
            <a:avLst/>
          </a:prstGeom>
        </p:spPr>
      </p:pic>
    </p:spTree>
    <p:extLst>
      <p:ext uri="{BB962C8B-B14F-4D97-AF65-F5344CB8AC3E}">
        <p14:creationId xmlns:p14="http://schemas.microsoft.com/office/powerpoint/2010/main" val="1328641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in vacuum</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850" y="1371600"/>
            <a:ext cx="3867150" cy="51562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94882" y="2542282"/>
            <a:ext cx="5133975" cy="2887861"/>
          </a:xfrm>
          <a:prstGeom prst="rect">
            <a:avLst/>
          </a:prstGeom>
        </p:spPr>
      </p:pic>
    </p:spTree>
    <p:extLst>
      <p:ext uri="{BB962C8B-B14F-4D97-AF65-F5344CB8AC3E}">
        <p14:creationId xmlns:p14="http://schemas.microsoft.com/office/powerpoint/2010/main" val="10876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Escape Efficiency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702" y="1219653"/>
            <a:ext cx="7314596" cy="5485947"/>
          </a:xfrm>
          <a:prstGeom prst="rect">
            <a:avLst/>
          </a:prstGeom>
        </p:spPr>
      </p:pic>
    </p:spTree>
    <p:extLst>
      <p:ext uri="{BB962C8B-B14F-4D97-AF65-F5344CB8AC3E}">
        <p14:creationId xmlns:p14="http://schemas.microsoft.com/office/powerpoint/2010/main" val="4242225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Character of the Squeezing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952" y="1343704"/>
            <a:ext cx="6838096" cy="5438096"/>
          </a:xfrm>
          <a:prstGeom prst="rect">
            <a:avLst/>
          </a:prstGeom>
        </p:spPr>
      </p:pic>
    </p:spTree>
    <p:extLst>
      <p:ext uri="{BB962C8B-B14F-4D97-AF65-F5344CB8AC3E}">
        <p14:creationId xmlns:p14="http://schemas.microsoft.com/office/powerpoint/2010/main" val="2468470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needed for this to be used in advanced GW detectors</a:t>
            </a:r>
            <a:endParaRPr lang="en-US" dirty="0"/>
          </a:p>
        </p:txBody>
      </p:sp>
      <p:sp>
        <p:nvSpPr>
          <p:cNvPr id="3" name="TextBox 2"/>
          <p:cNvSpPr txBox="1"/>
          <p:nvPr/>
        </p:nvSpPr>
        <p:spPr>
          <a:xfrm>
            <a:off x="304800" y="2263676"/>
            <a:ext cx="868680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Problem: 4 dB of squeezing isn’t enough</a:t>
            </a:r>
          </a:p>
          <a:p>
            <a:pPr marL="342900" indent="-342900">
              <a:buFont typeface="Arial" panose="020B0604020202020204" pitchFamily="34" charset="0"/>
              <a:buChar char="•"/>
            </a:pPr>
            <a:r>
              <a:rPr lang="en-US" sz="2400" dirty="0" smtClean="0"/>
              <a:t> Solution: Lower optical losses and even lower thermal noise.  Gains needed are factors of 2, not orders of magnitude.  These materials are an active area of research, and it is very reasonable to think these problems will be solved on a 10 year time scale.</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Problem(?): System produces a squeezed field with non-zero amplitude instead of a squeezed vacuum state</a:t>
            </a:r>
          </a:p>
          <a:p>
            <a:pPr marL="342900" indent="-342900">
              <a:buFont typeface="Arial" panose="020B0604020202020204" pitchFamily="34" charset="0"/>
              <a:buChar char="•"/>
            </a:pPr>
            <a:r>
              <a:rPr lang="en-US" sz="2400" dirty="0" smtClean="0"/>
              <a:t>Solution: Use filter </a:t>
            </a:r>
            <a:r>
              <a:rPr lang="en-US" sz="2400" dirty="0" err="1" smtClean="0"/>
              <a:t>cavites</a:t>
            </a:r>
            <a:endParaRPr lang="en-US" sz="2400" dirty="0"/>
          </a:p>
        </p:txBody>
      </p:sp>
    </p:spTree>
    <p:extLst>
      <p:ext uri="{BB962C8B-B14F-4D97-AF65-F5344CB8AC3E}">
        <p14:creationId xmlns:p14="http://schemas.microsoft.com/office/powerpoint/2010/main" val="318675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pieces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Opto</a:t>
            </a:r>
            <a:r>
              <a:rPr lang="en-US" dirty="0" smtClean="0"/>
              <a:t>-mechanics</a:t>
            </a:r>
          </a:p>
          <a:p>
            <a:pPr lvl="1"/>
            <a:r>
              <a:rPr lang="en-US" dirty="0" smtClean="0"/>
              <a:t>Essentially feedback between optical field and mechanical motion.</a:t>
            </a:r>
          </a:p>
          <a:p>
            <a:pPr lvl="1"/>
            <a:r>
              <a:rPr lang="en-US" dirty="0" smtClean="0"/>
              <a:t>Optical spring, optical damping, parametric instability, angular instability.</a:t>
            </a:r>
          </a:p>
          <a:p>
            <a:pPr lvl="1"/>
            <a:r>
              <a:rPr lang="en-US" dirty="0" smtClean="0"/>
              <a:t>Well understood and experimentally demonstrated.</a:t>
            </a:r>
          </a:p>
          <a:p>
            <a:pPr lvl="1"/>
            <a:r>
              <a:rPr lang="en-US" dirty="0" smtClean="0"/>
              <a:t>Classical in nature, but changes behavior of quantum noise.</a:t>
            </a:r>
          </a:p>
          <a:p>
            <a:r>
              <a:rPr lang="en-US" dirty="0" smtClean="0"/>
              <a:t> Quantum noise </a:t>
            </a:r>
          </a:p>
          <a:p>
            <a:pPr lvl="1"/>
            <a:r>
              <a:rPr lang="en-US" dirty="0" smtClean="0"/>
              <a:t>Shot &amp; radiation pressure noise, topologies, injection of squeezed light, production of squeezed light (</a:t>
            </a:r>
            <a:r>
              <a:rPr lang="en-US" dirty="0" err="1" smtClean="0"/>
              <a:t>ponderomotive</a:t>
            </a:r>
            <a:r>
              <a:rPr lang="en-US" dirty="0" smtClean="0"/>
              <a:t>).</a:t>
            </a:r>
          </a:p>
          <a:p>
            <a:pPr lvl="1"/>
            <a:r>
              <a:rPr lang="en-US" dirty="0" smtClean="0"/>
              <a:t>Well understood (we think), but apart from injection of squeezed light, not experimentally demonstrated.</a:t>
            </a:r>
          </a:p>
        </p:txBody>
      </p:sp>
      <p:sp>
        <p:nvSpPr>
          <p:cNvPr id="4" name="Slide Number Placeholder 3"/>
          <p:cNvSpPr>
            <a:spLocks noGrp="1"/>
          </p:cNvSpPr>
          <p:nvPr>
            <p:ph type="sldNum" sz="quarter" idx="12"/>
          </p:nvPr>
        </p:nvSpPr>
        <p:spPr/>
        <p:txBody>
          <a:bodyPr/>
          <a:lstStyle/>
          <a:p>
            <a:fld id="{ED56FFF4-5159-4050-B8C6-674A0659B19D}" type="slidenum">
              <a:rPr lang="en-US" smtClean="0"/>
              <a:t>3</a:t>
            </a:fld>
            <a:endParaRPr lang="en-US"/>
          </a:p>
        </p:txBody>
      </p:sp>
    </p:spTree>
    <p:extLst>
      <p:ext uri="{BB962C8B-B14F-4D97-AF65-F5344CB8AC3E}">
        <p14:creationId xmlns:p14="http://schemas.microsoft.com/office/powerpoint/2010/main" val="34040631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Squeezing</a:t>
            </a:r>
            <a:endParaRPr lang="en-US" dirty="0"/>
          </a:p>
        </p:txBody>
      </p:sp>
      <p:sp>
        <p:nvSpPr>
          <p:cNvPr id="4" name="TextBox 3"/>
          <p:cNvSpPr txBox="1"/>
          <p:nvPr/>
        </p:nvSpPr>
        <p:spPr>
          <a:xfrm>
            <a:off x="838200" y="1676400"/>
            <a:ext cx="7391400" cy="954107"/>
          </a:xfrm>
          <a:prstGeom prst="rect">
            <a:avLst/>
          </a:prstGeom>
          <a:noFill/>
        </p:spPr>
        <p:txBody>
          <a:bodyPr wrap="square" rtlCol="0">
            <a:spAutoFit/>
          </a:bodyPr>
          <a:lstStyle/>
          <a:p>
            <a:r>
              <a:rPr lang="en-US" sz="2800" dirty="0" smtClean="0"/>
              <a:t>What else can we do with these </a:t>
            </a:r>
            <a:r>
              <a:rPr lang="en-US" sz="2800" dirty="0" err="1" smtClean="0"/>
              <a:t>optomechanical</a:t>
            </a:r>
            <a:r>
              <a:rPr lang="en-US" sz="2800" dirty="0" smtClean="0"/>
              <a:t> systems?</a:t>
            </a:r>
            <a:endParaRPr lang="en-US" sz="28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8100" y="2574925"/>
            <a:ext cx="5499100" cy="184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71600" y="4572000"/>
            <a:ext cx="6705600" cy="1815882"/>
          </a:xfrm>
          <a:prstGeom prst="rect">
            <a:avLst/>
          </a:prstGeom>
          <a:noFill/>
        </p:spPr>
        <p:txBody>
          <a:bodyPr wrap="square" rtlCol="0">
            <a:spAutoFit/>
          </a:bodyPr>
          <a:lstStyle/>
          <a:p>
            <a:r>
              <a:rPr lang="en-US" sz="2800" dirty="0" smtClean="0"/>
              <a:t>Quantum limited table-top system ideal for:</a:t>
            </a:r>
          </a:p>
          <a:p>
            <a:pPr marL="342900" indent="-342900">
              <a:buFont typeface="Arial" panose="020B0604020202020204" pitchFamily="34" charset="0"/>
              <a:buChar char="•"/>
            </a:pPr>
            <a:r>
              <a:rPr lang="en-US" sz="2800" dirty="0" smtClean="0"/>
              <a:t>Studying the character of quantum noise</a:t>
            </a:r>
          </a:p>
          <a:p>
            <a:pPr marL="342900" indent="-342900">
              <a:buFont typeface="Arial" panose="020B0604020202020204" pitchFamily="34" charset="0"/>
              <a:buChar char="•"/>
            </a:pPr>
            <a:r>
              <a:rPr lang="en-US" sz="2800" dirty="0" smtClean="0"/>
              <a:t>Testing different readout schemes</a:t>
            </a:r>
          </a:p>
          <a:p>
            <a:pPr marL="342900" indent="-342900">
              <a:buFont typeface="Arial" panose="020B0604020202020204" pitchFamily="34" charset="0"/>
              <a:buChar char="•"/>
            </a:pPr>
            <a:r>
              <a:rPr lang="en-US" sz="2800" dirty="0" smtClean="0"/>
              <a:t>Tests of sensing beyond the SQL</a:t>
            </a:r>
          </a:p>
        </p:txBody>
      </p:sp>
    </p:spTree>
    <p:extLst>
      <p:ext uri="{BB962C8B-B14F-4D97-AF65-F5344CB8AC3E}">
        <p14:creationId xmlns:p14="http://schemas.microsoft.com/office/powerpoint/2010/main" val="2742641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Optomechanically</a:t>
            </a:r>
            <a:r>
              <a:rPr lang="en-US" dirty="0" smtClean="0"/>
              <a:t> Induced Transparency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6467475" cy="51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553200" y="1764153"/>
            <a:ext cx="25146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Drive laser couples optical mode with mechanical mode</a:t>
            </a:r>
          </a:p>
          <a:p>
            <a:pPr marL="342900" indent="-342900">
              <a:buFont typeface="Arial" panose="020B0604020202020204" pitchFamily="34" charset="0"/>
              <a:buChar char="•"/>
            </a:pPr>
            <a:r>
              <a:rPr lang="en-US" sz="2400" dirty="0" smtClean="0"/>
              <a:t>Probe laser interrogates the resulting </a:t>
            </a:r>
            <a:r>
              <a:rPr lang="en-US" sz="2400" dirty="0" err="1" smtClean="0"/>
              <a:t>optomechanical</a:t>
            </a:r>
            <a:r>
              <a:rPr lang="en-US" sz="2400" dirty="0" smtClean="0"/>
              <a:t> system</a:t>
            </a:r>
            <a:endParaRPr lang="en-US" sz="2400" dirty="0"/>
          </a:p>
        </p:txBody>
      </p:sp>
    </p:spTree>
    <p:extLst>
      <p:ext uri="{BB962C8B-B14F-4D97-AF65-F5344CB8AC3E}">
        <p14:creationId xmlns:p14="http://schemas.microsoft.com/office/powerpoint/2010/main" val="2838407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Cavity Transfer Function with OMIT</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4419600" cy="2790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09677"/>
            <a:ext cx="4448175" cy="2749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76800" y="2146280"/>
            <a:ext cx="403860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Bode Plot of the cavity transfer function for the probe laser</a:t>
            </a:r>
          </a:p>
          <a:p>
            <a:pPr marL="342900" indent="-342900">
              <a:buFont typeface="Arial" panose="020B0604020202020204" pitchFamily="34" charset="0"/>
              <a:buChar char="•"/>
            </a:pPr>
            <a:r>
              <a:rPr lang="en-US" sz="2400" dirty="0" smtClean="0"/>
              <a:t>Red curve corresponds to the cavity response without the drive laser</a:t>
            </a:r>
          </a:p>
          <a:p>
            <a:pPr marL="342900" indent="-342900">
              <a:buFont typeface="Arial" panose="020B0604020202020204" pitchFamily="34" charset="0"/>
              <a:buChar char="•"/>
            </a:pPr>
            <a:r>
              <a:rPr lang="en-US" sz="2400" dirty="0" smtClean="0"/>
              <a:t>Blue curve is with the drive laser coupling the optical and mechanical modes</a:t>
            </a:r>
            <a:endParaRPr lang="en-US" sz="2400" dirty="0"/>
          </a:p>
        </p:txBody>
      </p:sp>
    </p:spTree>
    <p:extLst>
      <p:ext uri="{BB962C8B-B14F-4D97-AF65-F5344CB8AC3E}">
        <p14:creationId xmlns:p14="http://schemas.microsoft.com/office/powerpoint/2010/main" val="896086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OMIT Dip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2811"/>
            <a:ext cx="9144000" cy="4629389"/>
          </a:xfrm>
          <a:prstGeom prst="rect">
            <a:avLst/>
          </a:prstGeom>
        </p:spPr>
      </p:pic>
    </p:spTree>
    <p:extLst>
      <p:ext uri="{BB962C8B-B14F-4D97-AF65-F5344CB8AC3E}">
        <p14:creationId xmlns:p14="http://schemas.microsoft.com/office/powerpoint/2010/main" val="2026439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LIGO is a giant </a:t>
            </a:r>
            <a:r>
              <a:rPr lang="en-US" dirty="0" err="1" smtClean="0"/>
              <a:t>optomechanics</a:t>
            </a:r>
            <a:r>
              <a:rPr lang="en-US" dirty="0" smtClean="0"/>
              <a:t> experiment</a:t>
            </a:r>
            <a:endParaRPr lang="en-US" dirty="0"/>
          </a:p>
        </p:txBody>
      </p:sp>
      <p:pic>
        <p:nvPicPr>
          <p:cNvPr id="3" name="Picture 2" descr="fig03-interferometer b"/>
          <p:cNvPicPr>
            <a:picLocks noChangeAspect="1" noChangeArrowheads="1"/>
          </p:cNvPicPr>
          <p:nvPr/>
        </p:nvPicPr>
        <p:blipFill>
          <a:blip r:embed="rId2" cstate="print"/>
          <a:srcRect/>
          <a:stretch>
            <a:fillRect/>
          </a:stretch>
        </p:blipFill>
        <p:spPr bwMode="auto">
          <a:xfrm>
            <a:off x="1333500" y="1981200"/>
            <a:ext cx="6477000" cy="3677044"/>
          </a:xfrm>
          <a:prstGeom prst="rect">
            <a:avLst/>
          </a:prstGeom>
          <a:noFill/>
          <a:ln w="9525">
            <a:noFill/>
            <a:miter lim="800000"/>
            <a:headEnd/>
            <a:tailEnd/>
          </a:ln>
        </p:spPr>
      </p:pic>
    </p:spTree>
    <p:extLst>
      <p:ext uri="{BB962C8B-B14F-4D97-AF65-F5344CB8AC3E}">
        <p14:creationId xmlns:p14="http://schemas.microsoft.com/office/powerpoint/2010/main" val="3393545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TextBox 3"/>
          <p:cNvSpPr txBox="1"/>
          <p:nvPr/>
        </p:nvSpPr>
        <p:spPr>
          <a:xfrm>
            <a:off x="1295400" y="1676400"/>
            <a:ext cx="2743200" cy="2308324"/>
          </a:xfrm>
          <a:prstGeom prst="rect">
            <a:avLst/>
          </a:prstGeom>
          <a:noFill/>
        </p:spPr>
        <p:txBody>
          <a:bodyPr wrap="square" rtlCol="0">
            <a:spAutoFit/>
          </a:bodyPr>
          <a:lstStyle/>
          <a:p>
            <a:r>
              <a:rPr lang="en-US" sz="2400" dirty="0" smtClean="0"/>
              <a:t>MIT:</a:t>
            </a:r>
          </a:p>
          <a:p>
            <a:r>
              <a:rPr lang="en-US" sz="2400" dirty="0" err="1" smtClean="0"/>
              <a:t>Nergis</a:t>
            </a:r>
            <a:r>
              <a:rPr lang="en-US" sz="2400" dirty="0" smtClean="0"/>
              <a:t> </a:t>
            </a:r>
            <a:r>
              <a:rPr lang="en-US" sz="2400" dirty="0" err="1" smtClean="0"/>
              <a:t>Mavalvala</a:t>
            </a:r>
            <a:endParaRPr lang="en-US" sz="2400" dirty="0" smtClean="0"/>
          </a:p>
          <a:p>
            <a:r>
              <a:rPr lang="en-US" sz="2400" dirty="0" smtClean="0"/>
              <a:t>Nancy </a:t>
            </a:r>
            <a:r>
              <a:rPr lang="en-US" sz="2400" dirty="0" err="1" smtClean="0"/>
              <a:t>Aggarwal</a:t>
            </a:r>
            <a:endParaRPr lang="en-US" sz="2400" dirty="0" smtClean="0"/>
          </a:p>
          <a:p>
            <a:r>
              <a:rPr lang="en-US" sz="2400" dirty="0" smtClean="0"/>
              <a:t>Shannon </a:t>
            </a:r>
            <a:r>
              <a:rPr lang="en-US" sz="2400" dirty="0" err="1" smtClean="0"/>
              <a:t>Sankar</a:t>
            </a:r>
            <a:endParaRPr lang="en-US" sz="2400" dirty="0" smtClean="0"/>
          </a:p>
          <a:p>
            <a:r>
              <a:rPr lang="en-US" sz="2400" dirty="0" smtClean="0"/>
              <a:t>Eric </a:t>
            </a:r>
            <a:r>
              <a:rPr lang="en-US" sz="2400" dirty="0" err="1" smtClean="0"/>
              <a:t>Oekler</a:t>
            </a:r>
            <a:endParaRPr lang="en-US" sz="2400" dirty="0" smtClean="0"/>
          </a:p>
          <a:p>
            <a:r>
              <a:rPr lang="en-US" sz="2400" dirty="0" smtClean="0"/>
              <a:t>Tim </a:t>
            </a:r>
            <a:r>
              <a:rPr lang="en-US" sz="2400" dirty="0" err="1" smtClean="0"/>
              <a:t>Bodiya</a:t>
            </a:r>
            <a:endParaRPr lang="en-US" sz="2400" dirty="0" smtClean="0"/>
          </a:p>
        </p:txBody>
      </p:sp>
      <p:sp>
        <p:nvSpPr>
          <p:cNvPr id="5" name="TextBox 4"/>
          <p:cNvSpPr txBox="1"/>
          <p:nvPr/>
        </p:nvSpPr>
        <p:spPr>
          <a:xfrm>
            <a:off x="5257800" y="1676400"/>
            <a:ext cx="2971800" cy="4154984"/>
          </a:xfrm>
          <a:prstGeom prst="rect">
            <a:avLst/>
          </a:prstGeom>
          <a:noFill/>
        </p:spPr>
        <p:txBody>
          <a:bodyPr wrap="square" rtlCol="0">
            <a:spAutoFit/>
          </a:bodyPr>
          <a:lstStyle/>
          <a:p>
            <a:r>
              <a:rPr lang="en-US" sz="2400" dirty="0" smtClean="0"/>
              <a:t>LSU:</a:t>
            </a:r>
          </a:p>
          <a:p>
            <a:r>
              <a:rPr lang="en-US" sz="2400" dirty="0" smtClean="0"/>
              <a:t>Thomas </a:t>
            </a:r>
            <a:r>
              <a:rPr lang="en-US" sz="2400" dirty="0" err="1" smtClean="0"/>
              <a:t>Corbitt</a:t>
            </a:r>
            <a:endParaRPr lang="en-US" sz="2400" dirty="0"/>
          </a:p>
          <a:p>
            <a:r>
              <a:rPr lang="en-US" sz="2400" dirty="0" err="1" smtClean="0"/>
              <a:t>Robi</a:t>
            </a:r>
            <a:r>
              <a:rPr lang="en-US" sz="2400" dirty="0" smtClean="0"/>
              <a:t> Singh </a:t>
            </a:r>
          </a:p>
          <a:p>
            <a:r>
              <a:rPr lang="en-US" sz="2400" dirty="0" smtClean="0"/>
              <a:t>Jon </a:t>
            </a:r>
            <a:r>
              <a:rPr lang="en-US" sz="2400" dirty="0" err="1" smtClean="0"/>
              <a:t>Cripe</a:t>
            </a:r>
            <a:endParaRPr lang="en-US" sz="2400" dirty="0" smtClean="0"/>
          </a:p>
          <a:p>
            <a:endParaRPr lang="en-US" sz="2400" dirty="0" smtClean="0"/>
          </a:p>
          <a:p>
            <a:endParaRPr lang="en-US" sz="2400" dirty="0"/>
          </a:p>
          <a:p>
            <a:endParaRPr lang="en-US" sz="2400" dirty="0"/>
          </a:p>
          <a:p>
            <a:r>
              <a:rPr lang="en-US" sz="2400" dirty="0" smtClean="0"/>
              <a:t>Andreas Muller’s</a:t>
            </a:r>
            <a:r>
              <a:rPr lang="en-US" sz="2400" dirty="0"/>
              <a:t> </a:t>
            </a:r>
            <a:r>
              <a:rPr lang="en-US" sz="2400" dirty="0" smtClean="0"/>
              <a:t>Research Group at University of South Florida</a:t>
            </a:r>
          </a:p>
        </p:txBody>
      </p:sp>
    </p:spTree>
    <p:extLst>
      <p:ext uri="{BB962C8B-B14F-4D97-AF65-F5344CB8AC3E}">
        <p14:creationId xmlns:p14="http://schemas.microsoft.com/office/powerpoint/2010/main" val="35943446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forgotten resonance</a:t>
            </a:r>
            <a:endParaRPr lang="en-US" dirty="0"/>
          </a:p>
        </p:txBody>
      </p:sp>
      <p:sp>
        <p:nvSpPr>
          <p:cNvPr id="4" name="Slide Number Placeholder 3"/>
          <p:cNvSpPr>
            <a:spLocks noGrp="1"/>
          </p:cNvSpPr>
          <p:nvPr>
            <p:ph type="sldNum" sz="quarter" idx="12"/>
          </p:nvPr>
        </p:nvSpPr>
        <p:spPr/>
        <p:txBody>
          <a:bodyPr/>
          <a:lstStyle/>
          <a:p>
            <a:fld id="{ED56FFF4-5159-4050-B8C6-674A0659B19D}" type="slidenum">
              <a:rPr lang="en-US" smtClean="0"/>
              <a:t>4</a:t>
            </a:fld>
            <a:endParaRPr lang="en-US"/>
          </a:p>
        </p:txBody>
      </p:sp>
      <p:pic>
        <p:nvPicPr>
          <p:cNvPr id="2050" name="Picture 2" descr="http://ej.iop.org/images/0264-9381/18/15/102/Full/img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226" y="1605308"/>
            <a:ext cx="4517083" cy="41969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3487" y="2169358"/>
            <a:ext cx="3926375" cy="2308324"/>
          </a:xfrm>
          <a:prstGeom prst="rect">
            <a:avLst/>
          </a:prstGeom>
        </p:spPr>
        <p:txBody>
          <a:bodyPr wrap="square">
            <a:spAutoFit/>
          </a:bodyPr>
          <a:lstStyle/>
          <a:p>
            <a:r>
              <a:rPr lang="en-US" b="1" dirty="0">
                <a:solidFill>
                  <a:srgbClr val="000000"/>
                </a:solidFill>
                <a:latin typeface="Arial" panose="020B0604020202020204" pitchFamily="34" charset="0"/>
              </a:rPr>
              <a:t>Optical noise correlations and beating the standard quantum limit in advanced gravitational-wave </a:t>
            </a:r>
            <a:r>
              <a:rPr lang="en-US" b="1" dirty="0" smtClean="0">
                <a:solidFill>
                  <a:srgbClr val="000000"/>
                </a:solidFill>
                <a:latin typeface="Arial" panose="020B0604020202020204" pitchFamily="34" charset="0"/>
              </a:rPr>
              <a:t>detectors</a:t>
            </a:r>
          </a:p>
          <a:p>
            <a:endParaRPr lang="en-US" b="1" dirty="0">
              <a:solidFill>
                <a:srgbClr val="000000"/>
              </a:solidFill>
              <a:latin typeface="Arial" panose="020B0604020202020204" pitchFamily="34" charset="0"/>
            </a:endParaRPr>
          </a:p>
          <a:p>
            <a:r>
              <a:rPr lang="it-IT" dirty="0"/>
              <a:t>Alessandra Buonanno and Yanbei Chen 2001 </a:t>
            </a:r>
            <a:r>
              <a:rPr lang="it-IT" i="1" dirty="0"/>
              <a:t>Class. Quantum Grav.</a:t>
            </a:r>
            <a:r>
              <a:rPr lang="it-IT" dirty="0"/>
              <a:t> </a:t>
            </a:r>
            <a:r>
              <a:rPr lang="it-IT" b="1" dirty="0"/>
              <a:t>18</a:t>
            </a:r>
            <a:r>
              <a:rPr lang="it-IT" dirty="0"/>
              <a:t> L95</a:t>
            </a:r>
            <a:r>
              <a:rPr lang="it-IT" dirty="0" smtClean="0"/>
              <a:t>. (2001)</a:t>
            </a:r>
            <a:endParaRPr lang="en-US" b="0" i="0" dirty="0">
              <a:solidFill>
                <a:srgbClr val="000000"/>
              </a:solidFill>
              <a:effectLst/>
              <a:latin typeface="Arial" panose="020B0604020202020204" pitchFamily="34" charset="0"/>
            </a:endParaRPr>
          </a:p>
        </p:txBody>
      </p:sp>
      <p:sp>
        <p:nvSpPr>
          <p:cNvPr id="6" name="Rectangle 5"/>
          <p:cNvSpPr/>
          <p:nvPr/>
        </p:nvSpPr>
        <p:spPr>
          <a:xfrm>
            <a:off x="260468" y="4715823"/>
            <a:ext cx="3926375" cy="923330"/>
          </a:xfrm>
          <a:prstGeom prst="rect">
            <a:avLst/>
          </a:prstGeom>
        </p:spPr>
        <p:txBody>
          <a:bodyPr wrap="square">
            <a:spAutoFit/>
          </a:bodyPr>
          <a:lstStyle/>
          <a:p>
            <a:r>
              <a:rPr lang="en-US" b="0" i="0" dirty="0" smtClean="0">
                <a:solidFill>
                  <a:srgbClr val="000000"/>
                </a:solidFill>
                <a:effectLst/>
                <a:latin typeface="Arial" panose="020B0604020202020204" pitchFamily="34" charset="0"/>
              </a:rPr>
              <a:t>Sensitivity improvement from optical spring more robust against optical loss because it amplifies signal.</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27066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Ponderomotive</a:t>
            </a:r>
            <a:r>
              <a:rPr lang="en-US" dirty="0" smtClean="0"/>
              <a:t> Squeezing </a:t>
            </a:r>
            <a:endParaRPr lang="en-US" dirty="0"/>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228" t="5485" r="6564" b="2162"/>
          <a:stretch/>
        </p:blipFill>
        <p:spPr>
          <a:xfrm>
            <a:off x="4763068" y="1326333"/>
            <a:ext cx="4179400" cy="2756847"/>
          </a:xfr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7822" b="4394"/>
          <a:stretch/>
        </p:blipFill>
        <p:spPr>
          <a:xfrm>
            <a:off x="4142775" y="3952069"/>
            <a:ext cx="4799693" cy="2788832"/>
          </a:xfrm>
          <a:prstGeom prst="rect">
            <a:avLst/>
          </a:prstGeom>
        </p:spPr>
      </p:pic>
      <p:sp>
        <p:nvSpPr>
          <p:cNvPr id="8" name="Content Placeholder 2"/>
          <p:cNvSpPr txBox="1">
            <a:spLocks/>
          </p:cNvSpPr>
          <p:nvPr/>
        </p:nvSpPr>
        <p:spPr>
          <a:xfrm>
            <a:off x="341194" y="1690689"/>
            <a:ext cx="4421874" cy="484617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Amplitude fluctuations of incoming light cause fluctuations in position of cavity end mirror</a:t>
            </a:r>
          </a:p>
          <a:p>
            <a:r>
              <a:rPr lang="en-US" dirty="0" smtClean="0"/>
              <a:t>Causes cavity length to change</a:t>
            </a:r>
          </a:p>
          <a:p>
            <a:r>
              <a:rPr lang="en-US" dirty="0" smtClean="0"/>
              <a:t>Causes phase of reflected light to change</a:t>
            </a:r>
          </a:p>
          <a:p>
            <a:r>
              <a:rPr lang="en-US" dirty="0" smtClean="0"/>
              <a:t>Amplitude fluctuations </a:t>
            </a:r>
            <a:r>
              <a:rPr lang="en-US" b="1" dirty="0" smtClean="0"/>
              <a:t>correlated</a:t>
            </a:r>
            <a:r>
              <a:rPr lang="en-US" dirty="0" smtClean="0"/>
              <a:t> to phase fluctuations</a:t>
            </a:r>
          </a:p>
          <a:p>
            <a:r>
              <a:rPr lang="en-US" dirty="0" smtClean="0"/>
              <a:t>Generates squeezed state</a:t>
            </a:r>
          </a:p>
          <a:p>
            <a:r>
              <a:rPr lang="en-US" dirty="0" smtClean="0"/>
              <a:t>If phase is rotated back to amplitude (detuned cavity, higher order optical modes), optical spring or parametric instability can form.</a:t>
            </a:r>
          </a:p>
        </p:txBody>
      </p:sp>
      <p:sp>
        <p:nvSpPr>
          <p:cNvPr id="4" name="Slide Number Placeholder 3"/>
          <p:cNvSpPr>
            <a:spLocks noGrp="1"/>
          </p:cNvSpPr>
          <p:nvPr>
            <p:ph type="sldNum" sz="quarter" idx="12"/>
          </p:nvPr>
        </p:nvSpPr>
        <p:spPr/>
        <p:txBody>
          <a:bodyPr/>
          <a:lstStyle/>
          <a:p>
            <a:fld id="{ED56FFF4-5159-4050-B8C6-674A0659B19D}" type="slidenum">
              <a:rPr lang="en-US" smtClean="0"/>
              <a:t>5</a:t>
            </a:fld>
            <a:endParaRPr lang="en-US"/>
          </a:p>
        </p:txBody>
      </p:sp>
    </p:spTree>
    <p:extLst>
      <p:ext uri="{BB962C8B-B14F-4D97-AF65-F5344CB8AC3E}">
        <p14:creationId xmlns:p14="http://schemas.microsoft.com/office/powerpoint/2010/main" val="4292277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Squeezing with atoms</a:t>
            </a:r>
            <a:endParaRPr lang="en-US" dirty="0"/>
          </a:p>
        </p:txBody>
      </p:sp>
      <p:sp>
        <p:nvSpPr>
          <p:cNvPr id="5" name="Slide Number Placeholder 4"/>
          <p:cNvSpPr>
            <a:spLocks noGrp="1"/>
          </p:cNvSpPr>
          <p:nvPr>
            <p:ph type="sldNum" sz="quarter" idx="12"/>
          </p:nvPr>
        </p:nvSpPr>
        <p:spPr/>
        <p:txBody>
          <a:bodyPr/>
          <a:lstStyle/>
          <a:p>
            <a:fld id="{ED56FFF4-5159-4050-B8C6-674A0659B19D}" type="slidenum">
              <a:rPr lang="en-US" smtClean="0"/>
              <a:t>6</a:t>
            </a:fld>
            <a:endParaRPr lang="en-US"/>
          </a:p>
        </p:txBody>
      </p:sp>
      <p:pic>
        <p:nvPicPr>
          <p:cNvPr id="6" name="Picture 5"/>
          <p:cNvPicPr>
            <a:picLocks noChangeAspect="1"/>
          </p:cNvPicPr>
          <p:nvPr/>
        </p:nvPicPr>
        <p:blipFill>
          <a:blip r:embed="rId2"/>
          <a:stretch>
            <a:fillRect/>
          </a:stretch>
        </p:blipFill>
        <p:spPr>
          <a:xfrm>
            <a:off x="4073582" y="1561633"/>
            <a:ext cx="4859829" cy="4923774"/>
          </a:xfrm>
          <a:prstGeom prst="rect">
            <a:avLst/>
          </a:prstGeom>
        </p:spPr>
      </p:pic>
      <p:sp>
        <p:nvSpPr>
          <p:cNvPr id="8" name="Rectangle 7"/>
          <p:cNvSpPr/>
          <p:nvPr/>
        </p:nvSpPr>
        <p:spPr>
          <a:xfrm>
            <a:off x="210589" y="1690689"/>
            <a:ext cx="3862993" cy="3139321"/>
          </a:xfrm>
          <a:prstGeom prst="rect">
            <a:avLst/>
          </a:prstGeom>
        </p:spPr>
        <p:txBody>
          <a:bodyPr wrap="square">
            <a:spAutoFit/>
          </a:bodyPr>
          <a:lstStyle/>
          <a:p>
            <a:r>
              <a:rPr lang="en-US" dirty="0"/>
              <a:t>Here we implement such a system, in which quantum photon-number fluctuations significantly drive the center of mass of an atomic ensemble inside a </a:t>
            </a:r>
            <a:r>
              <a:rPr lang="en-US" dirty="0" err="1" smtClean="0"/>
              <a:t>Fabry</a:t>
            </a:r>
            <a:r>
              <a:rPr lang="en-US" dirty="0"/>
              <a:t>-Perot cavity. We observe sub-shot-noise </a:t>
            </a:r>
            <a:r>
              <a:rPr lang="en-US" dirty="0" err="1"/>
              <a:t>ponderomotive</a:t>
            </a:r>
            <a:r>
              <a:rPr lang="en-US" dirty="0"/>
              <a:t> squeezing of quantum fluctuations and also demonstrate that classical optical fluctuations can be attenuated by 26 dB or amplified by 20 dB with a weak input pump power of &lt; 40 </a:t>
            </a:r>
            <a:r>
              <a:rPr lang="en-US" dirty="0" err="1"/>
              <a:t>pW</a:t>
            </a:r>
            <a:r>
              <a:rPr lang="en-US" dirty="0"/>
              <a:t>.</a:t>
            </a:r>
          </a:p>
        </p:txBody>
      </p:sp>
      <p:sp>
        <p:nvSpPr>
          <p:cNvPr id="9" name="Rectangle 8"/>
          <p:cNvSpPr/>
          <p:nvPr/>
        </p:nvSpPr>
        <p:spPr>
          <a:xfrm>
            <a:off x="65116" y="5011377"/>
            <a:ext cx="4224251" cy="1754326"/>
          </a:xfrm>
          <a:prstGeom prst="rect">
            <a:avLst/>
          </a:prstGeom>
        </p:spPr>
        <p:txBody>
          <a:bodyPr wrap="square">
            <a:spAutoFit/>
          </a:bodyPr>
          <a:lstStyle/>
          <a:p>
            <a:r>
              <a:rPr lang="en-US" dirty="0">
                <a:solidFill>
                  <a:srgbClr val="222222"/>
                </a:solidFill>
                <a:latin typeface="arial" panose="020B0604020202020204" pitchFamily="34" charset="0"/>
              </a:rPr>
              <a:t>Non-classical light generated by quantum-noise-driven cavity </a:t>
            </a:r>
            <a:r>
              <a:rPr lang="en-US" dirty="0" err="1" smtClean="0">
                <a:solidFill>
                  <a:srgbClr val="222222"/>
                </a:solidFill>
                <a:latin typeface="arial" panose="020B0604020202020204" pitchFamily="34" charset="0"/>
              </a:rPr>
              <a:t>optomechanics</a:t>
            </a:r>
            <a:r>
              <a:rPr lang="en-US" dirty="0" smtClean="0">
                <a:solidFill>
                  <a:srgbClr val="222222"/>
                </a:solidFill>
                <a:latin typeface="arial" panose="020B0604020202020204" pitchFamily="34" charset="0"/>
              </a:rPr>
              <a:t>, D. Brooks et al, </a:t>
            </a:r>
            <a:r>
              <a:rPr lang="en-US" i="1" dirty="0" smtClean="0">
                <a:solidFill>
                  <a:srgbClr val="222222"/>
                </a:solidFill>
                <a:latin typeface="arial" panose="020B0604020202020204" pitchFamily="34" charset="0"/>
              </a:rPr>
              <a:t>Nature</a:t>
            </a:r>
            <a:r>
              <a:rPr lang="en-US" dirty="0" smtClean="0">
                <a:solidFill>
                  <a:srgbClr val="222222"/>
                </a:solidFill>
                <a:latin typeface="arial" panose="020B0604020202020204" pitchFamily="34" charset="0"/>
              </a:rPr>
              <a:t> </a:t>
            </a:r>
            <a:r>
              <a:rPr lang="en-US" b="1" dirty="0" smtClean="0">
                <a:solidFill>
                  <a:srgbClr val="222222"/>
                </a:solidFill>
                <a:latin typeface="arial" panose="020B0604020202020204" pitchFamily="34" charset="0"/>
              </a:rPr>
              <a:t>488</a:t>
            </a:r>
            <a:r>
              <a:rPr lang="en-US" dirty="0" smtClean="0">
                <a:solidFill>
                  <a:srgbClr val="222222"/>
                </a:solidFill>
                <a:latin typeface="arial" panose="020B0604020202020204" pitchFamily="34" charset="0"/>
              </a:rPr>
              <a:t>, 476-480 (2012). </a:t>
            </a:r>
          </a:p>
          <a:p>
            <a:endParaRPr lang="en-US" dirty="0" smtClean="0">
              <a:solidFill>
                <a:srgbClr val="222222"/>
              </a:solidFill>
              <a:latin typeface="arial" panose="020B0604020202020204" pitchFamily="34" charset="0"/>
            </a:endParaRPr>
          </a:p>
          <a:p>
            <a:r>
              <a:rPr lang="en-US" dirty="0" smtClean="0">
                <a:solidFill>
                  <a:srgbClr val="222222"/>
                </a:solidFill>
                <a:latin typeface="arial" panose="020B0604020202020204" pitchFamily="34" charset="0"/>
              </a:rPr>
              <a:t>Stamper-</a:t>
            </a:r>
            <a:r>
              <a:rPr lang="en-US" dirty="0" err="1" smtClean="0">
                <a:solidFill>
                  <a:srgbClr val="222222"/>
                </a:solidFill>
                <a:latin typeface="arial" panose="020B0604020202020204" pitchFamily="34" charset="0"/>
              </a:rPr>
              <a:t>Kurn</a:t>
            </a:r>
            <a:r>
              <a:rPr lang="en-US" dirty="0" smtClean="0">
                <a:solidFill>
                  <a:srgbClr val="222222"/>
                </a:solidFill>
                <a:latin typeface="arial" panose="020B0604020202020204" pitchFamily="34" charset="0"/>
              </a:rPr>
              <a:t> group. </a:t>
            </a:r>
            <a:endParaRPr lang="en-US"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211289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Squeezing with silicon microchip</a:t>
            </a:r>
            <a:endParaRPr lang="en-US" dirty="0"/>
          </a:p>
        </p:txBody>
      </p:sp>
      <p:sp>
        <p:nvSpPr>
          <p:cNvPr id="5" name="Slide Number Placeholder 4"/>
          <p:cNvSpPr>
            <a:spLocks noGrp="1"/>
          </p:cNvSpPr>
          <p:nvPr>
            <p:ph type="sldNum" sz="quarter" idx="12"/>
          </p:nvPr>
        </p:nvSpPr>
        <p:spPr/>
        <p:txBody>
          <a:bodyPr/>
          <a:lstStyle/>
          <a:p>
            <a:fld id="{ED56FFF4-5159-4050-B8C6-674A0659B19D}" type="slidenum">
              <a:rPr lang="en-US" smtClean="0"/>
              <a:t>7</a:t>
            </a:fld>
            <a:endParaRPr lang="en-US"/>
          </a:p>
        </p:txBody>
      </p:sp>
      <p:pic>
        <p:nvPicPr>
          <p:cNvPr id="3" name="Picture 2"/>
          <p:cNvPicPr>
            <a:picLocks noChangeAspect="1"/>
          </p:cNvPicPr>
          <p:nvPr/>
        </p:nvPicPr>
        <p:blipFill>
          <a:blip r:embed="rId2"/>
          <a:stretch>
            <a:fillRect/>
          </a:stretch>
        </p:blipFill>
        <p:spPr>
          <a:xfrm>
            <a:off x="534873" y="1623753"/>
            <a:ext cx="7481019" cy="2974484"/>
          </a:xfrm>
          <a:prstGeom prst="rect">
            <a:avLst/>
          </a:prstGeom>
        </p:spPr>
      </p:pic>
      <p:sp>
        <p:nvSpPr>
          <p:cNvPr id="7" name="Rectangle 6"/>
          <p:cNvSpPr/>
          <p:nvPr/>
        </p:nvSpPr>
        <p:spPr>
          <a:xfrm>
            <a:off x="290945" y="4598237"/>
            <a:ext cx="5056909" cy="2031325"/>
          </a:xfrm>
          <a:prstGeom prst="rect">
            <a:avLst/>
          </a:prstGeom>
        </p:spPr>
        <p:txBody>
          <a:bodyPr wrap="square">
            <a:spAutoFit/>
          </a:bodyPr>
          <a:lstStyle/>
          <a:p>
            <a:r>
              <a:rPr lang="en-US" dirty="0"/>
              <a:t>In spite of the mechanical resonator’s highly excited thermal state (10, 000 phonons), we observe squeezing at the level of 4.5 ± 0.5% below that of shot-noise over a few MHz bandwidth around the mechanical resonance frequency of 28 </a:t>
            </a:r>
            <a:r>
              <a:rPr lang="en-US" dirty="0" err="1"/>
              <a:t>MHz.</a:t>
            </a:r>
            <a:r>
              <a:rPr lang="en-US" dirty="0"/>
              <a:t> This squeezing is interpreted as an unambiguous quantum signature of radiation pressure shot-noise.</a:t>
            </a:r>
          </a:p>
        </p:txBody>
      </p:sp>
      <p:sp>
        <p:nvSpPr>
          <p:cNvPr id="11" name="Rectangle 10"/>
          <p:cNvSpPr/>
          <p:nvPr/>
        </p:nvSpPr>
        <p:spPr>
          <a:xfrm>
            <a:off x="5588916" y="4635374"/>
            <a:ext cx="3433164" cy="1754326"/>
          </a:xfrm>
          <a:prstGeom prst="rect">
            <a:avLst/>
          </a:prstGeom>
        </p:spPr>
        <p:txBody>
          <a:bodyPr wrap="square">
            <a:spAutoFit/>
          </a:bodyPr>
          <a:lstStyle/>
          <a:p>
            <a:r>
              <a:rPr lang="en-US" dirty="0">
                <a:solidFill>
                  <a:srgbClr val="222222"/>
                </a:solidFill>
                <a:latin typeface="arial" panose="020B0604020202020204" pitchFamily="34" charset="0"/>
              </a:rPr>
              <a:t>Squeezed light from a silicon micromechanical </a:t>
            </a:r>
            <a:r>
              <a:rPr lang="en-US" dirty="0" smtClean="0">
                <a:solidFill>
                  <a:srgbClr val="222222"/>
                </a:solidFill>
                <a:latin typeface="arial" panose="020B0604020202020204" pitchFamily="34" charset="0"/>
              </a:rPr>
              <a:t>resonator, A. </a:t>
            </a:r>
            <a:r>
              <a:rPr lang="en-US" dirty="0" err="1" smtClean="0">
                <a:solidFill>
                  <a:srgbClr val="222222"/>
                </a:solidFill>
                <a:latin typeface="arial" panose="020B0604020202020204" pitchFamily="34" charset="0"/>
              </a:rPr>
              <a:t>Safavi-Naeini</a:t>
            </a:r>
            <a:r>
              <a:rPr lang="en-US" dirty="0" smtClean="0">
                <a:solidFill>
                  <a:srgbClr val="222222"/>
                </a:solidFill>
                <a:latin typeface="arial" panose="020B0604020202020204" pitchFamily="34" charset="0"/>
              </a:rPr>
              <a:t> et al, </a:t>
            </a:r>
            <a:r>
              <a:rPr lang="en-US" i="1" dirty="0" smtClean="0">
                <a:solidFill>
                  <a:srgbClr val="222222"/>
                </a:solidFill>
                <a:latin typeface="arial" panose="020B0604020202020204" pitchFamily="34" charset="0"/>
              </a:rPr>
              <a:t>Nature</a:t>
            </a:r>
            <a:r>
              <a:rPr lang="en-US" dirty="0" smtClean="0">
                <a:solidFill>
                  <a:srgbClr val="222222"/>
                </a:solidFill>
                <a:latin typeface="arial" panose="020B0604020202020204" pitchFamily="34" charset="0"/>
              </a:rPr>
              <a:t> </a:t>
            </a:r>
            <a:r>
              <a:rPr lang="en-US" b="1" dirty="0" smtClean="0">
                <a:solidFill>
                  <a:srgbClr val="222222"/>
                </a:solidFill>
                <a:latin typeface="arial" panose="020B0604020202020204" pitchFamily="34" charset="0"/>
              </a:rPr>
              <a:t>500</a:t>
            </a:r>
            <a:r>
              <a:rPr lang="en-US" dirty="0" smtClean="0">
                <a:solidFill>
                  <a:srgbClr val="222222"/>
                </a:solidFill>
                <a:latin typeface="arial" panose="020B0604020202020204" pitchFamily="34" charset="0"/>
              </a:rPr>
              <a:t>, 185-189 (2013).</a:t>
            </a:r>
          </a:p>
          <a:p>
            <a:endParaRPr lang="en-US" b="0" i="0" dirty="0">
              <a:solidFill>
                <a:srgbClr val="222222"/>
              </a:solidFill>
              <a:effectLst/>
              <a:latin typeface="arial" panose="020B0604020202020204" pitchFamily="34" charset="0"/>
            </a:endParaRPr>
          </a:p>
          <a:p>
            <a:r>
              <a:rPr lang="en-US" dirty="0" smtClean="0">
                <a:solidFill>
                  <a:srgbClr val="222222"/>
                </a:solidFill>
                <a:latin typeface="arial" panose="020B0604020202020204" pitchFamily="34" charset="0"/>
              </a:rPr>
              <a:t>Painter group.</a:t>
            </a:r>
            <a:endParaRPr lang="en-US"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3671028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Squeezing with silicon nitride membrane</a:t>
            </a:r>
            <a:endParaRPr lang="en-US" dirty="0"/>
          </a:p>
        </p:txBody>
      </p:sp>
      <p:sp>
        <p:nvSpPr>
          <p:cNvPr id="5" name="Slide Number Placeholder 4"/>
          <p:cNvSpPr>
            <a:spLocks noGrp="1"/>
          </p:cNvSpPr>
          <p:nvPr>
            <p:ph type="sldNum" sz="quarter" idx="12"/>
          </p:nvPr>
        </p:nvSpPr>
        <p:spPr/>
        <p:txBody>
          <a:bodyPr/>
          <a:lstStyle/>
          <a:p>
            <a:fld id="{ED56FFF4-5159-4050-B8C6-674A0659B19D}" type="slidenum">
              <a:rPr lang="en-US" smtClean="0"/>
              <a:t>8</a:t>
            </a:fld>
            <a:endParaRPr lang="en-US"/>
          </a:p>
        </p:txBody>
      </p:sp>
      <p:pic>
        <p:nvPicPr>
          <p:cNvPr id="4" name="Picture 3"/>
          <p:cNvPicPr>
            <a:picLocks noChangeAspect="1"/>
          </p:cNvPicPr>
          <p:nvPr/>
        </p:nvPicPr>
        <p:blipFill>
          <a:blip r:embed="rId2"/>
          <a:stretch>
            <a:fillRect/>
          </a:stretch>
        </p:blipFill>
        <p:spPr>
          <a:xfrm>
            <a:off x="278797" y="1833325"/>
            <a:ext cx="5872622" cy="2825266"/>
          </a:xfrm>
          <a:prstGeom prst="rect">
            <a:avLst/>
          </a:prstGeom>
        </p:spPr>
      </p:pic>
      <p:sp>
        <p:nvSpPr>
          <p:cNvPr id="6" name="Rectangle 5"/>
          <p:cNvSpPr/>
          <p:nvPr/>
        </p:nvSpPr>
        <p:spPr>
          <a:xfrm>
            <a:off x="6220682" y="1986435"/>
            <a:ext cx="2518765" cy="2031325"/>
          </a:xfrm>
          <a:prstGeom prst="rect">
            <a:avLst/>
          </a:prstGeom>
        </p:spPr>
        <p:txBody>
          <a:bodyPr wrap="square">
            <a:spAutoFit/>
          </a:bodyPr>
          <a:lstStyle/>
          <a:p>
            <a:r>
              <a:rPr lang="en-US" dirty="0"/>
              <a:t>We experimentally demonstrate strong and continuous </a:t>
            </a:r>
            <a:r>
              <a:rPr lang="en-US" dirty="0" err="1"/>
              <a:t>optomechanical</a:t>
            </a:r>
            <a:r>
              <a:rPr lang="en-US" dirty="0"/>
              <a:t> squeezing of 1.7 ± 0.2 dB below the shot noise </a:t>
            </a:r>
            <a:r>
              <a:rPr lang="en-US" dirty="0" smtClean="0"/>
              <a:t>level.</a:t>
            </a:r>
            <a:endParaRPr lang="en-US" dirty="0"/>
          </a:p>
        </p:txBody>
      </p:sp>
      <p:sp>
        <p:nvSpPr>
          <p:cNvPr id="8" name="Rectangle 7"/>
          <p:cNvSpPr/>
          <p:nvPr/>
        </p:nvSpPr>
        <p:spPr>
          <a:xfrm>
            <a:off x="538379" y="4967838"/>
            <a:ext cx="8303363" cy="923330"/>
          </a:xfrm>
          <a:prstGeom prst="rect">
            <a:avLst/>
          </a:prstGeom>
        </p:spPr>
        <p:txBody>
          <a:bodyPr wrap="none">
            <a:spAutoFit/>
          </a:bodyPr>
          <a:lstStyle/>
          <a:p>
            <a:r>
              <a:rPr lang="en-US" dirty="0"/>
              <a:t>Strong </a:t>
            </a:r>
            <a:r>
              <a:rPr lang="en-US" dirty="0" err="1"/>
              <a:t>Optomechanical</a:t>
            </a:r>
            <a:r>
              <a:rPr lang="en-US" dirty="0"/>
              <a:t> Squeezing of </a:t>
            </a:r>
            <a:r>
              <a:rPr lang="en-US" dirty="0" smtClean="0"/>
              <a:t>Light, T. Purdy et al, Phys. Rev. X </a:t>
            </a:r>
            <a:r>
              <a:rPr lang="en-US" b="1" dirty="0" smtClean="0"/>
              <a:t>3</a:t>
            </a:r>
            <a:r>
              <a:rPr lang="en-US" dirty="0" smtClean="0"/>
              <a:t> 031012 (2013).</a:t>
            </a:r>
          </a:p>
          <a:p>
            <a:endParaRPr lang="en-US" dirty="0"/>
          </a:p>
          <a:p>
            <a:r>
              <a:rPr lang="en-US" dirty="0" smtClean="0"/>
              <a:t>Regal group.</a:t>
            </a:r>
            <a:endParaRPr lang="en-US" dirty="0"/>
          </a:p>
        </p:txBody>
      </p:sp>
    </p:spTree>
    <p:extLst>
      <p:ext uri="{BB962C8B-B14F-4D97-AF65-F5344CB8AC3E}">
        <p14:creationId xmlns:p14="http://schemas.microsoft.com/office/powerpoint/2010/main" val="2754426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of prior results</a:t>
            </a:r>
            <a:endParaRPr lang="en-US" dirty="0"/>
          </a:p>
        </p:txBody>
      </p:sp>
      <p:sp>
        <p:nvSpPr>
          <p:cNvPr id="3" name="Content Placeholder 2"/>
          <p:cNvSpPr>
            <a:spLocks noGrp="1"/>
          </p:cNvSpPr>
          <p:nvPr>
            <p:ph sz="half" idx="1"/>
          </p:nvPr>
        </p:nvSpPr>
        <p:spPr>
          <a:xfrm>
            <a:off x="628649" y="1825625"/>
            <a:ext cx="7750579" cy="4597342"/>
          </a:xfrm>
        </p:spPr>
        <p:txBody>
          <a:bodyPr>
            <a:normAutofit fontScale="92500"/>
          </a:bodyPr>
          <a:lstStyle/>
          <a:p>
            <a:r>
              <a:rPr lang="en-US" dirty="0" smtClean="0"/>
              <a:t>Impressive and important results (demonstrates that </a:t>
            </a:r>
            <a:r>
              <a:rPr lang="en-US" dirty="0" err="1" smtClean="0"/>
              <a:t>ponderomotive</a:t>
            </a:r>
            <a:r>
              <a:rPr lang="en-US" dirty="0" smtClean="0"/>
              <a:t> squeezing is real). Fundamental physics is identical to our interferometers.</a:t>
            </a:r>
          </a:p>
          <a:p>
            <a:endParaRPr lang="en-US" dirty="0"/>
          </a:p>
          <a:p>
            <a:r>
              <a:rPr lang="en-US" dirty="0" smtClean="0"/>
              <a:t>…but:</a:t>
            </a:r>
          </a:p>
          <a:p>
            <a:pPr lvl="1"/>
            <a:r>
              <a:rPr lang="en-US" dirty="0" smtClean="0"/>
              <a:t>Squeezing is small (&lt;2 dB) in a narrow band around a mechanical resonance (150 kHz, 25 MHz, 1.5 MHz).</a:t>
            </a:r>
          </a:p>
          <a:p>
            <a:pPr lvl="1"/>
            <a:r>
              <a:rPr lang="en-US" dirty="0" smtClean="0"/>
              <a:t>From either crystal or </a:t>
            </a:r>
            <a:r>
              <a:rPr lang="en-US" dirty="0" err="1" smtClean="0"/>
              <a:t>ponderomotive</a:t>
            </a:r>
            <a:r>
              <a:rPr lang="en-US" dirty="0" smtClean="0"/>
              <a:t> squeezing, we would like 5-10dB in wide bandwidth from 10 Hz to 10 kHz.</a:t>
            </a:r>
          </a:p>
          <a:p>
            <a:pPr lvl="1"/>
            <a:r>
              <a:rPr lang="en-US" dirty="0" smtClean="0"/>
              <a:t>Not an ideal prototype for testing ideas, as advanced detectors will generate broadband </a:t>
            </a:r>
            <a:r>
              <a:rPr lang="en-US" dirty="0" err="1" smtClean="0"/>
              <a:t>ponderomotive</a:t>
            </a:r>
            <a:r>
              <a:rPr lang="en-US" dirty="0" smtClean="0"/>
              <a:t> squeezing.</a:t>
            </a:r>
          </a:p>
          <a:p>
            <a:pPr marL="457200" lvl="1" indent="0">
              <a:buNone/>
            </a:pPr>
            <a:endParaRPr lang="en-US" dirty="0" smtClean="0"/>
          </a:p>
          <a:p>
            <a:pPr lvl="1"/>
            <a:endParaRPr lang="en-US" dirty="0" smtClean="0"/>
          </a:p>
          <a:p>
            <a:endParaRPr lang="en-US" dirty="0"/>
          </a:p>
        </p:txBody>
      </p:sp>
      <p:sp>
        <p:nvSpPr>
          <p:cNvPr id="5" name="Slide Number Placeholder 4"/>
          <p:cNvSpPr>
            <a:spLocks noGrp="1"/>
          </p:cNvSpPr>
          <p:nvPr>
            <p:ph type="sldNum" sz="quarter" idx="12"/>
          </p:nvPr>
        </p:nvSpPr>
        <p:spPr/>
        <p:txBody>
          <a:bodyPr/>
          <a:lstStyle/>
          <a:p>
            <a:fld id="{ED56FFF4-5159-4050-B8C6-674A0659B19D}" type="slidenum">
              <a:rPr lang="en-US" smtClean="0"/>
              <a:t>9</a:t>
            </a:fld>
            <a:endParaRPr lang="en-US"/>
          </a:p>
        </p:txBody>
      </p:sp>
    </p:spTree>
    <p:extLst>
      <p:ext uri="{BB962C8B-B14F-4D97-AF65-F5344CB8AC3E}">
        <p14:creationId xmlns:p14="http://schemas.microsoft.com/office/powerpoint/2010/main" val="37632989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3819</TotalTime>
  <Words>1465</Words>
  <Application>Microsoft Macintosh PowerPoint</Application>
  <PresentationFormat>On-screen Show (4:3)</PresentationFormat>
  <Paragraphs>208</Paragraphs>
  <Slides>35</Slides>
  <Notes>5</Notes>
  <HiddenSlides>0</HiddenSlides>
  <MMClips>1</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Ponderomotive Squeezing &amp;  Opto-mechanics</vt:lpstr>
      <vt:lpstr>Outline</vt:lpstr>
      <vt:lpstr>Two pieces</vt:lpstr>
      <vt:lpstr>The forgotten resonance</vt:lpstr>
      <vt:lpstr>Ponderomotive Squeezing </vt:lpstr>
      <vt:lpstr>Squeezing with atoms</vt:lpstr>
      <vt:lpstr>Squeezing with silicon microchip</vt:lpstr>
      <vt:lpstr>Squeezing with silicon nitride membrane</vt:lpstr>
      <vt:lpstr>Discussion of prior results</vt:lpstr>
      <vt:lpstr>Prototype experiment for QRPN, opto-mechanics</vt:lpstr>
      <vt:lpstr>Experimental Setup</vt:lpstr>
      <vt:lpstr>Cryogenic Optomechnical Cavity</vt:lpstr>
      <vt:lpstr>Cryogenic Operation</vt:lpstr>
      <vt:lpstr>Ponderomotive Squeezing</vt:lpstr>
      <vt:lpstr>Pondromotive Squeezing (Continued)</vt:lpstr>
      <vt:lpstr>Thermal Noise Modeling</vt:lpstr>
      <vt:lpstr>Thermo-Elastic Damping</vt:lpstr>
      <vt:lpstr>Damping Looks Structural</vt:lpstr>
      <vt:lpstr>What do you need for a useful Squeezer on a Chip</vt:lpstr>
      <vt:lpstr>Fiber Coupled Cavity</vt:lpstr>
      <vt:lpstr>Fiber Mirrors</vt:lpstr>
      <vt:lpstr>Towards Quantum Limited At Room Temperature</vt:lpstr>
      <vt:lpstr>Towards Quantum Limited At Room Temperature</vt:lpstr>
      <vt:lpstr>Towards Quantum Limited At Room Temperature</vt:lpstr>
      <vt:lpstr>Towards a Squeezer on a Chip</vt:lpstr>
      <vt:lpstr>Setup in vacuum</vt:lpstr>
      <vt:lpstr>Importance of Escape Efficiency</vt:lpstr>
      <vt:lpstr>Character of the Squeezing</vt:lpstr>
      <vt:lpstr>What’s needed for this to be used in advanced GW detectors</vt:lpstr>
      <vt:lpstr>Beyond Squeezing</vt:lpstr>
      <vt:lpstr>Optomechanically Induced Transparency</vt:lpstr>
      <vt:lpstr>Cavity Transfer Function with OMIT</vt:lpstr>
      <vt:lpstr>OMIT Dip</vt:lpstr>
      <vt:lpstr>LIGO is a giant optomechanics experiment</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of Ponderomotive Squeezing and Quantum Noise Reduction for Future Gravitational Wave Detectors</dc:title>
  <dc:creator>Jonathan Cripe</dc:creator>
  <cp:lastModifiedBy>Lisa Barsotti</cp:lastModifiedBy>
  <cp:revision>136</cp:revision>
  <dcterms:created xsi:type="dcterms:W3CDTF">2015-04-03T18:40:54Z</dcterms:created>
  <dcterms:modified xsi:type="dcterms:W3CDTF">2015-06-02T15:38:11Z</dcterms:modified>
</cp:coreProperties>
</file>