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66"/>
  </p:notesMasterIdLst>
  <p:handoutMasterIdLst>
    <p:handoutMasterId r:id="rId67"/>
  </p:handoutMasterIdLst>
  <p:sldIdLst>
    <p:sldId id="256" r:id="rId3"/>
    <p:sldId id="308" r:id="rId4"/>
    <p:sldId id="325" r:id="rId5"/>
    <p:sldId id="307" r:id="rId6"/>
    <p:sldId id="324" r:id="rId7"/>
    <p:sldId id="267" r:id="rId8"/>
    <p:sldId id="288" r:id="rId9"/>
    <p:sldId id="285" r:id="rId10"/>
    <p:sldId id="303" r:id="rId11"/>
    <p:sldId id="286" r:id="rId12"/>
    <p:sldId id="287" r:id="rId13"/>
    <p:sldId id="259" r:id="rId14"/>
    <p:sldId id="309" r:id="rId15"/>
    <p:sldId id="268" r:id="rId16"/>
    <p:sldId id="322" r:id="rId17"/>
    <p:sldId id="331" r:id="rId18"/>
    <p:sldId id="319" r:id="rId19"/>
    <p:sldId id="323" r:id="rId20"/>
    <p:sldId id="334" r:id="rId21"/>
    <p:sldId id="336" r:id="rId22"/>
    <p:sldId id="335" r:id="rId23"/>
    <p:sldId id="337" r:id="rId24"/>
    <p:sldId id="292" r:id="rId25"/>
    <p:sldId id="346" r:id="rId26"/>
    <p:sldId id="347" r:id="rId27"/>
    <p:sldId id="318" r:id="rId28"/>
    <p:sldId id="348" r:id="rId29"/>
    <p:sldId id="356" r:id="rId30"/>
    <p:sldId id="338" r:id="rId31"/>
    <p:sldId id="351" r:id="rId32"/>
    <p:sldId id="350" r:id="rId33"/>
    <p:sldId id="362" r:id="rId34"/>
    <p:sldId id="352" r:id="rId35"/>
    <p:sldId id="342" r:id="rId36"/>
    <p:sldId id="354" r:id="rId37"/>
    <p:sldId id="355" r:id="rId38"/>
    <p:sldId id="341" r:id="rId39"/>
    <p:sldId id="358" r:id="rId40"/>
    <p:sldId id="357" r:id="rId41"/>
    <p:sldId id="361" r:id="rId42"/>
    <p:sldId id="359" r:id="rId43"/>
    <p:sldId id="360" r:id="rId44"/>
    <p:sldId id="313" r:id="rId45"/>
    <p:sldId id="343" r:id="rId46"/>
    <p:sldId id="363" r:id="rId47"/>
    <p:sldId id="365" r:id="rId48"/>
    <p:sldId id="366" r:id="rId49"/>
    <p:sldId id="364" r:id="rId50"/>
    <p:sldId id="370" r:id="rId51"/>
    <p:sldId id="367" r:id="rId52"/>
    <p:sldId id="368" r:id="rId53"/>
    <p:sldId id="296" r:id="rId54"/>
    <p:sldId id="349" r:id="rId55"/>
    <p:sldId id="339" r:id="rId56"/>
    <p:sldId id="340" r:id="rId57"/>
    <p:sldId id="344" r:id="rId58"/>
    <p:sldId id="345" r:id="rId59"/>
    <p:sldId id="310" r:id="rId60"/>
    <p:sldId id="312" r:id="rId61"/>
    <p:sldId id="369" r:id="rId62"/>
    <p:sldId id="283" r:id="rId63"/>
    <p:sldId id="328" r:id="rId64"/>
    <p:sldId id="327" r:id="rId65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8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94" autoAdjust="0"/>
  </p:normalViewPr>
  <p:slideViewPr>
    <p:cSldViewPr snapToGrid="0" snapToObjects="1">
      <p:cViewPr>
        <p:scale>
          <a:sx n="150" d="100"/>
          <a:sy n="150" d="100"/>
        </p:scale>
        <p:origin x="-1848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1C85C-D2A5-8E4A-8C5C-1AEF73D61DD4}" type="datetimeFigureOut">
              <a:rPr lang="en-US" smtClean="0"/>
              <a:t>7/15/15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C77F1-7222-6244-AF98-4F6581BF5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062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94489-7CE6-7142-ABAA-2F097788D752}" type="datetimeFigureOut">
              <a:rPr lang="en-US" smtClean="0"/>
              <a:t>7/15/15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B1BA5-3B50-BF48-B238-57C188CCB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691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92B6-4751-A34F-9936-A8FE3DB86CF1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957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2C894-9235-8648-AC81-2AC8AE696822}" type="datetime1">
              <a:rPr lang="en-US" smtClean="0"/>
              <a:t>7/15/15</a:t>
            </a:fld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09C4E-D474-5F40-8EC2-289DC802E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2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951FE-A509-D54A-968B-F93854F94C3D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CFDEE-9748-B34D-83A1-14EB939B2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9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D4A5E-C237-8C4D-B85E-77EDC6696B45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CFDEE-9748-B34D-83A1-14EB939B2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38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66C1-B43D-B348-816D-A08E6252164D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CFDEE-9748-B34D-83A1-14EB939B2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3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488A-4BFE-2B47-A2EA-5E691D11ACAE}" type="datetime1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CFDEE-9748-B34D-83A1-14EB939B2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85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2E4B-71F0-184D-AF20-3CDBF4A3E1DE}" type="datetime1">
              <a:rPr lang="en-US" smtClean="0"/>
              <a:t>7/15/15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CFDEE-9748-B34D-83A1-14EB939B2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28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EA0E-D30F-CA42-8581-393D4AAECDE1}" type="datetime1">
              <a:rPr lang="en-US" smtClean="0"/>
              <a:t>7/15/15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CFDEE-9748-B34D-83A1-14EB939B2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6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4D2F-7E15-3B40-91BB-0942B8EE51AA}" type="datetime1">
              <a:rPr lang="en-US" smtClean="0"/>
              <a:t>7/15/15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CFDEE-9748-B34D-83A1-14EB939B2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20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4E31-D0A3-2C4B-9E38-DDF373035800}" type="datetime1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CFDEE-9748-B34D-83A1-14EB939B2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44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0CC7-3B2D-0D43-A645-8A5BF2042B29}" type="datetime1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CFDEE-9748-B34D-83A1-14EB939B2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8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6183-7DE0-4847-8B77-BC77459A6FE8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3F90-C32A-D546-BB79-2C896E9EAA20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CFDEE-9748-B34D-83A1-14EB939B2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95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9F54-23E6-674A-839D-36DA8287454F}" type="datetime1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CFDEE-9748-B34D-83A1-14EB939B2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0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6CA9-DBB3-064E-A06E-19E8E1BC4BA2}" type="datetime1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C3D76-1A53-0C4E-A501-AB73137A3B70}" type="datetime1">
              <a:rPr lang="en-US" smtClean="0"/>
              <a:t>7/15/15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270E-57BD-7E42-A633-1B2131B25A89}" type="datetime1">
              <a:rPr lang="en-US" smtClean="0"/>
              <a:t>7/15/15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D53F-C181-C042-A2AA-37432D2D5033}" type="datetime1">
              <a:rPr lang="en-US" smtClean="0"/>
              <a:t>7/15/15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7D80-33EC-CB47-AD8E-E20D147B7C3F}" type="datetime1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DAE9D-A2C7-114D-A484-747E4C978A49}" type="datetime1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7772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95700"/>
            <a:ext cx="7772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7D0CC-05EA-244B-B856-C369B1583358}" type="datetime1">
              <a:rPr lang="en-US" smtClean="0"/>
              <a:t>7/15/15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7E533-1CF0-2547-A4FE-E17795D11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4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CA33-5B8D-2240-A795-320D875CC797}" type="datetime1">
              <a:rPr lang="en-US" smtClean="0"/>
              <a:t>7/15/15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74" r:id="rId9"/>
    <p:sldLayoutId id="2147483675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EF9A7-EBF0-4249-B012-82D68A2FE139}" type="datetime1">
              <a:rPr lang="en-US" smtClean="0"/>
              <a:t>7/15/15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CFDEE-9748-B34D-83A1-14EB939B2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3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microsoft.com/office/2007/relationships/hdphoto" Target="../media/hdphoto3.wdp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8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551" y="1726407"/>
            <a:ext cx="8628630" cy="1470025"/>
          </a:xfrm>
        </p:spPr>
        <p:txBody>
          <a:bodyPr/>
          <a:lstStyle/>
          <a:p>
            <a:r>
              <a:rPr lang="en-US" dirty="0" smtClean="0"/>
              <a:t>Vacuum </a:t>
            </a:r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25395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M. Zucker</a:t>
            </a:r>
          </a:p>
          <a:p>
            <a:r>
              <a:rPr lang="en-US" dirty="0" smtClean="0"/>
              <a:t>LIGO-</a:t>
            </a:r>
            <a:r>
              <a:rPr lang="en-US" dirty="0" smtClean="0"/>
              <a:t>G1500936</a:t>
            </a:r>
            <a:endParaRPr lang="en-US" dirty="0" smtClean="0"/>
          </a:p>
          <a:p>
            <a:r>
              <a:rPr lang="en-US" dirty="0" smtClean="0"/>
              <a:t>LIGO </a:t>
            </a:r>
            <a:r>
              <a:rPr lang="en-US" dirty="0" smtClean="0"/>
              <a:t>Management Advance @ Caltech</a:t>
            </a:r>
            <a:endParaRPr lang="en-US" dirty="0" smtClean="0"/>
          </a:p>
          <a:p>
            <a:r>
              <a:rPr lang="en-US" dirty="0" smtClean="0"/>
              <a:t>7/22/2015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17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21"/>
            <a:ext cx="8229600" cy="303220"/>
          </a:xfrm>
        </p:spPr>
        <p:txBody>
          <a:bodyPr>
            <a:noAutofit/>
          </a:bodyPr>
          <a:lstStyle/>
          <a:p>
            <a:r>
              <a:rPr lang="en-US" sz="2000" dirty="0" smtClean="0"/>
              <a:t>He Response: “Direct leak” vs. GV7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541" y="560078"/>
            <a:ext cx="7915551" cy="5833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50" b="1" dirty="0"/>
              <a:t>He MSLD responses measured adjacent to GV7 (green) and 550m north (blue). For comparison, corresponding responses are also plotted (cyan and red, respectively) for a direct 60-second timed He injection of 1.8e-7 </a:t>
            </a:r>
            <a:r>
              <a:rPr lang="en-US" sz="1050" b="1" dirty="0" err="1"/>
              <a:t>Tl</a:t>
            </a:r>
            <a:r>
              <a:rPr lang="en-US" sz="1050" b="1" dirty="0"/>
              <a:t>/s near the valve location.  In all cases t=0 corresponds to the start of He flow.  The delayed GV7 response is unequivocal, but also inconsistent with a simple leak. </a:t>
            </a:r>
          </a:p>
          <a:p>
            <a:pPr marL="0" indent="0">
              <a:buNone/>
            </a:pPr>
            <a:endParaRPr lang="en-US" sz="800" dirty="0" smtClean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457" y="1136010"/>
            <a:ext cx="6566218" cy="52203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458566" y="4349850"/>
            <a:ext cx="145755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10 minutes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10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65153" y="4534516"/>
            <a:ext cx="1287358" cy="0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Left Brace 4"/>
          <p:cNvSpPr/>
          <p:nvPr/>
        </p:nvSpPr>
        <p:spPr>
          <a:xfrm rot="5400000">
            <a:off x="2988738" y="1991197"/>
            <a:ext cx="155450" cy="200139"/>
          </a:xfrm>
          <a:prstGeom prst="leftBrace">
            <a:avLst/>
          </a:prstGeom>
          <a:ln w="6350" cmpd="sng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FF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 rot="5400000">
            <a:off x="5526418" y="1057543"/>
            <a:ext cx="176276" cy="2046619"/>
          </a:xfrm>
          <a:prstGeom prst="leftBrace">
            <a:avLst/>
          </a:prstGeom>
          <a:ln w="6350" cmpd="sng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84801" y="1644210"/>
            <a:ext cx="431800" cy="369332"/>
          </a:xfrm>
          <a:prstGeom prst="rect">
            <a:avLst/>
          </a:prstGeom>
          <a:noFill/>
          <a:ln w="635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9253" y="1660602"/>
            <a:ext cx="495080" cy="369332"/>
          </a:xfrm>
          <a:prstGeom prst="rect">
            <a:avLst/>
          </a:prstGeom>
          <a:noFill/>
          <a:ln w="635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0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21"/>
            <a:ext cx="8229600" cy="303220"/>
          </a:xfrm>
        </p:spPr>
        <p:txBody>
          <a:bodyPr>
            <a:noAutofit/>
          </a:bodyPr>
          <a:lstStyle/>
          <a:p>
            <a:r>
              <a:rPr lang="en-US" sz="2400" dirty="0" smtClean="0"/>
              <a:t>Air displacement over GV7 stem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8187"/>
            <a:ext cx="8440304" cy="6205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smtClean="0"/>
              <a:t>RGA </a:t>
            </a:r>
            <a:r>
              <a:rPr lang="en-US" sz="1400" dirty="0"/>
              <a:t>ion currents for argon and components of air are plotted vs. time as a fraction of the total ion current, which </a:t>
            </a:r>
            <a:r>
              <a:rPr lang="en-US" sz="1400" dirty="0" smtClean="0"/>
              <a:t>summed </a:t>
            </a:r>
            <a:r>
              <a:rPr lang="en-US" sz="1400" dirty="0"/>
              <a:t>contributions from N</a:t>
            </a:r>
            <a:r>
              <a:rPr lang="en-US" sz="1400" baseline="-25000" dirty="0"/>
              <a:t>2 </a:t>
            </a:r>
            <a:r>
              <a:rPr lang="en-US" sz="1400" dirty="0"/>
              <a:t>(28), O</a:t>
            </a:r>
            <a:r>
              <a:rPr lang="en-US" sz="1400" baseline="-25000" dirty="0"/>
              <a:t>2 </a:t>
            </a:r>
            <a:r>
              <a:rPr lang="en-US" sz="1400" dirty="0"/>
              <a:t>(32), H</a:t>
            </a:r>
            <a:r>
              <a:rPr lang="en-US" sz="1400" baseline="-25000" dirty="0"/>
              <a:t>2</a:t>
            </a:r>
            <a:r>
              <a:rPr lang="en-US" sz="1400" dirty="0"/>
              <a:t>O(18), and </a:t>
            </a:r>
            <a:r>
              <a:rPr lang="en-US" sz="1400" dirty="0" err="1"/>
              <a:t>Ar</a:t>
            </a:r>
            <a:r>
              <a:rPr lang="en-US" sz="1400" dirty="0"/>
              <a:t>(40) (but did not include H</a:t>
            </a:r>
            <a:r>
              <a:rPr lang="en-US" sz="1400" baseline="-25000" dirty="0"/>
              <a:t>2</a:t>
            </a:r>
            <a:r>
              <a:rPr lang="en-US" sz="1400" dirty="0"/>
              <a:t> or other </a:t>
            </a:r>
            <a:r>
              <a:rPr lang="en-US" sz="1400" dirty="0" smtClean="0"/>
              <a:t>species)</a:t>
            </a:r>
            <a:r>
              <a:rPr lang="en-US" sz="1400" dirty="0"/>
              <a:t>. </a:t>
            </a:r>
            <a:endParaRPr lang="en-US" sz="800" dirty="0" smtClean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145" y="994221"/>
            <a:ext cx="6636647" cy="56893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732456" y="3891433"/>
            <a:ext cx="113285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5 hours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11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51290" y="4134825"/>
            <a:ext cx="1128678" cy="0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70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242"/>
            <a:ext cx="8229600" cy="6126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“Delayed Leak”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998"/>
            <a:ext cx="8229600" cy="555860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Long thin channel ?</a:t>
            </a:r>
          </a:p>
          <a:p>
            <a:pPr lvl="1"/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smtClean="0">
                <a:solidFill>
                  <a:srgbClr val="3366FF"/>
                </a:solidFill>
              </a:rPr>
              <a:t> </a:t>
            </a:r>
            <a:r>
              <a:rPr lang="el-GR" i="1" dirty="0" smtClean="0">
                <a:solidFill>
                  <a:srgbClr val="3366FF"/>
                </a:solidFill>
              </a:rPr>
              <a:t>τ</a:t>
            </a:r>
            <a:r>
              <a:rPr lang="en-US" i="1" dirty="0" smtClean="0">
                <a:solidFill>
                  <a:srgbClr val="3366FF"/>
                </a:solidFill>
              </a:rPr>
              <a:t>  ~  L</a:t>
            </a:r>
            <a:r>
              <a:rPr lang="en-US" i="1" baseline="30000" dirty="0" smtClean="0">
                <a:solidFill>
                  <a:srgbClr val="3366FF"/>
                </a:solidFill>
              </a:rPr>
              <a:t>2</a:t>
            </a:r>
            <a:r>
              <a:rPr lang="en-US" i="1" dirty="0" smtClean="0">
                <a:solidFill>
                  <a:srgbClr val="3366FF"/>
                </a:solidFill>
              </a:rPr>
              <a:t>/</a:t>
            </a:r>
            <a:r>
              <a:rPr lang="en-US" i="1" dirty="0" err="1" smtClean="0">
                <a:solidFill>
                  <a:srgbClr val="3366FF"/>
                </a:solidFill>
              </a:rPr>
              <a:t>Dv</a:t>
            </a:r>
            <a:r>
              <a:rPr lang="en-US" i="1" dirty="0" smtClean="0">
                <a:solidFill>
                  <a:srgbClr val="3366FF"/>
                </a:solidFill>
              </a:rPr>
              <a:t>  </a:t>
            </a:r>
            <a:r>
              <a:rPr lang="en-US" i="1" dirty="0" smtClean="0"/>
              <a:t>and  </a:t>
            </a:r>
            <a:r>
              <a:rPr lang="en-US" i="1" dirty="0" smtClean="0">
                <a:solidFill>
                  <a:srgbClr val="3366FF"/>
                </a:solidFill>
              </a:rPr>
              <a:t>F ~ vD</a:t>
            </a:r>
            <a:r>
              <a:rPr lang="en-US" i="1" baseline="30000" dirty="0" smtClean="0">
                <a:solidFill>
                  <a:srgbClr val="3366FF"/>
                </a:solidFill>
              </a:rPr>
              <a:t>3</a:t>
            </a:r>
            <a:r>
              <a:rPr lang="en-US" i="1" dirty="0" smtClean="0">
                <a:solidFill>
                  <a:srgbClr val="3366FF"/>
                </a:solidFill>
              </a:rPr>
              <a:t>/L  </a:t>
            </a:r>
          </a:p>
          <a:p>
            <a:pPr lvl="1"/>
            <a:r>
              <a:rPr lang="en-US" dirty="0" smtClean="0">
                <a:sym typeface="Wingdings"/>
              </a:rPr>
              <a:t> </a:t>
            </a:r>
            <a:r>
              <a:rPr lang="en-US" i="1" dirty="0" smtClean="0">
                <a:solidFill>
                  <a:srgbClr val="3366FF"/>
                </a:solidFill>
                <a:sym typeface="Wingdings"/>
              </a:rPr>
              <a:t>D ~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0.3 mm for </a:t>
            </a:r>
            <a:r>
              <a:rPr lang="en-US" i="1" dirty="0" smtClean="0">
                <a:solidFill>
                  <a:srgbClr val="3366FF"/>
                </a:solidFill>
                <a:sym typeface="Wingdings"/>
              </a:rPr>
              <a:t>L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~ 1m</a:t>
            </a:r>
            <a:r>
              <a:rPr lang="en-US" dirty="0" smtClean="0">
                <a:sym typeface="Wingdings"/>
              </a:rPr>
              <a:t>  (maybe plausible), </a:t>
            </a:r>
            <a:r>
              <a:rPr lang="en-US" i="1" u="sng" dirty="0" smtClean="0">
                <a:solidFill>
                  <a:srgbClr val="FFFF00"/>
                </a:solidFill>
                <a:sym typeface="Wingdings"/>
              </a:rPr>
              <a:t>but…</a:t>
            </a:r>
          </a:p>
          <a:p>
            <a:pPr lvl="1"/>
            <a:r>
              <a:rPr lang="en-US" dirty="0" smtClean="0">
                <a:sym typeface="Wingdings"/>
              </a:rPr>
              <a:t>gas diffusion  </a:t>
            </a:r>
            <a:r>
              <a:rPr lang="el-GR" i="1" dirty="0" smtClean="0">
                <a:solidFill>
                  <a:srgbClr val="CCFFCC"/>
                </a:solidFill>
              </a:rPr>
              <a:t>τ</a:t>
            </a:r>
            <a:r>
              <a:rPr lang="en-US" i="1" dirty="0" smtClean="0">
                <a:solidFill>
                  <a:srgbClr val="CCFFCC"/>
                </a:solidFill>
              </a:rPr>
              <a:t> ~ m</a:t>
            </a:r>
            <a:r>
              <a:rPr lang="en-US" i="1" baseline="30000" dirty="0" smtClean="0">
                <a:solidFill>
                  <a:srgbClr val="CCFFCC"/>
                </a:solidFill>
              </a:rPr>
              <a:t>1/2 </a:t>
            </a:r>
            <a:r>
              <a:rPr lang="en-US" i="1" dirty="0" smtClean="0">
                <a:solidFill>
                  <a:srgbClr val="CCFFCC"/>
                </a:solidFill>
              </a:rPr>
              <a:t> </a:t>
            </a:r>
            <a:r>
              <a:rPr lang="en-US" dirty="0" smtClean="0"/>
              <a:t>(only  3:1 between </a:t>
            </a:r>
            <a:r>
              <a:rPr lang="en-US" dirty="0" err="1" smtClean="0"/>
              <a:t>Ar</a:t>
            </a:r>
            <a:r>
              <a:rPr lang="en-US" dirty="0" smtClean="0"/>
              <a:t> and He)</a:t>
            </a:r>
            <a:endParaRPr lang="en-US" dirty="0" smtClean="0">
              <a:sym typeface="Wingdings"/>
            </a:endParaRPr>
          </a:p>
          <a:p>
            <a:r>
              <a:rPr lang="en-US" dirty="0"/>
              <a:t>D</a:t>
            </a:r>
            <a:r>
              <a:rPr lang="en-US" dirty="0" smtClean="0"/>
              <a:t>iscrete series leaks w/ dead volume(s) between?</a:t>
            </a:r>
          </a:p>
          <a:p>
            <a:pPr lvl="1"/>
            <a:r>
              <a:rPr lang="en-US" dirty="0" smtClean="0"/>
              <a:t>e.g., </a:t>
            </a:r>
            <a:r>
              <a:rPr lang="en-US" i="1" dirty="0" smtClean="0">
                <a:solidFill>
                  <a:srgbClr val="3366FF"/>
                </a:solidFill>
              </a:rPr>
              <a:t>V</a:t>
            </a:r>
            <a:r>
              <a:rPr lang="en-US" dirty="0" smtClean="0">
                <a:solidFill>
                  <a:srgbClr val="3366FF"/>
                </a:solidFill>
              </a:rPr>
              <a:t> ~ 5 l  and </a:t>
            </a:r>
            <a:r>
              <a:rPr lang="el-GR" i="1" dirty="0" smtClean="0">
                <a:solidFill>
                  <a:srgbClr val="3366FF"/>
                </a:solidFill>
              </a:rPr>
              <a:t>τ</a:t>
            </a:r>
            <a:r>
              <a:rPr lang="en-US" i="1" dirty="0" smtClean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~ 1,000 s </a:t>
            </a:r>
            <a:r>
              <a:rPr lang="en-US" dirty="0" smtClean="0">
                <a:sym typeface="Wingdings"/>
              </a:rPr>
              <a:t></a:t>
            </a:r>
            <a:r>
              <a:rPr lang="en-US" i="1" dirty="0" smtClean="0">
                <a:sym typeface="Wingdings"/>
              </a:rPr>
              <a:t> </a:t>
            </a:r>
            <a:r>
              <a:rPr lang="en-US" i="1" dirty="0" smtClean="0">
                <a:solidFill>
                  <a:srgbClr val="3366FF"/>
                </a:solidFill>
                <a:sym typeface="Wingdings"/>
              </a:rPr>
              <a:t>F</a:t>
            </a:r>
            <a:r>
              <a:rPr lang="en-US" i="1" baseline="-25000" dirty="0" smtClean="0">
                <a:solidFill>
                  <a:srgbClr val="3366FF"/>
                </a:solidFill>
                <a:sym typeface="Wingdings"/>
              </a:rPr>
              <a:t>1</a:t>
            </a:r>
            <a:r>
              <a:rPr lang="en-US" i="1" dirty="0" smtClean="0">
                <a:solidFill>
                  <a:srgbClr val="3366FF"/>
                </a:solidFill>
                <a:sym typeface="Wingdings"/>
              </a:rPr>
              <a:t> ~ F</a:t>
            </a:r>
            <a:r>
              <a:rPr lang="en-US" i="1" baseline="-25000" dirty="0" smtClean="0">
                <a:solidFill>
                  <a:srgbClr val="3366FF"/>
                </a:solidFill>
                <a:sym typeface="Wingdings"/>
              </a:rPr>
              <a:t>2</a:t>
            </a:r>
            <a:r>
              <a:rPr lang="en-US" i="1" dirty="0" smtClean="0">
                <a:solidFill>
                  <a:srgbClr val="3366FF"/>
                </a:solidFill>
                <a:sym typeface="Wingdings"/>
              </a:rPr>
              <a:t> ~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5e-3</a:t>
            </a:r>
            <a:r>
              <a:rPr lang="en-US" i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l/s </a:t>
            </a:r>
            <a:r>
              <a:rPr lang="en-US" i="1" dirty="0" smtClean="0">
                <a:sym typeface="Wingdings"/>
              </a:rPr>
              <a:t>,   </a:t>
            </a:r>
            <a:r>
              <a:rPr lang="en-US" i="1" dirty="0" err="1" smtClean="0">
                <a:solidFill>
                  <a:srgbClr val="3366FF"/>
                </a:solidFill>
                <a:sym typeface="Wingdings"/>
              </a:rPr>
              <a:t>P</a:t>
            </a:r>
            <a:r>
              <a:rPr lang="en-US" i="1" baseline="-25000" dirty="0" err="1" smtClean="0">
                <a:solidFill>
                  <a:srgbClr val="3366FF"/>
                </a:solidFill>
                <a:sym typeface="Wingdings"/>
              </a:rPr>
              <a:t>mid</a:t>
            </a:r>
            <a:r>
              <a:rPr lang="en-US" i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~ .01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Torr</a:t>
            </a:r>
            <a:endParaRPr lang="en-US" dirty="0" smtClean="0">
              <a:solidFill>
                <a:srgbClr val="3366FF"/>
              </a:solidFill>
            </a:endParaRPr>
          </a:p>
          <a:p>
            <a:pPr lvl="1"/>
            <a:r>
              <a:rPr lang="en-US" dirty="0" smtClean="0"/>
              <a:t>If limit is viscous (choked flow), rate ~ </a:t>
            </a:r>
            <a:r>
              <a:rPr lang="en-US" i="1" dirty="0" smtClean="0"/>
              <a:t>P</a:t>
            </a:r>
            <a:r>
              <a:rPr lang="en-US" dirty="0" smtClean="0"/>
              <a:t>,  </a:t>
            </a:r>
            <a:r>
              <a:rPr lang="en-US" i="1" u="sng" dirty="0" smtClean="0">
                <a:solidFill>
                  <a:srgbClr val="FFFF00"/>
                </a:solidFill>
              </a:rPr>
              <a:t>but…</a:t>
            </a:r>
          </a:p>
          <a:p>
            <a:pPr lvl="1"/>
            <a:r>
              <a:rPr lang="en-US" dirty="0" smtClean="0"/>
              <a:t>molecular mass dependence of </a:t>
            </a:r>
            <a:r>
              <a:rPr lang="el-GR" i="1" dirty="0" smtClean="0"/>
              <a:t>τ</a:t>
            </a:r>
            <a:r>
              <a:rPr lang="en-US" i="1" dirty="0" smtClean="0"/>
              <a:t> </a:t>
            </a:r>
            <a:r>
              <a:rPr lang="en-US" dirty="0" smtClean="0"/>
              <a:t>is </a:t>
            </a:r>
            <a:r>
              <a:rPr lang="en-US" i="1" dirty="0" smtClean="0">
                <a:solidFill>
                  <a:srgbClr val="CCFFCC"/>
                </a:solidFill>
              </a:rPr>
              <a:t>even weaker </a:t>
            </a:r>
          </a:p>
          <a:p>
            <a:r>
              <a:rPr lang="en-US" dirty="0" smtClean="0"/>
              <a:t>Permeation/percolation?</a:t>
            </a:r>
          </a:p>
          <a:p>
            <a:pPr lvl="1"/>
            <a:r>
              <a:rPr lang="en-US" dirty="0" smtClean="0"/>
              <a:t>Weld or gasket </a:t>
            </a:r>
            <a:r>
              <a:rPr lang="en-US" i="1" dirty="0" smtClean="0">
                <a:solidFill>
                  <a:srgbClr val="CCFFCC"/>
                </a:solidFill>
              </a:rPr>
              <a:t>fissure</a:t>
            </a:r>
            <a:r>
              <a:rPr lang="en-US" dirty="0" smtClean="0"/>
              <a:t> which is </a:t>
            </a:r>
            <a:r>
              <a:rPr lang="en-US" i="1" dirty="0" smtClean="0">
                <a:solidFill>
                  <a:srgbClr val="CCFFCC"/>
                </a:solidFill>
              </a:rPr>
              <a:t>plugged</a:t>
            </a:r>
            <a:r>
              <a:rPr lang="en-US" dirty="0" smtClean="0"/>
              <a:t> with liquid, e.g., condensate or </a:t>
            </a:r>
            <a:r>
              <a:rPr lang="en-US" i="1" dirty="0" smtClean="0">
                <a:solidFill>
                  <a:srgbClr val="CCFFCC"/>
                </a:solidFill>
              </a:rPr>
              <a:t>lubricating </a:t>
            </a:r>
            <a:r>
              <a:rPr lang="en-US" i="1" dirty="0">
                <a:solidFill>
                  <a:srgbClr val="CCFFCC"/>
                </a:solidFill>
              </a:rPr>
              <a:t>grease? </a:t>
            </a:r>
            <a:endParaRPr lang="en-US" i="1" dirty="0" smtClean="0">
              <a:solidFill>
                <a:srgbClr val="CCFFCC"/>
              </a:solidFill>
            </a:endParaRPr>
          </a:p>
          <a:p>
            <a:pPr lvl="1"/>
            <a:r>
              <a:rPr lang="en-US" dirty="0">
                <a:solidFill>
                  <a:srgbClr val="3366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3366FF"/>
                </a:solidFill>
              </a:rPr>
              <a:t>Expect bulk diffusion</a:t>
            </a:r>
            <a:r>
              <a:rPr lang="en-US" dirty="0" smtClean="0"/>
              <a:t>  </a:t>
            </a:r>
            <a:r>
              <a:rPr lang="el-GR" i="1" dirty="0" smtClean="0">
                <a:solidFill>
                  <a:srgbClr val="CCFFCC"/>
                </a:solidFill>
              </a:rPr>
              <a:t>τ</a:t>
            </a:r>
            <a:r>
              <a:rPr lang="en-US" i="1" dirty="0" smtClean="0">
                <a:solidFill>
                  <a:srgbClr val="CCFFCC"/>
                </a:solidFill>
              </a:rPr>
              <a:t>  </a:t>
            </a:r>
            <a:r>
              <a:rPr lang="en-US" i="1" dirty="0">
                <a:solidFill>
                  <a:srgbClr val="CCFFCC"/>
                </a:solidFill>
              </a:rPr>
              <a:t>~ </a:t>
            </a:r>
            <a:r>
              <a:rPr lang="en-US" i="1" dirty="0" smtClean="0">
                <a:solidFill>
                  <a:srgbClr val="CCFFCC"/>
                </a:solidFill>
              </a:rPr>
              <a:t> a</a:t>
            </a:r>
            <a:r>
              <a:rPr lang="en-US" i="1" baseline="30000" dirty="0" smtClean="0">
                <a:solidFill>
                  <a:srgbClr val="CCFFCC"/>
                </a:solidFill>
              </a:rPr>
              <a:t>2</a:t>
            </a:r>
            <a:r>
              <a:rPr lang="en-US" i="1" dirty="0" smtClean="0">
                <a:solidFill>
                  <a:srgbClr val="CCFFCC"/>
                </a:solidFill>
              </a:rPr>
              <a:t> </a:t>
            </a:r>
            <a:r>
              <a:rPr lang="en-US" i="1" dirty="0">
                <a:solidFill>
                  <a:srgbClr val="CCFFCC"/>
                </a:solidFill>
              </a:rPr>
              <a:t>m</a:t>
            </a:r>
            <a:r>
              <a:rPr lang="en-US" i="1" baseline="30000" dirty="0">
                <a:solidFill>
                  <a:srgbClr val="CCFFCC"/>
                </a:solidFill>
              </a:rPr>
              <a:t>1/2  </a:t>
            </a:r>
            <a:r>
              <a:rPr lang="en-US" dirty="0">
                <a:solidFill>
                  <a:srgbClr val="CCFFCC"/>
                </a:solidFill>
              </a:rPr>
              <a:t> </a:t>
            </a:r>
            <a:r>
              <a:rPr lang="en-US" dirty="0">
                <a:solidFill>
                  <a:srgbClr val="3366FF"/>
                </a:solidFill>
              </a:rPr>
              <a:t>(</a:t>
            </a:r>
            <a:r>
              <a:rPr lang="en-US" dirty="0" err="1" smtClean="0">
                <a:solidFill>
                  <a:srgbClr val="3366FF"/>
                </a:solidFill>
              </a:rPr>
              <a:t>Ar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: He </a:t>
            </a:r>
            <a:r>
              <a:rPr lang="en-US" dirty="0">
                <a:solidFill>
                  <a:srgbClr val="3366FF"/>
                </a:solidFill>
              </a:rPr>
              <a:t>~ 20:1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r>
              <a:rPr lang="en-US" dirty="0" smtClean="0"/>
              <a:t>Is it important? Maybe…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isk of future “evolution”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otential failure mode for </a:t>
            </a:r>
            <a:r>
              <a:rPr lang="en-US" i="1" dirty="0" smtClean="0">
                <a:solidFill>
                  <a:srgbClr val="FF0000"/>
                </a:solidFill>
              </a:rPr>
              <a:t>other valves**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10667" y="6256867"/>
            <a:ext cx="2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baseline="-25000" dirty="0" smtClean="0">
                <a:solidFill>
                  <a:srgbClr val="FF0000"/>
                </a:solidFill>
              </a:rPr>
              <a:t>** wait for it..</a:t>
            </a:r>
            <a:endParaRPr lang="en-US" i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7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21"/>
            <a:ext cx="8229600" cy="303220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of </a:t>
            </a:r>
            <a:r>
              <a:rPr lang="en-US" sz="2000" dirty="0" err="1" smtClean="0"/>
              <a:t>Ar</a:t>
            </a:r>
            <a:r>
              <a:rPr lang="en-US" sz="2000" dirty="0" smtClean="0"/>
              <a:t> diffusion through a sample of valve mechanism lubricant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5095"/>
            <a:ext cx="8440304" cy="634900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800" dirty="0" smtClean="0"/>
              <a:t>From R. Weiss, LIGO-</a:t>
            </a:r>
            <a:r>
              <a:rPr lang="en-US" sz="800" b="1" dirty="0"/>
              <a:t>T1400183</a:t>
            </a:r>
          </a:p>
          <a:p>
            <a:pPr marL="0" indent="0">
              <a:buNone/>
            </a:pPr>
            <a:endParaRPr lang="en-US" sz="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0524" y="739300"/>
            <a:ext cx="7859485" cy="5705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3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7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Valve Repair Options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925" y="956880"/>
            <a:ext cx="8441075" cy="561079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Out-pump it ? </a:t>
            </a:r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Conductance limited; only two 10” ports available nearby</a:t>
            </a:r>
          </a:p>
          <a:p>
            <a:pPr lvl="1"/>
            <a:r>
              <a:rPr lang="en-US" dirty="0" smtClean="0"/>
              <a:t>IFO is most sensitive near this location (laser beam waist)</a:t>
            </a:r>
          </a:p>
          <a:p>
            <a:pPr lvl="1"/>
            <a:r>
              <a:rPr lang="en-US" dirty="0" smtClean="0"/>
              <a:t>“Grease theory”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 </a:t>
            </a:r>
            <a:r>
              <a:rPr lang="en-US" i="1" dirty="0" smtClean="0">
                <a:solidFill>
                  <a:srgbClr val="3366FF"/>
                </a:solidFill>
                <a:sym typeface="Wingdings"/>
              </a:rPr>
              <a:t>leak rate could spontaneously change!</a:t>
            </a:r>
            <a:endParaRPr lang="en-US" i="1" dirty="0" smtClean="0"/>
          </a:p>
          <a:p>
            <a:r>
              <a:rPr lang="en-US" dirty="0" smtClean="0"/>
              <a:t>Vent and fix it ? </a:t>
            </a:r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Requires re-</a:t>
            </a:r>
            <a:r>
              <a:rPr lang="en-US" dirty="0" err="1" smtClean="0"/>
              <a:t>bakeout</a:t>
            </a:r>
            <a:r>
              <a:rPr lang="en-US" dirty="0" smtClean="0"/>
              <a:t> of entire tube</a:t>
            </a:r>
          </a:p>
          <a:p>
            <a:pPr lvl="1"/>
            <a:r>
              <a:rPr lang="en-US" dirty="0" smtClean="0"/>
              <a:t>Very costly (large % of LIGO annual budget)</a:t>
            </a:r>
          </a:p>
          <a:p>
            <a:pPr lvl="1"/>
            <a:r>
              <a:rPr lang="en-US" dirty="0" smtClean="0"/>
              <a:t>Too time consuming ( ~ year(s) ?)</a:t>
            </a:r>
          </a:p>
          <a:p>
            <a:r>
              <a:rPr lang="en-US" dirty="0" smtClean="0"/>
              <a:t>Pull an external vacuum? 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sym typeface="Zapf Dingbats"/>
              </a:rPr>
              <a:t>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sym typeface="Zapf Dingbats"/>
              </a:rPr>
              <a:t> </a:t>
            </a:r>
            <a:r>
              <a:rPr lang="en-US" dirty="0" smtClean="0">
                <a:solidFill>
                  <a:srgbClr val="CCFFCC"/>
                </a:solidFill>
              </a:rPr>
              <a:t>…but…</a:t>
            </a:r>
          </a:p>
          <a:p>
            <a:pPr lvl="1"/>
            <a:r>
              <a:rPr lang="en-US" dirty="0" smtClean="0"/>
              <a:t>No cutting, welding or disassembly allowed</a:t>
            </a:r>
          </a:p>
          <a:p>
            <a:pPr lvl="1"/>
            <a:r>
              <a:rPr lang="en-US" dirty="0" smtClean="0"/>
              <a:t>“Captured” seals, “as-built” (rough) sealing surfaces</a:t>
            </a:r>
          </a:p>
          <a:p>
            <a:pPr lvl="1"/>
            <a:r>
              <a:rPr lang="en-US" dirty="0" smtClean="0"/>
              <a:t>Weight constraints</a:t>
            </a:r>
          </a:p>
          <a:p>
            <a:pPr lvl="1"/>
            <a:r>
              <a:rPr lang="en-US" dirty="0" smtClean="0"/>
              <a:t>Trapped grease, plastics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3366FF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Unique</a:t>
            </a:r>
            <a:r>
              <a:rPr lang="en-US" dirty="0" smtClean="0">
                <a:solidFill>
                  <a:srgbClr val="FFFF00"/>
                </a:solidFill>
              </a:rPr>
              <a:t> engineering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7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GV7 sarcophagus concept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96456" y="1439724"/>
            <a:ext cx="4785917" cy="4818410"/>
            <a:chOff x="2156089" y="1472859"/>
            <a:chExt cx="4785917" cy="4818410"/>
          </a:xfrm>
        </p:grpSpPr>
        <p:grpSp>
          <p:nvGrpSpPr>
            <p:cNvPr id="18" name="Group 17"/>
            <p:cNvGrpSpPr/>
            <p:nvPr/>
          </p:nvGrpSpPr>
          <p:grpSpPr>
            <a:xfrm>
              <a:off x="2156089" y="1720840"/>
              <a:ext cx="4785917" cy="4570429"/>
              <a:chOff x="2156089" y="1720840"/>
              <a:chExt cx="4785917" cy="457042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6089" y="1720840"/>
                <a:ext cx="4785917" cy="4570429"/>
              </a:xfrm>
              <a:prstGeom prst="rect">
                <a:avLst/>
              </a:prstGeom>
            </p:spPr>
          </p:pic>
          <p:cxnSp>
            <p:nvCxnSpPr>
              <p:cNvPr id="15" name="Straight Connector 14"/>
              <p:cNvCxnSpPr>
                <a:endCxn id="16" idx="1"/>
              </p:cNvCxnSpPr>
              <p:nvPr/>
            </p:nvCxnSpPr>
            <p:spPr>
              <a:xfrm flipV="1">
                <a:off x="3507338" y="4496991"/>
                <a:ext cx="2104403" cy="12448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lgDashDot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5611741" y="4312325"/>
                <a:ext cx="11740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3366FF"/>
                    </a:solidFill>
                  </a:rPr>
                  <a:t>SEAL</a:t>
                </a:r>
                <a:endParaRPr lang="en-US" dirty="0">
                  <a:solidFill>
                    <a:srgbClr val="3366FF"/>
                  </a:solidFill>
                </a:endParaRPr>
              </a:p>
            </p:txBody>
          </p:sp>
        </p:grpSp>
        <p:sp>
          <p:nvSpPr>
            <p:cNvPr id="12" name="Cloud 11"/>
            <p:cNvSpPr/>
            <p:nvPr/>
          </p:nvSpPr>
          <p:spPr>
            <a:xfrm>
              <a:off x="2863254" y="1472859"/>
              <a:ext cx="3126283" cy="3148612"/>
            </a:xfrm>
            <a:prstGeom prst="cloud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4" r="3494"/>
          <a:stretch>
            <a:fillRect/>
          </a:stretch>
        </p:blipFill>
        <p:spPr>
          <a:xfrm>
            <a:off x="5594041" y="1915907"/>
            <a:ext cx="3292123" cy="3689404"/>
          </a:xfrm>
        </p:spPr>
      </p:pic>
      <p:cxnSp>
        <p:nvCxnSpPr>
          <p:cNvPr id="22" name="Straight Arrow Connector 21"/>
          <p:cNvCxnSpPr/>
          <p:nvPr/>
        </p:nvCxnSpPr>
        <p:spPr>
          <a:xfrm>
            <a:off x="4474625" y="4491422"/>
            <a:ext cx="2613890" cy="31563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8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1400008-x0_VAC_GNB Gate Valve Enclos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82522" y="-2071581"/>
            <a:ext cx="7162595" cy="11069466"/>
          </a:xfrm>
          <a:prstGeom prst="rect">
            <a:avLst/>
          </a:prstGeom>
        </p:spPr>
      </p:pic>
      <p:sp>
        <p:nvSpPr>
          <p:cNvPr id="409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678602" y="6492363"/>
            <a:ext cx="381000" cy="3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67EAF6-C340-F34F-972F-3187F03B62A3}" type="slidenum">
              <a:rPr lang="en-US" sz="1400" b="1"/>
              <a:pPr/>
              <a:t>16</a:t>
            </a:fld>
            <a:endParaRPr lang="en-US" sz="1400" b="1"/>
          </a:p>
        </p:txBody>
      </p:sp>
      <p:cxnSp>
        <p:nvCxnSpPr>
          <p:cNvPr id="4105" name="Straight Arrow Connector 3"/>
          <p:cNvCxnSpPr>
            <a:cxnSpLocks noChangeShapeType="1"/>
          </p:cNvCxnSpPr>
          <p:nvPr/>
        </p:nvCxnSpPr>
        <p:spPr bwMode="auto">
          <a:xfrm>
            <a:off x="2988733" y="4161553"/>
            <a:ext cx="1205307" cy="0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itle 3"/>
          <p:cNvSpPr txBox="1">
            <a:spLocks/>
          </p:cNvSpPr>
          <p:nvPr/>
        </p:nvSpPr>
        <p:spPr>
          <a:xfrm>
            <a:off x="171896" y="1162220"/>
            <a:ext cx="3196598" cy="111577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403225" algn="l">
              <a:defRPr/>
            </a:pPr>
            <a:r>
              <a:rPr lang="en-US" sz="2000" dirty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V</a:t>
            </a:r>
            <a:r>
              <a:rPr lang="en-US" sz="20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acuum enclosure for GV7 stem/actuator assembly</a:t>
            </a:r>
          </a:p>
          <a:p>
            <a:pPr marL="403225" indent="-403225" algn="l">
              <a:defRPr/>
            </a:pPr>
            <a:endParaRPr lang="en-US" sz="1100" dirty="0" smtClean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  <a:p>
            <a:pPr marL="403225" indent="-403225" algn="l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K. Mason</a:t>
            </a:r>
            <a:r>
              <a:rPr lang="en-US" sz="1100" dirty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5/1/2014</a:t>
            </a:r>
            <a:endParaRPr lang="en-US" sz="1050" dirty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7327798" y="1920340"/>
            <a:ext cx="959384" cy="30830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403225" algn="l">
              <a:defRPr/>
            </a:pPr>
            <a:r>
              <a:rPr lang="en-US" sz="1100" dirty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on pump</a:t>
            </a:r>
            <a:endParaRPr lang="en-US" sz="1050" dirty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6626893" y="1008067"/>
            <a:ext cx="959384" cy="30830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403225" algn="l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gate valve</a:t>
            </a:r>
            <a:endParaRPr lang="en-US" sz="1050" dirty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983807" y="6338210"/>
            <a:ext cx="1944823" cy="30830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403225" algn="l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GV7 trunk</a:t>
            </a:r>
            <a:endParaRPr lang="en-US" sz="1050" dirty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2842792" y="2228646"/>
            <a:ext cx="1436579" cy="30830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403225" algn="r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upper housing </a:t>
            </a:r>
            <a:endParaRPr lang="en-US" sz="1050" dirty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7807490" y="5034424"/>
            <a:ext cx="1747240" cy="30830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403225" algn="l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structural support </a:t>
            </a:r>
            <a:endParaRPr lang="en-US" sz="1050" dirty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5359578" y="4812270"/>
            <a:ext cx="1163247" cy="30830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403225" algn="l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GV7 stem nozzle</a:t>
            </a:r>
            <a:endParaRPr lang="en-US" sz="1050" dirty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51689" y="4880271"/>
            <a:ext cx="3213843" cy="30830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403225" algn="r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captured seal gland</a:t>
            </a:r>
          </a:p>
          <a:p>
            <a:pPr marL="403225" indent="-403225" algn="r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(CNC-profiled to conform to existing nozzle) </a:t>
            </a:r>
            <a:endParaRPr lang="en-US" sz="1050" dirty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2842792" y="3747108"/>
            <a:ext cx="1436579" cy="30830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403225" algn="r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lower housing </a:t>
            </a:r>
            <a:endParaRPr lang="en-US" sz="1050" dirty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71896" y="3974188"/>
            <a:ext cx="2775115" cy="30830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403225" algn="r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captured split housing base</a:t>
            </a:r>
          </a:p>
          <a:p>
            <a:pPr marL="403225" indent="-403225" algn="r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(assembled &amp; bonded together in situ)</a:t>
            </a:r>
            <a:endParaRPr lang="en-US" sz="1050" dirty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2842792" y="388714"/>
            <a:ext cx="2009249" cy="30830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403225" algn="r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actuator </a:t>
            </a:r>
            <a:r>
              <a:rPr lang="en-US" sz="1100" dirty="0" err="1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leadscrew</a:t>
            </a: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 housing </a:t>
            </a:r>
            <a:endParaRPr lang="en-US" sz="1050" dirty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1" name="Straight Arrow Connector 3"/>
          <p:cNvCxnSpPr>
            <a:cxnSpLocks noChangeShapeType="1"/>
          </p:cNvCxnSpPr>
          <p:nvPr/>
        </p:nvCxnSpPr>
        <p:spPr bwMode="auto">
          <a:xfrm flipV="1">
            <a:off x="3238764" y="4423087"/>
            <a:ext cx="1346621" cy="611337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itle 3"/>
          <p:cNvSpPr txBox="1">
            <a:spLocks/>
          </p:cNvSpPr>
          <p:nvPr/>
        </p:nvSpPr>
        <p:spPr>
          <a:xfrm>
            <a:off x="1475865" y="2819599"/>
            <a:ext cx="1963204" cy="30830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403225" algn="r">
              <a:defRPr/>
            </a:pPr>
            <a:r>
              <a:rPr lang="en-US" sz="1100" dirty="0" smtClean="0">
                <a:solidFill>
                  <a:srgbClr val="003FCC"/>
                </a:solidFill>
                <a:latin typeface="+mn-lt"/>
                <a:ea typeface="+mn-ea"/>
                <a:cs typeface="+mn-cs"/>
              </a:rPr>
              <a:t>existing valve mechanism</a:t>
            </a:r>
            <a:endParaRPr lang="en-US" sz="1050" dirty="0">
              <a:solidFill>
                <a:srgbClr val="003FCC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Arrow Connector 3"/>
          <p:cNvCxnSpPr>
            <a:cxnSpLocks noChangeShapeType="1"/>
          </p:cNvCxnSpPr>
          <p:nvPr/>
        </p:nvCxnSpPr>
        <p:spPr bwMode="auto">
          <a:xfrm>
            <a:off x="3380078" y="3014348"/>
            <a:ext cx="1338217" cy="0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3"/>
          <p:cNvCxnSpPr>
            <a:cxnSpLocks noChangeShapeType="1"/>
          </p:cNvCxnSpPr>
          <p:nvPr/>
        </p:nvCxnSpPr>
        <p:spPr bwMode="auto">
          <a:xfrm>
            <a:off x="3439069" y="3014348"/>
            <a:ext cx="961720" cy="651534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"/>
          <p:cNvCxnSpPr>
            <a:cxnSpLocks noChangeShapeType="1"/>
          </p:cNvCxnSpPr>
          <p:nvPr/>
        </p:nvCxnSpPr>
        <p:spPr bwMode="auto">
          <a:xfrm>
            <a:off x="3439069" y="3014348"/>
            <a:ext cx="1279226" cy="1147205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2283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775" y="119706"/>
            <a:ext cx="7351486" cy="64701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Split plate &amp; captured seal engineering</a:t>
            </a:r>
            <a:endParaRPr lang="en-US" sz="2800" dirty="0"/>
          </a:p>
        </p:txBody>
      </p:sp>
      <p:pic>
        <p:nvPicPr>
          <p:cNvPr id="5" name="Picture 4" descr="IMG_00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870" y="1830479"/>
            <a:ext cx="2783719" cy="2087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4242" y="1296068"/>
            <a:ext cx="4222560" cy="369332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O-ring field weld &amp; seal gland leak test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11" descr="IMG_36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870" y="4140044"/>
            <a:ext cx="2783719" cy="2087790"/>
          </a:xfrm>
          <a:prstGeom prst="rect">
            <a:avLst/>
          </a:prstGeom>
        </p:spPr>
      </p:pic>
      <p:pic>
        <p:nvPicPr>
          <p:cNvPr id="13" name="Picture 12" descr="DSC_00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2" y="1986607"/>
            <a:ext cx="2480149" cy="3720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3154279"/>
            <a:ext cx="2861572" cy="369332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late joint/crossed seal test</a:t>
            </a:r>
            <a:endParaRPr lang="en-US" dirty="0"/>
          </a:p>
        </p:txBody>
      </p:sp>
      <p:pic>
        <p:nvPicPr>
          <p:cNvPr id="3" name="Picture 2" descr="IMG_000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6" y="3689604"/>
            <a:ext cx="3384307" cy="25382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97" b="-2098"/>
          <a:stretch/>
        </p:blipFill>
        <p:spPr>
          <a:xfrm rot="10800000">
            <a:off x="152398" y="1216062"/>
            <a:ext cx="3022603" cy="18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7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G_005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280" y="3018117"/>
            <a:ext cx="2879912" cy="3839883"/>
          </a:xfrm>
          <a:prstGeom prst="rect">
            <a:avLst/>
          </a:prstGeom>
        </p:spPr>
      </p:pic>
      <p:pic>
        <p:nvPicPr>
          <p:cNvPr id="20" name="Picture 19" descr="IMG_0003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987" y="54594"/>
            <a:ext cx="5112716" cy="3834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9036" y="6507433"/>
            <a:ext cx="3975719" cy="38561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GV7 sarcophagus installation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18</a:t>
            </a:fld>
            <a:endParaRPr lang="en-US"/>
          </a:p>
        </p:txBody>
      </p:sp>
      <p:pic>
        <p:nvPicPr>
          <p:cNvPr id="12" name="Picture 11" descr="IMG_0024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24" y="3889131"/>
            <a:ext cx="4386356" cy="3289767"/>
          </a:xfrm>
          <a:prstGeom prst="rect">
            <a:avLst/>
          </a:prstGeom>
        </p:spPr>
      </p:pic>
      <p:pic>
        <p:nvPicPr>
          <p:cNvPr id="10" name="Picture 9" descr="DSC_0057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01341"/>
            <a:ext cx="2995986" cy="44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9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57"/>
            <a:ext cx="8229600" cy="260484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GV7 sarcophagus installation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19</a:t>
            </a:fld>
            <a:endParaRPr lang="en-US"/>
          </a:p>
        </p:txBody>
      </p:sp>
      <p:pic>
        <p:nvPicPr>
          <p:cNvPr id="15" name="Picture 14" descr="IMG_00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573" y="3219513"/>
            <a:ext cx="4356139" cy="3267104"/>
          </a:xfrm>
          <a:prstGeom prst="rect">
            <a:avLst/>
          </a:prstGeom>
        </p:spPr>
      </p:pic>
      <p:pic>
        <p:nvPicPr>
          <p:cNvPr id="6" name="Picture 5" descr="IMG_0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120" y="2479056"/>
            <a:ext cx="3116680" cy="4155573"/>
          </a:xfrm>
          <a:prstGeom prst="rect">
            <a:avLst/>
          </a:prstGeom>
        </p:spPr>
      </p:pic>
      <p:pic>
        <p:nvPicPr>
          <p:cNvPr id="5" name="Picture 4" descr="IMG_0020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849" y="573595"/>
            <a:ext cx="3354202" cy="2515651"/>
          </a:xfrm>
          <a:prstGeom prst="rect">
            <a:avLst/>
          </a:prstGeom>
        </p:spPr>
      </p:pic>
      <p:pic>
        <p:nvPicPr>
          <p:cNvPr id="9" name="Picture 8" descr="IMG_0049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083" y="549434"/>
            <a:ext cx="3386416" cy="253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9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831"/>
            <a:ext cx="8229600" cy="580372"/>
          </a:xfrm>
        </p:spPr>
        <p:txBody>
          <a:bodyPr>
            <a:no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867" y="997613"/>
            <a:ext cx="4953000" cy="5126930"/>
          </a:xfrm>
        </p:spPr>
        <p:txBody>
          <a:bodyPr>
            <a:noAutofit/>
          </a:bodyPr>
          <a:lstStyle/>
          <a:p>
            <a:r>
              <a:rPr lang="en-US" sz="2400" dirty="0" smtClean="0"/>
              <a:t>LLO </a:t>
            </a:r>
            <a:r>
              <a:rPr lang="en-US" sz="2400" dirty="0" smtClean="0"/>
              <a:t>Y tube status</a:t>
            </a:r>
            <a:endParaRPr lang="en-US" sz="2400" dirty="0" smtClean="0"/>
          </a:p>
          <a:p>
            <a:pPr lvl="1"/>
            <a:r>
              <a:rPr lang="en-US" sz="2000" dirty="0" smtClean="0"/>
              <a:t>Tube </a:t>
            </a:r>
            <a:r>
              <a:rPr lang="en-US" sz="2000" dirty="0"/>
              <a:t>weld </a:t>
            </a:r>
            <a:r>
              <a:rPr lang="en-US" sz="2000" dirty="0" smtClean="0"/>
              <a:t>repairs</a:t>
            </a:r>
            <a:endParaRPr lang="en-US" sz="2000" dirty="0" smtClean="0"/>
          </a:p>
          <a:p>
            <a:pPr lvl="1"/>
            <a:r>
              <a:rPr lang="en-US" sz="2000" dirty="0" smtClean="0"/>
              <a:t>LGV7 neutralization</a:t>
            </a:r>
          </a:p>
          <a:p>
            <a:pPr lvl="1"/>
            <a:r>
              <a:rPr lang="en-US" sz="2000" dirty="0" smtClean="0"/>
              <a:t>Water assay</a:t>
            </a:r>
          </a:p>
          <a:p>
            <a:pPr lvl="1"/>
            <a:r>
              <a:rPr lang="en-US" sz="2000" dirty="0" smtClean="0"/>
              <a:t>Status of mitigation </a:t>
            </a:r>
            <a:r>
              <a:rPr lang="en-US" sz="2000" dirty="0"/>
              <a:t>&amp; </a:t>
            </a:r>
            <a:r>
              <a:rPr lang="en-US" sz="2000" dirty="0" smtClean="0"/>
              <a:t>risk reduction</a:t>
            </a:r>
          </a:p>
          <a:p>
            <a:r>
              <a:rPr lang="en-US" sz="2400" dirty="0" smtClean="0"/>
              <a:t>LGV11 </a:t>
            </a:r>
          </a:p>
          <a:p>
            <a:pPr lvl="1"/>
            <a:r>
              <a:rPr lang="en-US" sz="2000" dirty="0" smtClean="0"/>
              <a:t>What’s known</a:t>
            </a:r>
          </a:p>
          <a:p>
            <a:pPr lvl="1"/>
            <a:r>
              <a:rPr lang="en-US" sz="2000" dirty="0" smtClean="0"/>
              <a:t>What’s suspected</a:t>
            </a:r>
            <a:endParaRPr lang="en-US" sz="2000" dirty="0" smtClean="0"/>
          </a:p>
          <a:p>
            <a:pPr lvl="1"/>
            <a:r>
              <a:rPr lang="en-US" sz="2000" dirty="0" smtClean="0"/>
              <a:t>Impact on O1 (+)</a:t>
            </a:r>
          </a:p>
          <a:p>
            <a:pPr lvl="1"/>
            <a:r>
              <a:rPr lang="en-US" sz="2000" dirty="0" smtClean="0"/>
              <a:t>Repair concepts</a:t>
            </a:r>
          </a:p>
          <a:p>
            <a:pPr lvl="1"/>
            <a:r>
              <a:rPr lang="en-US" sz="2000" dirty="0" smtClean="0"/>
              <a:t>Repair recovery (bake) concepts</a:t>
            </a:r>
          </a:p>
          <a:p>
            <a:r>
              <a:rPr lang="en-US" sz="2400" dirty="0" smtClean="0"/>
              <a:t>Things we should be doing</a:t>
            </a:r>
            <a:endParaRPr lang="en-US" sz="2400" dirty="0" smtClean="0"/>
          </a:p>
          <a:p>
            <a:pPr lvl="1"/>
            <a:r>
              <a:rPr lang="en-US" sz="2000" dirty="0" smtClean="0"/>
              <a:t>Way too many</a:t>
            </a:r>
            <a:endParaRPr lang="en-US" sz="2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sz="2400" dirty="0" smtClean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7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57"/>
            <a:ext cx="8229600" cy="260484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GV7 sarcophagus installation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 descr="IMG_01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863" y="839481"/>
            <a:ext cx="4412477" cy="5883303"/>
          </a:xfrm>
          <a:prstGeom prst="rect">
            <a:avLst/>
          </a:prstGeom>
        </p:spPr>
      </p:pic>
      <p:pic>
        <p:nvPicPr>
          <p:cNvPr id="8" name="Picture 7" descr="IMG_008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11" y="3606566"/>
            <a:ext cx="3530230" cy="3114909"/>
          </a:xfrm>
          <a:prstGeom prst="rect">
            <a:avLst/>
          </a:prstGeom>
        </p:spPr>
      </p:pic>
      <p:pic>
        <p:nvPicPr>
          <p:cNvPr id="13" name="Picture 12" descr="IMG_007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11" y="839482"/>
            <a:ext cx="3530230" cy="2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57"/>
            <a:ext cx="8229600" cy="260484"/>
          </a:xfrm>
        </p:spPr>
        <p:txBody>
          <a:bodyPr>
            <a:noAutofit/>
          </a:bodyPr>
          <a:lstStyle/>
          <a:p>
            <a:r>
              <a:rPr lang="en-US" sz="2400" dirty="0" smtClean="0"/>
              <a:t>IT WORKED…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it_work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58" y="586426"/>
            <a:ext cx="7495509" cy="57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0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456"/>
            <a:ext cx="9144000" cy="478113"/>
          </a:xfrm>
        </p:spPr>
        <p:txBody>
          <a:bodyPr>
            <a:noAutofit/>
          </a:bodyPr>
          <a:lstStyle/>
          <a:p>
            <a:r>
              <a:rPr lang="en-US" sz="2800" dirty="0" smtClean="0"/>
              <a:t>LLO Y ARM ACCUMULATION (AFTER GV7 CONTAINMENT)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Picture 2" descr="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89" y="990972"/>
            <a:ext cx="8686800" cy="5248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3598" y="6394432"/>
            <a:ext cx="178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(LIGO-T1400723)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9681" y="1808559"/>
            <a:ext cx="40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1385" y="3189709"/>
            <a:ext cx="102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2 </a:t>
            </a:r>
            <a:r>
              <a:rPr lang="en-US" dirty="0" smtClean="0">
                <a:solidFill>
                  <a:srgbClr val="FF0000"/>
                </a:solidFill>
              </a:rPr>
              <a:t> (x 20)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8956" y="5103508"/>
            <a:ext cx="117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H</a:t>
            </a:r>
            <a:r>
              <a:rPr lang="en-US" baseline="-25000" dirty="0" smtClean="0">
                <a:solidFill>
                  <a:srgbClr val="660066"/>
                </a:solidFill>
              </a:rPr>
              <a:t>2</a:t>
            </a:r>
            <a:r>
              <a:rPr lang="en-US" dirty="0" smtClean="0">
                <a:solidFill>
                  <a:srgbClr val="660066"/>
                </a:solidFill>
              </a:rPr>
              <a:t>O</a:t>
            </a:r>
            <a:r>
              <a:rPr lang="en-US" baseline="-25000" dirty="0" smtClean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 (x 20)</a:t>
            </a:r>
            <a:endParaRPr lang="en-US" baseline="-25000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7572" y="37437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 &lt; 10</a:t>
            </a:r>
            <a:r>
              <a:rPr lang="en-US" b="1" baseline="30000" dirty="0" smtClean="0">
                <a:solidFill>
                  <a:srgbClr val="FF0000"/>
                </a:solidFill>
              </a:rPr>
              <a:t>-8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Tl</a:t>
            </a:r>
            <a:r>
              <a:rPr lang="en-US" b="1" dirty="0" smtClean="0">
                <a:solidFill>
                  <a:srgbClr val="FF0000"/>
                </a:solidFill>
              </a:rPr>
              <a:t>/s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2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57"/>
            <a:ext cx="8229600" cy="5212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</a:t>
            </a:r>
            <a:r>
              <a:rPr lang="en-US" dirty="0" smtClean="0"/>
              <a:t>Good </a:t>
            </a:r>
            <a:r>
              <a:rPr lang="en-US" dirty="0" smtClean="0"/>
              <a:t>Breaks…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95130"/>
            <a:ext cx="8229600" cy="533103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Sarcophagus </a:t>
            </a:r>
            <a:r>
              <a:rPr lang="en-US" dirty="0" err="1" smtClean="0"/>
              <a:t>pumpdown</a:t>
            </a:r>
            <a:r>
              <a:rPr lang="en-US" dirty="0" smtClean="0"/>
              <a:t> was quick</a:t>
            </a:r>
          </a:p>
          <a:p>
            <a:pPr lvl="1"/>
            <a:r>
              <a:rPr lang="en-US" dirty="0" smtClean="0"/>
              <a:t>Maintained solely on ion pump within 2 days</a:t>
            </a:r>
          </a:p>
          <a:p>
            <a:pPr lvl="1"/>
            <a:r>
              <a:rPr lang="en-US" dirty="0" smtClean="0"/>
              <a:t>Steady-state stem P &lt; 10</a:t>
            </a:r>
            <a:r>
              <a:rPr lang="en-US" baseline="30000" dirty="0" smtClean="0"/>
              <a:t>-7 </a:t>
            </a:r>
            <a:r>
              <a:rPr lang="en-US" dirty="0" err="1" smtClean="0"/>
              <a:t>Torr</a:t>
            </a:r>
            <a:r>
              <a:rPr lang="en-US" dirty="0" smtClean="0"/>
              <a:t>, despite contamination </a:t>
            </a:r>
          </a:p>
          <a:p>
            <a:r>
              <a:rPr lang="en-US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LOWER residual water vapor desorption </a:t>
            </a:r>
            <a:r>
              <a:rPr lang="en-US" dirty="0" smtClean="0"/>
              <a:t>than calculated based on leak exposure</a:t>
            </a:r>
          </a:p>
          <a:p>
            <a:pPr lvl="1"/>
            <a:r>
              <a:rPr lang="en-US" dirty="0" smtClean="0"/>
              <a:t>We expected </a:t>
            </a:r>
            <a:r>
              <a:rPr lang="en-US" dirty="0" smtClean="0">
                <a:solidFill>
                  <a:srgbClr val="FF0000"/>
                </a:solidFill>
              </a:rPr>
              <a:t> x10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increase</a:t>
            </a:r>
            <a:r>
              <a:rPr lang="en-US" dirty="0" smtClean="0"/>
              <a:t> in water desorption due to 4 years of air leakage </a:t>
            </a:r>
          </a:p>
          <a:p>
            <a:pPr lvl="1"/>
            <a:r>
              <a:rPr lang="en-US" dirty="0" smtClean="0"/>
              <a:t>In reality </a:t>
            </a:r>
            <a:r>
              <a:rPr lang="en-US" dirty="0" smtClean="0">
                <a:solidFill>
                  <a:srgbClr val="FF0000"/>
                </a:solidFill>
              </a:rPr>
              <a:t>only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x100</a:t>
            </a:r>
            <a:r>
              <a:rPr lang="en-US" dirty="0">
                <a:solidFill>
                  <a:srgbClr val="FF0000"/>
                </a:solidFill>
              </a:rPr>
              <a:t>;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C3D69B"/>
                </a:solidFill>
              </a:rPr>
              <a:t>not a </a:t>
            </a:r>
            <a:r>
              <a:rPr lang="en-US" i="1" dirty="0" smtClean="0">
                <a:solidFill>
                  <a:srgbClr val="C3D69B"/>
                </a:solidFill>
              </a:rPr>
              <a:t>threat to </a:t>
            </a:r>
            <a:r>
              <a:rPr lang="en-US" i="1" dirty="0" err="1" smtClean="0">
                <a:solidFill>
                  <a:srgbClr val="C3D69B"/>
                </a:solidFill>
              </a:rPr>
              <a:t>aLIGO</a:t>
            </a:r>
            <a:r>
              <a:rPr lang="en-US" i="1" dirty="0" smtClean="0">
                <a:solidFill>
                  <a:srgbClr val="C3D69B"/>
                </a:solidFill>
              </a:rPr>
              <a:t> sensitivity</a:t>
            </a:r>
            <a:r>
              <a:rPr lang="en-US" i="1" dirty="0" smtClean="0">
                <a:solidFill>
                  <a:srgbClr val="008000"/>
                </a:solidFill>
              </a:rPr>
              <a:t> </a:t>
            </a:r>
            <a:r>
              <a:rPr lang="en-US" i="1" dirty="0" smtClean="0"/>
              <a:t>(with added pumps)</a:t>
            </a:r>
          </a:p>
          <a:p>
            <a:pPr lvl="1"/>
            <a:r>
              <a:rPr lang="en-US" dirty="0" smtClean="0"/>
              <a:t>Part of the answer: we underestimated the 48C “mini-bake” occurring naturally each summer– </a:t>
            </a:r>
            <a:r>
              <a:rPr lang="en-US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potentially critical for future repair scenarios</a:t>
            </a:r>
            <a:endParaRPr lang="en-US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2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6695"/>
          </a:xfrm>
        </p:spPr>
        <p:txBody>
          <a:bodyPr>
            <a:noAutofit/>
          </a:bodyPr>
          <a:lstStyle/>
          <a:p>
            <a:r>
              <a:rPr lang="en-US" sz="2800" dirty="0" smtClean="0"/>
              <a:t>Modeled desorption of </a:t>
            </a:r>
            <a:r>
              <a:rPr lang="en-US" sz="2800" dirty="0"/>
              <a:t>water </a:t>
            </a:r>
            <a:r>
              <a:rPr lang="en-US" sz="2800" dirty="0" smtClean="0"/>
              <a:t>adsorbed from atmospheric leakage (assuming constant T)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24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426163" y="1201333"/>
            <a:ext cx="6270037" cy="5103933"/>
            <a:chOff x="1426163" y="1201333"/>
            <a:chExt cx="6270037" cy="5103933"/>
          </a:xfrm>
        </p:grpSpPr>
        <p:pic>
          <p:nvPicPr>
            <p:cNvPr id="7" name="Picture 6" descr="water_desorption_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163" y="1201333"/>
              <a:ext cx="6270037" cy="4826934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5300133" y="6028267"/>
              <a:ext cx="21674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smtClean="0"/>
                <a:t>R. Weiss, T1200399</a:t>
              </a:r>
              <a:endParaRPr lang="en-US" sz="1200" i="1" dirty="0"/>
            </a:p>
          </p:txBody>
        </p:sp>
        <p:cxnSp>
          <p:nvCxnSpPr>
            <p:cNvPr id="10" name="Straight Arrow Connector 9"/>
            <p:cNvCxnSpPr>
              <a:stCxn id="11" idx="2"/>
            </p:cNvCxnSpPr>
            <p:nvPr/>
          </p:nvCxnSpPr>
          <p:spPr>
            <a:xfrm>
              <a:off x="6553200" y="2487138"/>
              <a:ext cx="0" cy="95032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201833" y="2117806"/>
              <a:ext cx="7027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now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50268" y="5038806"/>
              <a:ext cx="17102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leak fixed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046133" y="4555067"/>
              <a:ext cx="0" cy="55033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4580467" y="4385733"/>
            <a:ext cx="3014133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89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6695"/>
          </a:xfrm>
        </p:spPr>
        <p:txBody>
          <a:bodyPr>
            <a:noAutofit/>
          </a:bodyPr>
          <a:lstStyle/>
          <a:p>
            <a:r>
              <a:rPr lang="en-US" sz="2800" dirty="0" smtClean="0"/>
              <a:t>Modeled desorption with step-approximated seasonal temperature profile included (preliminary)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25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250268" y="2117806"/>
            <a:ext cx="3217332" cy="4187460"/>
            <a:chOff x="4250268" y="2117806"/>
            <a:chExt cx="3217332" cy="4187460"/>
          </a:xfrm>
        </p:grpSpPr>
        <p:sp>
          <p:nvSpPr>
            <p:cNvPr id="8" name="TextBox 7"/>
            <p:cNvSpPr txBox="1"/>
            <p:nvPr/>
          </p:nvSpPr>
          <p:spPr>
            <a:xfrm>
              <a:off x="5300133" y="6028267"/>
              <a:ext cx="21674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smtClean="0"/>
                <a:t>R. Weiss, 6/9/2015</a:t>
              </a:r>
              <a:endParaRPr lang="en-US" sz="1200" i="1" dirty="0"/>
            </a:p>
          </p:txBody>
        </p:sp>
        <p:cxnSp>
          <p:nvCxnSpPr>
            <p:cNvPr id="10" name="Straight Arrow Connector 9"/>
            <p:cNvCxnSpPr>
              <a:stCxn id="11" idx="2"/>
            </p:cNvCxnSpPr>
            <p:nvPr/>
          </p:nvCxnSpPr>
          <p:spPr>
            <a:xfrm>
              <a:off x="6553200" y="2487138"/>
              <a:ext cx="0" cy="95032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201833" y="2117806"/>
              <a:ext cx="7027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now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50268" y="5038806"/>
              <a:ext cx="17102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leak fixed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046133" y="4555067"/>
              <a:ext cx="0" cy="55033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4580467" y="4385733"/>
            <a:ext cx="3014133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486" y="1201333"/>
            <a:ext cx="6465094" cy="4597400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5" name="Straight Arrow Connector 14"/>
          <p:cNvCxnSpPr>
            <a:stCxn id="16" idx="2"/>
          </p:cNvCxnSpPr>
          <p:nvPr/>
        </p:nvCxnSpPr>
        <p:spPr>
          <a:xfrm>
            <a:off x="5300133" y="2270206"/>
            <a:ext cx="313267" cy="11672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14851" y="1900874"/>
            <a:ext cx="15705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Constant 27C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8200" y="4739271"/>
            <a:ext cx="26606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Seasonal, 10C – 48C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394200" y="4555067"/>
            <a:ext cx="2374900" cy="33443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96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12650"/>
          </a:xfrm>
        </p:spPr>
        <p:txBody>
          <a:bodyPr>
            <a:noAutofit/>
          </a:bodyPr>
          <a:lstStyle/>
          <a:p>
            <a:r>
              <a:rPr lang="en-US" sz="3600" dirty="0" smtClean="0"/>
              <a:t>Big Picture: Recovery Program So Far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78" y="1248214"/>
            <a:ext cx="9064122" cy="470852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Removed old </a:t>
            </a:r>
            <a:r>
              <a:rPr lang="en-US" dirty="0" err="1" smtClean="0"/>
              <a:t>beamtube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CFFCC"/>
                </a:solidFill>
              </a:rPr>
              <a:t>bakeout</a:t>
            </a:r>
            <a:r>
              <a:rPr lang="en-US" dirty="0" smtClean="0">
                <a:solidFill>
                  <a:srgbClr val="CCFFCC"/>
                </a:solidFill>
              </a:rPr>
              <a:t> insulation </a:t>
            </a:r>
            <a:r>
              <a:rPr lang="en-US" dirty="0" smtClean="0"/>
              <a:t>(both sites) </a:t>
            </a:r>
            <a:r>
              <a:rPr lang="en-US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/>
              <a:t>Install </a:t>
            </a:r>
            <a:r>
              <a:rPr lang="en-US" dirty="0">
                <a:solidFill>
                  <a:srgbClr val="CCFFCC"/>
                </a:solidFill>
              </a:rPr>
              <a:t>temp, RH, pressure sensors </a:t>
            </a:r>
            <a:r>
              <a:rPr lang="en-US" dirty="0"/>
              <a:t>&amp; network  (LLO)</a:t>
            </a:r>
            <a:r>
              <a:rPr lang="en-US" dirty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✓</a:t>
            </a:r>
            <a:endParaRPr lang="en-US" dirty="0"/>
          </a:p>
          <a:p>
            <a:r>
              <a:rPr lang="en-US" dirty="0" smtClean="0"/>
              <a:t>Install </a:t>
            </a:r>
            <a:r>
              <a:rPr lang="en-US" dirty="0" smtClean="0">
                <a:solidFill>
                  <a:srgbClr val="CCFFCC"/>
                </a:solidFill>
              </a:rPr>
              <a:t>AC power </a:t>
            </a:r>
            <a:r>
              <a:rPr lang="en-US" dirty="0"/>
              <a:t>along </a:t>
            </a:r>
            <a:r>
              <a:rPr lang="en-US" dirty="0" smtClean="0"/>
              <a:t>both LLO arms </a:t>
            </a:r>
            <a:r>
              <a:rPr lang="en-US" dirty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 smtClean="0"/>
          </a:p>
          <a:p>
            <a:r>
              <a:rPr lang="en-US" dirty="0" smtClean="0"/>
              <a:t>He MSLD test </a:t>
            </a:r>
            <a:r>
              <a:rPr lang="en-US" strike="sngStrike" dirty="0" smtClean="0">
                <a:solidFill>
                  <a:srgbClr val="3366FF"/>
                </a:solidFill>
              </a:rPr>
              <a:t>LLO Y tube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stopped after 3200 m (leak free)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i="1" strike="sngStrike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Develop &amp; install BTE </a:t>
            </a:r>
            <a:r>
              <a:rPr lang="en-US" dirty="0" smtClean="0">
                <a:solidFill>
                  <a:srgbClr val="CCFFCC"/>
                </a:solidFill>
              </a:rPr>
              <a:t>Dehumidification plant </a:t>
            </a:r>
            <a:r>
              <a:rPr lang="en-US" dirty="0" smtClean="0"/>
              <a:t>(LLO) </a:t>
            </a:r>
            <a:r>
              <a:rPr lang="en-US" dirty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 smtClean="0"/>
          </a:p>
          <a:p>
            <a:r>
              <a:rPr lang="en-US" dirty="0" smtClean="0"/>
              <a:t>Upgrade BTE </a:t>
            </a:r>
            <a:r>
              <a:rPr lang="en-US" dirty="0" smtClean="0">
                <a:solidFill>
                  <a:srgbClr val="CCFFCC"/>
                </a:solidFill>
              </a:rPr>
              <a:t>joint caulking </a:t>
            </a:r>
            <a:r>
              <a:rPr lang="en-US" dirty="0" smtClean="0"/>
              <a:t>(LLO done </a:t>
            </a:r>
            <a:r>
              <a:rPr lang="en-US" dirty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dirty="0" smtClean="0">
                <a:sym typeface="Zapf Dingbats"/>
              </a:rPr>
              <a:t>, </a:t>
            </a:r>
            <a:r>
              <a:rPr lang="en-US" dirty="0" smtClean="0"/>
              <a:t> LHO </a:t>
            </a:r>
            <a:r>
              <a:rPr lang="en-US" dirty="0"/>
              <a:t>pending) </a:t>
            </a:r>
            <a:endParaRPr lang="en-US" dirty="0" smtClean="0"/>
          </a:p>
          <a:p>
            <a:r>
              <a:rPr lang="en-US" dirty="0" smtClean="0"/>
              <a:t>Install </a:t>
            </a:r>
            <a:r>
              <a:rPr lang="en-US" dirty="0">
                <a:solidFill>
                  <a:srgbClr val="CCFFCC"/>
                </a:solidFill>
              </a:rPr>
              <a:t>ion pumps </a:t>
            </a:r>
            <a:r>
              <a:rPr lang="en-US" dirty="0" smtClean="0"/>
              <a:t>to </a:t>
            </a:r>
            <a:r>
              <a:rPr lang="en-US" dirty="0"/>
              <a:t>mitigate </a:t>
            </a:r>
            <a:r>
              <a:rPr lang="en-US" dirty="0" err="1" smtClean="0"/>
              <a:t>sorbed</a:t>
            </a:r>
            <a:r>
              <a:rPr lang="en-US" dirty="0" smtClean="0"/>
              <a:t> gas at LLO  </a:t>
            </a:r>
            <a:r>
              <a:rPr lang="en-US" i="1" dirty="0" smtClean="0">
                <a:solidFill>
                  <a:srgbClr val="FF0000"/>
                </a:solidFill>
              </a:rPr>
              <a:t>(in progress)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CCFFCC"/>
                </a:solidFill>
              </a:rPr>
              <a:t>Inspect </a:t>
            </a:r>
            <a:r>
              <a:rPr lang="en-US" dirty="0"/>
              <a:t>and</a:t>
            </a:r>
            <a:r>
              <a:rPr lang="en-US" dirty="0">
                <a:solidFill>
                  <a:srgbClr val="CCFFCC"/>
                </a:solidFill>
              </a:rPr>
              <a:t> </a:t>
            </a:r>
            <a:r>
              <a:rPr lang="en-US" dirty="0" smtClean="0">
                <a:solidFill>
                  <a:srgbClr val="CCFFCC"/>
                </a:solidFill>
              </a:rPr>
              <a:t>clean </a:t>
            </a:r>
            <a:r>
              <a:rPr lang="en-US" dirty="0" smtClean="0"/>
              <a:t>steel of chlorides </a:t>
            </a:r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in </a:t>
            </a:r>
            <a:r>
              <a:rPr lang="en-US" i="1" dirty="0" smtClean="0">
                <a:solidFill>
                  <a:srgbClr val="FF0000"/>
                </a:solidFill>
              </a:rPr>
              <a:t>progress,~ 75% both sites)</a:t>
            </a:r>
            <a:endParaRPr lang="en-US" dirty="0" smtClean="0"/>
          </a:p>
          <a:p>
            <a:r>
              <a:rPr lang="en-US" strike="sngStrike" dirty="0" smtClean="0"/>
              <a:t>Install </a:t>
            </a:r>
            <a:r>
              <a:rPr lang="en-US" strike="sngStrike" dirty="0" smtClean="0">
                <a:solidFill>
                  <a:srgbClr val="CCFFCC"/>
                </a:solidFill>
              </a:rPr>
              <a:t>new insulation</a:t>
            </a:r>
            <a:r>
              <a:rPr lang="en-US" strike="sngStrike" dirty="0" smtClean="0"/>
              <a:t>  (both sites)</a:t>
            </a:r>
            <a:r>
              <a:rPr lang="en-US" i="1" dirty="0" smtClean="0">
                <a:solidFill>
                  <a:srgbClr val="FF0000"/>
                </a:solidFill>
              </a:rPr>
              <a:t>  deferred, not </a:t>
            </a:r>
            <a:r>
              <a:rPr lang="en-US" i="1" dirty="0" err="1" smtClean="0">
                <a:solidFill>
                  <a:srgbClr val="FF0000"/>
                </a:solidFill>
              </a:rPr>
              <a:t>req’d</a:t>
            </a:r>
            <a:r>
              <a:rPr lang="en-US" i="1" dirty="0" smtClean="0">
                <a:solidFill>
                  <a:srgbClr val="FF0000"/>
                </a:solidFill>
              </a:rPr>
              <a:t>. (next slide)</a:t>
            </a:r>
          </a:p>
          <a:p>
            <a:r>
              <a:rPr lang="en-US" strike="sngStrike" dirty="0" smtClean="0">
                <a:solidFill>
                  <a:srgbClr val="3366FF"/>
                </a:solidFill>
              </a:rPr>
              <a:t>Cap &amp; neutralize GV7 </a:t>
            </a:r>
            <a:r>
              <a:rPr lang="en-US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</a:p>
          <a:p>
            <a:pPr marL="457200" lvl="1" indent="0" algn="ctr">
              <a:buNone/>
            </a:pPr>
            <a:r>
              <a:rPr lang="en-US" i="1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i="1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(EAC) ~ $M2.8 (vs. $M3.8 budgeted)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4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671"/>
            <a:ext cx="8229600" cy="461962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To Insulate, or Not To I</a:t>
            </a:r>
            <a:r>
              <a:rPr lang="en-US" sz="2400" i="1" dirty="0" smtClean="0"/>
              <a:t>nsulate?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7266"/>
            <a:ext cx="7759700" cy="5867401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 smtClean="0"/>
              <a:t>Original bake insulation t= 150 mm,  R = 4.3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K/W, </a:t>
            </a:r>
            <a:r>
              <a:rPr lang="en-US" sz="2000" i="1" dirty="0" err="1" smtClean="0"/>
              <a:t>τ</a:t>
            </a:r>
            <a:r>
              <a:rPr lang="en-US" sz="2000" i="1" baseline="-25000" dirty="0" err="1" smtClean="0"/>
              <a:t>therm</a:t>
            </a:r>
            <a:r>
              <a:rPr lang="en-US" sz="2000" dirty="0" smtClean="0"/>
              <a:t> = 15 h</a:t>
            </a:r>
          </a:p>
          <a:p>
            <a:pPr lvl="1"/>
            <a:r>
              <a:rPr lang="en-US" sz="1600" dirty="0" smtClean="0"/>
              <a:t>When new</a:t>
            </a:r>
            <a:r>
              <a:rPr lang="en-US" sz="1600" dirty="0" smtClean="0">
                <a:solidFill>
                  <a:srgbClr val="FFFFFF"/>
                </a:solidFill>
              </a:rPr>
              <a:t>,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i="1" dirty="0" smtClean="0">
                <a:solidFill>
                  <a:srgbClr val="008000"/>
                </a:solidFill>
              </a:rPr>
              <a:t>diurnal</a:t>
            </a:r>
            <a:r>
              <a:rPr lang="en-US" sz="1600" dirty="0" smtClean="0">
                <a:solidFill>
                  <a:srgbClr val="008000"/>
                </a:solidFill>
              </a:rPr>
              <a:t> ΔT </a:t>
            </a:r>
            <a:r>
              <a:rPr lang="en-US" sz="1600" dirty="0" smtClean="0"/>
              <a:t>of tube wall attenuated by ~ ¼ (</a:t>
            </a:r>
            <a:r>
              <a:rPr lang="en-US" sz="1600" i="1" dirty="0" smtClean="0">
                <a:solidFill>
                  <a:srgbClr val="008000"/>
                </a:solidFill>
              </a:rPr>
              <a:t>seasonal</a:t>
            </a:r>
            <a:r>
              <a:rPr lang="en-US" sz="1600" dirty="0" smtClean="0">
                <a:solidFill>
                  <a:srgbClr val="008000"/>
                </a:solidFill>
              </a:rPr>
              <a:t> ΔT </a:t>
            </a:r>
            <a:r>
              <a:rPr lang="en-US" sz="1600" dirty="0" smtClean="0"/>
              <a:t>unaffected) </a:t>
            </a:r>
          </a:p>
          <a:p>
            <a:pPr lvl="1"/>
            <a:r>
              <a:rPr lang="en-US" sz="1600" dirty="0" smtClean="0"/>
              <a:t>Fiberglass, foil &amp; paper; destroyed at both sites by insects, rodents &amp; rain leaks </a:t>
            </a:r>
          </a:p>
          <a:p>
            <a:pPr lvl="1"/>
            <a:r>
              <a:rPr lang="en-US" sz="1600" dirty="0" smtClean="0"/>
              <a:t>Removed &amp; discarded to allow cleaning and inspection</a:t>
            </a:r>
          </a:p>
          <a:p>
            <a:pPr lvl="1"/>
            <a:r>
              <a:rPr lang="en-US" sz="1600" dirty="0"/>
              <a:t>Intent </a:t>
            </a:r>
            <a:r>
              <a:rPr lang="en-US" sz="1600" dirty="0" smtClean="0"/>
              <a:t>(until recently) was </a:t>
            </a:r>
            <a:r>
              <a:rPr lang="en-US" sz="1600" dirty="0"/>
              <a:t>to replace with something ‘similar,’ but </a:t>
            </a:r>
            <a:r>
              <a:rPr lang="en-US" sz="1600" dirty="0" smtClean="0"/>
              <a:t>vermin-</a:t>
            </a:r>
            <a:r>
              <a:rPr lang="en-US" sz="1600" dirty="0"/>
              <a:t>proof</a:t>
            </a:r>
          </a:p>
          <a:p>
            <a:pPr lvl="1"/>
            <a:r>
              <a:rPr lang="en-US" sz="1600" dirty="0"/>
              <a:t>Sought to specify </a:t>
            </a:r>
            <a:r>
              <a:rPr lang="en-US" sz="1600" dirty="0" smtClean="0"/>
              <a:t>its functional requirements…</a:t>
            </a:r>
          </a:p>
          <a:p>
            <a:r>
              <a:rPr lang="en-US" sz="2000" dirty="0" smtClean="0"/>
              <a:t>Study undertaken of direct and secondary effects</a:t>
            </a:r>
          </a:p>
          <a:p>
            <a:pPr lvl="1"/>
            <a:r>
              <a:rPr lang="en-US" sz="1600" dirty="0" smtClean="0"/>
              <a:t>Metal fatigue: </a:t>
            </a:r>
            <a:r>
              <a:rPr lang="en-US" sz="1600" dirty="0" smtClean="0">
                <a:solidFill>
                  <a:srgbClr val="008000"/>
                </a:solidFill>
              </a:rPr>
              <a:t>No insulation needed</a:t>
            </a:r>
            <a:r>
              <a:rPr lang="en-US" sz="1600" dirty="0" smtClean="0"/>
              <a:t> </a:t>
            </a:r>
          </a:p>
          <a:p>
            <a:pPr lvl="2"/>
            <a:r>
              <a:rPr lang="en-US" sz="1200" dirty="0" smtClean="0"/>
              <a:t>&gt; 300 years fatigue life at  80C p-p daily (4x actual)</a:t>
            </a:r>
          </a:p>
          <a:p>
            <a:pPr lvl="1"/>
            <a:r>
              <a:rPr lang="en-US" sz="1600" dirty="0" smtClean="0"/>
              <a:t>Vacuum: </a:t>
            </a:r>
            <a:r>
              <a:rPr lang="en-US" sz="1600" dirty="0" smtClean="0">
                <a:solidFill>
                  <a:srgbClr val="008000"/>
                </a:solidFill>
              </a:rPr>
              <a:t>Insulation doesn’t help (much)</a:t>
            </a:r>
          </a:p>
          <a:p>
            <a:pPr lvl="2"/>
            <a:r>
              <a:rPr lang="en-US" sz="1200" dirty="0" smtClean="0"/>
              <a:t>Seasonal cycle (28C p-p) dominates gas evolution</a:t>
            </a:r>
          </a:p>
          <a:p>
            <a:pPr lvl="2"/>
            <a:r>
              <a:rPr lang="en-US" sz="1200" dirty="0" smtClean="0"/>
              <a:t>Summer </a:t>
            </a:r>
            <a:r>
              <a:rPr lang="en-US" sz="1200" dirty="0" smtClean="0"/>
              <a:t>PM </a:t>
            </a:r>
            <a:r>
              <a:rPr lang="en-US" sz="1200" dirty="0" smtClean="0"/>
              <a:t>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peak slightly </a:t>
            </a:r>
            <a:r>
              <a:rPr lang="en-US" sz="1200" dirty="0" smtClean="0"/>
              <a:t>affected</a:t>
            </a:r>
            <a:r>
              <a:rPr lang="en-US" sz="1200" dirty="0" smtClean="0"/>
              <a:t>; but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8000"/>
                </a:solidFill>
              </a:rPr>
              <a:t>insulation </a:t>
            </a:r>
            <a:r>
              <a:rPr lang="en-US" sz="1200" i="1" dirty="0" smtClean="0">
                <a:solidFill>
                  <a:srgbClr val="008000"/>
                </a:solidFill>
              </a:rPr>
              <a:t> not </a:t>
            </a:r>
            <a:r>
              <a:rPr lang="en-US" sz="1200" dirty="0" smtClean="0">
                <a:solidFill>
                  <a:srgbClr val="008000"/>
                </a:solidFill>
              </a:rPr>
              <a:t> a cost</a:t>
            </a:r>
            <a:r>
              <a:rPr lang="en-US" sz="1200" dirty="0" smtClean="0">
                <a:solidFill>
                  <a:srgbClr val="008000"/>
                </a:solidFill>
              </a:rPr>
              <a:t>-effective mitigation</a:t>
            </a:r>
          </a:p>
          <a:p>
            <a:r>
              <a:rPr lang="en-US" sz="2000" dirty="0" smtClean="0"/>
              <a:t>Most important </a:t>
            </a:r>
            <a:r>
              <a:rPr lang="en-US" sz="2000" dirty="0" smtClean="0"/>
              <a:t>effect </a:t>
            </a:r>
            <a:r>
              <a:rPr lang="en-US" sz="2000" dirty="0" smtClean="0"/>
              <a:t>studied: </a:t>
            </a:r>
            <a:r>
              <a:rPr lang="en-US" sz="2000" dirty="0" smtClean="0">
                <a:solidFill>
                  <a:srgbClr val="008000"/>
                </a:solidFill>
              </a:rPr>
              <a:t>optical scattering</a:t>
            </a:r>
          </a:p>
          <a:p>
            <a:pPr lvl="1"/>
            <a:r>
              <a:rPr lang="en-US" sz="1600" dirty="0" smtClean="0"/>
              <a:t>Old insulation had side effect of damping some tube wall modes</a:t>
            </a:r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oating defect on early ETM’s enhanced </a:t>
            </a:r>
            <a:r>
              <a:rPr lang="en-US" sz="1600" dirty="0" smtClean="0"/>
              <a:t>scattering</a:t>
            </a:r>
            <a:endParaRPr lang="en-US" sz="1600" dirty="0" smtClean="0"/>
          </a:p>
          <a:p>
            <a:pPr marL="914400" lvl="2" indent="0">
              <a:buNone/>
            </a:pPr>
            <a:r>
              <a:rPr lang="en-US" sz="1600" i="1" dirty="0" smtClean="0">
                <a:solidFill>
                  <a:srgbClr val="008000"/>
                </a:solidFill>
              </a:rPr>
              <a:t>NEW ETM’S </a:t>
            </a:r>
            <a:r>
              <a:rPr lang="en-US" sz="1600" i="1" dirty="0" smtClean="0">
                <a:solidFill>
                  <a:srgbClr val="008000"/>
                </a:solidFill>
              </a:rPr>
              <a:t>FREE </a:t>
            </a:r>
            <a:r>
              <a:rPr lang="en-US" sz="1600" i="1" dirty="0" smtClean="0">
                <a:solidFill>
                  <a:srgbClr val="008000"/>
                </a:solidFill>
              </a:rPr>
              <a:t>OF THIS DEFECT- </a:t>
            </a:r>
            <a:endParaRPr lang="en-US" sz="1600" i="1" dirty="0" smtClean="0">
              <a:solidFill>
                <a:srgbClr val="008000"/>
              </a:solidFill>
            </a:endParaRPr>
          </a:p>
          <a:p>
            <a:pPr marL="914400" lvl="2" indent="0">
              <a:buNone/>
            </a:pPr>
            <a:r>
              <a:rPr lang="en-US" sz="1600" i="1" dirty="0" smtClean="0">
                <a:solidFill>
                  <a:srgbClr val="008000"/>
                </a:solidFill>
              </a:rPr>
              <a:t>REPLACEMENT </a:t>
            </a:r>
            <a:r>
              <a:rPr lang="en-US" sz="1600" i="1" dirty="0" smtClean="0">
                <a:solidFill>
                  <a:srgbClr val="008000"/>
                </a:solidFill>
              </a:rPr>
              <a:t>CONSIDERED AFTER O1</a:t>
            </a:r>
          </a:p>
          <a:p>
            <a:pPr lvl="1"/>
            <a:r>
              <a:rPr lang="en-US" sz="1600" dirty="0" smtClean="0"/>
              <a:t>Again, insulation would be a </a:t>
            </a:r>
            <a:r>
              <a:rPr lang="en-US" sz="1600" dirty="0" smtClean="0">
                <a:solidFill>
                  <a:srgbClr val="008000"/>
                </a:solidFill>
              </a:rPr>
              <a:t>weak countermeasure </a:t>
            </a:r>
            <a:r>
              <a:rPr lang="en-US" sz="1600" dirty="0" smtClean="0">
                <a:solidFill>
                  <a:srgbClr val="008000"/>
                </a:solidFill>
              </a:rPr>
              <a:t>(at best) </a:t>
            </a:r>
            <a:endParaRPr lang="en-US" sz="1600" dirty="0" smtClean="0"/>
          </a:p>
          <a:p>
            <a:pPr lvl="2"/>
            <a:r>
              <a:rPr lang="en-US" sz="1200" dirty="0" smtClean="0">
                <a:solidFill>
                  <a:srgbClr val="FFFFFF"/>
                </a:solidFill>
              </a:rPr>
              <a:t>Dominant 14 Hz bulk mode is unaffected (need another approach if it’s an issue)</a:t>
            </a:r>
          </a:p>
          <a:p>
            <a:pPr lvl="2"/>
            <a:r>
              <a:rPr lang="en-US" sz="1200" dirty="0" smtClean="0">
                <a:solidFill>
                  <a:srgbClr val="FFFFFF"/>
                </a:solidFill>
              </a:rPr>
              <a:t>30-50 Hz modes have safety margin, 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008000"/>
                </a:solidFill>
              </a:rPr>
              <a:t>particularly if/when improved  ETM’s are installed</a:t>
            </a:r>
          </a:p>
          <a:p>
            <a:pPr lvl="2"/>
            <a:r>
              <a:rPr lang="en-US" sz="1200" dirty="0" smtClean="0">
                <a:solidFill>
                  <a:srgbClr val="FFFFFF"/>
                </a:solidFill>
              </a:rPr>
              <a:t>Local </a:t>
            </a:r>
            <a:r>
              <a:rPr lang="en-US" sz="1200" dirty="0" smtClean="0">
                <a:solidFill>
                  <a:srgbClr val="FFFFFF"/>
                </a:solidFill>
              </a:rPr>
              <a:t>damping at optical interaction zone(s) </a:t>
            </a:r>
            <a:r>
              <a:rPr lang="en-US" sz="1200" dirty="0" smtClean="0">
                <a:solidFill>
                  <a:srgbClr val="FFFFFF"/>
                </a:solidFill>
              </a:rPr>
              <a:t>more effective, </a:t>
            </a:r>
            <a:r>
              <a:rPr lang="en-US" sz="1200" dirty="0" smtClean="0">
                <a:solidFill>
                  <a:srgbClr val="FFFFFF"/>
                </a:solidFill>
              </a:rPr>
              <a:t>if </a:t>
            </a:r>
            <a:r>
              <a:rPr lang="en-US" sz="1200" dirty="0" smtClean="0">
                <a:solidFill>
                  <a:srgbClr val="FFFFFF"/>
                </a:solidFill>
              </a:rPr>
              <a:t>needed</a:t>
            </a:r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Replacing </a:t>
            </a:r>
            <a:r>
              <a:rPr lang="en-US" sz="2000" i="1" dirty="0" smtClean="0">
                <a:solidFill>
                  <a:srgbClr val="008000"/>
                </a:solidFill>
              </a:rPr>
              <a:t>original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insulation (were it deemed appropriate) potentially very costly</a:t>
            </a:r>
          </a:p>
          <a:p>
            <a:pPr lvl="1"/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&gt;$1M </a:t>
            </a:r>
            <a:r>
              <a:rPr lang="en-US" sz="1600" dirty="0" smtClean="0">
                <a:solidFill>
                  <a:srgbClr val="FFFFFF"/>
                </a:solidFill>
              </a:rPr>
              <a:t>per site (est.)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Sites out of action </a:t>
            </a:r>
            <a:r>
              <a:rPr lang="en-US" sz="1600" dirty="0" smtClean="0">
                <a:solidFill>
                  <a:srgbClr val="008000"/>
                </a:solidFill>
              </a:rPr>
              <a:t>&gt;4 months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Interference with future tube diagnostics/leak testing/repairs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LIGO TRB convened </a:t>
            </a:r>
            <a:r>
              <a:rPr lang="en-US" sz="2000" dirty="0" smtClean="0">
                <a:solidFill>
                  <a:srgbClr val="FFFFFF"/>
                </a:solidFill>
              </a:rPr>
              <a:t>in May 2015 to </a:t>
            </a:r>
            <a:r>
              <a:rPr lang="en-US" sz="2000" dirty="0" smtClean="0">
                <a:solidFill>
                  <a:srgbClr val="FFFFFF"/>
                </a:solidFill>
              </a:rPr>
              <a:t>weigh risks &amp; benefits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Decided to defer action, </a:t>
            </a:r>
            <a:r>
              <a:rPr lang="en-US" sz="1600" dirty="0" smtClean="0">
                <a:solidFill>
                  <a:srgbClr val="3366FF"/>
                </a:solidFill>
              </a:rPr>
              <a:t>keep tubes bare </a:t>
            </a:r>
            <a:r>
              <a:rPr lang="en-US" sz="1600" dirty="0" smtClean="0">
                <a:solidFill>
                  <a:srgbClr val="FFFFFF"/>
                </a:solidFill>
              </a:rPr>
              <a:t>after cleaning is completed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Directed to </a:t>
            </a:r>
            <a:r>
              <a:rPr lang="en-US" sz="1600" dirty="0" smtClean="0">
                <a:solidFill>
                  <a:srgbClr val="3366FF"/>
                </a:solidFill>
              </a:rPr>
              <a:t>consider </a:t>
            </a:r>
            <a:r>
              <a:rPr lang="en-US" sz="1600" dirty="0" smtClean="0">
                <a:solidFill>
                  <a:srgbClr val="3366FF"/>
                </a:solidFill>
              </a:rPr>
              <a:t>alternatives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in light of </a:t>
            </a:r>
            <a:r>
              <a:rPr lang="en-US" sz="1600" dirty="0" smtClean="0">
                <a:solidFill>
                  <a:srgbClr val="FFFFFF"/>
                </a:solidFill>
              </a:rPr>
              <a:t>actual </a:t>
            </a:r>
            <a:r>
              <a:rPr lang="en-US" sz="1600" dirty="0" smtClean="0">
                <a:solidFill>
                  <a:srgbClr val="FFFFFF"/>
                </a:solidFill>
              </a:rPr>
              <a:t>performance issues, if </a:t>
            </a:r>
            <a:r>
              <a:rPr lang="en-US" sz="1600" dirty="0" smtClean="0">
                <a:solidFill>
                  <a:srgbClr val="FFFFFF"/>
                </a:solidFill>
              </a:rPr>
              <a:t>any</a:t>
            </a:r>
          </a:p>
          <a:p>
            <a:pPr marL="0" indent="0" algn="ctr">
              <a:buNone/>
            </a:pPr>
            <a:endParaRPr lang="en-US" sz="2100" i="1" dirty="0" smtClean="0">
              <a:solidFill>
                <a:srgbClr val="3366FF"/>
              </a:solidFill>
            </a:endParaRPr>
          </a:p>
          <a:p>
            <a:pPr marL="0" indent="0" algn="ctr">
              <a:buNone/>
            </a:pPr>
            <a:r>
              <a:rPr lang="en-US" sz="2100" i="1" dirty="0" smtClean="0">
                <a:solidFill>
                  <a:srgbClr val="3366FF"/>
                </a:solidFill>
              </a:rPr>
              <a:t>About $800k budgeted for insulation now redirected to Lab staffing and other shortfalls</a:t>
            </a:r>
            <a:endParaRPr lang="en-US" sz="2100" i="1" dirty="0" smtClean="0">
              <a:solidFill>
                <a:srgbClr val="3366FF"/>
              </a:solidFill>
            </a:endParaRPr>
          </a:p>
          <a:p>
            <a:pPr lvl="2"/>
            <a:endParaRPr lang="en-US" sz="1200" dirty="0" smtClean="0">
              <a:solidFill>
                <a:srgbClr val="008000"/>
              </a:solidFill>
            </a:endParaRPr>
          </a:p>
          <a:p>
            <a:pPr lvl="1"/>
            <a:endParaRPr lang="en-US" sz="1600" dirty="0"/>
          </a:p>
          <a:p>
            <a:pPr marL="57150" indent="0">
              <a:buNone/>
            </a:pP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 descr="insulat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9559" y="1651001"/>
            <a:ext cx="3510849" cy="2633134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10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60133"/>
            <a:ext cx="8229600" cy="138853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Material beyond this point may not be suitable for sensitive viewers.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92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57"/>
            <a:ext cx="8229600" cy="5212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</a:t>
            </a:r>
            <a:r>
              <a:rPr lang="en-US" dirty="0" smtClean="0"/>
              <a:t>Breaks, </a:t>
            </a:r>
            <a:r>
              <a:rPr lang="en-US" dirty="0" smtClean="0"/>
              <a:t>Not So </a:t>
            </a:r>
            <a:r>
              <a:rPr lang="en-US" dirty="0" smtClean="0"/>
              <a:t>Good…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i="1" dirty="0"/>
              <a:t>(Just when you think it’s safe…)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934" y="993358"/>
            <a:ext cx="5469466" cy="561043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Another </a:t>
            </a:r>
            <a:r>
              <a:rPr lang="en-US" sz="2400" dirty="0" smtClean="0">
                <a:solidFill>
                  <a:srgbClr val="FF0000"/>
                </a:solidFill>
              </a:rPr>
              <a:t>valve found </a:t>
            </a:r>
            <a:r>
              <a:rPr lang="en-US" sz="2400" dirty="0" smtClean="0">
                <a:solidFill>
                  <a:srgbClr val="FF0000"/>
                </a:solidFill>
              </a:rPr>
              <a:t>leaking </a:t>
            </a:r>
            <a:r>
              <a:rPr lang="en-US" sz="2400" dirty="0"/>
              <a:t>(LGV11) </a:t>
            </a:r>
            <a:endParaRPr lang="en-US" sz="2400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Retarded He response</a:t>
            </a:r>
            <a:r>
              <a:rPr lang="en-US" sz="2400" dirty="0" smtClean="0"/>
              <a:t>, </a:t>
            </a:r>
            <a:r>
              <a:rPr lang="en-US" sz="2400" dirty="0" smtClean="0"/>
              <a:t>i.e., </a:t>
            </a:r>
            <a:r>
              <a:rPr lang="en-US" sz="2400" dirty="0" smtClean="0"/>
              <a:t>another “</a:t>
            </a:r>
            <a:r>
              <a:rPr lang="en-US" sz="2400" dirty="0" smtClean="0"/>
              <a:t>diffusion</a:t>
            </a:r>
            <a:r>
              <a:rPr lang="en-US" sz="2400" dirty="0" smtClean="0"/>
              <a:t>-</a:t>
            </a:r>
            <a:r>
              <a:rPr lang="en-US" sz="2400" dirty="0" smtClean="0"/>
              <a:t>moderat</a:t>
            </a:r>
            <a:r>
              <a:rPr lang="en-US" sz="2400" dirty="0" smtClean="0"/>
              <a:t>ed</a:t>
            </a:r>
            <a:r>
              <a:rPr lang="en-US" sz="2400" dirty="0" smtClean="0"/>
              <a:t>” </a:t>
            </a:r>
            <a:r>
              <a:rPr lang="en-US" sz="2400" dirty="0" smtClean="0"/>
              <a:t>stem leak; see G1500110 </a:t>
            </a:r>
            <a:endParaRPr lang="en-US" sz="2400" dirty="0"/>
          </a:p>
          <a:p>
            <a:r>
              <a:rPr lang="en-US" sz="2400" dirty="0" smtClean="0"/>
              <a:t>Slower leak than LGV7, </a:t>
            </a:r>
            <a:r>
              <a:rPr lang="en-US" sz="2400" dirty="0" smtClean="0"/>
              <a:t>but </a:t>
            </a:r>
            <a:r>
              <a:rPr lang="en-US" sz="2400" i="1" dirty="0" smtClean="0">
                <a:solidFill>
                  <a:srgbClr val="FF0000"/>
                </a:solidFill>
              </a:rPr>
              <a:t>not stable:</a:t>
            </a:r>
            <a:r>
              <a:rPr lang="en-US" sz="2400" i="1" dirty="0" smtClean="0"/>
              <a:t> </a:t>
            </a:r>
            <a:endParaRPr lang="en-US" sz="2400" i="1" dirty="0" smtClean="0"/>
          </a:p>
          <a:p>
            <a:r>
              <a:rPr lang="en-US" sz="2400" dirty="0" smtClean="0">
                <a:solidFill>
                  <a:srgbClr val="FFFF00"/>
                </a:solidFill>
              </a:rPr>
              <a:t>Grew </a:t>
            </a:r>
            <a:r>
              <a:rPr lang="en-US" sz="2400" dirty="0" smtClean="0">
                <a:solidFill>
                  <a:srgbClr val="FFFF00"/>
                </a:solidFill>
              </a:rPr>
              <a:t>x3 </a:t>
            </a:r>
            <a:r>
              <a:rPr lang="en-US" sz="2400" dirty="0" smtClean="0">
                <a:solidFill>
                  <a:srgbClr val="FFFF00"/>
                </a:solidFill>
              </a:rPr>
              <a:t>in</a:t>
            </a:r>
            <a:r>
              <a:rPr lang="en-US" sz="2400" dirty="0" smtClean="0">
                <a:solidFill>
                  <a:srgbClr val="FFFF00"/>
                </a:solidFill>
              </a:rPr>
              <a:t> 1.5 years 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nterval included </a:t>
            </a:r>
            <a:r>
              <a:rPr lang="en-US" sz="2400" dirty="0">
                <a:solidFill>
                  <a:srgbClr val="FFFF00"/>
                </a:solidFill>
              </a:rPr>
              <a:t>8</a:t>
            </a:r>
            <a:r>
              <a:rPr lang="en-US" sz="2400" dirty="0" smtClean="0">
                <a:solidFill>
                  <a:srgbClr val="FFFF00"/>
                </a:solidFill>
              </a:rPr>
              <a:t> strokes</a:t>
            </a:r>
            <a:r>
              <a:rPr lang="en-US" sz="2400" dirty="0" smtClean="0"/>
              <a:t>; unclear if correlated, but suspicious</a:t>
            </a:r>
          </a:p>
          <a:p>
            <a:r>
              <a:rPr lang="en-US" sz="2400" dirty="0" smtClean="0"/>
              <a:t>Now </a:t>
            </a:r>
            <a:r>
              <a:rPr lang="en-US" sz="2400" dirty="0" err="1" smtClean="0">
                <a:solidFill>
                  <a:srgbClr val="FF0000"/>
                </a:solidFill>
              </a:rPr>
              <a:t>Q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air</a:t>
            </a:r>
            <a:r>
              <a:rPr lang="en-US" sz="2400" baseline="-250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~ 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en-US" sz="2400" dirty="0">
                <a:solidFill>
                  <a:srgbClr val="FF0000"/>
                </a:solidFill>
              </a:rPr>
              <a:t>x 10</a:t>
            </a:r>
            <a:r>
              <a:rPr lang="en-US" sz="2400" baseline="30000" dirty="0">
                <a:solidFill>
                  <a:srgbClr val="FF0000"/>
                </a:solidFill>
              </a:rPr>
              <a:t>-6 </a:t>
            </a:r>
            <a:r>
              <a:rPr lang="en-US" sz="2400" dirty="0" err="1">
                <a:solidFill>
                  <a:srgbClr val="FF0000"/>
                </a:solidFill>
              </a:rPr>
              <a:t>Tl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smtClean="0">
                <a:solidFill>
                  <a:srgbClr val="FF0000"/>
                </a:solidFill>
              </a:rPr>
              <a:t>s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LGV11 </a:t>
            </a:r>
            <a:r>
              <a:rPr lang="en-US" sz="2400" dirty="0" smtClean="0">
                <a:solidFill>
                  <a:srgbClr val="FFFFFF"/>
                </a:solidFill>
              </a:rPr>
              <a:t>bounds a </a:t>
            </a:r>
            <a:r>
              <a:rPr lang="en-US" sz="2400" dirty="0" err="1" smtClean="0">
                <a:solidFill>
                  <a:srgbClr val="FFFFFF"/>
                </a:solidFill>
              </a:rPr>
              <a:t>cryo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trap– 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</a:rPr>
              <a:t>	cannot </a:t>
            </a:r>
            <a:r>
              <a:rPr lang="en-US" sz="2400" i="1" dirty="0" smtClean="0">
                <a:solidFill>
                  <a:srgbClr val="FF0000"/>
                </a:solidFill>
              </a:rPr>
              <a:t>be abandoned </a:t>
            </a:r>
            <a:r>
              <a:rPr lang="en-US" sz="2400" dirty="0" smtClean="0"/>
              <a:t>(unlike GV7</a:t>
            </a:r>
            <a:r>
              <a:rPr lang="en-US" sz="2400" dirty="0" smtClean="0"/>
              <a:t>) </a:t>
            </a:r>
          </a:p>
          <a:p>
            <a:endParaRPr lang="en-US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689600" y="137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Content Placeholder 4" descr="LLO_short_cryo_GV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56"/>
          <a:stretch/>
        </p:blipFill>
        <p:spPr>
          <a:xfrm>
            <a:off x="5613400" y="1024496"/>
            <a:ext cx="3530600" cy="557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" name="Content Placeholder 9" descr="beamtube-2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33400" y="-7237"/>
            <a:ext cx="10761785" cy="6858000"/>
          </a:xfrm>
        </p:spPr>
      </p:pic>
    </p:spTree>
    <p:extLst>
      <p:ext uri="{BB962C8B-B14F-4D97-AF65-F5344CB8AC3E}">
        <p14:creationId xmlns:p14="http://schemas.microsoft.com/office/powerpoint/2010/main" val="664554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3" y="189971"/>
            <a:ext cx="8229600" cy="377295"/>
          </a:xfrm>
        </p:spPr>
        <p:txBody>
          <a:bodyPr>
            <a:noAutofit/>
          </a:bodyPr>
          <a:lstStyle/>
          <a:p>
            <a:r>
              <a:rPr lang="en-US" sz="2800" dirty="0" smtClean="0"/>
              <a:t>Where it is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57800" y="2123769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7800" y="2123769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7800" y="2123769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57800" y="2123769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pic>
        <p:nvPicPr>
          <p:cNvPr id="11" name="Content Placeholder 14" descr="Screen Shot 2015-02-04 at 8.29.04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46" r="-2246"/>
          <a:stretch>
            <a:fillRect/>
          </a:stretch>
        </p:blipFill>
        <p:spPr>
          <a:xfrm>
            <a:off x="1490134" y="733635"/>
            <a:ext cx="7772400" cy="2447530"/>
          </a:xfrm>
        </p:spPr>
      </p:pic>
      <p:sp>
        <p:nvSpPr>
          <p:cNvPr id="13" name="TextBox 12"/>
          <p:cNvSpPr txBox="1"/>
          <p:nvPr/>
        </p:nvSpPr>
        <p:spPr>
          <a:xfrm>
            <a:off x="1620566" y="927073"/>
            <a:ext cx="250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LLO X ARM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25933" y="738009"/>
            <a:ext cx="55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15698" y="924276"/>
            <a:ext cx="656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MX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32" y="3461101"/>
            <a:ext cx="7958667" cy="32000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12" name="Up Arrow 11"/>
          <p:cNvSpPr/>
          <p:nvPr/>
        </p:nvSpPr>
        <p:spPr>
          <a:xfrm rot="1558215">
            <a:off x="6251832" y="2408435"/>
            <a:ext cx="1383500" cy="171186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Up Arrow 16"/>
          <p:cNvSpPr/>
          <p:nvPr/>
        </p:nvSpPr>
        <p:spPr>
          <a:xfrm rot="9253872">
            <a:off x="303319" y="3427399"/>
            <a:ext cx="1383500" cy="1711868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5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8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Apparent change in rate between 8/2013 and 3/2015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31</a:t>
            </a:fld>
            <a:endParaRPr lang="en-US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10" t="1056" r="-2614" b="1110"/>
          <a:stretch/>
        </p:blipFill>
        <p:spPr>
          <a:xfrm>
            <a:off x="183435" y="1100666"/>
            <a:ext cx="4365070" cy="336126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972" y="1100666"/>
            <a:ext cx="4327631" cy="336126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TextBox 9"/>
          <p:cNvSpPr txBox="1"/>
          <p:nvPr/>
        </p:nvSpPr>
        <p:spPr>
          <a:xfrm>
            <a:off x="640635" y="4741332"/>
            <a:ext cx="3127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T1300757 (8/29/13)</a:t>
            </a:r>
          </a:p>
          <a:p>
            <a:pPr algn="ctr"/>
            <a:r>
              <a:rPr lang="en-US" dirty="0" smtClean="0"/>
              <a:t>Included BSC4 (EX) , CP3, CP4 </a:t>
            </a:r>
          </a:p>
          <a:p>
            <a:pPr algn="ctr"/>
            <a:r>
              <a:rPr lang="en-US" dirty="0" smtClean="0"/>
              <a:t>5 GV’s open (GV2 closed)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Q(air) ~  1.5e-6 </a:t>
            </a:r>
            <a:r>
              <a:rPr lang="en-US" dirty="0" err="1" smtClean="0">
                <a:solidFill>
                  <a:srgbClr val="FF0000"/>
                </a:solidFill>
              </a:rPr>
              <a:t>Tl</a:t>
            </a:r>
            <a:r>
              <a:rPr lang="en-US" dirty="0" smtClean="0">
                <a:solidFill>
                  <a:srgbClr val="FF0000"/>
                </a:solidFill>
              </a:rPr>
              <a:t>/s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8733" y="4741332"/>
            <a:ext cx="3482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T1500126 (3/16/2015)</a:t>
            </a:r>
          </a:p>
          <a:p>
            <a:pPr algn="ctr"/>
            <a:r>
              <a:rPr lang="en-US" dirty="0" smtClean="0"/>
              <a:t>Included CP3, CP4 </a:t>
            </a:r>
          </a:p>
          <a:p>
            <a:pPr algn="ctr"/>
            <a:r>
              <a:rPr lang="en-US" dirty="0" smtClean="0"/>
              <a:t>3 GV’s open (GV5 &amp; GV12 closed)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Q(air) ~  4e-6 </a:t>
            </a:r>
            <a:r>
              <a:rPr lang="en-US" dirty="0" err="1" smtClean="0">
                <a:solidFill>
                  <a:srgbClr val="FF0000"/>
                </a:solidFill>
              </a:rPr>
              <a:t>Tl</a:t>
            </a:r>
            <a:r>
              <a:rPr lang="en-US" dirty="0" smtClean="0">
                <a:solidFill>
                  <a:srgbClr val="FF0000"/>
                </a:solidFill>
              </a:rPr>
              <a:t>/s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3439" y="4570941"/>
            <a:ext cx="176106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/>
              <a:t>GV</a:t>
            </a:r>
            <a:r>
              <a:rPr lang="en-US" sz="1050" b="1" i="1" dirty="0"/>
              <a:t>-</a:t>
            </a:r>
            <a:r>
              <a:rPr lang="en-US" sz="1050" b="1" i="1" dirty="0" smtClean="0"/>
              <a:t>11 STROKES</a:t>
            </a:r>
          </a:p>
          <a:p>
            <a:pPr algn="ctr"/>
            <a:r>
              <a:rPr lang="en-US" sz="1050" b="1" i="1" dirty="0" smtClean="0"/>
              <a:t>2013-present:</a:t>
            </a:r>
            <a:endParaRPr lang="en-US" sz="1050" b="1" i="1" dirty="0"/>
          </a:p>
          <a:p>
            <a:pPr algn="ctr"/>
            <a:r>
              <a:rPr lang="en-US" sz="800" dirty="0" smtClean="0"/>
              <a:t>09</a:t>
            </a:r>
            <a:r>
              <a:rPr lang="en-US" sz="800" dirty="0"/>
              <a:t>-19-13 closed</a:t>
            </a:r>
          </a:p>
          <a:p>
            <a:pPr algn="ctr"/>
            <a:r>
              <a:rPr lang="en-US" sz="800" dirty="0"/>
              <a:t>01-13-14 open</a:t>
            </a:r>
          </a:p>
          <a:p>
            <a:pPr algn="ctr"/>
            <a:r>
              <a:rPr lang="en-US" sz="800" dirty="0"/>
              <a:t>02-28-14 closed</a:t>
            </a:r>
          </a:p>
          <a:p>
            <a:pPr algn="ctr"/>
            <a:r>
              <a:rPr lang="en-US" sz="800" dirty="0"/>
              <a:t>03-01-14 open</a:t>
            </a:r>
          </a:p>
          <a:p>
            <a:pPr algn="ctr"/>
            <a:r>
              <a:rPr lang="en-US" sz="800" dirty="0"/>
              <a:t>04-23-14 closed</a:t>
            </a:r>
          </a:p>
          <a:p>
            <a:pPr algn="ctr"/>
            <a:r>
              <a:rPr lang="en-US" sz="800" dirty="0"/>
              <a:t>04-25-15 open</a:t>
            </a:r>
          </a:p>
          <a:p>
            <a:pPr algn="ctr"/>
            <a:r>
              <a:rPr lang="en-US" sz="800" dirty="0"/>
              <a:t>08-02-14 closed</a:t>
            </a:r>
          </a:p>
          <a:p>
            <a:pPr algn="ctr"/>
            <a:r>
              <a:rPr lang="en-US" sz="800" dirty="0"/>
              <a:t>09-02-14 </a:t>
            </a:r>
            <a:r>
              <a:rPr lang="en-US" sz="800" dirty="0" smtClean="0"/>
              <a:t>open</a:t>
            </a:r>
            <a:endParaRPr lang="en-US" sz="900" dirty="0" smtClean="0"/>
          </a:p>
          <a:p>
            <a:pPr algn="ctr"/>
            <a:r>
              <a:rPr lang="en-US" sz="1050" b="1" i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050" b="1" i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050" b="1" i="1" dirty="0" smtClean="0">
                <a:solidFill>
                  <a:srgbClr val="FF0000"/>
                </a:solidFill>
              </a:rPr>
              <a:t>4 CYCLES BETWEEN</a:t>
            </a:r>
          </a:p>
          <a:p>
            <a:pPr algn="ctr"/>
            <a:r>
              <a:rPr lang="en-US" sz="1050" b="1" i="1" dirty="0" smtClean="0">
                <a:solidFill>
                  <a:srgbClr val="FF0000"/>
                </a:solidFill>
              </a:rPr>
              <a:t>MEASUREMENTS</a:t>
            </a:r>
          </a:p>
          <a:p>
            <a:pPr algn="ctr"/>
            <a:r>
              <a:rPr lang="en-US" sz="1050" b="1" i="1" dirty="0" smtClean="0">
                <a:solidFill>
                  <a:srgbClr val="FF0000"/>
                </a:solidFill>
              </a:rPr>
              <a:t>(63 total cycles since installation )</a:t>
            </a:r>
            <a:endParaRPr lang="en-US" sz="1050" b="1" i="1" dirty="0">
              <a:solidFill>
                <a:srgbClr val="FF0000"/>
              </a:solidFill>
            </a:endParaRPr>
          </a:p>
          <a:p>
            <a:pPr algn="ctr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4071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2066" y="181502"/>
            <a:ext cx="3369733" cy="6437771"/>
          </a:xfrm>
          <a:ln>
            <a:noFill/>
          </a:ln>
        </p:spPr>
        <p:txBody>
          <a:bodyPr anchor="t">
            <a:noAutofit/>
          </a:bodyPr>
          <a:lstStyle/>
          <a:p>
            <a:pPr algn="l"/>
            <a:r>
              <a:rPr lang="en-US" sz="2400" dirty="0" smtClean="0">
                <a:solidFill>
                  <a:srgbClr val="3366FF"/>
                </a:solidFill>
              </a:rPr>
              <a:t>   GNB Valve Anatomy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bonnet plate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bellows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ballscrew</a:t>
            </a:r>
            <a:r>
              <a:rPr lang="en-US" sz="2000" dirty="0" smtClean="0"/>
              <a:t> socket &amp; flange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carriage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gate (this side to </a:t>
            </a:r>
            <a:r>
              <a:rPr lang="en-US" sz="2000" dirty="0" err="1" smtClean="0"/>
              <a:t>beamtube</a:t>
            </a:r>
            <a:r>
              <a:rPr lang="en-US" sz="2000" dirty="0" smtClean="0"/>
              <a:t>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trunk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32</a:t>
            </a:fld>
            <a:endParaRPr lang="en-US"/>
          </a:p>
        </p:txBody>
      </p:sp>
      <p:pic>
        <p:nvPicPr>
          <p:cNvPr id="5" name="Content Placeholder 4" descr="Valv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30041" t="5993" r="25103" b="27391"/>
          <a:stretch/>
        </p:blipFill>
        <p:spPr bwMode="auto">
          <a:xfrm>
            <a:off x="287865" y="181503"/>
            <a:ext cx="5418668" cy="643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089400" y="829733"/>
            <a:ext cx="1862667" cy="270934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>
            <a:outerShdw blurRad="40000" dist="50800" dir="9000000" rotWithShape="0">
              <a:schemeClr val="bg1">
                <a:alpha val="71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709334" y="1430867"/>
            <a:ext cx="3242732" cy="541866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>
            <a:outerShdw blurRad="40000" dist="50800" dir="9000000" rotWithShape="0">
              <a:schemeClr val="bg1">
                <a:alpha val="71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853268" y="2531533"/>
            <a:ext cx="3098798" cy="364067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>
            <a:outerShdw blurRad="40000" dist="50800" dir="9000000" rotWithShape="0">
              <a:schemeClr val="bg1">
                <a:alpha val="71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326467" y="3293533"/>
            <a:ext cx="1625599" cy="508000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>
            <a:outerShdw blurRad="40000" dist="50800" dir="9000000" rotWithShape="0">
              <a:schemeClr val="bg1">
                <a:alpha val="71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089402" y="4538135"/>
            <a:ext cx="1862664" cy="203198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>
            <a:outerShdw blurRad="40000" dist="50800" dir="9000000" rotWithShape="0">
              <a:schemeClr val="bg1">
                <a:alpha val="71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979335" y="5655733"/>
            <a:ext cx="1972731" cy="635000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>
            <a:outerShdw blurRad="40000" dist="50800" dir="9000000" rotWithShape="0">
              <a:schemeClr val="bg1">
                <a:alpha val="71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27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3" y="88371"/>
            <a:ext cx="6714067" cy="538162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Valve Construction:</a:t>
            </a:r>
            <a:br>
              <a:rPr lang="en-US" sz="2000" dirty="0" smtClean="0"/>
            </a:br>
            <a:r>
              <a:rPr lang="en-US" sz="2000" dirty="0" smtClean="0"/>
              <a:t>Weak Link?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691" y="-16934"/>
            <a:ext cx="3184562" cy="2971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553" y="2862303"/>
            <a:ext cx="2348594" cy="188800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553" y="4991630"/>
            <a:ext cx="4031896" cy="160760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553" y="741182"/>
            <a:ext cx="2670900" cy="190888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67" y="274638"/>
            <a:ext cx="2664558" cy="632460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539765">
            <a:off x="4924120" y="2819202"/>
            <a:ext cx="372534" cy="609600"/>
          </a:xfrm>
          <a:prstGeom prst="downArrow">
            <a:avLst>
              <a:gd name="adj1" fmla="val 50000"/>
              <a:gd name="adj2" fmla="val 454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20093991">
            <a:off x="8167935" y="363358"/>
            <a:ext cx="662610" cy="279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249640" y="3935377"/>
            <a:ext cx="3684191" cy="18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5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5" y="283105"/>
            <a:ext cx="8229600" cy="639762"/>
          </a:xfrm>
        </p:spPr>
        <p:txBody>
          <a:bodyPr>
            <a:noAutofit/>
          </a:bodyPr>
          <a:lstStyle/>
          <a:p>
            <a:r>
              <a:rPr lang="en-US" sz="3600" i="1" dirty="0">
                <a:solidFill>
                  <a:srgbClr val="008000"/>
                </a:solidFill>
              </a:rPr>
              <a:t>N</a:t>
            </a:r>
            <a:r>
              <a:rPr lang="en-US" sz="3600" i="1" dirty="0" smtClean="0">
                <a:solidFill>
                  <a:srgbClr val="008000"/>
                </a:solidFill>
              </a:rPr>
              <a:t>ear term impact of GV11 leak</a:t>
            </a:r>
            <a:endParaRPr lang="en-US" sz="3600" i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07533"/>
            <a:ext cx="8627533" cy="534881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O1-3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oise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mpact </a:t>
            </a:r>
            <a:r>
              <a:rPr lang="en-US" dirty="0" smtClean="0"/>
              <a:t>(next page)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Operations risk</a:t>
            </a:r>
          </a:p>
          <a:p>
            <a:pPr lvl="1"/>
            <a:r>
              <a:rPr lang="en-US" dirty="0" smtClean="0"/>
              <a:t>CP4 cannot be isolated w/out closing GV11</a:t>
            </a:r>
          </a:p>
          <a:p>
            <a:pPr lvl="1"/>
            <a:r>
              <a:rPr lang="en-US" dirty="0" smtClean="0"/>
              <a:t>Until now, this was required in a </a:t>
            </a:r>
            <a:r>
              <a:rPr lang="en-US" dirty="0" smtClean="0">
                <a:solidFill>
                  <a:srgbClr val="3366FF"/>
                </a:solidFill>
              </a:rPr>
              <a:t>hurricane emergency</a:t>
            </a:r>
            <a:r>
              <a:rPr lang="en-US" dirty="0" smtClean="0"/>
              <a:t> (i.e., possible extended loss of power &amp; site access; about 1 per 3 years, historically)</a:t>
            </a:r>
          </a:p>
          <a:p>
            <a:pPr lvl="2"/>
            <a:r>
              <a:rPr lang="en-US" dirty="0" smtClean="0"/>
              <a:t>Trap “passive” hold time ~ days </a:t>
            </a:r>
          </a:p>
          <a:p>
            <a:pPr lvl="2"/>
            <a:r>
              <a:rPr lang="en-US" dirty="0" smtClean="0"/>
              <a:t>LN</a:t>
            </a:r>
            <a:r>
              <a:rPr lang="en-US" baseline="-25000" dirty="0" smtClean="0"/>
              <a:t>2 </a:t>
            </a:r>
            <a:r>
              <a:rPr lang="en-US" dirty="0" smtClean="0"/>
              <a:t>storage can extend to ~ month w/ manual filling </a:t>
            </a:r>
          </a:p>
          <a:p>
            <a:pPr lvl="2"/>
            <a:r>
              <a:rPr lang="en-US" dirty="0" smtClean="0"/>
              <a:t>Uncontrolled trap </a:t>
            </a:r>
            <a:r>
              <a:rPr lang="en-US" dirty="0" err="1" smtClean="0"/>
              <a:t>warmup</a:t>
            </a:r>
            <a:r>
              <a:rPr lang="en-US" dirty="0" smtClean="0"/>
              <a:t>, gate open, would saturate tube with decades of integrated water and hydrocarbons (probable disaster)</a:t>
            </a:r>
          </a:p>
          <a:p>
            <a:pPr lvl="1"/>
            <a:r>
              <a:rPr lang="en-US" dirty="0" smtClean="0"/>
              <a:t>For now, we have </a:t>
            </a:r>
            <a:r>
              <a:rPr lang="en-US" dirty="0" smtClean="0">
                <a:solidFill>
                  <a:srgbClr val="3366FF"/>
                </a:solidFill>
              </a:rPr>
              <a:t>“adjusted” the risk threshold </a:t>
            </a:r>
            <a:r>
              <a:rPr lang="en-US" dirty="0" smtClean="0"/>
              <a:t>for CP4</a:t>
            </a:r>
          </a:p>
          <a:p>
            <a:pPr lvl="2"/>
            <a:r>
              <a:rPr lang="en-US" dirty="0" smtClean="0"/>
              <a:t>If we do close it, not sure how risky to reopen, or how to minimize that risk…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“New reality”</a:t>
            </a:r>
          </a:p>
          <a:p>
            <a:pPr lvl="1"/>
            <a:r>
              <a:rPr lang="en-US" dirty="0" smtClean="0"/>
              <a:t>Revised “Bayesian prior” </a:t>
            </a:r>
          </a:p>
          <a:p>
            <a:pPr lvl="2"/>
            <a:r>
              <a:rPr lang="en-US" dirty="0" smtClean="0"/>
              <a:t>2 of 24 valves are leaking!</a:t>
            </a:r>
          </a:p>
          <a:p>
            <a:pPr lvl="1"/>
            <a:r>
              <a:rPr lang="en-US" dirty="0" smtClean="0"/>
              <a:t>Probability/rate appears to </a:t>
            </a:r>
            <a:r>
              <a:rPr lang="en-US" dirty="0" smtClean="0">
                <a:solidFill>
                  <a:srgbClr val="3366FF"/>
                </a:solidFill>
              </a:rPr>
              <a:t>increase with age </a:t>
            </a:r>
            <a:r>
              <a:rPr lang="en-US" dirty="0" smtClean="0">
                <a:solidFill>
                  <a:srgbClr val="FFFFFF"/>
                </a:solidFill>
              </a:rPr>
              <a:t>and with </a:t>
            </a:r>
            <a:r>
              <a:rPr lang="en-US" dirty="0" smtClean="0">
                <a:solidFill>
                  <a:srgbClr val="3366FF"/>
                </a:solidFill>
              </a:rPr>
              <a:t>each stroke</a:t>
            </a:r>
          </a:p>
          <a:p>
            <a:pPr lvl="1"/>
            <a:r>
              <a:rPr lang="en-US" dirty="0" smtClean="0"/>
              <a:t>We have started to </a:t>
            </a:r>
            <a:r>
              <a:rPr lang="en-US" dirty="0" smtClean="0">
                <a:solidFill>
                  <a:srgbClr val="3366FF"/>
                </a:solidFill>
              </a:rPr>
              <a:t>defer or curtail useful and important work </a:t>
            </a:r>
            <a:r>
              <a:rPr lang="en-US" dirty="0" smtClean="0"/>
              <a:t>that might require cycling a large valve (including valve diagnostics!)</a:t>
            </a:r>
          </a:p>
          <a:p>
            <a:pPr marL="457200" lvl="1" indent="0" algn="ctr">
              <a:buNone/>
            </a:pPr>
            <a:r>
              <a:rPr lang="en-US" sz="3800" b="1" i="1" dirty="0" smtClean="0">
                <a:solidFill>
                  <a:srgbClr val="FF0000"/>
                </a:solidFill>
              </a:rPr>
              <a:t>THIS IS UNACCEPTABLE FOR THE LONG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3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5" y="283105"/>
            <a:ext cx="8229600" cy="639762"/>
          </a:xfrm>
        </p:spPr>
        <p:txBody>
          <a:bodyPr>
            <a:noAutofit/>
          </a:bodyPr>
          <a:lstStyle/>
          <a:p>
            <a:r>
              <a:rPr lang="en-US" sz="3600" i="1" dirty="0" smtClean="0">
                <a:solidFill>
                  <a:srgbClr val="0000FF"/>
                </a:solidFill>
              </a:rPr>
              <a:t>Leak impact in 3 pumping scenarios </a:t>
            </a:r>
            <a:r>
              <a:rPr lang="en-US" sz="3600" dirty="0" smtClean="0">
                <a:solidFill>
                  <a:srgbClr val="0000FF"/>
                </a:solidFill>
              </a:rPr>
              <a:t/>
            </a:r>
            <a:br>
              <a:rPr lang="en-US" sz="36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 smtClean="0">
                <a:solidFill>
                  <a:srgbClr val="0000FF"/>
                </a:solidFill>
              </a:rPr>
              <a:t>IP’s at ends disabled due to charging; Y arm slightly wet)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88725"/>
            <a:ext cx="2133600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278468"/>
            <a:ext cx="2863565" cy="246151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099" y="1278466"/>
            <a:ext cx="2900427" cy="246151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527" y="1278468"/>
            <a:ext cx="2838490" cy="246151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5" y="3739985"/>
            <a:ext cx="2863565" cy="283637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100" y="3739985"/>
            <a:ext cx="2900427" cy="283638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0615" y="3739986"/>
            <a:ext cx="2827402" cy="283637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TextBox 12"/>
          <p:cNvSpPr txBox="1"/>
          <p:nvPr/>
        </p:nvSpPr>
        <p:spPr>
          <a:xfrm>
            <a:off x="3718699" y="6576365"/>
            <a:ext cx="16407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From LIGO-T1500210-v1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73402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495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chemeClr val="accent3"/>
                </a:solidFill>
              </a:rPr>
              <a:t>Index noise by arm &amp; gas species with LGV11 leak</a:t>
            </a:r>
            <a:endParaRPr lang="en-US" sz="2800" b="1" i="1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7" y="1274407"/>
            <a:ext cx="2952195" cy="26289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462" y="1268761"/>
            <a:ext cx="2932138" cy="263446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600" y="1308100"/>
            <a:ext cx="2891694" cy="2649150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0" name="Straight Connector 9"/>
          <p:cNvCxnSpPr/>
          <p:nvPr/>
        </p:nvCxnSpPr>
        <p:spPr>
          <a:xfrm>
            <a:off x="101600" y="3238500"/>
            <a:ext cx="8911167" cy="0"/>
          </a:xfrm>
          <a:prstGeom prst="line">
            <a:avLst/>
          </a:prstGeom>
          <a:ln w="12700" cmpd="sng">
            <a:solidFill>
              <a:srgbClr val="0000FF"/>
            </a:solidFill>
            <a:prstDash val="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1600" y="3367617"/>
            <a:ext cx="8911167" cy="0"/>
          </a:xfrm>
          <a:prstGeom prst="line">
            <a:avLst/>
          </a:prstGeom>
          <a:ln w="12700" cmpd="sng">
            <a:solidFill>
              <a:srgbClr val="008000"/>
            </a:solidFill>
            <a:prstDash val="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82700" y="4146550"/>
            <a:ext cx="288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1/10 of ‘100 </a:t>
            </a:r>
            <a:r>
              <a:rPr lang="en-US" sz="1400" dirty="0" err="1" smtClean="0">
                <a:solidFill>
                  <a:srgbClr val="3366FF"/>
                </a:solidFill>
              </a:rPr>
              <a:t>Mpc</a:t>
            </a:r>
            <a:r>
              <a:rPr lang="en-US" sz="1400" dirty="0" smtClean="0">
                <a:solidFill>
                  <a:srgbClr val="3366FF"/>
                </a:solidFill>
              </a:rPr>
              <a:t>’ bucket minimum 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13400" y="4275667"/>
            <a:ext cx="314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1/10 of ‘225 </a:t>
            </a:r>
            <a:r>
              <a:rPr lang="en-US" sz="1400" dirty="0" err="1" smtClean="0">
                <a:solidFill>
                  <a:srgbClr val="008000"/>
                </a:solidFill>
              </a:rPr>
              <a:t>Mpc</a:t>
            </a:r>
            <a:r>
              <a:rPr lang="en-US" sz="1400" dirty="0" smtClean="0">
                <a:solidFill>
                  <a:srgbClr val="008000"/>
                </a:solidFill>
              </a:rPr>
              <a:t>’ bucket minimum 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V="1">
            <a:off x="1282700" y="3238502"/>
            <a:ext cx="0" cy="1061937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13400" y="3367617"/>
            <a:ext cx="0" cy="106193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0333" y="5196933"/>
            <a:ext cx="789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9BBB59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rgbClr val="9BBB59"/>
                </a:solidFill>
              </a:rPr>
              <a:t> difficult to get gas index noise &lt; 1/10 of design bucket minimum </a:t>
            </a:r>
            <a:r>
              <a:rPr lang="en-US" i="1" dirty="0" smtClean="0"/>
              <a:t>without fixing the leak, and/or restoring full pump speed at ends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 smtClean="0"/>
              <a:t>(1/3 of bucket minimum  is achievable, maybe ok)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0663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274637"/>
            <a:ext cx="8932110" cy="986895"/>
          </a:xfrm>
        </p:spPr>
        <p:txBody>
          <a:bodyPr>
            <a:noAutofit/>
          </a:bodyPr>
          <a:lstStyle/>
          <a:p>
            <a:r>
              <a:rPr lang="en-US" sz="2800" b="1" i="1" dirty="0"/>
              <a:t>I</a:t>
            </a:r>
            <a:r>
              <a:rPr lang="en-US" sz="2800" b="1" i="1" dirty="0" smtClean="0"/>
              <a:t>ndex </a:t>
            </a:r>
            <a:r>
              <a:rPr lang="en-US" sz="2800" b="1" i="1" dirty="0" smtClean="0"/>
              <a:t>phase noise </a:t>
            </a:r>
            <a:r>
              <a:rPr lang="en-US" sz="2800" b="1" i="1" dirty="0" smtClean="0"/>
              <a:t>w/GV11 leak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(ion pumps at </a:t>
            </a:r>
            <a:r>
              <a:rPr lang="en-US" sz="2000" dirty="0" smtClean="0">
                <a:solidFill>
                  <a:srgbClr val="00FFFF"/>
                </a:solidFill>
              </a:rPr>
              <a:t>1.75</a:t>
            </a:r>
            <a:r>
              <a:rPr lang="en-US" sz="2000" dirty="0" smtClean="0"/>
              <a:t>, 2, 3.75 km +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NEGs at ends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5" name="Content Placeholder 4" descr="gasnoise_20may15_mez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08" r="-19108"/>
          <a:stretch>
            <a:fillRect/>
          </a:stretch>
        </p:blipFill>
        <p:spPr>
          <a:xfrm>
            <a:off x="-651933" y="1263243"/>
            <a:ext cx="7103209" cy="49339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 descr="IntSC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0" y="3781748"/>
            <a:ext cx="3234043" cy="2415445"/>
          </a:xfrm>
          <a:prstGeom prst="rect">
            <a:avLst/>
          </a:prstGeom>
        </p:spPr>
      </p:pic>
      <p:pic>
        <p:nvPicPr>
          <p:cNvPr id="8" name="Picture 7" descr="Psc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0" y="1263243"/>
            <a:ext cx="3234043" cy="241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2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4" y="0"/>
            <a:ext cx="8263465" cy="787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Gate Valve </a:t>
            </a:r>
            <a:r>
              <a:rPr lang="en-US" sz="2800" dirty="0" smtClean="0"/>
              <a:t>Repair Options: </a:t>
            </a:r>
            <a:r>
              <a:rPr lang="en-US" sz="2800" i="1" dirty="0" smtClean="0">
                <a:solidFill>
                  <a:srgbClr val="CCFFCC"/>
                </a:solidFill>
              </a:rPr>
              <a:t>Rock or </a:t>
            </a:r>
            <a:r>
              <a:rPr lang="en-US" sz="2800" i="1" dirty="0" smtClean="0">
                <a:solidFill>
                  <a:srgbClr val="CCFFCC"/>
                </a:solidFill>
              </a:rPr>
              <a:t>Hard </a:t>
            </a:r>
            <a:r>
              <a:rPr lang="en-US" sz="2800" i="1" dirty="0" smtClean="0">
                <a:solidFill>
                  <a:srgbClr val="CCFFCC"/>
                </a:solidFill>
              </a:rPr>
              <a:t>Place?</a:t>
            </a:r>
            <a:endParaRPr lang="en-US" sz="2800" i="1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855134"/>
            <a:ext cx="8779933" cy="5613399"/>
          </a:xfrm>
        </p:spPr>
        <p:txBody>
          <a:bodyPr>
            <a:noAutofit/>
          </a:bodyPr>
          <a:lstStyle/>
          <a:p>
            <a:r>
              <a:rPr lang="en-US" sz="1600" dirty="0" smtClean="0"/>
              <a:t>29 years ago, we chose to risk a “</a:t>
            </a:r>
            <a:r>
              <a:rPr lang="en-US" sz="1600" dirty="0" smtClean="0">
                <a:solidFill>
                  <a:srgbClr val="3366FF"/>
                </a:solidFill>
              </a:rPr>
              <a:t>one-off </a:t>
            </a:r>
            <a:r>
              <a:rPr lang="en-US" sz="1600" dirty="0" err="1" smtClean="0">
                <a:solidFill>
                  <a:srgbClr val="3366FF"/>
                </a:solidFill>
              </a:rPr>
              <a:t>bakeout</a:t>
            </a:r>
            <a:r>
              <a:rPr lang="en-US" sz="1600" dirty="0" smtClean="0"/>
              <a:t>” design. This means </a:t>
            </a:r>
          </a:p>
          <a:p>
            <a:pPr marL="0" indent="0" algn="ctr">
              <a:buNone/>
            </a:pPr>
            <a:r>
              <a:rPr lang="en-US" sz="1600" i="1" dirty="0" smtClean="0">
                <a:solidFill>
                  <a:srgbClr val="FF0000"/>
                </a:solidFill>
              </a:rPr>
              <a:t>“LIGO BEAMTUBES MUST REMAIN UNDER </a:t>
            </a:r>
            <a:r>
              <a:rPr lang="en-US" sz="1600" i="1" dirty="0" smtClean="0">
                <a:solidFill>
                  <a:srgbClr val="FF0000"/>
                </a:solidFill>
              </a:rPr>
              <a:t>HARD </a:t>
            </a:r>
            <a:r>
              <a:rPr lang="en-US" sz="1600" i="1" dirty="0" smtClean="0">
                <a:solidFill>
                  <a:srgbClr val="FF0000"/>
                </a:solidFill>
              </a:rPr>
              <a:t>VACUUM  FOR THE LIFE OF THE FACILITY”</a:t>
            </a:r>
            <a:endParaRPr lang="en-US" sz="1600" i="1" dirty="0" smtClean="0">
              <a:solidFill>
                <a:srgbClr val="FF0000"/>
              </a:solidFill>
            </a:endParaRPr>
          </a:p>
          <a:p>
            <a:pPr lvl="1"/>
            <a:r>
              <a:rPr lang="en-US" sz="1400" dirty="0" smtClean="0"/>
              <a:t>Tough choice, but we had  to build to cost, or go home! </a:t>
            </a:r>
          </a:p>
          <a:p>
            <a:pPr lvl="1"/>
            <a:r>
              <a:rPr lang="en-US" sz="1400" dirty="0" smtClean="0"/>
              <a:t>Durable/reusable bake capacity (like, e.g., Virgo*) was not affordable.</a:t>
            </a:r>
          </a:p>
          <a:p>
            <a:pPr lvl="1"/>
            <a:r>
              <a:rPr lang="en-US" sz="1400" dirty="0" smtClean="0"/>
              <a:t>OTOH, we (optimistically) expected to </a:t>
            </a:r>
            <a:r>
              <a:rPr lang="en-US" sz="1400" i="1" dirty="0" smtClean="0"/>
              <a:t>need</a:t>
            </a:r>
            <a:r>
              <a:rPr lang="en-US" sz="1400" dirty="0" smtClean="0"/>
              <a:t>  10</a:t>
            </a:r>
            <a:r>
              <a:rPr lang="en-US" sz="1400" baseline="30000" dirty="0" smtClean="0"/>
              <a:t>-10 </a:t>
            </a:r>
            <a:r>
              <a:rPr lang="en-US" sz="1400" dirty="0" err="1" smtClean="0"/>
              <a:t>Torr</a:t>
            </a:r>
            <a:r>
              <a:rPr lang="en-US" sz="1400" dirty="0" smtClean="0"/>
              <a:t>  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within 10 years , so bake was </a:t>
            </a:r>
            <a:r>
              <a:rPr lang="en-US" sz="1400" i="1" dirty="0" smtClean="0"/>
              <a:t>required</a:t>
            </a:r>
            <a:r>
              <a:rPr lang="en-US" sz="1400" dirty="0" smtClean="0"/>
              <a:t> </a:t>
            </a:r>
          </a:p>
          <a:p>
            <a:pPr lvl="1"/>
            <a:r>
              <a:rPr lang="en-US" sz="1400" dirty="0" smtClean="0"/>
              <a:t>(also, a specified 20-year design life seemed generous …)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From an engineering standpoint, best answer is to </a:t>
            </a:r>
            <a:r>
              <a:rPr lang="en-US" sz="1600" i="1" dirty="0" smtClean="0">
                <a:solidFill>
                  <a:srgbClr val="3366FF"/>
                </a:solidFill>
              </a:rPr>
              <a:t>revisit and break this constraint</a:t>
            </a:r>
          </a:p>
          <a:p>
            <a:pPr lvl="1"/>
            <a:r>
              <a:rPr lang="en-US" sz="1400" dirty="0"/>
              <a:t>C</a:t>
            </a:r>
            <a:r>
              <a:rPr lang="en-US" sz="1400" dirty="0" smtClean="0"/>
              <a:t>apability to repair your mistakes is a ‘fundamental right’ for ground-based experiments!</a:t>
            </a:r>
          </a:p>
          <a:p>
            <a:pPr lvl="1"/>
            <a:r>
              <a:rPr lang="en-US" sz="1400" dirty="0" smtClean="0"/>
              <a:t>It (now) seems reasonable to expect </a:t>
            </a:r>
            <a:r>
              <a:rPr lang="en-US" sz="1400" dirty="0" smtClean="0">
                <a:solidFill>
                  <a:srgbClr val="3366FF"/>
                </a:solidFill>
              </a:rPr>
              <a:t>more gate valve stem leaks</a:t>
            </a:r>
          </a:p>
          <a:p>
            <a:pPr lvl="1"/>
            <a:r>
              <a:rPr lang="en-US" sz="1400" dirty="0" smtClean="0"/>
              <a:t>Based on what little we know, stem faults </a:t>
            </a:r>
            <a:r>
              <a:rPr lang="en-US" sz="1400" dirty="0" smtClean="0">
                <a:solidFill>
                  <a:srgbClr val="3366FF"/>
                </a:solidFill>
              </a:rPr>
              <a:t>could accelerate catastrophically </a:t>
            </a:r>
            <a:r>
              <a:rPr lang="en-US" sz="1400" dirty="0" smtClean="0"/>
              <a:t>(grease bubble scenario)</a:t>
            </a:r>
          </a:p>
          <a:p>
            <a:pPr lvl="1"/>
            <a:r>
              <a:rPr lang="en-US" sz="1400" dirty="0" smtClean="0"/>
              <a:t>We also see, and should thus expect, </a:t>
            </a:r>
            <a:r>
              <a:rPr lang="en-US" sz="1400" dirty="0">
                <a:solidFill>
                  <a:srgbClr val="3366FF"/>
                </a:solidFill>
              </a:rPr>
              <a:t>other failure modes </a:t>
            </a:r>
            <a:r>
              <a:rPr lang="en-US" sz="1400" dirty="0"/>
              <a:t>(besides bad valves and </a:t>
            </a:r>
            <a:r>
              <a:rPr lang="en-US" sz="1400" dirty="0" smtClean="0"/>
              <a:t>rodents)…</a:t>
            </a:r>
            <a:endParaRPr lang="en-US" sz="1400" dirty="0" smtClean="0"/>
          </a:p>
          <a:p>
            <a:pPr lvl="2"/>
            <a:r>
              <a:rPr lang="en-US" sz="1200" dirty="0" smtClean="0">
                <a:solidFill>
                  <a:srgbClr val="FFFFFF"/>
                </a:solidFill>
              </a:rPr>
              <a:t>C</a:t>
            </a:r>
            <a:r>
              <a:rPr lang="en-US" sz="1200" dirty="0" smtClean="0">
                <a:solidFill>
                  <a:srgbClr val="FFFFFF"/>
                </a:solidFill>
              </a:rPr>
              <a:t>atastrophic viewport failures at Virgo  and HPLF</a:t>
            </a:r>
          </a:p>
          <a:p>
            <a:pPr lvl="2"/>
            <a:r>
              <a:rPr lang="en-US" sz="1200" dirty="0">
                <a:solidFill>
                  <a:srgbClr val="FFFFFF"/>
                </a:solidFill>
              </a:rPr>
              <a:t>T</a:t>
            </a:r>
            <a:r>
              <a:rPr lang="en-US" sz="1200" dirty="0" smtClean="0">
                <a:solidFill>
                  <a:srgbClr val="FFFFFF"/>
                </a:solidFill>
              </a:rPr>
              <a:t>ruck collisions  and lightning strikes on our BTE </a:t>
            </a:r>
          </a:p>
          <a:p>
            <a:pPr lvl="2"/>
            <a:r>
              <a:rPr lang="en-US" sz="1200" dirty="0" smtClean="0">
                <a:solidFill>
                  <a:srgbClr val="FFFFFF"/>
                </a:solidFill>
              </a:rPr>
              <a:t>Brush fires and </a:t>
            </a:r>
            <a:r>
              <a:rPr lang="en-US" sz="1200" dirty="0" smtClean="0">
                <a:solidFill>
                  <a:srgbClr val="FFFFFF"/>
                </a:solidFill>
              </a:rPr>
              <a:t>Cat 5 hurricanes</a:t>
            </a:r>
          </a:p>
          <a:p>
            <a:pPr lvl="2"/>
            <a:r>
              <a:rPr lang="en-US" sz="1200" dirty="0">
                <a:solidFill>
                  <a:srgbClr val="FFFFFF"/>
                </a:solidFill>
              </a:rPr>
              <a:t>R</a:t>
            </a:r>
            <a:r>
              <a:rPr lang="en-US" sz="1200" dirty="0" smtClean="0">
                <a:solidFill>
                  <a:srgbClr val="FFFFFF"/>
                </a:solidFill>
              </a:rPr>
              <a:t>ifle rounds through  buildings &amp; disgruntled employees</a:t>
            </a:r>
          </a:p>
          <a:p>
            <a:pPr lvl="2"/>
            <a:r>
              <a:rPr lang="en-US" sz="1200" dirty="0">
                <a:solidFill>
                  <a:srgbClr val="FFFFFF"/>
                </a:solidFill>
              </a:rPr>
              <a:t>S</a:t>
            </a:r>
            <a:r>
              <a:rPr lang="en-US" sz="1200" dirty="0" smtClean="0">
                <a:solidFill>
                  <a:srgbClr val="FFFFFF"/>
                </a:solidFill>
              </a:rPr>
              <a:t>afety valve failures and </a:t>
            </a:r>
            <a:r>
              <a:rPr lang="en-US" sz="1200" dirty="0" smtClean="0">
                <a:solidFill>
                  <a:srgbClr val="FFFFFF"/>
                </a:solidFill>
              </a:rPr>
              <a:t>human errors (lots)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We also </a:t>
            </a:r>
            <a:r>
              <a:rPr lang="en-US" sz="1600" dirty="0" smtClean="0">
                <a:solidFill>
                  <a:srgbClr val="CCFFCC"/>
                </a:solidFill>
              </a:rPr>
              <a:t>DON’T REALLY KNOW </a:t>
            </a:r>
            <a:r>
              <a:rPr lang="en-US" sz="1600" dirty="0" smtClean="0">
                <a:solidFill>
                  <a:srgbClr val="FFFFFF"/>
                </a:solidFill>
              </a:rPr>
              <a:t>the consequences of air exposure from the current state!</a:t>
            </a:r>
            <a:endParaRPr lang="en-US" sz="1600" dirty="0" smtClean="0">
              <a:solidFill>
                <a:srgbClr val="FFFFFF"/>
              </a:solidFill>
            </a:endParaRPr>
          </a:p>
          <a:p>
            <a:pPr marL="457200" lvl="1" indent="0" algn="ctr">
              <a:buNone/>
            </a:pPr>
            <a:r>
              <a:rPr lang="en-US" sz="1400" i="1" dirty="0" smtClean="0"/>
              <a:t>As a matter of principle:</a:t>
            </a:r>
            <a:endParaRPr lang="en-US" sz="1600" dirty="0" smtClean="0"/>
          </a:p>
          <a:p>
            <a:pPr marL="0" indent="0" algn="ctr">
              <a:buNone/>
            </a:pPr>
            <a:r>
              <a:rPr lang="en-US" sz="1800" i="1" dirty="0" smtClean="0">
                <a:solidFill>
                  <a:srgbClr val="3366FF"/>
                </a:solidFill>
              </a:rPr>
              <a:t>LIGO SHOULD HAVE MEANS TO PERFORM  </a:t>
            </a:r>
            <a:r>
              <a:rPr lang="en-US" sz="1800" i="1" dirty="0">
                <a:solidFill>
                  <a:srgbClr val="3366FF"/>
                </a:solidFill>
              </a:rPr>
              <a:t>A</a:t>
            </a:r>
            <a:r>
              <a:rPr lang="en-US" sz="1800" i="1" dirty="0">
                <a:solidFill>
                  <a:srgbClr val="FFFFFF"/>
                </a:solidFill>
              </a:rPr>
              <a:t> </a:t>
            </a:r>
            <a:r>
              <a:rPr lang="en-US" sz="1800" i="1" dirty="0">
                <a:solidFill>
                  <a:srgbClr val="FF0000"/>
                </a:solidFill>
              </a:rPr>
              <a:t>CONTROLLED TUBE </a:t>
            </a:r>
            <a:r>
              <a:rPr lang="en-US" sz="1800" i="1" dirty="0" smtClean="0">
                <a:solidFill>
                  <a:srgbClr val="FF0000"/>
                </a:solidFill>
              </a:rPr>
              <a:t>VENT </a:t>
            </a:r>
            <a:r>
              <a:rPr lang="en-US" sz="1800" i="1" dirty="0" smtClean="0">
                <a:solidFill>
                  <a:srgbClr val="3366FF"/>
                </a:solidFill>
              </a:rPr>
              <a:t>AND RECOVERY</a:t>
            </a:r>
            <a:endParaRPr lang="en-US" sz="1800" i="1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1800" i="1" dirty="0" smtClean="0">
                <a:solidFill>
                  <a:srgbClr val="3366FF"/>
                </a:solidFill>
              </a:rPr>
              <a:t>LIGO SHOULD ALSO HAVE A PLAN TO RECOVER FROM AN</a:t>
            </a:r>
            <a:r>
              <a:rPr lang="en-US" sz="1800" i="1" dirty="0" smtClean="0">
                <a:solidFill>
                  <a:srgbClr val="FFFFFF"/>
                </a:solidFill>
              </a:rPr>
              <a:t> </a:t>
            </a:r>
            <a:r>
              <a:rPr lang="en-US" sz="1800" i="1" dirty="0" smtClean="0">
                <a:solidFill>
                  <a:srgbClr val="FF0000"/>
                </a:solidFill>
              </a:rPr>
              <a:t>ACCIDENTAL TUBE 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6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4" y="0"/>
            <a:ext cx="8263465" cy="1066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Gate Valve </a:t>
            </a:r>
            <a:r>
              <a:rPr lang="en-US" sz="2800" dirty="0" smtClean="0"/>
              <a:t>Repair Options: </a:t>
            </a:r>
            <a:r>
              <a:rPr lang="en-US" sz="2800" i="1" dirty="0" smtClean="0">
                <a:solidFill>
                  <a:srgbClr val="CCFFCC"/>
                </a:solidFill>
              </a:rPr>
              <a:t>Rock or </a:t>
            </a:r>
            <a:r>
              <a:rPr lang="en-US" sz="2800" i="1" dirty="0" smtClean="0">
                <a:solidFill>
                  <a:srgbClr val="CCFFCC"/>
                </a:solidFill>
              </a:rPr>
              <a:t>Hard </a:t>
            </a:r>
            <a:r>
              <a:rPr lang="en-US" sz="2800" i="1" dirty="0" smtClean="0">
                <a:solidFill>
                  <a:srgbClr val="CCFFCC"/>
                </a:solidFill>
              </a:rPr>
              <a:t>Place? (ii)</a:t>
            </a:r>
            <a:endParaRPr lang="en-US" sz="2800" i="1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965200"/>
            <a:ext cx="7865533" cy="5059363"/>
          </a:xfrm>
        </p:spPr>
        <p:txBody>
          <a:bodyPr>
            <a:noAutofit/>
          </a:bodyPr>
          <a:lstStyle/>
          <a:p>
            <a:r>
              <a:rPr lang="en-US" sz="1600" dirty="0" smtClean="0"/>
              <a:t>Even if we resolve to proceed, and secure funding and staff, </a:t>
            </a:r>
            <a:r>
              <a:rPr lang="en-US" sz="1600" dirty="0" smtClean="0">
                <a:solidFill>
                  <a:srgbClr val="CCFFCC"/>
                </a:solidFill>
              </a:rPr>
              <a:t>it will take time and effort to develop this missing capability</a:t>
            </a:r>
            <a:r>
              <a:rPr lang="en-US" sz="1600" dirty="0" smtClean="0"/>
              <a:t>. </a:t>
            </a:r>
            <a:r>
              <a:rPr lang="en-US" sz="1600" dirty="0" smtClean="0"/>
              <a:t>We may </a:t>
            </a:r>
            <a:r>
              <a:rPr lang="en-US" sz="1600" dirty="0" smtClean="0"/>
              <a:t>have to act sooner; are there fallbacks?</a:t>
            </a:r>
          </a:p>
          <a:p>
            <a:pPr marL="400050" lvl="1" indent="0">
              <a:buNone/>
            </a:pPr>
            <a:endParaRPr lang="en-US" sz="1200" dirty="0"/>
          </a:p>
          <a:p>
            <a:r>
              <a:rPr lang="en-US" sz="1600" dirty="0" smtClean="0"/>
              <a:t>Plan B: </a:t>
            </a:r>
            <a:r>
              <a:rPr lang="en-US" sz="1600" dirty="0" smtClean="0">
                <a:solidFill>
                  <a:srgbClr val="CCFFCC"/>
                </a:solidFill>
              </a:rPr>
              <a:t>“Living Dead” sarcophagus</a:t>
            </a:r>
            <a:endParaRPr lang="en-US" sz="1600" dirty="0" smtClean="0">
              <a:solidFill>
                <a:srgbClr val="CCFFCC"/>
              </a:solidFill>
            </a:endParaRPr>
          </a:p>
          <a:p>
            <a:pPr lvl="1"/>
            <a:r>
              <a:rPr lang="en-US" sz="1400" dirty="0" smtClean="0"/>
              <a:t>Encapsulate </a:t>
            </a:r>
            <a:r>
              <a:rPr lang="en-US" sz="1400" dirty="0" smtClean="0"/>
              <a:t>&amp; </a:t>
            </a:r>
            <a:r>
              <a:rPr lang="en-US" sz="1400" dirty="0" smtClean="0"/>
              <a:t>evacuate the </a:t>
            </a:r>
            <a:r>
              <a:rPr lang="en-US" sz="1400" dirty="0" smtClean="0"/>
              <a:t>valve stem while </a:t>
            </a:r>
            <a:r>
              <a:rPr lang="en-US" sz="1400" i="1" dirty="0" smtClean="0">
                <a:solidFill>
                  <a:schemeClr val="accent3"/>
                </a:solidFill>
              </a:rPr>
              <a:t>maintaining valve </a:t>
            </a:r>
            <a:r>
              <a:rPr lang="en-US" sz="1400" i="1" dirty="0" smtClean="0">
                <a:solidFill>
                  <a:schemeClr val="accent3"/>
                </a:solidFill>
              </a:rPr>
              <a:t>function</a:t>
            </a:r>
          </a:p>
          <a:p>
            <a:pPr lvl="1"/>
            <a:r>
              <a:rPr lang="en-US" sz="1400" dirty="0" smtClean="0"/>
              <a:t>Replace or modify drive components that won’t survive (?)</a:t>
            </a:r>
            <a:endParaRPr lang="en-US" sz="1400" dirty="0" smtClean="0"/>
          </a:p>
          <a:p>
            <a:pPr lvl="1"/>
            <a:r>
              <a:rPr lang="en-US" sz="1400" i="1" dirty="0" smtClean="0">
                <a:solidFill>
                  <a:srgbClr val="8EB4E3"/>
                </a:solidFill>
              </a:rPr>
              <a:t>Much </a:t>
            </a:r>
            <a:r>
              <a:rPr lang="en-US" sz="1400" i="1" dirty="0" smtClean="0">
                <a:solidFill>
                  <a:srgbClr val="8EB4E3"/>
                </a:solidFill>
              </a:rPr>
              <a:t>more complicated</a:t>
            </a:r>
            <a:r>
              <a:rPr lang="en-US" sz="1400" dirty="0" smtClean="0">
                <a:solidFill>
                  <a:srgbClr val="8EB4E3"/>
                </a:solidFill>
              </a:rPr>
              <a:t> </a:t>
            </a:r>
            <a:r>
              <a:rPr lang="en-US" sz="1400" dirty="0" smtClean="0"/>
              <a:t>engineering problem than </a:t>
            </a:r>
            <a:r>
              <a:rPr lang="en-US" sz="1400" dirty="0" smtClean="0"/>
              <a:t>GV7 sarcophagus </a:t>
            </a:r>
          </a:p>
          <a:p>
            <a:pPr lvl="1"/>
            <a:r>
              <a:rPr lang="en-US" sz="1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High risk of accidental dump or contamination during procedure </a:t>
            </a:r>
            <a:endParaRPr lang="en-US" sz="140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sz="1400" dirty="0" smtClean="0">
                <a:solidFill>
                  <a:srgbClr val="8EB4E3"/>
                </a:solidFill>
              </a:rPr>
              <a:t>Continued deterioration with future valve operation possible (probable?) </a:t>
            </a:r>
          </a:p>
          <a:p>
            <a:pPr lvl="1"/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sym typeface="Wingdings"/>
              </a:rPr>
              <a:t>repair likely to fail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sym typeface="Wingdings"/>
              </a:rPr>
              <a:t>, 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sym typeface="Wingdings"/>
              </a:rPr>
              <a:t>contaminate tube with HC, and obstruct 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sym typeface="Wingdings"/>
              </a:rPr>
              <a:t>future 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sym typeface="Wingdings"/>
              </a:rPr>
              <a:t>action</a:t>
            </a:r>
          </a:p>
          <a:p>
            <a:pPr lvl="1"/>
            <a:endParaRPr lang="en-US" sz="14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Plan C: </a:t>
            </a:r>
            <a:r>
              <a:rPr lang="en-US" sz="1600" dirty="0" smtClean="0">
                <a:solidFill>
                  <a:srgbClr val="CCFFCC"/>
                </a:solidFill>
                <a:sym typeface="Wingdings"/>
              </a:rPr>
              <a:t>“Last Lick, then Kick”  </a:t>
            </a:r>
            <a:endParaRPr lang="en-US" sz="1600" dirty="0" smtClean="0">
              <a:solidFill>
                <a:srgbClr val="CCFFCC"/>
              </a:solidFill>
              <a:sym typeface="Wingdings"/>
            </a:endParaRPr>
          </a:p>
          <a:p>
            <a:pPr lvl="1"/>
            <a:r>
              <a:rPr lang="en-US" sz="1400" dirty="0" smtClean="0"/>
              <a:t>Close </a:t>
            </a:r>
            <a:r>
              <a:rPr lang="en-US" sz="1400" dirty="0" smtClean="0"/>
              <a:t>valve </a:t>
            </a:r>
            <a:r>
              <a:rPr lang="en-US" sz="1400" dirty="0" smtClean="0"/>
              <a:t>one </a:t>
            </a:r>
            <a:r>
              <a:rPr lang="en-US" sz="1400" dirty="0" smtClean="0"/>
              <a:t>last </a:t>
            </a:r>
            <a:r>
              <a:rPr lang="en-US" sz="1400" dirty="0" smtClean="0"/>
              <a:t>time; regen</a:t>
            </a:r>
            <a:r>
              <a:rPr lang="en-US" sz="1400" dirty="0" smtClean="0"/>
              <a:t>erate </a:t>
            </a:r>
            <a:r>
              <a:rPr lang="en-US" sz="1400" dirty="0" smtClean="0"/>
              <a:t>&amp; vent CP </a:t>
            </a:r>
          </a:p>
          <a:p>
            <a:pPr lvl="1"/>
            <a:r>
              <a:rPr lang="en-US" sz="1400" dirty="0"/>
              <a:t>C</a:t>
            </a:r>
            <a:r>
              <a:rPr lang="en-US" sz="1400" dirty="0" smtClean="0"/>
              <a:t>ut </a:t>
            </a:r>
            <a:r>
              <a:rPr lang="en-US" sz="1400" dirty="0" smtClean="0"/>
              <a:t>in and install </a:t>
            </a:r>
            <a:r>
              <a:rPr lang="en-US" sz="1400" dirty="0" smtClean="0"/>
              <a:t>a new valve </a:t>
            </a:r>
            <a:r>
              <a:rPr lang="en-US" sz="1400" i="1" dirty="0" smtClean="0"/>
              <a:t>in </a:t>
            </a:r>
            <a:r>
              <a:rPr lang="en-US" sz="1400" i="1" dirty="0" smtClean="0"/>
              <a:t>series </a:t>
            </a:r>
            <a:r>
              <a:rPr lang="en-US" sz="1400" dirty="0" smtClean="0"/>
              <a:t>with the failed one</a:t>
            </a:r>
            <a:endParaRPr lang="en-US" sz="1400" dirty="0"/>
          </a:p>
          <a:p>
            <a:pPr lvl="1"/>
            <a:r>
              <a:rPr lang="en-US" sz="1400" dirty="0" smtClean="0"/>
              <a:t>P</a:t>
            </a:r>
            <a:r>
              <a:rPr lang="en-US" sz="1400" dirty="0" smtClean="0"/>
              <a:t>ump out </a:t>
            </a:r>
            <a:r>
              <a:rPr lang="en-US" sz="1400" dirty="0" smtClean="0"/>
              <a:t>dead space, reopen faulty valve, &amp; encapsulate/disable </a:t>
            </a:r>
            <a:r>
              <a:rPr lang="en-US" sz="1400" dirty="0" smtClean="0">
                <a:solidFill>
                  <a:srgbClr val="9BBB59"/>
                </a:solidFill>
              </a:rPr>
              <a:t>in </a:t>
            </a:r>
            <a:r>
              <a:rPr lang="en-US" sz="1400" dirty="0" smtClean="0">
                <a:solidFill>
                  <a:srgbClr val="9BBB59"/>
                </a:solidFill>
              </a:rPr>
              <a:t>open </a:t>
            </a:r>
            <a:r>
              <a:rPr lang="en-US" sz="1400" dirty="0" smtClean="0">
                <a:solidFill>
                  <a:srgbClr val="9BBB59"/>
                </a:solidFill>
              </a:rPr>
              <a:t>state (a la GV7)</a:t>
            </a:r>
          </a:p>
          <a:p>
            <a:pPr lvl="1"/>
            <a:r>
              <a:rPr lang="en-US" sz="1400" dirty="0" smtClean="0">
                <a:solidFill>
                  <a:srgbClr val="8EB4E3"/>
                </a:solidFill>
              </a:rPr>
              <a:t>Similarly </a:t>
            </a:r>
            <a:r>
              <a:rPr lang="en-US" sz="1400" dirty="0" smtClean="0">
                <a:solidFill>
                  <a:srgbClr val="8EB4E3"/>
                </a:solidFill>
              </a:rPr>
              <a:t>complicated </a:t>
            </a:r>
            <a:r>
              <a:rPr lang="en-US" sz="1400" dirty="0" smtClean="0">
                <a:solidFill>
                  <a:srgbClr val="8EB4E3"/>
                </a:solidFill>
              </a:rPr>
              <a:t>engineering</a:t>
            </a:r>
          </a:p>
          <a:p>
            <a:pPr lvl="1"/>
            <a:r>
              <a:rPr lang="en-US" sz="1400" dirty="0" smtClean="0">
                <a:solidFill>
                  <a:srgbClr val="8EB4E3"/>
                </a:solidFill>
              </a:rPr>
              <a:t>Similar</a:t>
            </a:r>
            <a:r>
              <a:rPr lang="en-US" sz="1400" dirty="0" smtClean="0">
                <a:solidFill>
                  <a:srgbClr val="8EB4E3"/>
                </a:solidFill>
              </a:rPr>
              <a:t> </a:t>
            </a:r>
            <a:r>
              <a:rPr lang="en-US" sz="1400" dirty="0" smtClean="0">
                <a:solidFill>
                  <a:srgbClr val="8EB4E3"/>
                </a:solidFill>
              </a:rPr>
              <a:t>risk of accidental dump or </a:t>
            </a:r>
            <a:r>
              <a:rPr lang="en-US" sz="1400" dirty="0" smtClean="0">
                <a:solidFill>
                  <a:srgbClr val="8EB4E3"/>
                </a:solidFill>
              </a:rPr>
              <a:t>HC contamination (but stable after it’s open)</a:t>
            </a:r>
            <a:endParaRPr lang="en-US" sz="1400" dirty="0" smtClean="0">
              <a:solidFill>
                <a:srgbClr val="8EB4E3"/>
              </a:solidFill>
            </a:endParaRPr>
          </a:p>
          <a:p>
            <a:pPr marL="0" indent="0" algn="ctr">
              <a:buNone/>
            </a:pPr>
            <a:endParaRPr lang="en-US" sz="1600" i="1" dirty="0" smtClean="0">
              <a:solidFill>
                <a:srgbClr val="CCFFCC"/>
              </a:solidFill>
            </a:endParaRPr>
          </a:p>
          <a:p>
            <a:pPr marL="0" indent="0" algn="ctr">
              <a:buNone/>
            </a:pPr>
            <a:r>
              <a:rPr lang="en-US" sz="1600" i="1" dirty="0" smtClean="0">
                <a:solidFill>
                  <a:srgbClr val="CCFFCC"/>
                </a:solidFill>
              </a:rPr>
              <a:t>“</a:t>
            </a:r>
            <a:r>
              <a:rPr lang="en-US" sz="1400" i="1" dirty="0" smtClean="0">
                <a:solidFill>
                  <a:srgbClr val="CCFFCC"/>
                </a:solidFill>
              </a:rPr>
              <a:t>Sometimes </a:t>
            </a:r>
            <a:r>
              <a:rPr lang="en-US" sz="1400" i="1" dirty="0" smtClean="0">
                <a:solidFill>
                  <a:srgbClr val="CCFFCC"/>
                </a:solidFill>
              </a:rPr>
              <a:t>it’s better </a:t>
            </a:r>
            <a:r>
              <a:rPr lang="en-US" sz="1400" i="1" dirty="0" smtClean="0">
                <a:solidFill>
                  <a:srgbClr val="CCFFCC"/>
                </a:solidFill>
              </a:rPr>
              <a:t>to fall flat on your face, than to bend over too far backward…”</a:t>
            </a:r>
            <a:r>
              <a:rPr lang="en-US" sz="1600" i="1" dirty="0" smtClean="0">
                <a:solidFill>
                  <a:srgbClr val="CCFFCC"/>
                </a:solidFill>
              </a:rPr>
              <a:t> </a:t>
            </a:r>
            <a:endParaRPr lang="en-US" sz="1600" i="1" dirty="0" smtClean="0">
              <a:solidFill>
                <a:srgbClr val="CCFFCC"/>
              </a:solidFill>
            </a:endParaRPr>
          </a:p>
          <a:p>
            <a:pPr marL="0" indent="0" algn="r">
              <a:buNone/>
            </a:pPr>
            <a:r>
              <a:rPr lang="en-US" sz="1400" i="1" dirty="0" smtClean="0">
                <a:solidFill>
                  <a:srgbClr val="CCFFCC"/>
                </a:solidFill>
              </a:rPr>
              <a:t>-James Thurber</a:t>
            </a:r>
            <a:endParaRPr lang="en-US" sz="1400" i="1" dirty="0" smtClean="0">
              <a:solidFill>
                <a:srgbClr val="CCFF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4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831"/>
            <a:ext cx="8229600" cy="580372"/>
          </a:xfrm>
        </p:spPr>
        <p:txBody>
          <a:bodyPr>
            <a:noAutofit/>
          </a:bodyPr>
          <a:lstStyle/>
          <a:p>
            <a:r>
              <a:rPr lang="en-US" sz="2800" dirty="0" smtClean="0"/>
              <a:t>LLO Y </a:t>
            </a:r>
            <a:r>
              <a:rPr lang="en-US" sz="2800" dirty="0" err="1" smtClean="0"/>
              <a:t>Beamtube</a:t>
            </a:r>
            <a:r>
              <a:rPr lang="en-US" sz="2800" dirty="0" smtClean="0"/>
              <a:t> </a:t>
            </a:r>
            <a:r>
              <a:rPr lang="en-US" sz="2800" dirty="0" smtClean="0"/>
              <a:t>Leaks </a:t>
            </a:r>
            <a:r>
              <a:rPr lang="en-US" sz="2800" dirty="0" err="1" smtClean="0"/>
              <a:t>Redux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942" y="924106"/>
            <a:ext cx="8470641" cy="5802826"/>
          </a:xfrm>
        </p:spPr>
        <p:txBody>
          <a:bodyPr>
            <a:normAutofit lnSpcReduction="10000"/>
          </a:bodyPr>
          <a:lstStyle/>
          <a:p>
            <a:r>
              <a:rPr lang="en-US" sz="2300" dirty="0" smtClean="0"/>
              <a:t>Excess air was discovered in the LLO Y arm early 2012</a:t>
            </a:r>
          </a:p>
          <a:p>
            <a:pPr lvl="1"/>
            <a:r>
              <a:rPr lang="en-US" sz="1800" dirty="0" smtClean="0"/>
              <a:t>Likely onset reconstructs to  10/2008</a:t>
            </a:r>
          </a:p>
          <a:p>
            <a:pPr lvl="2"/>
            <a:r>
              <a:rPr lang="en-US" sz="1400" dirty="0" smtClean="0"/>
              <a:t>No known coincident event</a:t>
            </a:r>
          </a:p>
          <a:p>
            <a:pPr lvl="2"/>
            <a:r>
              <a:rPr lang="en-US" sz="1400" dirty="0" smtClean="0"/>
              <a:t>Undetected/ambiguous due to inadequate instrumentation (</a:t>
            </a:r>
            <a:r>
              <a:rPr lang="en-US" sz="1400" dirty="0" err="1" smtClean="0"/>
              <a:t>colocated</a:t>
            </a:r>
            <a:r>
              <a:rPr lang="en-US" sz="1400" dirty="0" smtClean="0"/>
              <a:t> with pumping)</a:t>
            </a:r>
          </a:p>
          <a:p>
            <a:pPr lvl="1"/>
            <a:r>
              <a:rPr lang="en-US" sz="1800" dirty="0" smtClean="0"/>
              <a:t>Approximately constant air influx of </a:t>
            </a:r>
            <a:r>
              <a:rPr lang="en-US" sz="1800" dirty="0" smtClean="0">
                <a:solidFill>
                  <a:srgbClr val="CCFFCC"/>
                </a:solidFill>
              </a:rPr>
              <a:t>2.6x10</a:t>
            </a:r>
            <a:r>
              <a:rPr lang="en-US" sz="1800" baseline="30000" dirty="0" smtClean="0">
                <a:solidFill>
                  <a:srgbClr val="CCFFCC"/>
                </a:solidFill>
              </a:rPr>
              <a:t>-4 </a:t>
            </a:r>
            <a:r>
              <a:rPr lang="en-US" sz="1800" dirty="0" err="1" smtClean="0">
                <a:solidFill>
                  <a:srgbClr val="CCFFCC"/>
                </a:solidFill>
              </a:rPr>
              <a:t>Tl</a:t>
            </a:r>
            <a:r>
              <a:rPr lang="en-US" sz="1800" dirty="0" smtClean="0">
                <a:solidFill>
                  <a:srgbClr val="CCFFCC"/>
                </a:solidFill>
              </a:rPr>
              <a:t>/s  </a:t>
            </a:r>
            <a:r>
              <a:rPr lang="en-US" sz="1800" dirty="0" smtClean="0"/>
              <a:t>since onset </a:t>
            </a:r>
            <a:endParaRPr lang="en-US" sz="1800" dirty="0" smtClean="0">
              <a:solidFill>
                <a:schemeClr val="accent3"/>
              </a:solidFill>
            </a:endParaRPr>
          </a:p>
          <a:p>
            <a:r>
              <a:rPr lang="en-US" sz="2200" dirty="0" smtClean="0"/>
              <a:t>Combined leak hunt campaign: </a:t>
            </a:r>
          </a:p>
          <a:p>
            <a:pPr lvl="1"/>
            <a:r>
              <a:rPr lang="en-US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Visual inspection </a:t>
            </a:r>
            <a:r>
              <a:rPr lang="en-US" sz="1800" dirty="0" smtClean="0"/>
              <a:t>(requiring </a:t>
            </a:r>
            <a:r>
              <a:rPr lang="en-US" sz="1800" dirty="0" smtClean="0">
                <a:solidFill>
                  <a:srgbClr val="CCFFCC"/>
                </a:solidFill>
              </a:rPr>
              <a:t>complete insulation removal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Pressure </a:t>
            </a:r>
            <a:r>
              <a:rPr lang="en-US" sz="1800" dirty="0" smtClean="0">
                <a:solidFill>
                  <a:srgbClr val="8EB4E3"/>
                </a:solidFill>
              </a:rPr>
              <a:t>gradient reconstruction  </a:t>
            </a:r>
            <a:r>
              <a:rPr lang="en-US" sz="1800" dirty="0" smtClean="0"/>
              <a:t>(T1200263)</a:t>
            </a:r>
          </a:p>
          <a:p>
            <a:pPr lvl="2"/>
            <a:r>
              <a:rPr lang="en-US" sz="1400" dirty="0" smtClean="0"/>
              <a:t>Modulate valves at ends of tube to change pumping boundary conditions</a:t>
            </a:r>
          </a:p>
          <a:p>
            <a:pPr lvl="2"/>
            <a:r>
              <a:rPr lang="en-US" sz="1400" dirty="0" smtClean="0"/>
              <a:t>Monitor pressure gradients, reconstruct source location given tube conductance</a:t>
            </a:r>
          </a:p>
          <a:p>
            <a:pPr lvl="2"/>
            <a:r>
              <a:rPr lang="en-US" sz="1400" dirty="0" smtClean="0"/>
              <a:t>Typical test duration ~ 1 week (tube aperture blocked)</a:t>
            </a:r>
          </a:p>
          <a:p>
            <a:pPr lvl="2"/>
            <a:r>
              <a:rPr lang="en-US" sz="1400" dirty="0" smtClean="0"/>
              <a:t>~ 100m position resolution @ 10</a:t>
            </a:r>
            <a:r>
              <a:rPr lang="en-US" sz="1400" baseline="30000" dirty="0" smtClean="0"/>
              <a:t>-5 </a:t>
            </a:r>
            <a:r>
              <a:rPr lang="en-US" sz="1400" dirty="0" err="1" smtClean="0"/>
              <a:t>Tl</a:t>
            </a:r>
            <a:r>
              <a:rPr lang="en-US" sz="1400" dirty="0" smtClean="0"/>
              <a:t>/s rate</a:t>
            </a:r>
          </a:p>
          <a:p>
            <a:pPr lvl="1"/>
            <a:r>
              <a:rPr lang="en-US" sz="1800" dirty="0" smtClean="0"/>
              <a:t>Turbo-assisted </a:t>
            </a:r>
            <a:r>
              <a:rPr lang="en-US" sz="1800" dirty="0" smtClean="0">
                <a:solidFill>
                  <a:srgbClr val="8EB4E3"/>
                </a:solidFill>
              </a:rPr>
              <a:t>He mass-spectrometer </a:t>
            </a:r>
            <a:r>
              <a:rPr lang="en-US" sz="1800" dirty="0" smtClean="0"/>
              <a:t>leak detection (T1200375) </a:t>
            </a:r>
          </a:p>
          <a:p>
            <a:pPr lvl="2"/>
            <a:r>
              <a:rPr lang="en-US" sz="1400" dirty="0" smtClean="0"/>
              <a:t>Brute force; poly bag sections 1 to 18m long, fill bag with He, monitor tube interior for He</a:t>
            </a:r>
          </a:p>
          <a:p>
            <a:pPr lvl="2"/>
            <a:r>
              <a:rPr lang="en-US" sz="1400" dirty="0" smtClean="0"/>
              <a:t>Subdivide &amp; retest  if zone tests positive (cleanup after a positive takes very long)</a:t>
            </a:r>
          </a:p>
          <a:p>
            <a:pPr lvl="2"/>
            <a:r>
              <a:rPr lang="en-US" sz="1400" dirty="0" smtClean="0"/>
              <a:t>Most “signal” disappears down tube; mass spectrometer only sees small sample</a:t>
            </a:r>
          </a:p>
          <a:p>
            <a:pPr lvl="2"/>
            <a:r>
              <a:rPr lang="en-US" sz="1400" dirty="0" smtClean="0"/>
              <a:t>Strong attenuation with distance (sampling ports @ 250m intervals; SNR loss ~ 5:1 at 250 m)</a:t>
            </a:r>
          </a:p>
          <a:p>
            <a:pPr lvl="2"/>
            <a:r>
              <a:rPr lang="en-US" sz="1400" dirty="0" smtClean="0"/>
              <a:t>Time constants  far from “normal” leak testing; instrument drift &amp; backgrounds  problematic</a:t>
            </a:r>
          </a:p>
          <a:p>
            <a:pPr lvl="2"/>
            <a:r>
              <a:rPr lang="en-US" sz="1400" dirty="0" smtClean="0"/>
              <a:t>With time &amp; care, ~ cm resolution @ sensitivity &lt; 10</a:t>
            </a:r>
            <a:r>
              <a:rPr lang="en-US" sz="1400" baseline="30000" dirty="0" smtClean="0"/>
              <a:t>-7 </a:t>
            </a:r>
            <a:r>
              <a:rPr lang="en-US" sz="1400" dirty="0" err="1" smtClean="0"/>
              <a:t>Tl</a:t>
            </a:r>
            <a:r>
              <a:rPr lang="en-US" sz="1400" dirty="0" smtClean="0"/>
              <a:t>/s  achieved </a:t>
            </a:r>
          </a:p>
          <a:p>
            <a:r>
              <a:rPr lang="en-US" sz="2200" dirty="0" smtClean="0">
                <a:solidFill>
                  <a:srgbClr val="FFFFFF"/>
                </a:solidFill>
              </a:rPr>
              <a:t>Pressure gradient implied </a:t>
            </a:r>
            <a:r>
              <a:rPr lang="en-US" sz="2200" dirty="0" smtClean="0">
                <a:solidFill>
                  <a:srgbClr val="FF0000"/>
                </a:solidFill>
              </a:rPr>
              <a:t>location “near” tube center </a:t>
            </a:r>
            <a:r>
              <a:rPr lang="en-US" sz="2200" dirty="0" smtClean="0">
                <a:solidFill>
                  <a:srgbClr val="FFFFFF"/>
                </a:solidFill>
              </a:rPr>
              <a:t>(Y ~ 2km)</a:t>
            </a:r>
          </a:p>
          <a:p>
            <a:pPr lvl="2"/>
            <a:endParaRPr lang="en-US" sz="1400" dirty="0" smtClean="0"/>
          </a:p>
          <a:p>
            <a:pPr lvl="1"/>
            <a:endParaRPr lang="en-US" sz="1800" dirty="0" smtClean="0">
              <a:solidFill>
                <a:srgbClr val="558ED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6" y="158120"/>
            <a:ext cx="4525437" cy="1010279"/>
          </a:xfrm>
        </p:spPr>
        <p:txBody>
          <a:bodyPr>
            <a:noAutofit/>
          </a:bodyPr>
          <a:lstStyle/>
          <a:p>
            <a:r>
              <a:rPr lang="en-US" sz="2800" dirty="0" smtClean="0"/>
              <a:t> possible series valve position (TBR)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1500" y="1328886"/>
            <a:ext cx="17256306" cy="537151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Bent Arrow 8"/>
          <p:cNvSpPr/>
          <p:nvPr/>
        </p:nvSpPr>
        <p:spPr>
          <a:xfrm rot="16200000" flipH="1">
            <a:off x="3889596" y="993554"/>
            <a:ext cx="691711" cy="3975102"/>
          </a:xfrm>
          <a:prstGeom prst="bentArrow">
            <a:avLst>
              <a:gd name="adj1" fmla="val 25000"/>
              <a:gd name="adj2" fmla="val 25000"/>
              <a:gd name="adj3" fmla="val 24412"/>
              <a:gd name="adj4" fmla="val 45014"/>
            </a:avLst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 rot="5400000">
            <a:off x="2318512" y="3429771"/>
            <a:ext cx="285161" cy="742006"/>
          </a:xfrm>
          <a:prstGeom prst="leftBrac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  <a:solidFill>
                <a:srgbClr val="00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1689" y="3206311"/>
            <a:ext cx="64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36”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90089" y="4457700"/>
            <a:ext cx="742007" cy="1123950"/>
          </a:xfrm>
          <a:prstGeom prst="rect">
            <a:avLst/>
          </a:prstGeom>
          <a:solidFill>
            <a:schemeClr val="accent6">
              <a:lumMod val="60000"/>
              <a:lumOff val="40000"/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616" y="158121"/>
            <a:ext cx="1670051" cy="44323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9534" y="2190648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?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133" y="137577"/>
            <a:ext cx="1659468" cy="1030822"/>
          </a:xfrm>
          <a:prstGeom prst="rect">
            <a:avLst/>
          </a:prstGeom>
        </p:spPr>
      </p:pic>
      <p:sp>
        <p:nvSpPr>
          <p:cNvPr id="15" name="Bent Arrow 14"/>
          <p:cNvSpPr/>
          <p:nvPr/>
        </p:nvSpPr>
        <p:spPr>
          <a:xfrm rot="10800000">
            <a:off x="6688664" y="1168395"/>
            <a:ext cx="1490136" cy="872069"/>
          </a:xfrm>
          <a:prstGeom prst="bentArrow">
            <a:avLst>
              <a:gd name="adj1" fmla="val 25000"/>
              <a:gd name="adj2" fmla="val 25000"/>
              <a:gd name="adj3" fmla="val 24412"/>
              <a:gd name="adj4" fmla="val 45014"/>
            </a:avLst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9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4" y="0"/>
            <a:ext cx="8263465" cy="1066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Gate Valve </a:t>
            </a:r>
            <a:r>
              <a:rPr lang="en-US" sz="2800" dirty="0" smtClean="0"/>
              <a:t>Repair Options: </a:t>
            </a:r>
            <a:r>
              <a:rPr lang="en-US" sz="2800" i="1" dirty="0" smtClean="0">
                <a:solidFill>
                  <a:srgbClr val="CCFFCC"/>
                </a:solidFill>
              </a:rPr>
              <a:t>Rock or </a:t>
            </a:r>
            <a:r>
              <a:rPr lang="en-US" sz="2800" i="1" dirty="0" smtClean="0">
                <a:solidFill>
                  <a:srgbClr val="CCFFCC"/>
                </a:solidFill>
              </a:rPr>
              <a:t>Hard </a:t>
            </a:r>
            <a:r>
              <a:rPr lang="en-US" sz="2800" i="1" dirty="0" smtClean="0">
                <a:solidFill>
                  <a:srgbClr val="CCFFCC"/>
                </a:solidFill>
              </a:rPr>
              <a:t>Place? (iii)</a:t>
            </a:r>
            <a:endParaRPr lang="en-US" sz="2800" i="1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5464" y="965200"/>
            <a:ext cx="7747001" cy="575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FF00"/>
                </a:solidFill>
              </a:rPr>
              <a:t>Plan </a:t>
            </a:r>
            <a:r>
              <a:rPr lang="en-US" sz="2000" b="1" dirty="0">
                <a:solidFill>
                  <a:srgbClr val="FFFF00"/>
                </a:solidFill>
              </a:rPr>
              <a:t>A</a:t>
            </a:r>
            <a:r>
              <a:rPr lang="en-US" sz="2000" b="1" dirty="0" smtClean="0">
                <a:solidFill>
                  <a:srgbClr val="FFFF00"/>
                </a:solidFill>
              </a:rPr>
              <a:t>:</a:t>
            </a:r>
            <a:r>
              <a:rPr lang="en-US" sz="2000" dirty="0" smtClean="0"/>
              <a:t>  </a:t>
            </a:r>
            <a:r>
              <a:rPr lang="en-US" sz="2000" i="1" dirty="0" smtClean="0">
                <a:solidFill>
                  <a:srgbClr val="FFFF00"/>
                </a:solidFill>
              </a:rPr>
              <a:t>Develop &amp; test backfill </a:t>
            </a:r>
            <a:r>
              <a:rPr lang="en-US" sz="2000" i="1" dirty="0">
                <a:solidFill>
                  <a:srgbClr val="FFFF00"/>
                </a:solidFill>
              </a:rPr>
              <a:t>and </a:t>
            </a:r>
            <a:r>
              <a:rPr lang="en-US" sz="2000" i="1" dirty="0" smtClean="0">
                <a:solidFill>
                  <a:srgbClr val="FFFF00"/>
                </a:solidFill>
              </a:rPr>
              <a:t>recovery protocol</a:t>
            </a:r>
            <a:r>
              <a:rPr lang="en-US" sz="2000" dirty="0" smtClean="0">
                <a:solidFill>
                  <a:srgbClr val="FFFF00"/>
                </a:solidFill>
              </a:rPr>
              <a:t>,</a:t>
            </a:r>
            <a:r>
              <a:rPr lang="en-US" sz="2000" dirty="0" smtClean="0">
                <a:solidFill>
                  <a:srgbClr val="CCFFCC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THEN :</a:t>
            </a:r>
            <a:endParaRPr lang="en-US" sz="2000" i="1" dirty="0" smtClean="0">
              <a:solidFill>
                <a:srgbClr val="FFFF00"/>
              </a:solidFill>
            </a:endParaRPr>
          </a:p>
          <a:p>
            <a:r>
              <a:rPr lang="en-US" sz="1600" dirty="0" smtClean="0"/>
              <a:t>A1:  </a:t>
            </a:r>
            <a:r>
              <a:rPr lang="en-US" sz="1600" dirty="0" smtClean="0">
                <a:solidFill>
                  <a:srgbClr val="CCFFCC"/>
                </a:solidFill>
              </a:rPr>
              <a:t>Vent tube and fix the valve</a:t>
            </a:r>
          </a:p>
          <a:p>
            <a:pPr lvl="1"/>
            <a:r>
              <a:rPr lang="en-US" sz="1200" dirty="0" smtClean="0">
                <a:solidFill>
                  <a:srgbClr val="FFFFFF"/>
                </a:solidFill>
              </a:rPr>
              <a:t>Backfill tube, release bonnet , &amp; crane out mechanism</a:t>
            </a:r>
          </a:p>
          <a:p>
            <a:pPr lvl="1"/>
            <a:r>
              <a:rPr lang="en-US" sz="1200" dirty="0" smtClean="0">
                <a:solidFill>
                  <a:srgbClr val="FFFFFF"/>
                </a:solidFill>
              </a:rPr>
              <a:t>Repair (somehow), reinstall &amp; test</a:t>
            </a:r>
          </a:p>
          <a:p>
            <a:pPr lvl="1"/>
            <a:r>
              <a:rPr lang="en-US" sz="1200" dirty="0" smtClean="0">
                <a:solidFill>
                  <a:srgbClr val="FFFFFF"/>
                </a:solidFill>
              </a:rPr>
              <a:t>Pump down &amp; bake (as required)</a:t>
            </a:r>
          </a:p>
          <a:p>
            <a:pPr marL="857250" lvl="2" indent="0">
              <a:buNone/>
            </a:pPr>
            <a:r>
              <a:rPr lang="en-US" sz="1100" dirty="0" smtClean="0">
                <a:solidFill>
                  <a:srgbClr val="008000"/>
                </a:solidFill>
              </a:rPr>
              <a:t>+  </a:t>
            </a:r>
            <a:r>
              <a:rPr lang="en-US" sz="1100" i="1" dirty="0" smtClean="0">
                <a:solidFill>
                  <a:srgbClr val="008000"/>
                </a:solidFill>
              </a:rPr>
              <a:t>May</a:t>
            </a:r>
            <a:r>
              <a:rPr lang="en-US" sz="1100" dirty="0" smtClean="0">
                <a:solidFill>
                  <a:srgbClr val="008000"/>
                </a:solidFill>
              </a:rPr>
              <a:t> figure out what is wrong with this (all?) valves</a:t>
            </a:r>
          </a:p>
          <a:p>
            <a:pPr marL="857250" lvl="2" indent="0">
              <a:buNone/>
            </a:pPr>
            <a:r>
              <a:rPr lang="en-US" sz="1100" dirty="0" smtClean="0">
                <a:solidFill>
                  <a:srgbClr val="FF6600"/>
                </a:solidFill>
              </a:rPr>
              <a:t>-  Extended tube vent (more water  adsorbed for a given concentration)</a:t>
            </a:r>
          </a:p>
          <a:p>
            <a:pPr marL="857250" lvl="2" indent="0">
              <a:buNone/>
            </a:pPr>
            <a:r>
              <a:rPr lang="en-US" sz="1100" dirty="0" smtClean="0">
                <a:solidFill>
                  <a:srgbClr val="FF6600"/>
                </a:solidFill>
              </a:rPr>
              <a:t>-  Risk of guessing wrong about how to repair, parts to replace</a:t>
            </a:r>
          </a:p>
          <a:p>
            <a:pPr marL="857250" lvl="2" indent="0">
              <a:buNone/>
            </a:pPr>
            <a:r>
              <a:rPr lang="en-US" sz="1100" dirty="0" smtClean="0">
                <a:solidFill>
                  <a:srgbClr val="FF6600"/>
                </a:solidFill>
              </a:rPr>
              <a:t>-  Still the same old  </a:t>
            </a:r>
            <a:r>
              <a:rPr lang="en-US" sz="1100" dirty="0" err="1" smtClean="0">
                <a:solidFill>
                  <a:srgbClr val="FF6600"/>
                </a:solidFill>
              </a:rPr>
              <a:t>shi</a:t>
            </a:r>
            <a:r>
              <a:rPr lang="en-US" sz="1100" dirty="0" smtClean="0">
                <a:solidFill>
                  <a:srgbClr val="FF6600"/>
                </a:solidFill>
              </a:rPr>
              <a:t>++y gate valve when you’re done</a:t>
            </a:r>
          </a:p>
          <a:p>
            <a:r>
              <a:rPr lang="en-US" sz="1600" dirty="0"/>
              <a:t>or</a:t>
            </a:r>
            <a:r>
              <a:rPr lang="en-US" sz="1600" dirty="0" smtClean="0"/>
              <a:t>… A2: </a:t>
            </a:r>
            <a:r>
              <a:rPr lang="en-US" sz="1600" dirty="0" smtClean="0">
                <a:solidFill>
                  <a:srgbClr val="CCFFCC"/>
                </a:solidFill>
              </a:rPr>
              <a:t>Vent </a:t>
            </a:r>
            <a:r>
              <a:rPr lang="en-US" sz="1600" dirty="0">
                <a:solidFill>
                  <a:srgbClr val="CCFFCC"/>
                </a:solidFill>
              </a:rPr>
              <a:t>tube and </a:t>
            </a:r>
            <a:r>
              <a:rPr lang="en-US" sz="1600" dirty="0" smtClean="0">
                <a:solidFill>
                  <a:srgbClr val="CCFFCC"/>
                </a:solidFill>
              </a:rPr>
              <a:t>replace the valve entirely</a:t>
            </a:r>
            <a:endParaRPr lang="en-US" sz="1600" dirty="0">
              <a:solidFill>
                <a:srgbClr val="CCFFCC"/>
              </a:solidFill>
            </a:endParaRP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Backfill </a:t>
            </a:r>
            <a:r>
              <a:rPr lang="en-US" sz="1200" dirty="0" smtClean="0">
                <a:solidFill>
                  <a:srgbClr val="FFFFFF"/>
                </a:solidFill>
              </a:rPr>
              <a:t>tube &amp; remove bad gate valve </a:t>
            </a:r>
          </a:p>
          <a:p>
            <a:pPr lvl="1"/>
            <a:r>
              <a:rPr lang="en-US" sz="1200" dirty="0" smtClean="0">
                <a:solidFill>
                  <a:srgbClr val="FFFFFF"/>
                </a:solidFill>
              </a:rPr>
              <a:t>Install replacement valve &amp; test</a:t>
            </a:r>
            <a:endParaRPr lang="en-US" sz="1200" dirty="0">
              <a:solidFill>
                <a:srgbClr val="FFFFFF"/>
              </a:solidFill>
            </a:endParaRPr>
          </a:p>
          <a:p>
            <a:pPr lvl="1"/>
            <a:r>
              <a:rPr lang="en-US" sz="1200" dirty="0" smtClean="0">
                <a:solidFill>
                  <a:srgbClr val="FFFFFF"/>
                </a:solidFill>
              </a:rPr>
              <a:t>Pump </a:t>
            </a:r>
            <a:r>
              <a:rPr lang="en-US" sz="1200" dirty="0">
                <a:solidFill>
                  <a:srgbClr val="FFFFFF"/>
                </a:solidFill>
              </a:rPr>
              <a:t>down &amp; bake (as required</a:t>
            </a:r>
            <a:r>
              <a:rPr lang="en-US" sz="1200" dirty="0" smtClean="0">
                <a:solidFill>
                  <a:srgbClr val="FFFFFF"/>
                </a:solidFill>
              </a:rPr>
              <a:t>)</a:t>
            </a:r>
          </a:p>
          <a:p>
            <a:pPr marL="857250" lvl="2" indent="0">
              <a:buNone/>
            </a:pPr>
            <a:r>
              <a:rPr lang="en-US" sz="1100" dirty="0" smtClean="0">
                <a:solidFill>
                  <a:srgbClr val="008000"/>
                </a:solidFill>
              </a:rPr>
              <a:t>+  Can probably figure </a:t>
            </a:r>
            <a:r>
              <a:rPr lang="en-US" sz="1100" dirty="0">
                <a:solidFill>
                  <a:srgbClr val="008000"/>
                </a:solidFill>
              </a:rPr>
              <a:t>out what is </a:t>
            </a:r>
            <a:r>
              <a:rPr lang="en-US" sz="1100" dirty="0" smtClean="0">
                <a:solidFill>
                  <a:srgbClr val="008000"/>
                </a:solidFill>
              </a:rPr>
              <a:t>wrong, once it’s out on the test bench</a:t>
            </a:r>
            <a:endParaRPr lang="en-US" sz="1100" dirty="0">
              <a:solidFill>
                <a:srgbClr val="008000"/>
              </a:solidFill>
            </a:endParaRPr>
          </a:p>
          <a:p>
            <a:pPr marL="857250" lvl="2" indent="0">
              <a:buNone/>
            </a:pPr>
            <a:r>
              <a:rPr lang="en-US" sz="1100" dirty="0" smtClean="0">
                <a:solidFill>
                  <a:srgbClr val="FF6600"/>
                </a:solidFill>
              </a:rPr>
              <a:t>-  Extended tube vent </a:t>
            </a:r>
            <a:r>
              <a:rPr lang="en-US" sz="1100" dirty="0">
                <a:solidFill>
                  <a:srgbClr val="FF6600"/>
                </a:solidFill>
              </a:rPr>
              <a:t>(more water  </a:t>
            </a:r>
            <a:r>
              <a:rPr lang="en-US" sz="1100" dirty="0" smtClean="0">
                <a:solidFill>
                  <a:srgbClr val="FF6600"/>
                </a:solidFill>
              </a:rPr>
              <a:t>adsorbed)</a:t>
            </a:r>
          </a:p>
          <a:p>
            <a:r>
              <a:rPr lang="en-US" sz="1600" dirty="0"/>
              <a:t>or…</a:t>
            </a:r>
            <a:r>
              <a:rPr lang="en-US" sz="1600" dirty="0" smtClean="0"/>
              <a:t>A3: </a:t>
            </a:r>
            <a:r>
              <a:rPr lang="en-US" sz="1600" dirty="0" smtClean="0">
                <a:solidFill>
                  <a:srgbClr val="CCFFCC"/>
                </a:solidFill>
              </a:rPr>
              <a:t>Close valve once (</a:t>
            </a:r>
            <a:r>
              <a:rPr lang="en-US" sz="1600" dirty="0">
                <a:solidFill>
                  <a:srgbClr val="CCFFCC"/>
                </a:solidFill>
              </a:rPr>
              <a:t>Plan C style</a:t>
            </a:r>
            <a:r>
              <a:rPr lang="en-US" sz="1600" dirty="0" smtClean="0">
                <a:solidFill>
                  <a:srgbClr val="CCFFCC"/>
                </a:solidFill>
              </a:rPr>
              <a:t>), then gut &amp; cap it, leave empty shell</a:t>
            </a:r>
            <a:endParaRPr lang="en-US" sz="800" dirty="0" smtClean="0"/>
          </a:p>
          <a:p>
            <a:pPr lvl="1"/>
            <a:r>
              <a:rPr lang="en-US" sz="1200" dirty="0"/>
              <a:t>Close bad valve one last time; regenerate &amp; vent CP </a:t>
            </a:r>
            <a:endParaRPr lang="en-US" sz="1200" dirty="0" smtClean="0"/>
          </a:p>
          <a:p>
            <a:pPr lvl="1"/>
            <a:r>
              <a:rPr lang="en-US" sz="1200" dirty="0" smtClean="0"/>
              <a:t>Cut </a:t>
            </a:r>
            <a:r>
              <a:rPr lang="en-US" sz="1200" dirty="0"/>
              <a:t>in and install a new valve </a:t>
            </a:r>
            <a:r>
              <a:rPr lang="en-US" sz="1200" i="1" dirty="0"/>
              <a:t>in series </a:t>
            </a:r>
            <a:r>
              <a:rPr lang="en-US" sz="1200" dirty="0"/>
              <a:t>with the failed </a:t>
            </a:r>
            <a:r>
              <a:rPr lang="en-US" sz="1200" dirty="0" smtClean="0"/>
              <a:t>one (BT still under vacuum)</a:t>
            </a:r>
            <a:endParaRPr lang="en-US" sz="1200" dirty="0"/>
          </a:p>
          <a:p>
            <a:pPr lvl="1"/>
            <a:r>
              <a:rPr lang="en-US" sz="1200" dirty="0" smtClean="0"/>
              <a:t>Quickly vent </a:t>
            </a:r>
            <a:r>
              <a:rPr lang="en-US" sz="1200" dirty="0" err="1" smtClean="0"/>
              <a:t>beamtube</a:t>
            </a:r>
            <a:r>
              <a:rPr lang="en-US" sz="1200" dirty="0" smtClean="0"/>
              <a:t> &amp; reopen failed valve</a:t>
            </a:r>
          </a:p>
          <a:p>
            <a:pPr lvl="1"/>
            <a:r>
              <a:rPr lang="en-US" sz="1200" dirty="0" smtClean="0"/>
              <a:t>Crane  out failed mechanism, then cap &amp; reinstall bonnet on </a:t>
            </a:r>
            <a:r>
              <a:rPr lang="en-US" sz="1200" i="1" dirty="0" smtClean="0"/>
              <a:t>empty shell</a:t>
            </a:r>
          </a:p>
          <a:p>
            <a:pPr lvl="1"/>
            <a:r>
              <a:rPr lang="en-US" sz="1200" dirty="0" smtClean="0"/>
              <a:t>Pump down &amp; bake  </a:t>
            </a:r>
            <a:r>
              <a:rPr lang="en-US" sz="1200" dirty="0">
                <a:solidFill>
                  <a:srgbClr val="FFFFFF"/>
                </a:solidFill>
              </a:rPr>
              <a:t>(as required</a:t>
            </a:r>
            <a:r>
              <a:rPr lang="en-US" sz="1200" dirty="0" smtClean="0">
                <a:solidFill>
                  <a:srgbClr val="FFFFFF"/>
                </a:solidFill>
              </a:rPr>
              <a:t>)</a:t>
            </a:r>
          </a:p>
          <a:p>
            <a:pPr marL="857250" lvl="2" indent="0">
              <a:buNone/>
            </a:pPr>
            <a:r>
              <a:rPr lang="en-US" sz="1100" dirty="0">
                <a:solidFill>
                  <a:srgbClr val="008000"/>
                </a:solidFill>
              </a:rPr>
              <a:t>+ Can </a:t>
            </a:r>
            <a:r>
              <a:rPr lang="en-US" sz="1100" dirty="0" smtClean="0">
                <a:solidFill>
                  <a:srgbClr val="008000"/>
                </a:solidFill>
              </a:rPr>
              <a:t> probably figure </a:t>
            </a:r>
            <a:r>
              <a:rPr lang="en-US" sz="1100" dirty="0">
                <a:solidFill>
                  <a:srgbClr val="008000"/>
                </a:solidFill>
              </a:rPr>
              <a:t>out what is </a:t>
            </a:r>
            <a:r>
              <a:rPr lang="en-US" sz="1100" dirty="0" smtClean="0">
                <a:solidFill>
                  <a:srgbClr val="008000"/>
                </a:solidFill>
              </a:rPr>
              <a:t>wrong, </a:t>
            </a:r>
            <a:r>
              <a:rPr lang="en-US" sz="1100" dirty="0">
                <a:solidFill>
                  <a:srgbClr val="008000"/>
                </a:solidFill>
              </a:rPr>
              <a:t>once </a:t>
            </a:r>
            <a:r>
              <a:rPr lang="en-US" sz="1100" dirty="0" smtClean="0">
                <a:solidFill>
                  <a:srgbClr val="008000"/>
                </a:solidFill>
              </a:rPr>
              <a:t>guts are </a:t>
            </a:r>
            <a:r>
              <a:rPr lang="en-US" sz="1100" dirty="0">
                <a:solidFill>
                  <a:srgbClr val="008000"/>
                </a:solidFill>
              </a:rPr>
              <a:t>out on the </a:t>
            </a:r>
            <a:r>
              <a:rPr lang="en-US" sz="1100" dirty="0" smtClean="0">
                <a:solidFill>
                  <a:srgbClr val="008000"/>
                </a:solidFill>
              </a:rPr>
              <a:t>bench</a:t>
            </a:r>
            <a:endParaRPr lang="en-US" sz="1100" dirty="0">
              <a:solidFill>
                <a:srgbClr val="008000"/>
              </a:solidFill>
            </a:endParaRPr>
          </a:p>
          <a:p>
            <a:pPr marL="857250" lvl="2" indent="0">
              <a:buNone/>
            </a:pPr>
            <a:r>
              <a:rPr lang="en-US" sz="1100" dirty="0" smtClean="0">
                <a:solidFill>
                  <a:srgbClr val="008000"/>
                </a:solidFill>
              </a:rPr>
              <a:t>+ Very short tube vent required</a:t>
            </a:r>
          </a:p>
          <a:p>
            <a:pPr marL="857250" lvl="2" indent="0">
              <a:buNone/>
            </a:pPr>
            <a:r>
              <a:rPr lang="en-US" sz="1100" dirty="0" smtClean="0">
                <a:solidFill>
                  <a:srgbClr val="FF6600"/>
                </a:solidFill>
              </a:rPr>
              <a:t>-  Need space </a:t>
            </a:r>
            <a:r>
              <a:rPr lang="en-US" sz="1100" dirty="0">
                <a:solidFill>
                  <a:srgbClr val="FF6600"/>
                </a:solidFill>
              </a:rPr>
              <a:t>for series </a:t>
            </a:r>
            <a:r>
              <a:rPr lang="en-US" sz="1100" dirty="0" smtClean="0">
                <a:solidFill>
                  <a:srgbClr val="FF6600"/>
                </a:solidFill>
              </a:rPr>
              <a:t>valve</a:t>
            </a:r>
            <a:endParaRPr lang="en-US" sz="1100" dirty="0">
              <a:solidFill>
                <a:srgbClr val="FF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4" y="0"/>
            <a:ext cx="8263465" cy="1066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Gate Valve </a:t>
            </a:r>
            <a:r>
              <a:rPr lang="en-US" sz="2800" dirty="0" smtClean="0"/>
              <a:t>Repair Options: </a:t>
            </a:r>
            <a:r>
              <a:rPr lang="en-US" sz="2800" i="1" dirty="0" smtClean="0">
                <a:solidFill>
                  <a:srgbClr val="CCFFCC"/>
                </a:solidFill>
              </a:rPr>
              <a:t>Rock or </a:t>
            </a:r>
            <a:r>
              <a:rPr lang="en-US" sz="2800" i="1" dirty="0" smtClean="0">
                <a:solidFill>
                  <a:srgbClr val="CCFFCC"/>
                </a:solidFill>
              </a:rPr>
              <a:t>Hard </a:t>
            </a:r>
            <a:r>
              <a:rPr lang="en-US" sz="2800" i="1" dirty="0" smtClean="0">
                <a:solidFill>
                  <a:srgbClr val="CCFFCC"/>
                </a:solidFill>
              </a:rPr>
              <a:t>Place? (iv)</a:t>
            </a:r>
            <a:endParaRPr lang="en-US" sz="2800" i="1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33" y="965200"/>
            <a:ext cx="7586134" cy="5059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How can we buy time?</a:t>
            </a:r>
          </a:p>
          <a:p>
            <a:r>
              <a:rPr lang="en-US" sz="2400" dirty="0" smtClean="0">
                <a:solidFill>
                  <a:schemeClr val="accent3"/>
                </a:solidFill>
              </a:rPr>
              <a:t>Control atmosphere around the valve stem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Install “non-vacuum” sealed enclosure 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Backfill with dry air or other gas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empting to try gases with less index noise… but they have high permeation rates, maybe little to gain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May use a </a:t>
            </a:r>
            <a:r>
              <a:rPr lang="en-US" sz="2000" dirty="0" smtClean="0">
                <a:solidFill>
                  <a:srgbClr val="9BBB59"/>
                </a:solidFill>
              </a:rPr>
              <a:t>flexible membrane </a:t>
            </a:r>
            <a:r>
              <a:rPr lang="en-US" sz="2000" dirty="0" smtClean="0">
                <a:solidFill>
                  <a:srgbClr val="FFFFFF"/>
                </a:solidFill>
              </a:rPr>
              <a:t>sealed over valve ( “</a:t>
            </a:r>
            <a:r>
              <a:rPr lang="en-US" sz="2000" dirty="0" err="1" smtClean="0">
                <a:solidFill>
                  <a:srgbClr val="FFFFFF"/>
                </a:solidFill>
              </a:rPr>
              <a:t>Fothering</a:t>
            </a:r>
            <a:r>
              <a:rPr lang="en-US" sz="2000" dirty="0" smtClean="0">
                <a:solidFill>
                  <a:srgbClr val="FFFFFF"/>
                </a:solidFill>
              </a:rPr>
              <a:t>” in maritime parlance)</a:t>
            </a:r>
          </a:p>
          <a:p>
            <a:pPr lvl="2"/>
            <a:r>
              <a:rPr lang="en-US" sz="1600" dirty="0" smtClean="0">
                <a:solidFill>
                  <a:srgbClr val="FFFFFF"/>
                </a:solidFill>
              </a:rPr>
              <a:t>Must reinforce to take </a:t>
            </a:r>
            <a:r>
              <a:rPr lang="en-US" sz="1600" dirty="0" err="1" smtClean="0">
                <a:solidFill>
                  <a:srgbClr val="FFFFFF"/>
                </a:solidFill>
              </a:rPr>
              <a:t>atm</a:t>
            </a:r>
            <a:endParaRPr lang="en-US" sz="2000" dirty="0" smtClean="0">
              <a:solidFill>
                <a:srgbClr val="FFFFFF"/>
              </a:solidFill>
            </a:endParaRP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Could pump in emergency</a:t>
            </a:r>
          </a:p>
          <a:p>
            <a:pPr lvl="2"/>
            <a:r>
              <a:rPr lang="en-US" sz="1600" dirty="0" smtClean="0">
                <a:solidFill>
                  <a:srgbClr val="FFFFFF"/>
                </a:solidFill>
              </a:rPr>
              <a:t>Dangerous, but…</a:t>
            </a:r>
          </a:p>
          <a:p>
            <a:pPr lvl="2"/>
            <a:r>
              <a:rPr lang="en-US" sz="1600" dirty="0" smtClean="0">
                <a:solidFill>
                  <a:srgbClr val="FFFFFF"/>
                </a:solidFill>
              </a:rPr>
              <a:t>If leak accelerates, nothing to lose</a:t>
            </a:r>
          </a:p>
          <a:p>
            <a:pPr lvl="1"/>
            <a:endParaRPr lang="en-US" sz="20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085" y="3628496"/>
            <a:ext cx="3976249" cy="25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4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CBA615-1B52-B74C-B62C-E66A8B943303}" type="slidenum">
              <a:rPr lang="en-US" smtClean="0"/>
              <a:pPr/>
              <a:t>43</a:t>
            </a:fld>
            <a:endParaRPr lang="en-US" dirty="0" smtClean="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82600" y="89885"/>
            <a:ext cx="8204200" cy="68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Refresher: Original I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R </a:t>
            </a:r>
            <a:r>
              <a:rPr lang="en-US" sz="2800" dirty="0" err="1" smtClean="0"/>
              <a:t>Bakeout</a:t>
            </a:r>
            <a:r>
              <a:rPr lang="en-US" sz="2800" dirty="0" smtClean="0"/>
              <a:t> to Desorb Water</a:t>
            </a:r>
            <a:endParaRPr lang="en-US" sz="2800" dirty="0"/>
          </a:p>
        </p:txBody>
      </p:sp>
      <p:pic>
        <p:nvPicPr>
          <p:cNvPr id="306181" name="Picture 5" descr="insulat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797" y="712877"/>
            <a:ext cx="3505200" cy="262889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3628913" y="3624106"/>
            <a:ext cx="5515087" cy="280076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800" dirty="0" smtClean="0">
                <a:latin typeface="Arial" charset="0"/>
              </a:rPr>
              <a:t>  Glass wool </a:t>
            </a:r>
            <a:r>
              <a:rPr lang="en-US" sz="1800" dirty="0" smtClean="0">
                <a:latin typeface="Arial" charset="0"/>
              </a:rPr>
              <a:t>insulation, R = 4.3 m</a:t>
            </a:r>
            <a:r>
              <a:rPr lang="en-US" sz="1800" baseline="30000" dirty="0" smtClean="0">
                <a:latin typeface="Arial" charset="0"/>
              </a:rPr>
              <a:t>2</a:t>
            </a:r>
            <a:r>
              <a:rPr lang="en-US" sz="1800" dirty="0" smtClean="0">
                <a:latin typeface="Arial" charset="0"/>
              </a:rPr>
              <a:t>K/W, t = 15 cm </a:t>
            </a:r>
            <a:endParaRPr lang="en-US" sz="1800" dirty="0" smtClean="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800" dirty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i="1" dirty="0" smtClean="0">
                <a:latin typeface="Arial" charset="0"/>
              </a:rPr>
              <a:t>I</a:t>
            </a:r>
            <a:r>
              <a:rPr lang="en-US" sz="1800" i="1" baseline="-25000" dirty="0" smtClean="0">
                <a:latin typeface="Arial" charset="0"/>
              </a:rPr>
              <a:t>DC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= </a:t>
            </a:r>
            <a:r>
              <a:rPr lang="en-US" sz="1800" dirty="0" smtClean="0">
                <a:latin typeface="Arial" charset="0"/>
              </a:rPr>
              <a:t>2,000 A (surplus FNAL magnet supplies) </a:t>
            </a:r>
          </a:p>
          <a:p>
            <a:pPr>
              <a:buFontTx/>
              <a:buChar char="•"/>
            </a:pPr>
            <a:r>
              <a:rPr lang="en-US" sz="1800" dirty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 Soak ~ 4 weeks @ 150ºC</a:t>
            </a:r>
          </a:p>
          <a:p>
            <a:pPr>
              <a:buFontTx/>
              <a:buChar char="•"/>
            </a:pP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Cryopumps</a:t>
            </a:r>
            <a:r>
              <a:rPr lang="en-US" dirty="0" smtClean="0">
                <a:latin typeface="Arial" charset="0"/>
              </a:rPr>
              <a:t> every </a:t>
            </a:r>
            <a:r>
              <a:rPr lang="en-US" dirty="0">
                <a:latin typeface="Arial" charset="0"/>
              </a:rPr>
              <a:t>250 </a:t>
            </a:r>
            <a:r>
              <a:rPr lang="en-US" dirty="0" smtClean="0">
                <a:latin typeface="Arial" charset="0"/>
              </a:rPr>
              <a:t>m; ports </a:t>
            </a:r>
            <a:r>
              <a:rPr lang="en-US" dirty="0">
                <a:latin typeface="Arial" charset="0"/>
              </a:rPr>
              <a:t>later </a:t>
            </a:r>
            <a:r>
              <a:rPr lang="en-US" dirty="0" err="1" smtClean="0">
                <a:latin typeface="Arial" charset="0"/>
              </a:rPr>
              <a:t>valved</a:t>
            </a:r>
            <a:r>
              <a:rPr lang="en-US" dirty="0" smtClean="0">
                <a:latin typeface="Arial" charset="0"/>
              </a:rPr>
              <a:t> off</a:t>
            </a:r>
            <a:endParaRPr lang="en-US" sz="1800" dirty="0" smtClean="0">
              <a:latin typeface="Arial" charset="0"/>
            </a:endParaRPr>
          </a:p>
          <a:p>
            <a:pPr lvl="1"/>
            <a:endParaRPr lang="en-US" dirty="0" smtClean="0">
              <a:latin typeface="Arial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 charset="0"/>
              </a:rPr>
              <a:t>Final  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J(H</a:t>
            </a:r>
            <a:r>
              <a:rPr lang="en-US" baseline="-25000" dirty="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0)</a:t>
            </a:r>
            <a:r>
              <a:rPr lang="en-US" baseline="-250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Arial" charset="0"/>
              </a:rPr>
              <a:t>&lt; 2e-17 </a:t>
            </a:r>
            <a:r>
              <a:rPr lang="en-US" dirty="0" err="1">
                <a:solidFill>
                  <a:srgbClr val="FFFF00"/>
                </a:solidFill>
                <a:latin typeface="Arial" charset="0"/>
              </a:rPr>
              <a:t>Tl</a:t>
            </a:r>
            <a:r>
              <a:rPr lang="en-US" dirty="0">
                <a:solidFill>
                  <a:srgbClr val="FFFF00"/>
                </a:solidFill>
                <a:latin typeface="Arial" charset="0"/>
              </a:rPr>
              <a:t>/s/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cm</a:t>
            </a:r>
            <a:r>
              <a:rPr lang="en-US" dirty="0">
                <a:latin typeface="Arial" charset="0"/>
              </a:rPr>
              <a:t> </a:t>
            </a:r>
            <a:endParaRPr lang="en-US" dirty="0" smtClean="0">
              <a:latin typeface="Arial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 charset="0"/>
              </a:rPr>
              <a:t>FY97$6.5M for both sites</a:t>
            </a:r>
          </a:p>
          <a:p>
            <a:pPr algn="ctr"/>
            <a:endParaRPr lang="en-US" dirty="0">
              <a:solidFill>
                <a:srgbClr val="3366FF"/>
              </a:solidFill>
              <a:latin typeface="Arial" charset="0"/>
            </a:endParaRPr>
          </a:p>
          <a:p>
            <a:pPr algn="ctr"/>
            <a:r>
              <a:rPr lang="en-US" sz="3200" i="1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i="1" dirty="0" smtClean="0">
                <a:solidFill>
                  <a:srgbClr val="3366FF"/>
                </a:solidFill>
                <a:latin typeface="Arial" charset="0"/>
              </a:rPr>
              <a:t>OVERKILL</a:t>
            </a:r>
            <a:endParaRPr lang="en-US" sz="3200" i="1" dirty="0" smtClean="0">
              <a:solidFill>
                <a:srgbClr val="3366FF"/>
              </a:solidFill>
              <a:latin typeface="Arial" charset="0"/>
            </a:endParaRPr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13" y="3461655"/>
            <a:ext cx="3505200" cy="35052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6" name="Picture 4" descr="bak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7093" y="895564"/>
            <a:ext cx="3925120" cy="2566091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11997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CBA615-1B52-B74C-B62C-E66A8B943303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70234" y="146957"/>
            <a:ext cx="6172200" cy="6858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Bakeout</a:t>
            </a:r>
            <a:r>
              <a:rPr lang="en-US" sz="2400" dirty="0" smtClean="0"/>
              <a:t> Results (Hanford)</a:t>
            </a:r>
            <a:endParaRPr lang="en-US" sz="2400" dirty="0"/>
          </a:p>
        </p:txBody>
      </p:sp>
      <p:pic>
        <p:nvPicPr>
          <p:cNvPr id="4" name="Picture 3" descr="Residual Gas in the LIGO Beam Tubes 4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4570" y="91171"/>
            <a:ext cx="5727412" cy="739985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17800" y="3378200"/>
            <a:ext cx="829733" cy="2709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46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18067" y="182033"/>
            <a:ext cx="8144933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Revisiting the J(H</a:t>
            </a:r>
            <a:r>
              <a:rPr lang="en-US" baseline="-25000" dirty="0" smtClean="0"/>
              <a:t>2</a:t>
            </a:r>
            <a:r>
              <a:rPr lang="en-US" dirty="0" smtClean="0"/>
              <a:t>O) Requirement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09C4E-D474-5F40-8EC2-289DC802E46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91446" y="1028701"/>
            <a:ext cx="4676499" cy="4493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Consider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1800" dirty="0" smtClean="0">
                <a:latin typeface="Arial" charset="0"/>
              </a:rPr>
              <a:t>- and </a:t>
            </a:r>
            <a:r>
              <a:rPr lang="en-US" sz="1800" dirty="0" smtClean="0">
                <a:solidFill>
                  <a:srgbClr val="800080"/>
                </a:solidFill>
                <a:latin typeface="Arial" charset="0"/>
              </a:rPr>
              <a:t>15</a:t>
            </a:r>
            <a:r>
              <a:rPr lang="en-US" sz="1800" dirty="0" smtClean="0">
                <a:latin typeface="Arial" charset="0"/>
              </a:rPr>
              <a:t>- pump cases </a:t>
            </a:r>
            <a:endParaRPr lang="en-US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	</a:t>
            </a:r>
            <a:r>
              <a:rPr lang="en-US" dirty="0" smtClean="0">
                <a:latin typeface="Arial" charset="0"/>
              </a:rPr>
              <a:t>+ </a:t>
            </a:r>
            <a:r>
              <a:rPr lang="en-US" dirty="0" err="1" smtClean="0">
                <a:latin typeface="Arial" charset="0"/>
              </a:rPr>
              <a:t>cryopumps</a:t>
            </a:r>
            <a:r>
              <a:rPr lang="en-US" dirty="0" smtClean="0">
                <a:latin typeface="Arial" charset="0"/>
              </a:rPr>
              <a:t> at ends</a:t>
            </a:r>
          </a:p>
          <a:p>
            <a:pPr algn="ctr"/>
            <a:endParaRPr lang="en-US" dirty="0" smtClean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 Assign </a:t>
            </a:r>
            <a:r>
              <a:rPr lang="en-US" i="1" dirty="0" smtClean="0">
                <a:latin typeface="Arial" charset="0"/>
              </a:rPr>
              <a:t>S</a:t>
            </a:r>
            <a:r>
              <a:rPr lang="en-US" i="1" baseline="-25000" dirty="0" smtClean="0">
                <a:latin typeface="Arial" charset="0"/>
              </a:rPr>
              <a:t>h</a:t>
            </a:r>
            <a:r>
              <a:rPr lang="en-US" i="1" baseline="30000" dirty="0" smtClean="0">
                <a:latin typeface="Arial" charset="0"/>
              </a:rPr>
              <a:t>1/2</a:t>
            </a:r>
            <a:r>
              <a:rPr lang="en-US" dirty="0" smtClean="0">
                <a:latin typeface="Arial" charset="0"/>
              </a:rPr>
              <a:t>(H</a:t>
            </a:r>
            <a:r>
              <a:rPr lang="en-US" baseline="-25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0) &lt; 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0.1</a:t>
            </a:r>
            <a:r>
              <a:rPr lang="en-US" dirty="0" smtClean="0">
                <a:latin typeface="Arial" charset="0"/>
              </a:rPr>
              <a:t> x min </a:t>
            </a:r>
            <a:r>
              <a:rPr lang="en-US" dirty="0" err="1" smtClean="0">
                <a:latin typeface="Arial" charset="0"/>
              </a:rPr>
              <a:t>aL</a:t>
            </a:r>
            <a:r>
              <a:rPr lang="en-US" dirty="0" smtClean="0">
                <a:latin typeface="Arial" charset="0"/>
              </a:rPr>
              <a:t> curve</a:t>
            </a:r>
            <a:r>
              <a:rPr lang="en-US" baseline="30000" dirty="0" smtClean="0">
                <a:latin typeface="Arial" charset="0"/>
              </a:rPr>
              <a:t>1</a:t>
            </a:r>
            <a:endParaRPr lang="en-US" dirty="0" smtClean="0">
              <a:latin typeface="Arial" charset="0"/>
            </a:endParaRPr>
          </a:p>
          <a:p>
            <a:pPr algn="ctr"/>
            <a:endParaRPr lang="en-US" i="1" dirty="0" smtClean="0">
              <a:latin typeface="Arial" charset="0"/>
            </a:endParaRPr>
          </a:p>
          <a:p>
            <a:pPr algn="ctr"/>
            <a:r>
              <a:rPr lang="en-US" i="1" dirty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latin typeface="Arial" charset="0"/>
              </a:rPr>
              <a:t>S</a:t>
            </a:r>
            <a:r>
              <a:rPr lang="en-US" i="1" baseline="-25000" dirty="0" smtClean="0">
                <a:latin typeface="Arial" charset="0"/>
              </a:rPr>
              <a:t>h</a:t>
            </a:r>
            <a:r>
              <a:rPr lang="en-US" i="1" baseline="30000" dirty="0" smtClean="0">
                <a:latin typeface="Arial" charset="0"/>
              </a:rPr>
              <a:t>1</a:t>
            </a:r>
            <a:r>
              <a:rPr lang="en-US" i="1" baseline="30000" dirty="0">
                <a:latin typeface="Arial" charset="0"/>
              </a:rPr>
              <a:t>/2 </a:t>
            </a:r>
            <a:r>
              <a:rPr lang="en-US" dirty="0" smtClean="0">
                <a:latin typeface="Arial" charset="0"/>
              </a:rPr>
              <a:t>(</a:t>
            </a:r>
            <a:r>
              <a:rPr lang="en-US" dirty="0">
                <a:latin typeface="Arial" charset="0"/>
              </a:rPr>
              <a:t>H</a:t>
            </a:r>
            <a:r>
              <a:rPr lang="en-US" baseline="-25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0) </a:t>
            </a:r>
            <a:r>
              <a:rPr lang="en-US" dirty="0" smtClean="0">
                <a:latin typeface="Arial" charset="0"/>
              </a:rPr>
              <a:t>&lt; 2.6 x 10</a:t>
            </a:r>
            <a:r>
              <a:rPr lang="en-US" baseline="30000" dirty="0" smtClean="0">
                <a:latin typeface="Arial" charset="0"/>
              </a:rPr>
              <a:t>-25  </a:t>
            </a:r>
            <a:r>
              <a:rPr lang="en-US" dirty="0" smtClean="0">
                <a:latin typeface="Arial" charset="0"/>
              </a:rPr>
              <a:t>Hz</a:t>
            </a:r>
            <a:r>
              <a:rPr lang="en-US" baseline="30000" dirty="0" smtClean="0">
                <a:latin typeface="Arial" charset="0"/>
              </a:rPr>
              <a:t>-1/2</a:t>
            </a:r>
          </a:p>
          <a:p>
            <a:pPr algn="ctr"/>
            <a:endParaRPr lang="en-US" baseline="30000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Then</a:t>
            </a:r>
            <a:r>
              <a:rPr lang="en-US" baseline="30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, for 2 pumps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 charset="0"/>
            </a:endParaRPr>
          </a:p>
          <a:p>
            <a:pPr algn="ctr"/>
            <a:r>
              <a:rPr lang="en-US" dirty="0" smtClean="0">
                <a:solidFill>
                  <a:srgbClr val="3366FF"/>
                </a:solidFill>
                <a:latin typeface="Arial" charset="0"/>
              </a:rPr>
              <a:t>J(H</a:t>
            </a:r>
            <a:r>
              <a:rPr lang="en-US" baseline="-25000" dirty="0" smtClean="0">
                <a:solidFill>
                  <a:srgbClr val="3366FF"/>
                </a:solidFill>
                <a:latin typeface="Arial" charset="0"/>
              </a:rPr>
              <a:t>2</a:t>
            </a:r>
            <a:r>
              <a:rPr lang="en-US" dirty="0" smtClean="0">
                <a:solidFill>
                  <a:srgbClr val="3366FF"/>
                </a:solidFill>
                <a:latin typeface="Arial" charset="0"/>
              </a:rPr>
              <a:t>O)</a:t>
            </a:r>
            <a:r>
              <a:rPr lang="en-US" baseline="-25000" dirty="0" smtClean="0">
                <a:solidFill>
                  <a:srgbClr val="3366FF"/>
                </a:solidFill>
                <a:latin typeface="Arial" charset="0"/>
              </a:rPr>
              <a:t>2p</a:t>
            </a:r>
            <a:r>
              <a:rPr lang="en-US" dirty="0" smtClean="0">
                <a:solidFill>
                  <a:srgbClr val="3366FF"/>
                </a:solidFill>
                <a:latin typeface="Arial" charset="0"/>
              </a:rPr>
              <a:t> &lt; 2.0 x 10</a:t>
            </a:r>
            <a:r>
              <a:rPr lang="en-US" baseline="30000" dirty="0" smtClean="0">
                <a:solidFill>
                  <a:srgbClr val="3366FF"/>
                </a:solidFill>
                <a:latin typeface="Arial" charset="0"/>
              </a:rPr>
              <a:t>-15 </a:t>
            </a:r>
            <a:r>
              <a:rPr lang="en-US" dirty="0" smtClean="0">
                <a:solidFill>
                  <a:srgbClr val="3366FF"/>
                </a:solidFill>
                <a:latin typeface="Arial" charset="0"/>
              </a:rPr>
              <a:t>T l</a:t>
            </a:r>
            <a:r>
              <a:rPr lang="en-US" dirty="0" smtClean="0">
                <a:solidFill>
                  <a:srgbClr val="3366FF"/>
                </a:solidFill>
                <a:latin typeface="Arial" charset="0"/>
              </a:rPr>
              <a:t> s</a:t>
            </a:r>
            <a:r>
              <a:rPr lang="en-US" baseline="30000" dirty="0" smtClean="0">
                <a:solidFill>
                  <a:srgbClr val="3366FF"/>
                </a:solidFill>
                <a:latin typeface="Arial" charset="0"/>
              </a:rPr>
              <a:t>-1 </a:t>
            </a:r>
            <a:r>
              <a:rPr lang="en-US" dirty="0" smtClean="0">
                <a:solidFill>
                  <a:srgbClr val="3366FF"/>
                </a:solidFill>
                <a:latin typeface="Arial" charset="0"/>
              </a:rPr>
              <a:t>cm</a:t>
            </a:r>
            <a:r>
              <a:rPr lang="en-US" baseline="30000" dirty="0" smtClean="0">
                <a:solidFill>
                  <a:srgbClr val="3366FF"/>
                </a:solidFill>
                <a:latin typeface="Arial" charset="0"/>
              </a:rPr>
              <a:t>-2</a:t>
            </a:r>
          </a:p>
          <a:p>
            <a:endParaRPr lang="en-US" baseline="30000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and </a:t>
            </a:r>
            <a:r>
              <a:rPr lang="en-US" dirty="0">
                <a:latin typeface="Arial" charset="0"/>
              </a:rPr>
              <a:t>for </a:t>
            </a:r>
            <a:r>
              <a:rPr lang="en-US" dirty="0" smtClean="0">
                <a:latin typeface="Arial" charset="0"/>
              </a:rPr>
              <a:t>15 pumps</a:t>
            </a:r>
          </a:p>
          <a:p>
            <a:pPr algn="ctr"/>
            <a:endParaRPr lang="en-US" dirty="0" smtClean="0">
              <a:latin typeface="Arial" charset="0"/>
            </a:endParaRPr>
          </a:p>
          <a:p>
            <a:pPr algn="ctr"/>
            <a:r>
              <a:rPr lang="en-US" dirty="0" smtClean="0">
                <a:solidFill>
                  <a:srgbClr val="3366FF"/>
                </a:solidFill>
                <a:latin typeface="Arial" charset="0"/>
              </a:rPr>
              <a:t>J</a:t>
            </a:r>
            <a:r>
              <a:rPr lang="en-US" dirty="0">
                <a:solidFill>
                  <a:srgbClr val="3366FF"/>
                </a:solidFill>
                <a:latin typeface="Arial" charset="0"/>
              </a:rPr>
              <a:t>(H</a:t>
            </a:r>
            <a:r>
              <a:rPr lang="en-US" baseline="-25000" dirty="0">
                <a:solidFill>
                  <a:srgbClr val="3366FF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3366FF"/>
                </a:solidFill>
                <a:latin typeface="Arial" charset="0"/>
              </a:rPr>
              <a:t>O</a:t>
            </a:r>
            <a:r>
              <a:rPr lang="en-US" dirty="0" smtClean="0">
                <a:solidFill>
                  <a:srgbClr val="3366FF"/>
                </a:solidFill>
                <a:latin typeface="Arial" charset="0"/>
              </a:rPr>
              <a:t>)</a:t>
            </a:r>
            <a:r>
              <a:rPr lang="en-US" baseline="-25000" dirty="0" smtClean="0">
                <a:solidFill>
                  <a:srgbClr val="3366FF"/>
                </a:solidFill>
                <a:latin typeface="Arial" charset="0"/>
              </a:rPr>
              <a:t>15p</a:t>
            </a:r>
            <a:r>
              <a:rPr lang="en-US" dirty="0" smtClean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3366FF"/>
                </a:solidFill>
                <a:latin typeface="Arial" charset="0"/>
              </a:rPr>
              <a:t>&lt; </a:t>
            </a:r>
            <a:r>
              <a:rPr lang="en-US" dirty="0" smtClean="0">
                <a:solidFill>
                  <a:srgbClr val="3366FF"/>
                </a:solidFill>
                <a:latin typeface="Arial" charset="0"/>
              </a:rPr>
              <a:t>4.3 </a:t>
            </a:r>
            <a:r>
              <a:rPr lang="en-US" dirty="0">
                <a:solidFill>
                  <a:srgbClr val="3366FF"/>
                </a:solidFill>
                <a:latin typeface="Arial" charset="0"/>
              </a:rPr>
              <a:t>x 10</a:t>
            </a:r>
            <a:r>
              <a:rPr lang="en-US" baseline="30000" dirty="0">
                <a:solidFill>
                  <a:srgbClr val="3366FF"/>
                </a:solidFill>
                <a:latin typeface="Arial" charset="0"/>
              </a:rPr>
              <a:t>-15 </a:t>
            </a:r>
            <a:r>
              <a:rPr lang="en-US" dirty="0" smtClean="0">
                <a:solidFill>
                  <a:srgbClr val="3366FF"/>
                </a:solidFill>
                <a:latin typeface="Arial" charset="0"/>
              </a:rPr>
              <a:t>T l </a:t>
            </a:r>
            <a:r>
              <a:rPr lang="en-US" dirty="0">
                <a:solidFill>
                  <a:srgbClr val="3366FF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3366FF"/>
                </a:solidFill>
                <a:latin typeface="Arial" charset="0"/>
              </a:rPr>
              <a:t>-1 </a:t>
            </a:r>
            <a:r>
              <a:rPr lang="en-US" dirty="0">
                <a:solidFill>
                  <a:srgbClr val="3366FF"/>
                </a:solidFill>
                <a:latin typeface="Arial" charset="0"/>
              </a:rPr>
              <a:t>cm</a:t>
            </a:r>
            <a:r>
              <a:rPr lang="en-US" baseline="30000" dirty="0">
                <a:solidFill>
                  <a:srgbClr val="3366FF"/>
                </a:solidFill>
                <a:latin typeface="Arial" charset="0"/>
              </a:rPr>
              <a:t>-2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 charset="0"/>
            </a:endParaRPr>
          </a:p>
          <a:p>
            <a:r>
              <a:rPr lang="en-US" sz="1600" i="1" dirty="0" smtClean="0">
                <a:latin typeface="Arial" charset="0"/>
              </a:rPr>
              <a:t>(no leaks, just </a:t>
            </a:r>
            <a:r>
              <a:rPr lang="en-US" sz="1600" i="1" dirty="0" err="1" smtClean="0">
                <a:latin typeface="Arial" charset="0"/>
              </a:rPr>
              <a:t>autogenous</a:t>
            </a:r>
            <a:r>
              <a:rPr lang="en-US" sz="1600" i="1" dirty="0" smtClean="0">
                <a:latin typeface="Arial" charset="0"/>
              </a:rPr>
              <a:t> water; F</a:t>
            </a:r>
            <a:r>
              <a:rPr lang="en-US" sz="1600" i="1" baseline="-25000" dirty="0" smtClean="0">
                <a:latin typeface="Arial" charset="0"/>
              </a:rPr>
              <a:t>i </a:t>
            </a:r>
            <a:r>
              <a:rPr lang="en-US" sz="1600" i="1" dirty="0" smtClean="0">
                <a:latin typeface="Arial" charset="0"/>
              </a:rPr>
              <a:t>= 534 l/s)</a:t>
            </a:r>
            <a:endParaRPr lang="en-US" sz="1600" i="1" dirty="0">
              <a:latin typeface="Arial" charset="0"/>
            </a:endParaRPr>
          </a:p>
          <a:p>
            <a:endParaRPr lang="en-US" baseline="30000" dirty="0" smtClean="0"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5067" y="5873803"/>
            <a:ext cx="37168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baseline="30000" dirty="0" smtClean="0"/>
              <a:t>1</a:t>
            </a:r>
            <a:r>
              <a:rPr lang="en-US" sz="1600" i="1" dirty="0" smtClean="0"/>
              <a:t> T1400177, Fig. 3, “BNS Optimized 125W”</a:t>
            </a:r>
          </a:p>
          <a:p>
            <a:r>
              <a:rPr lang="en-US" sz="1600" i="1" baseline="30000" dirty="0" smtClean="0"/>
              <a:t>2</a:t>
            </a:r>
            <a:r>
              <a:rPr lang="en-US" sz="1600" i="1" dirty="0" smtClean="0"/>
              <a:t> T1500202</a:t>
            </a:r>
            <a:endParaRPr lang="en-US" sz="16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4797578" y="1540236"/>
            <a:ext cx="4227889" cy="3760484"/>
            <a:chOff x="4797578" y="1540236"/>
            <a:chExt cx="4227889" cy="37604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7578" y="1540236"/>
              <a:ext cx="4227889" cy="376048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952067" y="3677754"/>
              <a:ext cx="9313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 pumps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91400" y="4258740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800080"/>
                  </a:solidFill>
                </a:rPr>
                <a:t>15 pumps</a:t>
              </a:r>
              <a:endParaRPr lang="en-US" sz="1400" dirty="0">
                <a:solidFill>
                  <a:srgbClr val="80008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164666" y="5937049"/>
            <a:ext cx="3716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NB:  1 </a:t>
            </a:r>
            <a:r>
              <a:rPr lang="en-US" sz="1600" dirty="0">
                <a:latin typeface="Arial" charset="0"/>
              </a:rPr>
              <a:t>T l s</a:t>
            </a:r>
            <a:r>
              <a:rPr lang="en-US" sz="1600" baseline="30000" dirty="0">
                <a:latin typeface="Arial" charset="0"/>
              </a:rPr>
              <a:t>-1 </a:t>
            </a:r>
            <a:r>
              <a:rPr lang="en-US" sz="1600" dirty="0">
                <a:latin typeface="Arial" charset="0"/>
              </a:rPr>
              <a:t>cm</a:t>
            </a:r>
            <a:r>
              <a:rPr lang="en-US" sz="1600" baseline="30000" dirty="0">
                <a:latin typeface="Arial" charset="0"/>
              </a:rPr>
              <a:t>-</a:t>
            </a:r>
            <a:r>
              <a:rPr lang="en-US" sz="1600" baseline="30000" dirty="0" smtClean="0">
                <a:latin typeface="Arial" charset="0"/>
              </a:rPr>
              <a:t>2 </a:t>
            </a:r>
            <a:r>
              <a:rPr lang="en-US" sz="1600" dirty="0" smtClean="0"/>
              <a:t>= 1.33 x 10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 W m</a:t>
            </a:r>
            <a:r>
              <a:rPr lang="en-US" sz="1600" baseline="30000" dirty="0" smtClean="0"/>
              <a:t>-2</a:t>
            </a:r>
            <a:endParaRPr lang="en-US" sz="1600" baseline="30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6900333" y="6492875"/>
            <a:ext cx="2133600" cy="365125"/>
          </a:xfrm>
        </p:spPr>
        <p:txBody>
          <a:bodyPr/>
          <a:lstStyle/>
          <a:p>
            <a:fld id="{DA0F9753-449E-F943-917E-77475E32F2D3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pic>
        <p:nvPicPr>
          <p:cNvPr id="15" name="図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280" y="294202"/>
            <a:ext cx="2658535" cy="347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17800" y="262766"/>
            <a:ext cx="4080933" cy="587374"/>
          </a:xfrm>
        </p:spPr>
        <p:txBody>
          <a:bodyPr>
            <a:noAutofit/>
          </a:bodyPr>
          <a:lstStyle/>
          <a:p>
            <a:r>
              <a:rPr lang="en-US" sz="2000" b="1" i="1" dirty="0" smtClean="0">
                <a:solidFill>
                  <a:srgbClr val="CCFFCC"/>
                </a:solidFill>
              </a:rPr>
              <a:t>Unbaked Water Outgassing</a:t>
            </a:r>
            <a:br>
              <a:rPr lang="en-US" sz="2000" b="1" i="1" dirty="0" smtClean="0">
                <a:solidFill>
                  <a:srgbClr val="CCFFCC"/>
                </a:solidFill>
              </a:rPr>
            </a:br>
            <a:r>
              <a:rPr lang="en-US" sz="2000" b="1" i="1" dirty="0" smtClean="0">
                <a:solidFill>
                  <a:srgbClr val="CCFFCC"/>
                </a:solidFill>
              </a:rPr>
              <a:t>(norm. to 1000 hours)</a:t>
            </a:r>
            <a:endParaRPr lang="en-US" sz="2000" b="1" i="1" dirty="0">
              <a:solidFill>
                <a:srgbClr val="CCFF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506" y="1123155"/>
            <a:ext cx="2756107" cy="2438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11613" y="3854068"/>
            <a:ext cx="310726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Saito et al (KAGRA, 2011)</a:t>
            </a:r>
          </a:p>
          <a:p>
            <a:pPr algn="ctr"/>
            <a:r>
              <a:rPr lang="en-US" sz="1050" dirty="0" smtClean="0"/>
              <a:t>ECB 304L, 200C conditioning bake</a:t>
            </a:r>
          </a:p>
          <a:p>
            <a:pPr algn="ctr"/>
            <a:r>
              <a:rPr lang="en-US" sz="1050" dirty="0" smtClean="0"/>
              <a:t>-40C </a:t>
            </a:r>
            <a:r>
              <a:rPr lang="en-US" sz="1050" dirty="0" err="1" smtClean="0"/>
              <a:t>dewpoint</a:t>
            </a:r>
            <a:r>
              <a:rPr lang="en-US" sz="1050" dirty="0" smtClean="0"/>
              <a:t> (127 ppm) re-exposure</a:t>
            </a:r>
            <a:endParaRPr lang="en-US" sz="1050" baseline="30000" dirty="0" smtClean="0">
              <a:latin typeface="Arial" charset="0"/>
            </a:endParaRPr>
          </a:p>
          <a:p>
            <a:pPr algn="ctr"/>
            <a:r>
              <a:rPr lang="en-US" sz="1050" dirty="0">
                <a:solidFill>
                  <a:srgbClr val="3366FF"/>
                </a:solidFill>
                <a:latin typeface="Arial" charset="0"/>
              </a:rPr>
              <a:t>J(H</a:t>
            </a:r>
            <a:r>
              <a:rPr lang="en-US" sz="1050" baseline="-25000" dirty="0">
                <a:solidFill>
                  <a:srgbClr val="3366FF"/>
                </a:solidFill>
                <a:latin typeface="Arial" charset="0"/>
              </a:rPr>
              <a:t>2</a:t>
            </a:r>
            <a:r>
              <a:rPr lang="en-US" sz="1050" dirty="0">
                <a:solidFill>
                  <a:srgbClr val="3366FF"/>
                </a:solidFill>
                <a:latin typeface="Arial" charset="0"/>
              </a:rPr>
              <a:t>O</a:t>
            </a:r>
            <a:r>
              <a:rPr lang="en-US" sz="1050" dirty="0" smtClean="0">
                <a:solidFill>
                  <a:srgbClr val="3366FF"/>
                </a:solidFill>
                <a:latin typeface="Arial" charset="0"/>
              </a:rPr>
              <a:t>)</a:t>
            </a:r>
            <a:r>
              <a:rPr lang="en-US" sz="1050" baseline="-25000" dirty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n-US" sz="1050" dirty="0" smtClean="0">
                <a:solidFill>
                  <a:srgbClr val="3366FF"/>
                </a:solidFill>
                <a:latin typeface="Arial" charset="0"/>
              </a:rPr>
              <a:t> ~ 2 </a:t>
            </a:r>
            <a:r>
              <a:rPr lang="en-US" sz="1050" dirty="0">
                <a:solidFill>
                  <a:srgbClr val="3366FF"/>
                </a:solidFill>
                <a:latin typeface="Arial" charset="0"/>
              </a:rPr>
              <a:t>x 10</a:t>
            </a:r>
            <a:r>
              <a:rPr lang="en-US" sz="1050" baseline="30000" dirty="0">
                <a:solidFill>
                  <a:srgbClr val="3366FF"/>
                </a:solidFill>
                <a:latin typeface="Arial" charset="0"/>
              </a:rPr>
              <a:t>-</a:t>
            </a:r>
            <a:r>
              <a:rPr lang="en-US" sz="1050" baseline="30000" dirty="0" smtClean="0">
                <a:solidFill>
                  <a:srgbClr val="3366FF"/>
                </a:solidFill>
                <a:latin typeface="Arial" charset="0"/>
              </a:rPr>
              <a:t>13 </a:t>
            </a:r>
            <a:r>
              <a:rPr lang="en-US" sz="1050" dirty="0">
                <a:solidFill>
                  <a:srgbClr val="3366FF"/>
                </a:solidFill>
                <a:latin typeface="Arial" charset="0"/>
              </a:rPr>
              <a:t>T l s</a:t>
            </a:r>
            <a:r>
              <a:rPr lang="en-US" sz="1050" baseline="30000" dirty="0">
                <a:solidFill>
                  <a:srgbClr val="3366FF"/>
                </a:solidFill>
                <a:latin typeface="Arial" charset="0"/>
              </a:rPr>
              <a:t>-1 </a:t>
            </a:r>
            <a:r>
              <a:rPr lang="en-US" sz="1050" dirty="0">
                <a:solidFill>
                  <a:srgbClr val="3366FF"/>
                </a:solidFill>
                <a:latin typeface="Arial" charset="0"/>
              </a:rPr>
              <a:t>cm</a:t>
            </a:r>
            <a:r>
              <a:rPr lang="en-US" sz="1050" baseline="30000" dirty="0">
                <a:solidFill>
                  <a:srgbClr val="3366FF"/>
                </a:solidFill>
                <a:latin typeface="Arial" charset="0"/>
              </a:rPr>
              <a:t>-</a:t>
            </a:r>
            <a:r>
              <a:rPr lang="en-US" sz="1050" baseline="30000" dirty="0" smtClean="0">
                <a:solidFill>
                  <a:srgbClr val="3366FF"/>
                </a:solidFill>
                <a:latin typeface="Arial" charset="0"/>
              </a:rPr>
              <a:t>2 </a:t>
            </a:r>
            <a:r>
              <a:rPr lang="en-US" sz="1050" dirty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n-US" sz="1050" dirty="0" smtClean="0">
                <a:solidFill>
                  <a:srgbClr val="3366FF"/>
                </a:solidFill>
                <a:latin typeface="Arial" charset="0"/>
              </a:rPr>
              <a:t>x (1000 h)/t </a:t>
            </a:r>
            <a:endParaRPr lang="en-US" sz="1050" baseline="30000" dirty="0">
              <a:solidFill>
                <a:srgbClr val="3366FF"/>
              </a:solidFill>
              <a:latin typeface="Arial" charset="0"/>
            </a:endParaRPr>
          </a:p>
          <a:p>
            <a:pPr algn="ctr"/>
            <a:endParaRPr lang="en-US" sz="1050" baseline="30000" dirty="0"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55506" y="3561555"/>
            <a:ext cx="2756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Li and </a:t>
            </a:r>
            <a:r>
              <a:rPr lang="en-US" sz="1100" dirty="0" err="1" smtClean="0"/>
              <a:t>Dylla</a:t>
            </a:r>
            <a:r>
              <a:rPr lang="en-US" sz="1100" dirty="0" smtClean="0"/>
              <a:t> (1993)</a:t>
            </a:r>
          </a:p>
          <a:p>
            <a:pPr algn="ctr"/>
            <a:r>
              <a:rPr lang="en-US" sz="1100" dirty="0" err="1" smtClean="0"/>
              <a:t>Electropolished</a:t>
            </a:r>
            <a:r>
              <a:rPr lang="en-US" sz="1100" dirty="0" smtClean="0"/>
              <a:t> 304L</a:t>
            </a:r>
          </a:p>
          <a:p>
            <a:pPr algn="ctr"/>
            <a:r>
              <a:rPr lang="en-US" sz="1100" dirty="0">
                <a:latin typeface="Arial" charset="0"/>
              </a:rPr>
              <a:t>10 ppm </a:t>
            </a:r>
            <a:r>
              <a:rPr lang="en-US" sz="1100" dirty="0" smtClean="0">
                <a:latin typeface="Arial" charset="0"/>
              </a:rPr>
              <a:t>water content air re</a:t>
            </a:r>
            <a:r>
              <a:rPr lang="en-US" sz="1100" dirty="0">
                <a:latin typeface="Arial" charset="0"/>
              </a:rPr>
              <a:t>-</a:t>
            </a:r>
            <a:r>
              <a:rPr lang="en-US" sz="1100" dirty="0" smtClean="0">
                <a:latin typeface="Arial" charset="0"/>
              </a:rPr>
              <a:t>exposure</a:t>
            </a:r>
            <a:endParaRPr lang="en-US" sz="1100" dirty="0" smtClean="0"/>
          </a:p>
          <a:p>
            <a:pPr algn="ctr"/>
            <a:r>
              <a:rPr lang="en-US" sz="1100" dirty="0">
                <a:solidFill>
                  <a:srgbClr val="3366FF"/>
                </a:solidFill>
                <a:latin typeface="Arial" charset="0"/>
              </a:rPr>
              <a:t>J(H</a:t>
            </a:r>
            <a:r>
              <a:rPr lang="en-US" sz="1100" baseline="-25000" dirty="0">
                <a:solidFill>
                  <a:srgbClr val="3366FF"/>
                </a:solidFill>
                <a:latin typeface="Arial" charset="0"/>
              </a:rPr>
              <a:t>2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O)</a:t>
            </a:r>
            <a:r>
              <a:rPr lang="en-US" sz="1100" baseline="-25000" dirty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 ~ </a:t>
            </a:r>
            <a:r>
              <a:rPr lang="en-US" sz="1100" dirty="0" smtClean="0">
                <a:solidFill>
                  <a:srgbClr val="3366FF"/>
                </a:solidFill>
                <a:latin typeface="Arial" charset="0"/>
              </a:rPr>
              <a:t>4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x 10</a:t>
            </a:r>
            <a:r>
              <a:rPr lang="en-US" sz="1100" baseline="30000" dirty="0">
                <a:solidFill>
                  <a:srgbClr val="3366FF"/>
                </a:solidFill>
                <a:latin typeface="Arial" charset="0"/>
              </a:rPr>
              <a:t>-</a:t>
            </a:r>
            <a:r>
              <a:rPr lang="en-US" sz="1100" baseline="30000" dirty="0" smtClean="0">
                <a:solidFill>
                  <a:srgbClr val="3366FF"/>
                </a:solidFill>
                <a:latin typeface="Arial" charset="0"/>
              </a:rPr>
              <a:t>12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T l s</a:t>
            </a:r>
            <a:r>
              <a:rPr lang="en-US" sz="1100" baseline="30000" dirty="0">
                <a:solidFill>
                  <a:srgbClr val="3366FF"/>
                </a:solidFill>
                <a:latin typeface="Arial" charset="0"/>
              </a:rPr>
              <a:t>-1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cm</a:t>
            </a:r>
            <a:r>
              <a:rPr lang="en-US" sz="1100" baseline="30000" dirty="0">
                <a:solidFill>
                  <a:srgbClr val="3366FF"/>
                </a:solidFill>
                <a:latin typeface="Arial" charset="0"/>
              </a:rPr>
              <a:t>-2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 x (</a:t>
            </a:r>
            <a:r>
              <a:rPr lang="en-US" sz="1100" dirty="0" smtClean="0">
                <a:solidFill>
                  <a:srgbClr val="3366FF"/>
                </a:solidFill>
                <a:latin typeface="Arial" charset="0"/>
              </a:rPr>
              <a:t>1000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h)/t </a:t>
            </a:r>
            <a:endParaRPr lang="en-US" sz="1100" baseline="30000" dirty="0">
              <a:solidFill>
                <a:srgbClr val="3366FF"/>
              </a:solidFill>
              <a:latin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31" y="262766"/>
            <a:ext cx="2922003" cy="24961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5331" y="2782079"/>
            <a:ext cx="28352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Weiss et al, T970111</a:t>
            </a:r>
          </a:p>
          <a:p>
            <a:pPr algn="ctr"/>
            <a:r>
              <a:rPr lang="en-US" sz="1100" dirty="0" smtClean="0"/>
              <a:t>LHO </a:t>
            </a:r>
            <a:r>
              <a:rPr lang="en-US" sz="1100" dirty="0" err="1" smtClean="0"/>
              <a:t>beamtube</a:t>
            </a:r>
            <a:endParaRPr lang="en-US" sz="1100" dirty="0" smtClean="0"/>
          </a:p>
          <a:p>
            <a:pPr algn="ctr"/>
            <a:r>
              <a:rPr lang="en-US" sz="1100" dirty="0" smtClean="0">
                <a:solidFill>
                  <a:srgbClr val="3366FF"/>
                </a:solidFill>
                <a:latin typeface="Arial" charset="0"/>
              </a:rPr>
              <a:t>J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(H</a:t>
            </a:r>
            <a:r>
              <a:rPr lang="en-US" sz="1100" baseline="-25000" dirty="0">
                <a:solidFill>
                  <a:srgbClr val="3366FF"/>
                </a:solidFill>
                <a:latin typeface="Arial" charset="0"/>
              </a:rPr>
              <a:t>2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O)</a:t>
            </a:r>
            <a:r>
              <a:rPr lang="en-US" sz="1100" baseline="-25000" dirty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 ~ </a:t>
            </a:r>
            <a:r>
              <a:rPr lang="en-US" sz="1100" dirty="0" smtClean="0">
                <a:solidFill>
                  <a:srgbClr val="3366FF"/>
                </a:solidFill>
                <a:latin typeface="Arial" charset="0"/>
              </a:rPr>
              <a:t>8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x 10</a:t>
            </a:r>
            <a:r>
              <a:rPr lang="en-US" sz="1100" baseline="30000" dirty="0">
                <a:solidFill>
                  <a:srgbClr val="3366FF"/>
                </a:solidFill>
                <a:latin typeface="Arial" charset="0"/>
              </a:rPr>
              <a:t>-</a:t>
            </a:r>
            <a:r>
              <a:rPr lang="en-US" sz="1100" baseline="30000" dirty="0" smtClean="0">
                <a:solidFill>
                  <a:srgbClr val="3366FF"/>
                </a:solidFill>
                <a:latin typeface="Arial" charset="0"/>
              </a:rPr>
              <a:t>12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T l s</a:t>
            </a:r>
            <a:r>
              <a:rPr lang="en-US" sz="1100" baseline="30000" dirty="0">
                <a:solidFill>
                  <a:srgbClr val="3366FF"/>
                </a:solidFill>
                <a:latin typeface="Arial" charset="0"/>
              </a:rPr>
              <a:t>-1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cm</a:t>
            </a:r>
            <a:r>
              <a:rPr lang="en-US" sz="1100" baseline="30000" dirty="0">
                <a:solidFill>
                  <a:srgbClr val="3366FF"/>
                </a:solidFill>
                <a:latin typeface="Arial" charset="0"/>
              </a:rPr>
              <a:t>-2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 x (</a:t>
            </a:r>
            <a:r>
              <a:rPr lang="en-US" sz="1100" dirty="0" smtClean="0">
                <a:solidFill>
                  <a:srgbClr val="3366FF"/>
                </a:solidFill>
                <a:latin typeface="Arial" charset="0"/>
              </a:rPr>
              <a:t>1000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h)/t </a:t>
            </a:r>
            <a:endParaRPr lang="en-US" sz="1100" baseline="30000" dirty="0">
              <a:solidFill>
                <a:srgbClr val="3366FF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40" y="3483085"/>
            <a:ext cx="2573866" cy="24347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5331" y="6026041"/>
            <a:ext cx="2835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Weiss et al, T940090</a:t>
            </a:r>
          </a:p>
          <a:p>
            <a:pPr algn="ctr"/>
            <a:r>
              <a:rPr lang="en-US" sz="1100" dirty="0" smtClean="0"/>
              <a:t>BTD at CB&amp;I</a:t>
            </a:r>
          </a:p>
          <a:p>
            <a:pPr algn="ctr"/>
            <a:r>
              <a:rPr lang="en-US" sz="1100" dirty="0" smtClean="0">
                <a:solidFill>
                  <a:srgbClr val="3366FF"/>
                </a:solidFill>
                <a:latin typeface="Arial" charset="0"/>
              </a:rPr>
              <a:t>J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(H</a:t>
            </a:r>
            <a:r>
              <a:rPr lang="en-US" sz="1100" baseline="-25000" dirty="0">
                <a:solidFill>
                  <a:srgbClr val="3366FF"/>
                </a:solidFill>
                <a:latin typeface="Arial" charset="0"/>
              </a:rPr>
              <a:t>2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O)</a:t>
            </a:r>
            <a:r>
              <a:rPr lang="en-US" sz="1100" baseline="-25000" dirty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 ~ </a:t>
            </a:r>
            <a:r>
              <a:rPr lang="en-US" sz="1100" dirty="0" smtClean="0">
                <a:solidFill>
                  <a:srgbClr val="3366FF"/>
                </a:solidFill>
                <a:latin typeface="Arial" charset="0"/>
              </a:rPr>
              <a:t>3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x 10</a:t>
            </a:r>
            <a:r>
              <a:rPr lang="en-US" sz="1100" baseline="30000" dirty="0">
                <a:solidFill>
                  <a:srgbClr val="3366FF"/>
                </a:solidFill>
                <a:latin typeface="Arial" charset="0"/>
              </a:rPr>
              <a:t>-</a:t>
            </a:r>
            <a:r>
              <a:rPr lang="en-US" sz="1100" baseline="30000" dirty="0" smtClean="0">
                <a:solidFill>
                  <a:srgbClr val="3366FF"/>
                </a:solidFill>
                <a:latin typeface="Arial" charset="0"/>
              </a:rPr>
              <a:t>12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T l s</a:t>
            </a:r>
            <a:r>
              <a:rPr lang="en-US" sz="1100" baseline="30000" dirty="0">
                <a:solidFill>
                  <a:srgbClr val="3366FF"/>
                </a:solidFill>
                <a:latin typeface="Arial" charset="0"/>
              </a:rPr>
              <a:t>-1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cm</a:t>
            </a:r>
            <a:r>
              <a:rPr lang="en-US" sz="1100" baseline="30000" dirty="0">
                <a:solidFill>
                  <a:srgbClr val="3366FF"/>
                </a:solidFill>
                <a:latin typeface="Arial" charset="0"/>
              </a:rPr>
              <a:t>-2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 x (</a:t>
            </a:r>
            <a:r>
              <a:rPr lang="en-US" sz="1100" dirty="0" smtClean="0">
                <a:solidFill>
                  <a:srgbClr val="3366FF"/>
                </a:solidFill>
                <a:latin typeface="Arial" charset="0"/>
              </a:rPr>
              <a:t>1000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h)/</a:t>
            </a:r>
            <a:r>
              <a:rPr lang="en-US" sz="1100" dirty="0" smtClean="0">
                <a:solidFill>
                  <a:srgbClr val="3366FF"/>
                </a:solidFill>
                <a:latin typeface="Arial" charset="0"/>
              </a:rPr>
              <a:t>t</a:t>
            </a:r>
          </a:p>
          <a:p>
            <a:pPr algn="ctr"/>
            <a:r>
              <a:rPr lang="en-US" sz="1100" dirty="0" smtClean="0">
                <a:solidFill>
                  <a:srgbClr val="3366FF"/>
                </a:solidFill>
                <a:latin typeface="Arial" charset="0"/>
              </a:rPr>
              <a:t>(~ 10</a:t>
            </a:r>
            <a:r>
              <a:rPr lang="en-US" sz="1100" baseline="30000" dirty="0" smtClean="0">
                <a:solidFill>
                  <a:srgbClr val="3366FF"/>
                </a:solidFill>
                <a:latin typeface="Arial" charset="0"/>
              </a:rPr>
              <a:t>-16 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T l s</a:t>
            </a:r>
            <a:r>
              <a:rPr lang="en-US" sz="1100" baseline="30000" dirty="0">
                <a:solidFill>
                  <a:srgbClr val="3366FF"/>
                </a:solidFill>
                <a:latin typeface="Arial" charset="0"/>
              </a:rPr>
              <a:t>-1 </a:t>
            </a:r>
            <a:r>
              <a:rPr lang="en-US" sz="1100" dirty="0">
                <a:solidFill>
                  <a:srgbClr val="3366FF"/>
                </a:solidFill>
                <a:latin typeface="Arial" charset="0"/>
              </a:rPr>
              <a:t>cm</a:t>
            </a:r>
            <a:r>
              <a:rPr lang="en-US" sz="1100" baseline="30000" dirty="0">
                <a:solidFill>
                  <a:srgbClr val="3366FF"/>
                </a:solidFill>
                <a:latin typeface="Arial" charset="0"/>
              </a:rPr>
              <a:t>-2 </a:t>
            </a:r>
            <a:r>
              <a:rPr lang="en-US" sz="1100" baseline="30000" dirty="0" smtClean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n-US" sz="1100" dirty="0" smtClean="0">
                <a:solidFill>
                  <a:srgbClr val="3366FF"/>
                </a:solidFill>
                <a:latin typeface="Arial" charset="0"/>
              </a:rPr>
              <a:t>post-bake) </a:t>
            </a:r>
            <a:endParaRPr lang="en-US" sz="1100" dirty="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395133" y="4675053"/>
            <a:ext cx="5559682" cy="17543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800" dirty="0" smtClean="0">
                <a:latin typeface="Arial" charset="0"/>
              </a:rPr>
              <a:t> Passive desorption @ ambient T too weak (t &gt; 5 </a:t>
            </a:r>
            <a:r>
              <a:rPr lang="en-US" sz="1800" dirty="0" err="1" smtClean="0">
                <a:latin typeface="Arial" charset="0"/>
              </a:rPr>
              <a:t>yr</a:t>
            </a:r>
            <a:r>
              <a:rPr lang="en-US" sz="1800" dirty="0" smtClean="0">
                <a:latin typeface="Arial" charset="0"/>
              </a:rPr>
              <a:t>)</a:t>
            </a:r>
          </a:p>
          <a:p>
            <a:pPr>
              <a:buFontTx/>
              <a:buChar char="•"/>
            </a:pP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Modest bake probably required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</a:rPr>
              <a:t> For “controlled backfill” scenarios, can assist by:</a:t>
            </a:r>
            <a:endParaRPr lang="en-US" sz="1800" dirty="0" smtClean="0">
              <a:latin typeface="Arial" charset="0"/>
            </a:endParaRPr>
          </a:p>
          <a:p>
            <a:pPr lvl="1">
              <a:buFontTx/>
              <a:buChar char="•"/>
            </a:pP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Ultra-dry backfill (&lt; 1 ppm, -75C </a:t>
            </a:r>
            <a:r>
              <a:rPr lang="en-US" dirty="0" err="1" smtClean="0">
                <a:latin typeface="Arial" charset="0"/>
              </a:rPr>
              <a:t>dewpoint</a:t>
            </a:r>
            <a:r>
              <a:rPr lang="en-US" dirty="0" smtClean="0">
                <a:latin typeface="Arial" charset="0"/>
              </a:rPr>
              <a:t>)</a:t>
            </a:r>
          </a:p>
          <a:p>
            <a:pPr lvl="1">
              <a:buFontTx/>
              <a:buChar char="•"/>
            </a:pP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Minimize atm.  exposure time</a:t>
            </a:r>
            <a:r>
              <a:rPr lang="en-US" dirty="0" smtClean="0">
                <a:latin typeface="Arial" charset="0"/>
              </a:rPr>
              <a:t> </a:t>
            </a:r>
          </a:p>
          <a:p>
            <a:pPr>
              <a:buFontTx/>
              <a:buChar char="•"/>
            </a:pPr>
            <a:r>
              <a:rPr lang="en-US" baseline="30000" dirty="0">
                <a:solidFill>
                  <a:srgbClr val="CCFFCC"/>
                </a:solidFill>
                <a:latin typeface="Arial" charset="0"/>
              </a:rPr>
              <a:t> </a:t>
            </a:r>
            <a:r>
              <a:rPr lang="en-US" i="1" dirty="0" smtClean="0">
                <a:solidFill>
                  <a:srgbClr val="CCFFCC"/>
                </a:solidFill>
                <a:latin typeface="Arial" charset="0"/>
              </a:rPr>
              <a:t>Summer heat helps </a:t>
            </a:r>
            <a:endParaRPr lang="en-US" i="1" baseline="30000" dirty="0" smtClean="0">
              <a:solidFill>
                <a:srgbClr val="CCFF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1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6695"/>
          </a:xfrm>
        </p:spPr>
        <p:txBody>
          <a:bodyPr>
            <a:noAutofit/>
          </a:bodyPr>
          <a:lstStyle/>
          <a:p>
            <a:r>
              <a:rPr lang="en-US" sz="2800" dirty="0" smtClean="0"/>
              <a:t>Modeled desorption with step-approximated seasonal temperature profile included (preliminary)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47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250268" y="2117806"/>
            <a:ext cx="3217332" cy="4187460"/>
            <a:chOff x="4250268" y="2117806"/>
            <a:chExt cx="3217332" cy="4187460"/>
          </a:xfrm>
        </p:grpSpPr>
        <p:sp>
          <p:nvSpPr>
            <p:cNvPr id="8" name="TextBox 7"/>
            <p:cNvSpPr txBox="1"/>
            <p:nvPr/>
          </p:nvSpPr>
          <p:spPr>
            <a:xfrm>
              <a:off x="5300133" y="6028267"/>
              <a:ext cx="21674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smtClean="0"/>
                <a:t>R. Weiss, 6/9/2015</a:t>
              </a:r>
              <a:endParaRPr lang="en-US" sz="1200" i="1" dirty="0"/>
            </a:p>
          </p:txBody>
        </p:sp>
        <p:cxnSp>
          <p:nvCxnSpPr>
            <p:cNvPr id="10" name="Straight Arrow Connector 9"/>
            <p:cNvCxnSpPr>
              <a:stCxn id="11" idx="2"/>
            </p:cNvCxnSpPr>
            <p:nvPr/>
          </p:nvCxnSpPr>
          <p:spPr>
            <a:xfrm>
              <a:off x="6553200" y="2487138"/>
              <a:ext cx="0" cy="95032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201833" y="2117806"/>
              <a:ext cx="7027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now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50268" y="5038806"/>
              <a:ext cx="17102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leak fixed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046133" y="4555067"/>
              <a:ext cx="0" cy="55033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4580467" y="4385733"/>
            <a:ext cx="3014133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486" y="1201333"/>
            <a:ext cx="6465094" cy="4597400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5" name="Straight Arrow Connector 14"/>
          <p:cNvCxnSpPr>
            <a:stCxn id="16" idx="2"/>
          </p:cNvCxnSpPr>
          <p:nvPr/>
        </p:nvCxnSpPr>
        <p:spPr>
          <a:xfrm>
            <a:off x="5300133" y="2270206"/>
            <a:ext cx="313267" cy="11672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14851" y="1900874"/>
            <a:ext cx="15705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Constant 27C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8200" y="4739271"/>
            <a:ext cx="26606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Seasonal, 10C – 48C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394200" y="4555067"/>
            <a:ext cx="2374900" cy="33443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3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18067" y="182033"/>
            <a:ext cx="8144933" cy="533400"/>
          </a:xfrm>
        </p:spPr>
        <p:txBody>
          <a:bodyPr>
            <a:noAutofit/>
          </a:bodyPr>
          <a:lstStyle/>
          <a:p>
            <a:r>
              <a:rPr lang="en-US" sz="3200" i="1" dirty="0" smtClean="0">
                <a:solidFill>
                  <a:srgbClr val="3366FF"/>
                </a:solidFill>
              </a:rPr>
              <a:t>Easy-Bake A: Operation Endless Summer?</a:t>
            </a:r>
            <a:endParaRPr lang="en-US" sz="3200" i="1" dirty="0">
              <a:solidFill>
                <a:srgbClr val="3366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09C4E-D474-5F40-8EC2-289DC802E46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7133" y="855134"/>
            <a:ext cx="8686800" cy="561339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Duct hot air through </a:t>
            </a:r>
            <a:r>
              <a:rPr lang="en-US" sz="2400" dirty="0" smtClean="0">
                <a:solidFill>
                  <a:srgbClr val="FFFF00"/>
                </a:solidFill>
              </a:rPr>
              <a:t>the BTE &amp; heat tube by convection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/>
              <a:t>BTE compatible with &gt; </a:t>
            </a:r>
            <a:r>
              <a:rPr lang="en-US" sz="2400" dirty="0" smtClean="0">
                <a:solidFill>
                  <a:srgbClr val="3366FF"/>
                </a:solidFill>
              </a:rPr>
              <a:t>50C</a:t>
            </a:r>
            <a:r>
              <a:rPr lang="en-US" sz="2400" dirty="0" smtClean="0"/>
              <a:t> internal temperature (</a:t>
            </a:r>
            <a:r>
              <a:rPr lang="en-US" sz="2400" dirty="0" smtClean="0"/>
              <a:t>60C? 80C?)</a:t>
            </a:r>
          </a:p>
          <a:p>
            <a:r>
              <a:rPr lang="en-US" sz="2400" dirty="0" smtClean="0"/>
              <a:t>Install pumps in </a:t>
            </a:r>
            <a:r>
              <a:rPr lang="en-US" sz="2400" dirty="0" smtClean="0">
                <a:solidFill>
                  <a:srgbClr val="3366FF"/>
                </a:solidFill>
              </a:rPr>
              <a:t>local cooled enclosures </a:t>
            </a:r>
            <a:r>
              <a:rPr lang="en-US" sz="2400" dirty="0" smtClean="0"/>
              <a:t>at each pump port</a:t>
            </a:r>
          </a:p>
          <a:p>
            <a:r>
              <a:rPr lang="en-US" sz="2400" dirty="0" smtClean="0"/>
              <a:t>Relocate network, instruments, electrical outside temporarily</a:t>
            </a:r>
            <a:endParaRPr lang="en-US" sz="2400" dirty="0" smtClean="0"/>
          </a:p>
          <a:p>
            <a:r>
              <a:rPr lang="en-US" sz="2400" dirty="0" smtClean="0"/>
              <a:t>Rent </a:t>
            </a:r>
            <a:r>
              <a:rPr lang="en-US" sz="2400" dirty="0" smtClean="0">
                <a:solidFill>
                  <a:srgbClr val="3366FF"/>
                </a:solidFill>
              </a:rPr>
              <a:t>LNG space heaters </a:t>
            </a:r>
            <a:r>
              <a:rPr lang="en-US" sz="2400" dirty="0" smtClean="0"/>
              <a:t>&amp; fans</a:t>
            </a:r>
          </a:p>
          <a:p>
            <a:r>
              <a:rPr lang="en-US" sz="2400" dirty="0" smtClean="0"/>
              <a:t>Blanket/electrically heat gates at endpoints</a:t>
            </a:r>
          </a:p>
          <a:p>
            <a:pPr marL="0" indent="0" algn="ctr">
              <a:buNone/>
            </a:pPr>
            <a:r>
              <a:rPr lang="en-US" sz="2400" dirty="0" smtClean="0"/>
              <a:t>Possible Problems:</a:t>
            </a:r>
            <a:endParaRPr lang="en-US" sz="2400" dirty="0"/>
          </a:p>
          <a:p>
            <a:r>
              <a:rPr lang="en-US" sz="2400" dirty="0" smtClean="0"/>
              <a:t>BTE a poor insulator (R ~ 1.3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K/W); only in summer?</a:t>
            </a:r>
          </a:p>
          <a:p>
            <a:r>
              <a:rPr lang="en-US" sz="2400" dirty="0"/>
              <a:t>LLO Y no longer has midpoint </a:t>
            </a:r>
            <a:r>
              <a:rPr lang="en-US" sz="2400" dirty="0" smtClean="0"/>
              <a:t>valve!  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FF0000"/>
                </a:solidFill>
              </a:rPr>
              <a:t>^</a:t>
            </a:r>
            <a:r>
              <a:rPr lang="en-US" sz="2400" dirty="0" smtClean="0">
                <a:solidFill>
                  <a:srgbClr val="FF0000"/>
                </a:solidFill>
              </a:rPr>
              <a:t>( </a:t>
            </a:r>
            <a:r>
              <a:rPr lang="en-US" sz="2400" dirty="0" smtClean="0"/>
              <a:t>  </a:t>
            </a:r>
            <a:r>
              <a:rPr lang="en-US" sz="1600" dirty="0" smtClean="0"/>
              <a:t>(maybe have to replace it)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Effect on BTE seam sealants?</a:t>
            </a:r>
          </a:p>
          <a:p>
            <a:r>
              <a:rPr lang="en-US" sz="2400" dirty="0" smtClean="0"/>
              <a:t>Maintenance/repair on guided supports &amp; insulators?</a:t>
            </a:r>
          </a:p>
          <a:p>
            <a:r>
              <a:rPr lang="en-US" sz="2400" dirty="0" smtClean="0"/>
              <a:t>Max. T too limited to degas in tolerable period?</a:t>
            </a:r>
          </a:p>
          <a:p>
            <a:pPr marL="0" indent="0" algn="ctr">
              <a:buNone/>
            </a:pPr>
            <a:r>
              <a:rPr lang="en-US" sz="2400" i="1" dirty="0" smtClean="0">
                <a:solidFill>
                  <a:srgbClr val="3366FF"/>
                </a:solidFill>
              </a:rPr>
              <a:t>NEEDS STUDY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3940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18067" y="182033"/>
            <a:ext cx="8144933" cy="533400"/>
          </a:xfrm>
        </p:spPr>
        <p:txBody>
          <a:bodyPr>
            <a:noAutofit/>
          </a:bodyPr>
          <a:lstStyle/>
          <a:p>
            <a:r>
              <a:rPr lang="en-US" sz="3200" i="1" dirty="0" smtClean="0">
                <a:solidFill>
                  <a:srgbClr val="3366FF"/>
                </a:solidFill>
              </a:rPr>
              <a:t>Easy-Bake B: Operation Viscous Breeze?</a:t>
            </a:r>
            <a:endParaRPr lang="en-US" sz="3200" i="1" dirty="0">
              <a:solidFill>
                <a:srgbClr val="3366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09C4E-D474-5F40-8EC2-289DC802E46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7133" y="855134"/>
            <a:ext cx="8686800" cy="5613399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Piecewise bake with reusable local heater &amp; blanket sets</a:t>
            </a:r>
          </a:p>
          <a:p>
            <a:r>
              <a:rPr lang="en-US" sz="2400" dirty="0" smtClean="0"/>
              <a:t>Flow </a:t>
            </a:r>
            <a:r>
              <a:rPr lang="en-US" sz="2400" dirty="0" smtClean="0">
                <a:solidFill>
                  <a:srgbClr val="3366FF"/>
                </a:solidFill>
              </a:rPr>
              <a:t>dry purge </a:t>
            </a:r>
            <a:r>
              <a:rPr lang="en-US" sz="2400" dirty="0" smtClean="0"/>
              <a:t>from completed toward future sections</a:t>
            </a:r>
          </a:p>
          <a:p>
            <a:r>
              <a:rPr lang="en-US" sz="2400" dirty="0" smtClean="0"/>
              <a:t>Viscous flow </a:t>
            </a:r>
            <a:r>
              <a:rPr lang="en-US" sz="2400" dirty="0" smtClean="0">
                <a:solidFill>
                  <a:srgbClr val="3366FF"/>
                </a:solidFill>
              </a:rPr>
              <a:t>entrains  vapor</a:t>
            </a:r>
            <a:r>
              <a:rPr lang="en-US" sz="2400" dirty="0" smtClean="0"/>
              <a:t> w/out (much) </a:t>
            </a:r>
            <a:r>
              <a:rPr lang="en-US" sz="2400" dirty="0" err="1" smtClean="0"/>
              <a:t>redeposition</a:t>
            </a:r>
            <a:r>
              <a:rPr lang="en-US" sz="2400" dirty="0" smtClean="0"/>
              <a:t> (?) </a:t>
            </a:r>
            <a:endParaRPr lang="en-US" sz="2400" dirty="0" smtClean="0"/>
          </a:p>
          <a:p>
            <a:r>
              <a:rPr lang="en-US" sz="2400" dirty="0" smtClean="0"/>
              <a:t>Crew “leapfrogs” heated section to reposition blankets</a:t>
            </a:r>
          </a:p>
          <a:p>
            <a:pPr marL="0" indent="0" algn="ctr">
              <a:buNone/>
            </a:pPr>
            <a:r>
              <a:rPr lang="en-US" sz="2400" dirty="0" smtClean="0"/>
              <a:t>Possible Problems:</a:t>
            </a:r>
            <a:endParaRPr lang="en-US" sz="2400" dirty="0"/>
          </a:p>
          <a:p>
            <a:r>
              <a:rPr lang="en-US" sz="2400" dirty="0" smtClean="0"/>
              <a:t>Flow gas, while rarified, still needs to be </a:t>
            </a:r>
            <a:r>
              <a:rPr lang="en-US" sz="2400" dirty="0" smtClean="0">
                <a:solidFill>
                  <a:srgbClr val="3366FF"/>
                </a:solidFill>
              </a:rPr>
              <a:t>very dry</a:t>
            </a:r>
          </a:p>
          <a:p>
            <a:r>
              <a:rPr lang="en-US" sz="2400" dirty="0" smtClean="0"/>
              <a:t>Only effective (even theoretically) in </a:t>
            </a:r>
            <a:r>
              <a:rPr lang="en-US" sz="2400" dirty="0" smtClean="0">
                <a:solidFill>
                  <a:srgbClr val="3366FF"/>
                </a:solidFill>
              </a:rPr>
              <a:t>narrow (</a:t>
            </a:r>
            <a:r>
              <a:rPr lang="en-US" sz="2400" i="1" dirty="0" err="1" smtClean="0">
                <a:solidFill>
                  <a:srgbClr val="3366FF"/>
                </a:solidFill>
              </a:rPr>
              <a:t>P,T,v</a:t>
            </a:r>
            <a:r>
              <a:rPr lang="en-US" sz="2400" dirty="0" smtClean="0">
                <a:solidFill>
                  <a:srgbClr val="3366FF"/>
                </a:solidFill>
              </a:rPr>
              <a:t>) regime</a:t>
            </a:r>
          </a:p>
          <a:p>
            <a:r>
              <a:rPr lang="en-US" sz="2400" dirty="0" smtClean="0"/>
              <a:t>Turbulence in wake of baffles ?</a:t>
            </a:r>
          </a:p>
          <a:p>
            <a:r>
              <a:rPr lang="en-US" sz="2400" dirty="0">
                <a:solidFill>
                  <a:srgbClr val="FFFFF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ustainable over module length?</a:t>
            </a:r>
          </a:p>
          <a:p>
            <a:r>
              <a:rPr lang="en-US" sz="2400" dirty="0" smtClean="0"/>
              <a:t>Continuous </a:t>
            </a:r>
            <a:r>
              <a:rPr lang="en-US" sz="2400" dirty="0" smtClean="0">
                <a:solidFill>
                  <a:srgbClr val="3366FF"/>
                </a:solidFill>
              </a:rPr>
              <a:t>high-volume pumping </a:t>
            </a:r>
            <a:r>
              <a:rPr lang="en-US" sz="2400" dirty="0" smtClean="0"/>
              <a:t>(and production) required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Total time </a:t>
            </a:r>
            <a:r>
              <a:rPr lang="en-US" sz="2400" dirty="0" smtClean="0"/>
              <a:t>to complete module in steps may be much longer </a:t>
            </a:r>
          </a:p>
          <a:p>
            <a:r>
              <a:rPr lang="en-US" sz="2400" i="1" dirty="0" smtClean="0">
                <a:solidFill>
                  <a:srgbClr val="3366FF"/>
                </a:solidFill>
              </a:rPr>
              <a:t>Never been tried</a:t>
            </a:r>
          </a:p>
          <a:p>
            <a:pPr marL="0" indent="0" algn="ctr">
              <a:buNone/>
            </a:pPr>
            <a:r>
              <a:rPr lang="en-US" sz="2400" i="1" dirty="0" smtClean="0">
                <a:solidFill>
                  <a:srgbClr val="3366FF"/>
                </a:solidFill>
              </a:rPr>
              <a:t>NEEDS STUDY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94071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831"/>
            <a:ext cx="8229600" cy="580372"/>
          </a:xfrm>
        </p:spPr>
        <p:txBody>
          <a:bodyPr>
            <a:noAutofit/>
          </a:bodyPr>
          <a:lstStyle/>
          <a:p>
            <a:r>
              <a:rPr lang="en-US" sz="2800" dirty="0" smtClean="0"/>
              <a:t>LLO Y </a:t>
            </a:r>
            <a:r>
              <a:rPr lang="en-US" sz="2800" dirty="0" err="1" smtClean="0"/>
              <a:t>Beamtube</a:t>
            </a:r>
            <a:r>
              <a:rPr lang="en-US" sz="2800" dirty="0" smtClean="0"/>
              <a:t> Leaks (cont’d)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256" y="808203"/>
            <a:ext cx="8674327" cy="5918729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Primary leak </a:t>
            </a:r>
            <a:r>
              <a:rPr lang="en-US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located</a:t>
            </a:r>
            <a:r>
              <a:rPr lang="en-US" sz="2200" dirty="0" smtClean="0">
                <a:solidFill>
                  <a:srgbClr val="FFFFFF"/>
                </a:solidFill>
              </a:rPr>
              <a:t> by He MSLD and </a:t>
            </a:r>
            <a:r>
              <a:rPr lang="en-US" sz="2200" dirty="0" smtClean="0">
                <a:solidFill>
                  <a:srgbClr val="558ED5"/>
                </a:solidFill>
              </a:rPr>
              <a:t>sealed*</a:t>
            </a:r>
            <a:r>
              <a:rPr lang="en-US" sz="2200" dirty="0" smtClean="0">
                <a:solidFill>
                  <a:srgbClr val="FFFFFF"/>
                </a:solidFill>
              </a:rPr>
              <a:t> December 2012</a:t>
            </a:r>
          </a:p>
          <a:p>
            <a:pPr lvl="1"/>
            <a:r>
              <a:rPr lang="en-US" sz="1800" dirty="0" smtClean="0"/>
              <a:t>Evidence of historical </a:t>
            </a:r>
            <a:r>
              <a:rPr lang="en-US" sz="1800" dirty="0" smtClean="0">
                <a:solidFill>
                  <a:srgbClr val="FFFF00"/>
                </a:solidFill>
              </a:rPr>
              <a:t>rodent nesting </a:t>
            </a:r>
            <a:r>
              <a:rPr lang="en-US" sz="1800" dirty="0" smtClean="0"/>
              <a:t>under insulation</a:t>
            </a:r>
          </a:p>
          <a:p>
            <a:pPr lvl="1"/>
            <a:r>
              <a:rPr lang="en-US" sz="1800" dirty="0" smtClean="0"/>
              <a:t>Evidence of historical </a:t>
            </a:r>
            <a:r>
              <a:rPr lang="en-US" sz="1800" dirty="0" smtClean="0">
                <a:solidFill>
                  <a:srgbClr val="FFFF00"/>
                </a:solidFill>
              </a:rPr>
              <a:t>rain leakage </a:t>
            </a:r>
            <a:r>
              <a:rPr lang="en-US" sz="1800" dirty="0" smtClean="0"/>
              <a:t>from enclosure roof (also natural condensation)</a:t>
            </a:r>
          </a:p>
          <a:p>
            <a:pPr lvl="1"/>
            <a:r>
              <a:rPr lang="en-US" sz="1800" dirty="0" smtClean="0"/>
              <a:t>Two smaller </a:t>
            </a:r>
            <a:r>
              <a:rPr lang="en-US" sz="1800" dirty="0"/>
              <a:t> </a:t>
            </a:r>
            <a:r>
              <a:rPr lang="en-US" sz="1800" dirty="0" smtClean="0"/>
              <a:t>(&lt; 10</a:t>
            </a:r>
            <a:r>
              <a:rPr lang="en-US" sz="1800" baseline="30000" dirty="0" smtClean="0"/>
              <a:t>-5</a:t>
            </a:r>
            <a:r>
              <a:rPr lang="en-US" sz="1800" dirty="0" smtClean="0"/>
              <a:t> </a:t>
            </a:r>
            <a:r>
              <a:rPr lang="en-US" sz="1800" dirty="0" err="1" smtClean="0"/>
              <a:t>Tl</a:t>
            </a:r>
            <a:r>
              <a:rPr lang="en-US" sz="1800" dirty="0" smtClean="0"/>
              <a:t>/s) leaks subsequently also located and sealed--</a:t>
            </a:r>
          </a:p>
          <a:p>
            <a:pPr lvl="2"/>
            <a:r>
              <a:rPr lang="en-US" sz="1400" dirty="0" smtClean="0"/>
              <a:t> one nearby  (presumably correlated)</a:t>
            </a:r>
            <a:endParaRPr lang="en-US" sz="1400" dirty="0"/>
          </a:p>
          <a:p>
            <a:pPr lvl="2"/>
            <a:r>
              <a:rPr lang="en-US" sz="1400" dirty="0" smtClean="0"/>
              <a:t> another 300m away (presumed independent) under a </a:t>
            </a:r>
            <a:r>
              <a:rPr lang="en-US" sz="1400" dirty="0" smtClean="0">
                <a:solidFill>
                  <a:srgbClr val="FFFF00"/>
                </a:solidFill>
              </a:rPr>
              <a:t>mud dauber wasp nest</a:t>
            </a:r>
          </a:p>
          <a:p>
            <a:pPr lvl="1"/>
            <a:r>
              <a:rPr lang="en-US" sz="1800" dirty="0" smtClean="0"/>
              <a:t>These leaks were </a:t>
            </a:r>
            <a:r>
              <a:rPr lang="en-US" sz="1800" dirty="0" smtClean="0">
                <a:solidFill>
                  <a:srgbClr val="FFFF00"/>
                </a:solidFill>
              </a:rPr>
              <a:t>all</a:t>
            </a:r>
            <a:r>
              <a:rPr lang="en-US" sz="1800" dirty="0" smtClean="0"/>
              <a:t>:</a:t>
            </a:r>
          </a:p>
          <a:p>
            <a:pPr lvl="2"/>
            <a:r>
              <a:rPr lang="en-US" sz="1400" dirty="0" smtClean="0"/>
              <a:t>On</a:t>
            </a:r>
            <a:r>
              <a:rPr lang="en-US" sz="1400" i="1" dirty="0" smtClean="0"/>
              <a:t> </a:t>
            </a:r>
            <a:r>
              <a:rPr lang="en-US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weld</a:t>
            </a:r>
            <a:r>
              <a:rPr lang="en-US" sz="1400" i="1" dirty="0" smtClean="0">
                <a:solidFill>
                  <a:srgbClr val="558ED5"/>
                </a:solidFill>
              </a:rPr>
              <a:t>s  </a:t>
            </a:r>
          </a:p>
          <a:p>
            <a:pPr lvl="2"/>
            <a:r>
              <a:rPr lang="en-US" sz="1400" dirty="0"/>
              <a:t>A</a:t>
            </a:r>
            <a:r>
              <a:rPr lang="en-US" sz="1400" dirty="0" smtClean="0"/>
              <a:t>ssociated with evidence of  </a:t>
            </a:r>
            <a:r>
              <a:rPr lang="en-US" sz="1400" i="1" dirty="0" smtClean="0">
                <a:solidFill>
                  <a:srgbClr val="558ED5"/>
                </a:solidFill>
              </a:rPr>
              <a:t>moisture</a:t>
            </a:r>
            <a:r>
              <a:rPr lang="en-US" sz="1400" i="1" dirty="0" smtClean="0"/>
              <a:t> </a:t>
            </a:r>
          </a:p>
          <a:p>
            <a:pPr lvl="2"/>
            <a:r>
              <a:rPr lang="en-US" sz="1400" dirty="0" smtClean="0"/>
              <a:t>Located near  </a:t>
            </a:r>
            <a:r>
              <a:rPr lang="en-US" sz="1400" i="1" dirty="0" smtClean="0">
                <a:solidFill>
                  <a:srgbClr val="558ED5"/>
                </a:solidFill>
              </a:rPr>
              <a:t>animal excretion residues </a:t>
            </a:r>
            <a:r>
              <a:rPr lang="en-US" sz="1400" dirty="0" smtClean="0"/>
              <a:t>(i.e., chloride contamination)</a:t>
            </a:r>
            <a:endParaRPr lang="en-US" sz="1400" i="1" dirty="0" smtClean="0">
              <a:solidFill>
                <a:srgbClr val="558ED5"/>
              </a:solidFill>
            </a:endParaRPr>
          </a:p>
          <a:p>
            <a:r>
              <a:rPr lang="en-US" sz="2200" dirty="0" smtClean="0"/>
              <a:t>Outside corrosion &amp; welding consultants brought in</a:t>
            </a:r>
          </a:p>
          <a:p>
            <a:pPr lvl="1"/>
            <a:r>
              <a:rPr lang="en-US" sz="1800" dirty="0"/>
              <a:t>I</a:t>
            </a:r>
            <a:r>
              <a:rPr lang="en-US" sz="1800" dirty="0" smtClean="0"/>
              <a:t>nconclusive  </a:t>
            </a:r>
            <a:r>
              <a:rPr lang="en-US" sz="1800" dirty="0" err="1" smtClean="0"/>
              <a:t>wrt</a:t>
            </a:r>
            <a:r>
              <a:rPr lang="en-US" sz="1800" dirty="0" smtClean="0"/>
              <a:t> cause, but confirmed </a:t>
            </a:r>
            <a:r>
              <a:rPr lang="en-US" sz="1800" dirty="0" smtClean="0">
                <a:solidFill>
                  <a:srgbClr val="CCFFCC"/>
                </a:solidFill>
              </a:rPr>
              <a:t>no structural risk to tube integrity</a:t>
            </a:r>
          </a:p>
          <a:p>
            <a:pPr lvl="1"/>
            <a:r>
              <a:rPr lang="en-US" sz="1800" dirty="0" smtClean="0">
                <a:solidFill>
                  <a:srgbClr val="CCFFCC"/>
                </a:solidFill>
              </a:rPr>
              <a:t>Corrosion strongly suggested</a:t>
            </a:r>
            <a:r>
              <a:rPr lang="en-US" sz="1800" dirty="0"/>
              <a:t>, but </a:t>
            </a:r>
            <a:r>
              <a:rPr lang="en-US" sz="1800" dirty="0" smtClean="0"/>
              <a:t>not proven; </a:t>
            </a:r>
            <a:r>
              <a:rPr lang="en-US" sz="1800" i="1" dirty="0" smtClean="0"/>
              <a:t>no direct visual or chemical evidence</a:t>
            </a:r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Stress </a:t>
            </a:r>
            <a:r>
              <a:rPr lang="en-US" sz="1800" dirty="0">
                <a:solidFill>
                  <a:srgbClr val="FFFFFF"/>
                </a:solidFill>
              </a:rPr>
              <a:t>(or stress-corrosion cracking) </a:t>
            </a:r>
            <a:r>
              <a:rPr lang="en-US" sz="1800" dirty="0" smtClean="0">
                <a:solidFill>
                  <a:srgbClr val="FFFFFF"/>
                </a:solidFill>
              </a:rPr>
              <a:t>is </a:t>
            </a:r>
            <a:r>
              <a:rPr lang="en-US" sz="1800" i="1" dirty="0" smtClean="0">
                <a:solidFill>
                  <a:srgbClr val="FFFF00"/>
                </a:solidFill>
              </a:rPr>
              <a:t>not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rgbClr val="FFFFFF"/>
                </a:solidFill>
              </a:rPr>
              <a:t>an apparent factor </a:t>
            </a:r>
            <a:endParaRPr lang="en-US" sz="1800" dirty="0" smtClean="0"/>
          </a:p>
          <a:p>
            <a:pPr lvl="1"/>
            <a:endParaRPr lang="en-US" sz="1800" dirty="0" smtClean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89511" y="6565612"/>
            <a:ext cx="37218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r"/>
            <a:r>
              <a:rPr lang="en-US" sz="1400" i="1" dirty="0" smtClean="0">
                <a:solidFill>
                  <a:schemeClr val="accent1"/>
                </a:solidFill>
              </a:rPr>
              <a:t>*with </a:t>
            </a:r>
            <a:r>
              <a:rPr lang="en-US" sz="1400" i="1" dirty="0" err="1">
                <a:solidFill>
                  <a:schemeClr val="accent1"/>
                </a:solidFill>
              </a:rPr>
              <a:t>VacSeal</a:t>
            </a:r>
            <a:r>
              <a:rPr lang="en-US" sz="1400" i="1" dirty="0">
                <a:solidFill>
                  <a:schemeClr val="accent1"/>
                </a:solidFill>
              </a:rPr>
              <a:t> </a:t>
            </a:r>
            <a:r>
              <a:rPr lang="en-US" sz="1400" i="1" dirty="0" smtClean="0">
                <a:solidFill>
                  <a:schemeClr val="accent1"/>
                </a:solidFill>
              </a:rPr>
              <a:t>silicone-based </a:t>
            </a:r>
            <a:r>
              <a:rPr lang="en-US" sz="1400" i="1" dirty="0">
                <a:solidFill>
                  <a:schemeClr val="accent1"/>
                </a:solidFill>
              </a:rPr>
              <a:t>penetrant</a:t>
            </a:r>
          </a:p>
          <a:p>
            <a:pPr algn="r"/>
            <a:endParaRPr lang="en-US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5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18067" y="105833"/>
            <a:ext cx="8144933" cy="533400"/>
          </a:xfrm>
        </p:spPr>
        <p:txBody>
          <a:bodyPr>
            <a:noAutofit/>
          </a:bodyPr>
          <a:lstStyle/>
          <a:p>
            <a:r>
              <a:rPr lang="en-US" sz="3200" b="1" i="1" dirty="0" smtClean="0">
                <a:solidFill>
                  <a:srgbClr val="008000"/>
                </a:solidFill>
              </a:rPr>
              <a:t>Things to do (</a:t>
            </a:r>
            <a:r>
              <a:rPr lang="en-US" sz="3200" b="1" i="1" dirty="0" err="1" smtClean="0">
                <a:solidFill>
                  <a:srgbClr val="008000"/>
                </a:solidFill>
              </a:rPr>
              <a:t>i</a:t>
            </a:r>
            <a:r>
              <a:rPr lang="en-US" sz="3200" b="1" i="1" dirty="0" smtClean="0">
                <a:solidFill>
                  <a:srgbClr val="008000"/>
                </a:solidFill>
              </a:rPr>
              <a:t>)</a:t>
            </a:r>
            <a:endParaRPr lang="en-US" sz="3200" b="1" i="1" dirty="0">
              <a:solidFill>
                <a:srgbClr val="008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09C4E-D474-5F40-8EC2-289DC802E46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36600" y="1087968"/>
            <a:ext cx="8238066" cy="4830232"/>
          </a:xfrm>
        </p:spPr>
        <p:txBody>
          <a:bodyPr>
            <a:noAutofit/>
          </a:bodyPr>
          <a:lstStyle/>
          <a:p>
            <a:r>
              <a:rPr lang="en-US" sz="2400" dirty="0" smtClean="0"/>
              <a:t>Complete &amp; commission </a:t>
            </a:r>
            <a:r>
              <a:rPr lang="en-US" sz="2400" dirty="0" smtClean="0">
                <a:solidFill>
                  <a:srgbClr val="4F81BD"/>
                </a:solidFill>
              </a:rPr>
              <a:t>3.75 km IP sets </a:t>
            </a:r>
            <a:r>
              <a:rPr lang="en-US" sz="2400" dirty="0" smtClean="0"/>
              <a:t>@ LLO, LHO</a:t>
            </a:r>
          </a:p>
          <a:p>
            <a:r>
              <a:rPr lang="en-US" sz="2400" dirty="0" smtClean="0"/>
              <a:t>Procure, build &amp; install </a:t>
            </a:r>
            <a:r>
              <a:rPr lang="en-US" sz="2400" dirty="0" smtClean="0">
                <a:solidFill>
                  <a:srgbClr val="4F81BD"/>
                </a:solidFill>
              </a:rPr>
              <a:t>2km, 1.75km IP sets </a:t>
            </a:r>
            <a:r>
              <a:rPr lang="en-US" sz="2400" dirty="0" smtClean="0"/>
              <a:t>@ LLO</a:t>
            </a:r>
            <a:endParaRPr lang="en-US" sz="2400" dirty="0" smtClean="0"/>
          </a:p>
          <a:p>
            <a:r>
              <a:rPr lang="en-US" sz="2400" dirty="0" smtClean="0"/>
              <a:t>Complete &amp; commission </a:t>
            </a:r>
            <a:r>
              <a:rPr lang="en-US" sz="2400" dirty="0" smtClean="0">
                <a:solidFill>
                  <a:srgbClr val="4F81BD"/>
                </a:solidFill>
              </a:rPr>
              <a:t>D3500 NEG’s </a:t>
            </a:r>
            <a:r>
              <a:rPr lang="en-US" sz="2400" dirty="0" smtClean="0"/>
              <a:t>@ LLO, LHO</a:t>
            </a:r>
          </a:p>
          <a:p>
            <a:r>
              <a:rPr lang="en-US" sz="2400" dirty="0" smtClean="0"/>
              <a:t>Research &amp; test new </a:t>
            </a:r>
            <a:r>
              <a:rPr lang="en-US" sz="2400" dirty="0" smtClean="0">
                <a:solidFill>
                  <a:schemeClr val="accent1"/>
                </a:solidFill>
              </a:rPr>
              <a:t>air-tolerant </a:t>
            </a:r>
            <a:r>
              <a:rPr lang="en-US" sz="2400" dirty="0" smtClean="0"/>
              <a:t>“HV Series” NEG’s </a:t>
            </a:r>
          </a:p>
          <a:p>
            <a:r>
              <a:rPr lang="en-US" sz="2400" dirty="0" smtClean="0"/>
              <a:t>Develop, procure, fit </a:t>
            </a:r>
            <a:r>
              <a:rPr lang="en-US" sz="2400" dirty="0" smtClean="0">
                <a:solidFill>
                  <a:srgbClr val="4F81BD"/>
                </a:solidFill>
              </a:rPr>
              <a:t>UV baffles </a:t>
            </a:r>
            <a:r>
              <a:rPr lang="en-US" sz="2400" dirty="0" smtClean="0"/>
              <a:t>for 1200 and 2500 l/s IP’s</a:t>
            </a:r>
          </a:p>
          <a:p>
            <a:r>
              <a:rPr lang="en-US" sz="2400" dirty="0" smtClean="0"/>
              <a:t>Develop &amp; deploy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GV11 environmental enclosure</a:t>
            </a:r>
          </a:p>
          <a:p>
            <a:r>
              <a:rPr lang="en-US" sz="2400" dirty="0" smtClean="0"/>
              <a:t>Develop protocol to </a:t>
            </a:r>
            <a:r>
              <a:rPr lang="en-US" sz="2400" dirty="0" smtClean="0">
                <a:solidFill>
                  <a:srgbClr val="8EB4E3"/>
                </a:solidFill>
              </a:rPr>
              <a:t>check all large gates </a:t>
            </a:r>
            <a:r>
              <a:rPr lang="en-US" sz="2400" dirty="0" smtClean="0"/>
              <a:t>@ both sites</a:t>
            </a:r>
          </a:p>
          <a:p>
            <a:r>
              <a:rPr lang="en-US" sz="2400" dirty="0" smtClean="0">
                <a:solidFill>
                  <a:srgbClr val="8EB4E3"/>
                </a:solidFill>
              </a:rPr>
              <a:t>Survey valve vendors </a:t>
            </a:r>
            <a:r>
              <a:rPr lang="en-US" sz="2400" dirty="0" smtClean="0"/>
              <a:t>&amp; obtain specs &amp; budgetary quotes</a:t>
            </a:r>
          </a:p>
          <a:p>
            <a:r>
              <a:rPr lang="en-US" sz="2400" dirty="0" smtClean="0"/>
              <a:t>Study economical </a:t>
            </a:r>
            <a:r>
              <a:rPr lang="en-US" sz="2400" dirty="0" smtClean="0">
                <a:solidFill>
                  <a:srgbClr val="8EB4E3"/>
                </a:solidFill>
              </a:rPr>
              <a:t>bake scenarios </a:t>
            </a:r>
            <a:r>
              <a:rPr lang="en-US" sz="2400" dirty="0" smtClean="0"/>
              <a:t>&amp; establish limits</a:t>
            </a:r>
          </a:p>
          <a:p>
            <a:r>
              <a:rPr lang="en-US" sz="2400" dirty="0" smtClean="0"/>
              <a:t>Study “industrial scale” </a:t>
            </a:r>
            <a:r>
              <a:rPr lang="en-US" sz="2400" dirty="0" smtClean="0">
                <a:solidFill>
                  <a:srgbClr val="8EB4E3"/>
                </a:solidFill>
              </a:rPr>
              <a:t>dry backfill </a:t>
            </a:r>
            <a:r>
              <a:rPr lang="en-US" sz="2400" dirty="0" smtClean="0"/>
              <a:t>systems </a:t>
            </a:r>
          </a:p>
        </p:txBody>
      </p:sp>
    </p:spTree>
    <p:extLst>
      <p:ext uri="{BB962C8B-B14F-4D97-AF65-F5344CB8AC3E}">
        <p14:creationId xmlns:p14="http://schemas.microsoft.com/office/powerpoint/2010/main" val="1424323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18067" y="105833"/>
            <a:ext cx="8144933" cy="533400"/>
          </a:xfrm>
        </p:spPr>
        <p:txBody>
          <a:bodyPr>
            <a:noAutofit/>
          </a:bodyPr>
          <a:lstStyle/>
          <a:p>
            <a:r>
              <a:rPr lang="en-US" sz="3200" b="1" i="1" dirty="0" smtClean="0">
                <a:solidFill>
                  <a:srgbClr val="008000"/>
                </a:solidFill>
              </a:rPr>
              <a:t>Things to do (ii)</a:t>
            </a:r>
            <a:endParaRPr lang="en-US" sz="3200" b="1" i="1" dirty="0">
              <a:solidFill>
                <a:srgbClr val="008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09C4E-D474-5F40-8EC2-289DC802E46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36600" y="1121834"/>
            <a:ext cx="8238066" cy="4508499"/>
          </a:xfrm>
        </p:spPr>
        <p:txBody>
          <a:bodyPr>
            <a:noAutofit/>
          </a:bodyPr>
          <a:lstStyle/>
          <a:p>
            <a:r>
              <a:rPr lang="en-US" sz="2400" dirty="0" smtClean="0"/>
              <a:t>Upgrade and extend </a:t>
            </a:r>
            <a:r>
              <a:rPr lang="en-US" sz="2400" dirty="0" smtClean="0">
                <a:solidFill>
                  <a:srgbClr val="8EB4E3"/>
                </a:solidFill>
              </a:rPr>
              <a:t>water ad/desorption model</a:t>
            </a:r>
          </a:p>
          <a:p>
            <a:r>
              <a:rPr lang="en-US" sz="2400" dirty="0" smtClean="0"/>
              <a:t>Develop </a:t>
            </a:r>
            <a:r>
              <a:rPr lang="en-US" sz="2400" dirty="0" smtClean="0">
                <a:solidFill>
                  <a:schemeClr val="accent1"/>
                </a:solidFill>
              </a:rPr>
              <a:t>failsafe </a:t>
            </a:r>
            <a:r>
              <a:rPr lang="en-US" sz="2400" dirty="0" err="1" smtClean="0">
                <a:solidFill>
                  <a:schemeClr val="accent1"/>
                </a:solidFill>
              </a:rPr>
              <a:t>turbopump</a:t>
            </a:r>
            <a:r>
              <a:rPr lang="en-US" sz="2400" dirty="0" smtClean="0">
                <a:solidFill>
                  <a:schemeClr val="accent1"/>
                </a:solidFill>
              </a:rPr>
              <a:t> sets </a:t>
            </a:r>
            <a:r>
              <a:rPr lang="en-US" sz="2400" dirty="0" smtClean="0"/>
              <a:t>for unattended operation</a:t>
            </a:r>
          </a:p>
          <a:p>
            <a:r>
              <a:rPr lang="en-US" sz="2400" dirty="0" smtClean="0"/>
              <a:t>Fabricate &amp; condition BT-representative </a:t>
            </a:r>
            <a:r>
              <a:rPr lang="en-US" sz="2400" dirty="0" smtClean="0">
                <a:solidFill>
                  <a:srgbClr val="8EB4E3"/>
                </a:solidFill>
              </a:rPr>
              <a:t>sample chambers </a:t>
            </a:r>
          </a:p>
          <a:p>
            <a:r>
              <a:rPr lang="en-US" sz="2400" dirty="0" smtClean="0"/>
              <a:t>Build &amp; characterize </a:t>
            </a:r>
            <a:r>
              <a:rPr lang="en-US" sz="2400" dirty="0" smtClean="0">
                <a:solidFill>
                  <a:srgbClr val="8EB4E3"/>
                </a:solidFill>
              </a:rPr>
              <a:t>H</a:t>
            </a:r>
            <a:r>
              <a:rPr lang="en-US" sz="2400" baseline="-25000" dirty="0" smtClean="0">
                <a:solidFill>
                  <a:srgbClr val="8EB4E3"/>
                </a:solidFill>
              </a:rPr>
              <a:t>2</a:t>
            </a:r>
            <a:r>
              <a:rPr lang="en-US" sz="2400" dirty="0" smtClean="0">
                <a:solidFill>
                  <a:srgbClr val="8EB4E3"/>
                </a:solidFill>
              </a:rPr>
              <a:t>O outgassing test </a:t>
            </a:r>
            <a:r>
              <a:rPr lang="en-US" sz="2400" dirty="0" smtClean="0"/>
              <a:t>system </a:t>
            </a:r>
          </a:p>
          <a:p>
            <a:r>
              <a:rPr lang="en-US" sz="2400" dirty="0" smtClean="0"/>
              <a:t>Bench characterize </a:t>
            </a:r>
            <a:r>
              <a:rPr lang="en-US" sz="2400" dirty="0" smtClean="0">
                <a:solidFill>
                  <a:srgbClr val="8EB4E3"/>
                </a:solidFill>
              </a:rPr>
              <a:t>backfill and </a:t>
            </a:r>
            <a:r>
              <a:rPr lang="en-US" sz="2400" dirty="0" err="1" smtClean="0">
                <a:solidFill>
                  <a:srgbClr val="8EB4E3"/>
                </a:solidFill>
              </a:rPr>
              <a:t>bakeout</a:t>
            </a:r>
            <a:r>
              <a:rPr lang="en-US" sz="2400" dirty="0" smtClean="0">
                <a:solidFill>
                  <a:srgbClr val="8EB4E3"/>
                </a:solidFill>
              </a:rPr>
              <a:t> protocols</a:t>
            </a:r>
          </a:p>
          <a:p>
            <a:r>
              <a:rPr lang="en-US" sz="2400" dirty="0" smtClean="0"/>
              <a:t>Intermediate-scale </a:t>
            </a:r>
            <a:r>
              <a:rPr lang="en-US" sz="2400" dirty="0" smtClean="0">
                <a:solidFill>
                  <a:srgbClr val="8EB4E3"/>
                </a:solidFill>
              </a:rPr>
              <a:t>qualification test</a:t>
            </a:r>
          </a:p>
          <a:p>
            <a:r>
              <a:rPr lang="en-US" sz="2400" dirty="0" smtClean="0">
                <a:solidFill>
                  <a:srgbClr val="8EB4E3"/>
                </a:solidFill>
              </a:rPr>
              <a:t>Procure &amp; deploy </a:t>
            </a:r>
            <a:r>
              <a:rPr lang="en-US" sz="2400" dirty="0" smtClean="0"/>
              <a:t>site valve(s), backfill and bake hardware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Vent &amp;</a:t>
            </a:r>
            <a:r>
              <a:rPr lang="en-US" sz="2400" dirty="0" smtClean="0">
                <a:solidFill>
                  <a:srgbClr val="8EB4E3"/>
                </a:solidFill>
              </a:rPr>
              <a:t> fix/replace valve(s)</a:t>
            </a:r>
          </a:p>
          <a:p>
            <a:r>
              <a:rPr lang="en-US" sz="2400" dirty="0" smtClean="0">
                <a:solidFill>
                  <a:srgbClr val="8EB4E3"/>
                </a:solidFill>
              </a:rPr>
              <a:t>Perform forensics </a:t>
            </a:r>
            <a:r>
              <a:rPr lang="en-US" sz="2400" dirty="0" smtClean="0"/>
              <a:t>on failed GNB valve(s)</a:t>
            </a:r>
          </a:p>
          <a:p>
            <a:r>
              <a:rPr lang="en-US" sz="2400" dirty="0" smtClean="0"/>
              <a:t>Recover &amp; bake tube(s)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790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56"/>
            <a:ext cx="8229600" cy="635011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Troops &amp; Treasure</a:t>
            </a:r>
            <a:endParaRPr lang="en-US" sz="3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866" y="770467"/>
            <a:ext cx="8026401" cy="51900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71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1300"/>
            <a:ext cx="8229600" cy="153246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EXTRA SLIDES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3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372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Squeeze film damping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0134" y="812800"/>
            <a:ext cx="5672666" cy="541866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8EB4E3"/>
                </a:solidFill>
              </a:rPr>
              <a:t>Narrow gap </a:t>
            </a:r>
            <a:r>
              <a:rPr lang="en-US" dirty="0" smtClean="0"/>
              <a:t>between ETM and ESD reaction plate enhances viscous damping by residual gas</a:t>
            </a:r>
          </a:p>
          <a:p>
            <a:r>
              <a:rPr lang="en-US" dirty="0" smtClean="0"/>
              <a:t>Increases thermal noise at low frequencies</a:t>
            </a:r>
          </a:p>
          <a:p>
            <a:r>
              <a:rPr lang="en-US" dirty="0" smtClean="0"/>
              <a:t>Exacerbates penalty for </a:t>
            </a:r>
            <a:r>
              <a:rPr lang="en-US" i="1" dirty="0" smtClean="0">
                <a:solidFill>
                  <a:srgbClr val="8EB4E3"/>
                </a:solidFill>
              </a:rPr>
              <a:t>any vacuum problem</a:t>
            </a:r>
            <a:r>
              <a:rPr lang="en-US" dirty="0" smtClean="0"/>
              <a:t> affecting pressure at end chambers</a:t>
            </a:r>
          </a:p>
          <a:p>
            <a:r>
              <a:rPr lang="en-US" dirty="0" smtClean="0"/>
              <a:t>Possible mitigations</a:t>
            </a:r>
          </a:p>
          <a:p>
            <a:pPr lvl="1"/>
            <a:r>
              <a:rPr lang="en-US" dirty="0" smtClean="0"/>
              <a:t>Increased pumping </a:t>
            </a:r>
            <a:endParaRPr lang="en-US" dirty="0" smtClean="0"/>
          </a:p>
          <a:p>
            <a:pPr lvl="1"/>
            <a:r>
              <a:rPr lang="en-US" dirty="0" smtClean="0"/>
              <a:t>Repair </a:t>
            </a:r>
            <a:r>
              <a:rPr lang="en-US" dirty="0" smtClean="0"/>
              <a:t>leaks, reduce outgassing</a:t>
            </a:r>
          </a:p>
          <a:p>
            <a:pPr lvl="1"/>
            <a:r>
              <a:rPr lang="en-US" dirty="0" smtClean="0"/>
              <a:t>Redesign ESD for larger gap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34" y="3795634"/>
            <a:ext cx="3009900" cy="252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889000"/>
            <a:ext cx="3188850" cy="311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85934" y="6101090"/>
            <a:ext cx="294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from LIGO-T0900582-v6  (10</a:t>
            </a:r>
            <a:r>
              <a:rPr lang="en-US" sz="1100" baseline="30000" dirty="0" smtClean="0"/>
              <a:t>-8 </a:t>
            </a:r>
            <a:r>
              <a:rPr lang="en-US" sz="1100" dirty="0" err="1" smtClean="0"/>
              <a:t>torr</a:t>
            </a:r>
            <a:r>
              <a:rPr lang="en-US" sz="1100" dirty="0" smtClean="0"/>
              <a:t> H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7284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Electrostatic Test Mass Charging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0133" y="931333"/>
            <a:ext cx="8847667" cy="561234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Correlated w/ operation of ion pumps </a:t>
            </a:r>
            <a:r>
              <a:rPr lang="en-US" dirty="0" smtClean="0"/>
              <a:t>nearby </a:t>
            </a:r>
          </a:p>
          <a:p>
            <a:pPr lvl="1"/>
            <a:r>
              <a:rPr lang="en-US" dirty="0" smtClean="0"/>
              <a:t>Theory: PE due to UV / soft X rays from discharge (no direct line of sight)</a:t>
            </a:r>
          </a:p>
          <a:p>
            <a:pPr lvl="1"/>
            <a:r>
              <a:rPr lang="en-US" dirty="0" smtClean="0"/>
              <a:t>Induced </a:t>
            </a:r>
            <a:r>
              <a:rPr lang="en-US" dirty="0" err="1">
                <a:solidFill>
                  <a:srgbClr val="FFFF00"/>
                </a:solidFill>
              </a:rPr>
              <a:t>σ</a:t>
            </a:r>
            <a:r>
              <a:rPr lang="en-US" dirty="0">
                <a:solidFill>
                  <a:srgbClr val="FFFF00"/>
                </a:solidFill>
              </a:rPr>
              <a:t> ~ 10</a:t>
            </a:r>
            <a:r>
              <a:rPr lang="en-US" baseline="30000" dirty="0">
                <a:solidFill>
                  <a:srgbClr val="FFFF00"/>
                </a:solidFill>
              </a:rPr>
              <a:t>-12 </a:t>
            </a:r>
            <a:r>
              <a:rPr lang="en-US" dirty="0">
                <a:solidFill>
                  <a:srgbClr val="FFFF00"/>
                </a:solidFill>
              </a:rPr>
              <a:t>coulomb/</a:t>
            </a:r>
            <a:r>
              <a:rPr lang="en-US" dirty="0" smtClean="0">
                <a:solidFill>
                  <a:srgbClr val="FFFF00"/>
                </a:solidFill>
              </a:rPr>
              <a:t>cm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over hours-days</a:t>
            </a:r>
          </a:p>
          <a:p>
            <a:pPr lvl="1"/>
            <a:r>
              <a:rPr lang="en-US" dirty="0" smtClean="0"/>
              <a:t>Effect on input TM’s less; probably due to distance from local pumps</a:t>
            </a:r>
          </a:p>
          <a:p>
            <a:r>
              <a:rPr lang="en-US" dirty="0" smtClean="0"/>
              <a:t>Wreaks havoc</a:t>
            </a:r>
          </a:p>
          <a:p>
            <a:pPr lvl="1"/>
            <a:r>
              <a:rPr lang="en-US" dirty="0" smtClean="0"/>
              <a:t>Interferes with electrostatic force drive operation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Couples V noise </a:t>
            </a:r>
            <a:r>
              <a:rPr lang="en-US" dirty="0" smtClean="0"/>
              <a:t>from nearby circuits &amp; ‘</a:t>
            </a:r>
            <a:r>
              <a:rPr lang="en-US" dirty="0" err="1" smtClean="0"/>
              <a:t>groundplanes</a:t>
            </a:r>
            <a:r>
              <a:rPr lang="en-US" dirty="0" smtClean="0"/>
              <a:t>’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Couples mechanical noise </a:t>
            </a:r>
            <a:r>
              <a:rPr lang="en-US" dirty="0" smtClean="0"/>
              <a:t>from image charges in nearby conductors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Intrinsic noise </a:t>
            </a:r>
            <a:r>
              <a:rPr lang="en-US" dirty="0" smtClean="0"/>
              <a:t>due to spontaneous charge dissipation &amp; redistribution </a:t>
            </a:r>
          </a:p>
          <a:p>
            <a:r>
              <a:rPr lang="en-US" dirty="0" smtClean="0"/>
              <a:t>Interim solution: </a:t>
            </a:r>
            <a:r>
              <a:rPr lang="en-US" i="1" dirty="0" smtClean="0">
                <a:solidFill>
                  <a:srgbClr val="FFFF00"/>
                </a:solidFill>
              </a:rPr>
              <a:t>seal off IP’s at ends </a:t>
            </a:r>
          </a:p>
          <a:p>
            <a:pPr lvl="1"/>
            <a:r>
              <a:rPr lang="en-US" i="1" dirty="0" smtClean="0">
                <a:solidFill>
                  <a:srgbClr val="FFFF00"/>
                </a:solidFill>
              </a:rPr>
              <a:t>no pumping of non-</a:t>
            </a:r>
            <a:r>
              <a:rPr lang="en-US" i="1" dirty="0" err="1" smtClean="0">
                <a:solidFill>
                  <a:srgbClr val="FFFF00"/>
                </a:solidFill>
              </a:rPr>
              <a:t>condensibles</a:t>
            </a:r>
            <a:r>
              <a:rPr lang="en-US" i="1" dirty="0" smtClean="0">
                <a:solidFill>
                  <a:srgbClr val="FFFF00"/>
                </a:solidFill>
              </a:rPr>
              <a:t>, except via </a:t>
            </a:r>
            <a:r>
              <a:rPr lang="en-US" i="1" dirty="0" err="1" smtClean="0">
                <a:solidFill>
                  <a:srgbClr val="FFFF00"/>
                </a:solidFill>
              </a:rPr>
              <a:t>beamtube</a:t>
            </a:r>
            <a:endParaRPr lang="en-US" i="1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Almost immediately hit both squeeze-film and gas index noise in rapidly improving noise budget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 progress now: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Remote IP’s </a:t>
            </a:r>
            <a:r>
              <a:rPr lang="en-US" dirty="0" smtClean="0"/>
              <a:t>(250m from end, on </a:t>
            </a:r>
            <a:r>
              <a:rPr lang="en-US" dirty="0" err="1" smtClean="0"/>
              <a:t>beamtube</a:t>
            </a:r>
            <a:r>
              <a:rPr lang="en-US" dirty="0" smtClean="0"/>
              <a:t> </a:t>
            </a:r>
            <a:r>
              <a:rPr lang="en-US" dirty="0" err="1" smtClean="0"/>
              <a:t>pumpout</a:t>
            </a:r>
            <a:r>
              <a:rPr lang="en-US" dirty="0" smtClean="0"/>
              <a:t> ports)</a:t>
            </a:r>
          </a:p>
          <a:p>
            <a:pPr lvl="2"/>
            <a:r>
              <a:rPr lang="en-US" dirty="0" smtClean="0"/>
              <a:t>Reduced speed for </a:t>
            </a:r>
            <a:r>
              <a:rPr lang="en-US" dirty="0" err="1" smtClean="0"/>
              <a:t>noncondensibles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NEG pumps </a:t>
            </a:r>
            <a:r>
              <a:rPr lang="en-US" dirty="0" smtClean="0"/>
              <a:t>at ETM chambers</a:t>
            </a:r>
          </a:p>
          <a:p>
            <a:pPr lvl="2"/>
            <a:r>
              <a:rPr lang="en-US" dirty="0" smtClean="0"/>
              <a:t>Reduced speed, limited life for gases other than H</a:t>
            </a:r>
            <a:r>
              <a:rPr lang="en-US" baseline="-25000" dirty="0" smtClean="0"/>
              <a:t>2</a:t>
            </a:r>
            <a:endParaRPr lang="en-US" dirty="0"/>
          </a:p>
          <a:p>
            <a:pPr lvl="2"/>
            <a:r>
              <a:rPr lang="en-US" dirty="0" smtClean="0"/>
              <a:t>Poor margin against detector outgassing, leakage</a:t>
            </a:r>
          </a:p>
          <a:p>
            <a:r>
              <a:rPr lang="en-US" dirty="0">
                <a:solidFill>
                  <a:srgbClr val="FFFFFF"/>
                </a:solidFill>
              </a:rPr>
              <a:t>Longer term: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Chevron UV baffle </a:t>
            </a:r>
            <a:r>
              <a:rPr lang="en-US" dirty="0" smtClean="0"/>
              <a:t>retrofit to IP nozzles</a:t>
            </a:r>
          </a:p>
          <a:p>
            <a:pPr lvl="2"/>
            <a:r>
              <a:rPr lang="en-US" dirty="0" smtClean="0"/>
              <a:t>Degrades pump speed</a:t>
            </a:r>
          </a:p>
          <a:p>
            <a:pPr lvl="1"/>
            <a:r>
              <a:rPr lang="en-US" dirty="0" smtClean="0"/>
              <a:t>Reengineer TMP’s for continuous duty </a:t>
            </a:r>
          </a:p>
          <a:p>
            <a:pPr lvl="2"/>
            <a:r>
              <a:rPr lang="en-US" dirty="0" smtClean="0"/>
              <a:t>ultra-low vibration, fault-tolerance, </a:t>
            </a:r>
            <a:r>
              <a:rPr lang="en-US" dirty="0" err="1" smtClean="0"/>
              <a:t>backstreaming</a:t>
            </a:r>
            <a:r>
              <a:rPr lang="en-US" dirty="0" smtClean="0"/>
              <a:t> safety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906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Ion Pump UV emission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473200"/>
            <a:ext cx="7289636" cy="4279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0133" y="6028267"/>
            <a:ext cx="216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A. </a:t>
            </a:r>
            <a:r>
              <a:rPr lang="en-US" sz="1200" i="1" dirty="0" err="1" smtClean="0"/>
              <a:t>Kontos</a:t>
            </a:r>
            <a:r>
              <a:rPr lang="en-US" sz="1200" i="1" dirty="0" smtClean="0"/>
              <a:t>, 6/10/2015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6147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 charging evidence (LHO)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57</a:t>
            </a:fld>
            <a:endParaRPr lang="en-US"/>
          </a:p>
        </p:txBody>
      </p:sp>
      <p:pic>
        <p:nvPicPr>
          <p:cNvPr id="10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400" y="1595438"/>
            <a:ext cx="7772400" cy="405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023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301625"/>
            <a:ext cx="5715000" cy="536575"/>
          </a:xfrm>
          <a:noFill/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 charset="0"/>
              </a:rPr>
              <a:t>Beam Tube Overview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926515"/>
            <a:ext cx="3810000" cy="3721686"/>
          </a:xfrm>
          <a:noFill/>
          <a:ln w="38100"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304L SS, 3.2 mm thick with external stiffeners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raw coiled stock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air baked 36h @ 455C </a:t>
            </a:r>
            <a:r>
              <a:rPr lang="en-US" sz="1400" dirty="0" smtClean="0">
                <a:latin typeface="Arial" charset="0"/>
              </a:rPr>
              <a:t>to deplete hydrogen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050" dirty="0" smtClean="0">
                <a:solidFill>
                  <a:srgbClr val="FF0000"/>
                </a:solidFill>
                <a:latin typeface="Arial" charset="0"/>
              </a:rPr>
              <a:t>J</a:t>
            </a:r>
            <a:r>
              <a:rPr lang="en-US" sz="1050" baseline="-25000" dirty="0" smtClean="0">
                <a:solidFill>
                  <a:srgbClr val="FF0000"/>
                </a:solidFill>
                <a:latin typeface="Arial" charset="0"/>
              </a:rPr>
              <a:t>H2</a:t>
            </a:r>
            <a:r>
              <a:rPr lang="en-US" sz="1050" dirty="0" smtClean="0">
                <a:solidFill>
                  <a:srgbClr val="FF0000"/>
                </a:solidFill>
                <a:latin typeface="Arial" charset="0"/>
              </a:rPr>
              <a:t> &lt; 10</a:t>
            </a:r>
            <a:r>
              <a:rPr lang="en-US" sz="1050" baseline="30000" dirty="0" smtClean="0">
                <a:solidFill>
                  <a:srgbClr val="FF0000"/>
                </a:solidFill>
                <a:latin typeface="Arial" charset="0"/>
              </a:rPr>
              <a:t>-13 </a:t>
            </a:r>
            <a:r>
              <a:rPr lang="en-US" sz="1050" dirty="0" smtClean="0">
                <a:solidFill>
                  <a:srgbClr val="FF0000"/>
                </a:solidFill>
                <a:latin typeface="Arial" charset="0"/>
              </a:rPr>
              <a:t>Tl/s/cm</a:t>
            </a:r>
            <a:r>
              <a:rPr lang="en-US" sz="1050" baseline="30000" dirty="0" smtClean="0">
                <a:solidFill>
                  <a:srgbClr val="FF0000"/>
                </a:solidFill>
                <a:latin typeface="Arial" charset="0"/>
              </a:rPr>
              <a:t>2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latin typeface="Arial" charset="0"/>
              </a:rPr>
              <a:t>process </a:t>
            </a:r>
            <a:r>
              <a:rPr lang="en-US" sz="1050" dirty="0" smtClean="0">
                <a:latin typeface="Arial" charset="0"/>
              </a:rPr>
              <a:t>developed by LIGO</a:t>
            </a:r>
            <a:endParaRPr lang="en-US" sz="1400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prepared coil spiral-welded into 1.2m tube on modified culvert mill 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16m sections cleaned, leak tested, and capped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FTIR analysis to confirm HC-free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Sections butt-welded together in travelling </a:t>
            </a:r>
            <a:r>
              <a:rPr lang="en-US" sz="1400" dirty="0">
                <a:latin typeface="Arial" charset="0"/>
              </a:rPr>
              <a:t>clean </a:t>
            </a:r>
            <a:r>
              <a:rPr lang="en-US" sz="1400" dirty="0" smtClean="0">
                <a:latin typeface="Arial" charset="0"/>
              </a:rPr>
              <a:t>room at sites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Over 50 linear km of weld; no leaks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Tubes designed </a:t>
            </a:r>
            <a:r>
              <a:rPr lang="en-US" sz="1400" dirty="0" smtClean="0">
                <a:solidFill>
                  <a:srgbClr val="FFFF00"/>
                </a:solidFill>
                <a:latin typeface="Arial" charset="0"/>
              </a:rPr>
              <a:t>never to be vented </a:t>
            </a:r>
            <a:r>
              <a:rPr lang="en-US" sz="1400" dirty="0" smtClean="0">
                <a:latin typeface="Arial" charset="0"/>
              </a:rPr>
              <a:t>after installation</a:t>
            </a:r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1700" y="3596959"/>
            <a:ext cx="5399315" cy="36576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500" y="4572000"/>
            <a:ext cx="4010500" cy="2682559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7615" cy="36000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cxnSp>
        <p:nvCxnSpPr>
          <p:cNvPr id="15" name="Straight Arrow Connector 14"/>
          <p:cNvCxnSpPr/>
          <p:nvPr/>
        </p:nvCxnSpPr>
        <p:spPr bwMode="auto">
          <a:xfrm rot="5400000" flipH="1" flipV="1">
            <a:off x="1828800" y="2476500"/>
            <a:ext cx="838200" cy="53340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FF00">
                <a:alpha val="49000"/>
              </a:srgb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4191000" y="762000"/>
            <a:ext cx="838200" cy="1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FF00">
                <a:alpha val="49000"/>
              </a:srgb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7E533-1CF0-2547-A4FE-E17795D117F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879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6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1948" y="3528801"/>
            <a:ext cx="4923131" cy="3363066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378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A1A760-7F12-1A4A-8A07-63BF0B244FF7}" type="slidenum">
              <a:rPr lang="en-US" smtClean="0"/>
              <a:pPr/>
              <a:t>59</a:t>
            </a:fld>
            <a:endParaRPr lang="en-US" smtClean="0"/>
          </a:p>
        </p:txBody>
      </p:sp>
      <p:grpSp>
        <p:nvGrpSpPr>
          <p:cNvPr id="37894" name="Group 14"/>
          <p:cNvGrpSpPr>
            <a:grpSpLocks/>
          </p:cNvGrpSpPr>
          <p:nvPr/>
        </p:nvGrpSpPr>
        <p:grpSpPr bwMode="auto">
          <a:xfrm>
            <a:off x="2971800" y="1173164"/>
            <a:ext cx="3517900" cy="2365375"/>
            <a:chOff x="288" y="2544"/>
            <a:chExt cx="2216" cy="1490"/>
          </a:xfrm>
          <a:noFill/>
        </p:grpSpPr>
        <p:pic>
          <p:nvPicPr>
            <p:cNvPr id="37898" name="Picture 4" descr="beam tube install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2544"/>
              <a:ext cx="2216" cy="14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Text Box 8"/>
            <p:cNvSpPr txBox="1">
              <a:spLocks noChangeArrowheads="1"/>
            </p:cNvSpPr>
            <p:nvPr/>
          </p:nvSpPr>
          <p:spPr bwMode="auto">
            <a:xfrm>
              <a:off x="544" y="2544"/>
              <a:ext cx="1014" cy="223"/>
            </a:xfrm>
            <a:prstGeom prst="rect">
              <a:avLst/>
            </a:prstGeom>
            <a:grpFill/>
            <a:ln w="38100">
              <a:noFill/>
              <a:miter lim="800000"/>
              <a:headEnd type="none" w="sm" len="sm"/>
              <a:tailEnd type="none" w="sm" len="sm"/>
            </a:ln>
          </p:spPr>
          <p:txBody>
            <a:bodyPr wrap="square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84000"/>
                      </a:srgbClr>
                    </a:outerShdw>
                  </a:effectLst>
                  <a:latin typeface="Arial" charset="0"/>
                </a:rPr>
                <a:t>position</a:t>
              </a:r>
              <a:endParaRPr lang="en-US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84000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37895" name="Picture 9" descr="weld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46" y="3538538"/>
            <a:ext cx="2737545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0" y="3538538"/>
            <a:ext cx="1310149" cy="35394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84000"/>
                    </a:srgbClr>
                  </a:outerShdw>
                </a:effectLst>
                <a:latin typeface="Arial" charset="0"/>
              </a:rPr>
              <a:t>butt weld</a:t>
            </a:r>
          </a:p>
        </p:txBody>
      </p:sp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2667000" y="301625"/>
            <a:ext cx="4987925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Arial" charset="0"/>
              </a:rPr>
              <a:t> Field Assembly &amp; welding</a:t>
            </a:r>
            <a:endParaRPr lang="en-US" b="1" i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790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191" y="3555456"/>
            <a:ext cx="2347404" cy="3435401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747191" y="3555456"/>
            <a:ext cx="1482347" cy="35394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84000"/>
                    </a:srgbClr>
                  </a:outerShdw>
                </a:effectLst>
                <a:latin typeface="Arial" charset="0"/>
              </a:rPr>
              <a:t>l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84000"/>
                    </a:srgbClr>
                  </a:outerShdw>
                </a:effectLst>
                <a:latin typeface="Arial" charset="0"/>
              </a:rPr>
              <a:t>eak check</a:t>
            </a:r>
            <a:endParaRPr lang="en-US" sz="20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84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7905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848" y="1173163"/>
            <a:ext cx="3548152" cy="238229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595848" y="1173163"/>
            <a:ext cx="1447800" cy="35394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wrap="square" bIns="0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84000"/>
                    </a:srgbClr>
                  </a:outerShdw>
                </a:effectLst>
                <a:latin typeface="Arial" charset="0"/>
              </a:rPr>
              <a:t>f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84000"/>
                    </a:srgbClr>
                  </a:outerShdw>
                </a:effectLst>
                <a:latin typeface="Arial" charset="0"/>
              </a:rPr>
              <a:t>ield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84000"/>
                    </a:srgbClr>
                  </a:outerShdw>
                </a:effectLst>
                <a:latin typeface="Arial" charset="0"/>
              </a:rPr>
              <a:t>fitup</a:t>
            </a:r>
            <a:endParaRPr lang="en-US" sz="20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84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094595" y="3528801"/>
            <a:ext cx="1709773" cy="35394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84000"/>
                    </a:srgbClr>
                  </a:outerShdw>
                </a:effectLst>
                <a:latin typeface="Arial" charset="0"/>
              </a:rPr>
              <a:t>next section</a:t>
            </a:r>
            <a:endParaRPr lang="en-US" sz="20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84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7907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0015" y="1173163"/>
            <a:ext cx="3488533" cy="2355638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0" y="1173163"/>
            <a:ext cx="1676400" cy="35401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wrap="square" bIns="0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84000"/>
                    </a:srgbClr>
                  </a:outerShdw>
                </a:effectLst>
                <a:latin typeface="Arial" charset="0"/>
              </a:rPr>
              <a:t>transport</a:t>
            </a:r>
            <a:endParaRPr lang="en-US" sz="20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84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776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3534" y="3126827"/>
            <a:ext cx="5960587" cy="4470440"/>
          </a:xfrm>
          <a:prstGeom prst="rect">
            <a:avLst/>
          </a:prstGeom>
        </p:spPr>
      </p:pic>
      <p:pic>
        <p:nvPicPr>
          <p:cNvPr id="4" name="Content Placeholder 3" descr="RS23079_DSCF0406-lpr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7874" y="336"/>
            <a:ext cx="5684927" cy="3126491"/>
          </a:xfrm>
        </p:spPr>
      </p:pic>
      <p:sp>
        <p:nvSpPr>
          <p:cNvPr id="2" name="TextBox 1"/>
          <p:cNvSpPr txBox="1"/>
          <p:nvPr/>
        </p:nvSpPr>
        <p:spPr>
          <a:xfrm>
            <a:off x="1813034" y="797034"/>
            <a:ext cx="2531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ouse latrine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605" y="3621403"/>
            <a:ext cx="2531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mud dauber nest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Picture 5" descr="https://alog.ligo-la.caltech.edu/aLOG/uploads/6269_20130220142126_100_16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052" y="-1"/>
            <a:ext cx="4169103" cy="312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79241" y="2648606"/>
            <a:ext cx="3564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evacuated “</a:t>
            </a:r>
            <a:r>
              <a:rPr lang="en-US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fothering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” patch 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164" y="3205755"/>
            <a:ext cx="3781996" cy="3763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968371" y="3559848"/>
            <a:ext cx="2531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pressure transient vs. distance for He injection</a:t>
            </a:r>
            <a:endParaRPr lang="en-US" sz="1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2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CBA615-1B52-B74C-B62C-E66A8B943303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70234" y="146957"/>
            <a:ext cx="6172200" cy="68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R </a:t>
            </a:r>
            <a:r>
              <a:rPr lang="en-US" sz="2400" dirty="0" err="1" smtClean="0"/>
              <a:t>Bakeout</a:t>
            </a:r>
            <a:r>
              <a:rPr lang="en-US" sz="2400" dirty="0" smtClean="0"/>
              <a:t> to Desorb Water (cont’d)</a:t>
            </a:r>
            <a:endParaRPr lang="en-US" sz="2400" dirty="0"/>
          </a:p>
        </p:txBody>
      </p:sp>
      <p:pic>
        <p:nvPicPr>
          <p:cNvPr id="40969" name="Picture 7" descr="H2O_plo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005" y="2303844"/>
            <a:ext cx="7953750" cy="492520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4096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621" y="840141"/>
            <a:ext cx="7952134" cy="203632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0022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89C462-ABF3-014D-8DC3-4A1D120FFA2A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4631439" y="75539"/>
            <a:ext cx="4512561" cy="589032"/>
          </a:xfrm>
        </p:spPr>
        <p:txBody>
          <a:bodyPr>
            <a:normAutofit/>
          </a:bodyPr>
          <a:lstStyle/>
          <a:p>
            <a:r>
              <a:rPr lang="en-US" sz="3200" dirty="0" err="1"/>
              <a:t>Beamtube</a:t>
            </a:r>
            <a:r>
              <a:rPr lang="en-US" sz="3200" dirty="0"/>
              <a:t> Gate Valves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08100"/>
            <a:ext cx="2886075" cy="4953000"/>
          </a:xfrm>
        </p:spPr>
        <p:txBody>
          <a:bodyPr/>
          <a:lstStyle/>
          <a:p>
            <a:r>
              <a:rPr lang="en-US" sz="2000" dirty="0" smtClean="0"/>
              <a:t>40</a:t>
            </a:r>
            <a:r>
              <a:rPr lang="en-US" sz="2000" dirty="0"/>
              <a:t>” &amp; 44”  </a:t>
            </a:r>
            <a:r>
              <a:rPr lang="en-US" sz="2000" dirty="0" smtClean="0"/>
              <a:t>ID </a:t>
            </a:r>
          </a:p>
          <a:p>
            <a:r>
              <a:rPr lang="en-US" sz="2000" dirty="0" smtClean="0">
                <a:solidFill>
                  <a:srgbClr val="499337"/>
                </a:solidFill>
              </a:rPr>
              <a:t>Double O-ring gates </a:t>
            </a:r>
            <a:r>
              <a:rPr lang="en-US" sz="2000" dirty="0" smtClean="0"/>
              <a:t>&amp; bonnet seals </a:t>
            </a:r>
          </a:p>
          <a:p>
            <a:r>
              <a:rPr lang="en-US" sz="2000" dirty="0" smtClean="0"/>
              <a:t>independently pumped annulus*</a:t>
            </a:r>
          </a:p>
          <a:p>
            <a:r>
              <a:rPr lang="en-US" sz="2000" dirty="0" smtClean="0"/>
              <a:t>Two actuator varieties: </a:t>
            </a:r>
            <a:r>
              <a:rPr lang="en-US" sz="2000" i="1" dirty="0" smtClean="0"/>
              <a:t>electric</a:t>
            </a:r>
            <a:r>
              <a:rPr lang="en-US" sz="2000" dirty="0" smtClean="0"/>
              <a:t> (</a:t>
            </a:r>
            <a:r>
              <a:rPr lang="en-US" sz="2000" dirty="0" err="1" smtClean="0"/>
              <a:t>ballscrew</a:t>
            </a:r>
            <a:r>
              <a:rPr lang="en-US" sz="2000" dirty="0" smtClean="0"/>
              <a:t>) and </a:t>
            </a:r>
            <a:r>
              <a:rPr lang="en-US" sz="2000" i="1" dirty="0" smtClean="0"/>
              <a:t>pneumatic </a:t>
            </a:r>
            <a:r>
              <a:rPr lang="en-US" sz="2000" dirty="0" smtClean="0"/>
              <a:t>(cylinder)</a:t>
            </a:r>
          </a:p>
          <a:p>
            <a:r>
              <a:rPr lang="en-US" sz="2000" dirty="0" smtClean="0"/>
              <a:t>Custom design by GNB Corp.</a:t>
            </a:r>
          </a:p>
          <a:p>
            <a:pPr marL="0" indent="0">
              <a:buNone/>
            </a:pPr>
            <a:r>
              <a:rPr lang="en-US" sz="1200" i="1" dirty="0" smtClean="0">
                <a:solidFill>
                  <a:schemeClr val="accent1">
                    <a:lumMod val="75000"/>
                  </a:schemeClr>
                </a:solidFill>
              </a:rPr>
              <a:t>*  Main volume is connected when gate is open!</a:t>
            </a:r>
            <a:endParaRPr lang="en-US" sz="1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8134" name="Picture 4" descr="Val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7610" y="1910262"/>
            <a:ext cx="6105525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Larry\Documents\LIGO-India\Photos\2013_02_07\Gerry's Retirement Presentation_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5678" cy="696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3788" y="731028"/>
            <a:ext cx="4512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44” clear aperture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@ </a:t>
            </a:r>
            <a:r>
              <a:rPr lang="en-US" dirty="0" err="1" smtClean="0"/>
              <a:t>beamtube</a:t>
            </a:r>
            <a:r>
              <a:rPr lang="en-US" dirty="0" smtClean="0"/>
              <a:t> ends and midpoints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Custom low-shock dual-seal electric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8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9E2A-CF3E-6940-AC98-44634EB7C95E}" type="slidenum">
              <a:rPr lang="en-US"/>
              <a:pPr/>
              <a:t>62</a:t>
            </a:fld>
            <a:endParaRPr lang="en-US"/>
          </a:p>
        </p:txBody>
      </p:sp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239000" cy="584200"/>
          </a:xfrm>
        </p:spPr>
        <p:txBody>
          <a:bodyPr>
            <a:noAutofit/>
          </a:bodyPr>
          <a:lstStyle/>
          <a:p>
            <a:r>
              <a:rPr lang="en-US" sz="3200" dirty="0"/>
              <a:t>Residual Gas</a:t>
            </a:r>
            <a:r>
              <a:rPr lang="en-US" sz="3200" dirty="0" smtClean="0"/>
              <a:t> Index Fluctuation Noise</a:t>
            </a:r>
            <a:endParaRPr lang="en-US" sz="3200" dirty="0"/>
          </a:p>
        </p:txBody>
      </p:sp>
      <p:pic>
        <p:nvPicPr>
          <p:cNvPr id="405508" name="Picture 4" descr="gas-resul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143000"/>
            <a:ext cx="618180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oise_equation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1179512"/>
            <a:ext cx="3086100" cy="688975"/>
          </a:xfrm>
          <a:prstGeom prst="rect">
            <a:avLst/>
          </a:prstGeom>
        </p:spPr>
      </p:pic>
      <p:pic>
        <p:nvPicPr>
          <p:cNvPr id="9" name="Picture 8" descr="noise_equation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051" y="1984374"/>
            <a:ext cx="2114550" cy="231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3624270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tx2"/>
                </a:solidFill>
                <a:latin typeface="Times"/>
                <a:cs typeface="Times"/>
              </a:rPr>
              <a:t>ρ</a:t>
            </a:r>
            <a:r>
              <a:rPr lang="en-US" sz="1100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=  gas number density (~ pressure)</a:t>
            </a:r>
          </a:p>
          <a:p>
            <a:r>
              <a:rPr lang="en-US" sz="1100" i="1" dirty="0" err="1" smtClean="0">
                <a:solidFill>
                  <a:schemeClr val="tx2"/>
                </a:solidFill>
                <a:latin typeface="Times"/>
                <a:cs typeface="Times"/>
              </a:rPr>
              <a:t>α</a:t>
            </a:r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 =  optical </a:t>
            </a:r>
            <a:r>
              <a:rPr lang="en-US" sz="1100" i="1" dirty="0" err="1" smtClean="0">
                <a:solidFill>
                  <a:schemeClr val="tx2"/>
                </a:solidFill>
                <a:latin typeface="Times"/>
                <a:cs typeface="Times"/>
              </a:rPr>
              <a:t>polarizability</a:t>
            </a:r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 (~ index)</a:t>
            </a:r>
          </a:p>
          <a:p>
            <a:r>
              <a:rPr lang="en-US" sz="1100" i="1" dirty="0" err="1" smtClean="0">
                <a:solidFill>
                  <a:schemeClr val="tx2"/>
                </a:solidFill>
                <a:latin typeface="Times"/>
                <a:cs typeface="Times"/>
              </a:rPr>
              <a:t>w</a:t>
            </a:r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 = beam radius</a:t>
            </a:r>
          </a:p>
          <a:p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v</a:t>
            </a:r>
            <a:r>
              <a:rPr lang="en-US" sz="1100" i="1" baseline="-25000" dirty="0" smtClean="0">
                <a:solidFill>
                  <a:schemeClr val="tx2"/>
                </a:solidFill>
                <a:latin typeface="Times"/>
                <a:cs typeface="Times"/>
              </a:rPr>
              <a:t>0</a:t>
            </a:r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 = most probable thermal speed</a:t>
            </a:r>
          </a:p>
          <a:p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L</a:t>
            </a:r>
            <a:r>
              <a:rPr lang="en-US" sz="1100" i="1" baseline="-25000" dirty="0" smtClean="0">
                <a:solidFill>
                  <a:schemeClr val="tx2"/>
                </a:solidFill>
                <a:latin typeface="Times"/>
                <a:cs typeface="Times"/>
              </a:rPr>
              <a:t>0</a:t>
            </a:r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 = arm length</a:t>
            </a:r>
          </a:p>
          <a:p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ΔL = arm optical path difference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4552" y="1799888"/>
            <a:ext cx="2438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Statistical model verified by 40m interferometer experiment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6248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S. Whitcomb and MZ, </a:t>
            </a:r>
            <a:r>
              <a:rPr lang="en-US" sz="800" i="1" dirty="0" smtClean="0"/>
              <a:t>Proc. 7th </a:t>
            </a:r>
            <a:r>
              <a:rPr lang="en-US" sz="800" i="1" dirty="0"/>
              <a:t>Marcel Grossmann Meeting on</a:t>
            </a:r>
            <a:r>
              <a:rPr lang="en-US" sz="800" i="1" dirty="0" smtClean="0"/>
              <a:t> GR, </a:t>
            </a:r>
            <a:r>
              <a:rPr lang="en-US" sz="800" dirty="0" smtClean="0"/>
              <a:t>R</a:t>
            </a:r>
            <a:r>
              <a:rPr lang="en-US" sz="800" dirty="0"/>
              <a:t>. </a:t>
            </a:r>
            <a:r>
              <a:rPr lang="en-US" sz="800" dirty="0" err="1"/>
              <a:t>Jantzen</a:t>
            </a:r>
            <a:r>
              <a:rPr lang="en-US" sz="800" dirty="0"/>
              <a:t> and G. Keiser, eds. World Scientific, Singapore (1996).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9812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620000" cy="533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Residual Gas Pressure Limits in Beam Tubes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53835" y="6252972"/>
            <a:ext cx="2133600" cy="365125"/>
          </a:xfr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05938" y="890453"/>
            <a:ext cx="5664200" cy="5524500"/>
            <a:chOff x="2456990" y="1252275"/>
            <a:chExt cx="5664200" cy="5524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6990" y="1252275"/>
              <a:ext cx="5664200" cy="55245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434528" y="1798969"/>
              <a:ext cx="105589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srgbClr val="000000"/>
                  </a:solidFill>
                  <a:latin typeface="Times"/>
                  <a:cs typeface="Times"/>
                </a:rPr>
                <a:t>Initial 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Req</a:t>
              </a:r>
              <a:endParaRPr lang="en-US" sz="1400" b="1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938" y="6012655"/>
            <a:ext cx="5664200" cy="80459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667635" y="2052785"/>
            <a:ext cx="945135" cy="49473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91667" y="810019"/>
            <a:ext cx="106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2"/>
                </a:solidFill>
              </a:rPr>
              <a:t>then</a:t>
            </a:r>
            <a:endParaRPr lang="en-US" b="1" i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4872" y="805786"/>
            <a:ext cx="106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2"/>
                </a:solidFill>
              </a:rPr>
              <a:t>now</a:t>
            </a:r>
            <a:endParaRPr lang="en-US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54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E7D4-E488-3F4C-BD13-F70B7163CB7C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16" r="-135182" b="-99838"/>
          <a:stretch/>
        </p:blipFill>
        <p:spPr>
          <a:xfrm>
            <a:off x="-1" y="0"/>
            <a:ext cx="9144001" cy="685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Picture 14" descr="SS500_T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196" y="143780"/>
            <a:ext cx="4840340" cy="30073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86685"/>
            <a:ext cx="4162099" cy="32526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446" y="3379227"/>
            <a:ext cx="4418354" cy="33233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19800" y="3786203"/>
            <a:ext cx="2126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MSLD response degradation with distance 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2238" y="5040915"/>
            <a:ext cx="2126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MSLD response test at 250m (measurement vs. model w/</a:t>
            </a:r>
            <a:r>
              <a:rPr lang="en-US" sz="1400" dirty="0" err="1" smtClean="0">
                <a:solidFill>
                  <a:srgbClr val="FF6600"/>
                </a:solidFill>
              </a:rPr>
              <a:t>errror</a:t>
            </a:r>
            <a:r>
              <a:rPr lang="en-US" sz="1400" dirty="0" smtClean="0">
                <a:solidFill>
                  <a:srgbClr val="FF6600"/>
                </a:solidFill>
              </a:rPr>
              <a:t> bands)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0703" y="323735"/>
            <a:ext cx="298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Air gradient localization under 1- and 2-leak hypotheses (R. Weiss)  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19800" y="25886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500 l/s turbo for MSLD compression boost (K. Ryan) 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92250" y="1719590"/>
            <a:ext cx="1333500" cy="52322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Y =1980 ± 40 m (??)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564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177" y="269632"/>
            <a:ext cx="8229600" cy="472203"/>
          </a:xfrm>
        </p:spPr>
        <p:txBody>
          <a:bodyPr>
            <a:noAutofit/>
          </a:bodyPr>
          <a:lstStyle/>
          <a:p>
            <a:r>
              <a:rPr lang="en-US" sz="2800" dirty="0" smtClean="0"/>
              <a:t>LLO Y </a:t>
            </a:r>
            <a:r>
              <a:rPr lang="en-US" sz="2800" dirty="0" err="1" smtClean="0"/>
              <a:t>Beamtube</a:t>
            </a:r>
            <a:r>
              <a:rPr lang="en-US" sz="2800" dirty="0" smtClean="0"/>
              <a:t> Leak (Part II)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293" y="938093"/>
            <a:ext cx="8195485" cy="524610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Air still coming in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4e-5 </a:t>
            </a:r>
            <a:r>
              <a:rPr lang="en-US" sz="2000" dirty="0" err="1" smtClean="0">
                <a:solidFill>
                  <a:srgbClr val="3366FF"/>
                </a:solidFill>
              </a:rPr>
              <a:t>Tl</a:t>
            </a:r>
            <a:r>
              <a:rPr lang="en-US" sz="2000" dirty="0" smtClean="0">
                <a:solidFill>
                  <a:srgbClr val="3366FF"/>
                </a:solidFill>
              </a:rPr>
              <a:t>/s </a:t>
            </a:r>
            <a:r>
              <a:rPr lang="en-US" sz="2000" dirty="0" smtClean="0"/>
              <a:t> source remained </a:t>
            </a:r>
            <a:r>
              <a:rPr lang="en-US" sz="2000" dirty="0" smtClean="0">
                <a:solidFill>
                  <a:srgbClr val="3366FF"/>
                </a:solidFill>
              </a:rPr>
              <a:t>“at large” </a:t>
            </a:r>
          </a:p>
          <a:p>
            <a:pPr lvl="1"/>
            <a:r>
              <a:rPr lang="en-US" sz="1800" dirty="0" smtClean="0"/>
              <a:t>Gradient reconstruction repeatedly implicated </a:t>
            </a:r>
            <a:r>
              <a:rPr lang="en-US" sz="1800" dirty="0" smtClean="0">
                <a:solidFill>
                  <a:srgbClr val="558ED5"/>
                </a:solidFill>
              </a:rPr>
              <a:t>tube midsection</a:t>
            </a:r>
            <a:endParaRPr lang="en-US" sz="1800" dirty="0"/>
          </a:p>
          <a:p>
            <a:pPr lvl="1"/>
            <a:r>
              <a:rPr lang="en-US" sz="1800" dirty="0" smtClean="0"/>
              <a:t>Successive refinements to gradient method (R. Weiss, T1300702)</a:t>
            </a:r>
            <a:endParaRPr lang="en-US" sz="1800" dirty="0"/>
          </a:p>
          <a:p>
            <a:pPr lvl="2"/>
            <a:r>
              <a:rPr lang="en-US" sz="1400" dirty="0" smtClean="0"/>
              <a:t>Included more sensors </a:t>
            </a:r>
          </a:p>
          <a:p>
            <a:pPr lvl="2"/>
            <a:r>
              <a:rPr lang="en-US" sz="1400" dirty="0" smtClean="0"/>
              <a:t>Regressed effects of temperature, electrometer zero drift </a:t>
            </a:r>
          </a:p>
          <a:p>
            <a:pPr lvl="2"/>
            <a:r>
              <a:rPr lang="en-US" sz="1400" dirty="0" smtClean="0"/>
              <a:t>Allowed multi-leak solutions</a:t>
            </a:r>
          </a:p>
          <a:p>
            <a:pPr lvl="2"/>
            <a:r>
              <a:rPr lang="en-US" sz="1400" dirty="0" smtClean="0"/>
              <a:t>Used more robust statistical algorithm</a:t>
            </a:r>
          </a:p>
          <a:p>
            <a:pPr lvl="1"/>
            <a:r>
              <a:rPr lang="en-US" sz="1800" dirty="0" smtClean="0"/>
              <a:t>Reduced position error to ±50m, </a:t>
            </a:r>
            <a:r>
              <a:rPr lang="en-US" sz="1800" i="1" dirty="0" smtClean="0">
                <a:solidFill>
                  <a:srgbClr val="CCFFCC"/>
                </a:solidFill>
              </a:rPr>
              <a:t>solutions always included midpoint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however…</a:t>
            </a:r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…exhaustive </a:t>
            </a:r>
            <a:r>
              <a:rPr lang="en-US" sz="1800" dirty="0" smtClean="0"/>
              <a:t>He MSLD bag tests on middle km (esp.  </a:t>
            </a:r>
            <a:r>
              <a:rPr lang="en-US" sz="1800" dirty="0" smtClean="0">
                <a:solidFill>
                  <a:srgbClr val="FFFF00"/>
                </a:solidFill>
              </a:rPr>
              <a:t>GV7 gate valve</a:t>
            </a:r>
            <a:r>
              <a:rPr lang="en-US" sz="1800" dirty="0" smtClean="0"/>
              <a:t>) showed no leaks,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with high measurement confidence  (&lt; 10</a:t>
            </a:r>
            <a:r>
              <a:rPr lang="en-US" sz="1800" baseline="30000" dirty="0" smtClean="0"/>
              <a:t>-7 </a:t>
            </a:r>
            <a:r>
              <a:rPr lang="en-US" sz="1800" dirty="0" err="1" smtClean="0"/>
              <a:t>Tl</a:t>
            </a:r>
            <a:r>
              <a:rPr lang="en-US" sz="1800" dirty="0" smtClean="0"/>
              <a:t>/s)</a:t>
            </a:r>
          </a:p>
          <a:p>
            <a:r>
              <a:rPr lang="en-US" sz="2000" dirty="0" smtClean="0"/>
              <a:t>Started </a:t>
            </a:r>
            <a:r>
              <a:rPr lang="en-US" sz="2000" dirty="0"/>
              <a:t>considering </a:t>
            </a:r>
            <a:r>
              <a:rPr lang="en-US" sz="2000" dirty="0" smtClean="0"/>
              <a:t>“strange” (delayed</a:t>
            </a:r>
            <a:r>
              <a:rPr lang="en-US" sz="2000" dirty="0"/>
              <a:t>, </a:t>
            </a:r>
            <a:r>
              <a:rPr lang="en-US" sz="2000" dirty="0" smtClean="0"/>
              <a:t>virtual) mechanisms </a:t>
            </a:r>
            <a:r>
              <a:rPr lang="en-US" sz="2000" dirty="0"/>
              <a:t>(?)</a:t>
            </a:r>
          </a:p>
          <a:p>
            <a:pPr lvl="1"/>
            <a:r>
              <a:rPr lang="en-US" sz="1600" dirty="0">
                <a:solidFill>
                  <a:srgbClr val="FFFF00"/>
                </a:solidFill>
              </a:rPr>
              <a:t>Long time constant </a:t>
            </a:r>
            <a:r>
              <a:rPr lang="en-US" sz="1600" dirty="0"/>
              <a:t>(to evade MSLD) + </a:t>
            </a:r>
            <a:r>
              <a:rPr lang="en-US" sz="1600" dirty="0">
                <a:solidFill>
                  <a:srgbClr val="FFFF00"/>
                </a:solidFill>
              </a:rPr>
              <a:t>known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FF00"/>
                </a:solidFill>
              </a:rPr>
              <a:t>total rate </a:t>
            </a:r>
            <a:r>
              <a:rPr lang="en-US" sz="1600" dirty="0">
                <a:sym typeface="Wingdings"/>
              </a:rPr>
              <a:t> </a:t>
            </a:r>
            <a:r>
              <a:rPr lang="en-US" sz="1600" dirty="0" smtClean="0">
                <a:solidFill>
                  <a:srgbClr val="FFFF00"/>
                </a:solidFill>
              </a:rPr>
              <a:t>constrained solution</a:t>
            </a:r>
            <a:endParaRPr lang="en-US" sz="1600" dirty="0">
              <a:solidFill>
                <a:srgbClr val="FFFF00"/>
              </a:solidFill>
            </a:endParaRPr>
          </a:p>
          <a:p>
            <a:pPr lvl="1"/>
            <a:r>
              <a:rPr lang="en-US" sz="1600" dirty="0" smtClean="0"/>
              <a:t>Seemed </a:t>
            </a:r>
            <a:r>
              <a:rPr lang="en-US" sz="1600" dirty="0"/>
              <a:t>to require </a:t>
            </a:r>
            <a:r>
              <a:rPr lang="en-US" sz="1600" dirty="0" smtClean="0">
                <a:solidFill>
                  <a:srgbClr val="FFFF00"/>
                </a:solidFill>
              </a:rPr>
              <a:t>hidden storage volume  </a:t>
            </a:r>
            <a:r>
              <a:rPr lang="en-US" sz="1600" dirty="0"/>
              <a:t>or  </a:t>
            </a:r>
            <a:r>
              <a:rPr lang="en-US" sz="1600" dirty="0">
                <a:solidFill>
                  <a:srgbClr val="FFFF00"/>
                </a:solidFill>
              </a:rPr>
              <a:t>reservoir of  permeable substance</a:t>
            </a:r>
          </a:p>
          <a:p>
            <a:pPr lvl="1"/>
            <a:r>
              <a:rPr lang="en-US" sz="1600" dirty="0" smtClean="0"/>
              <a:t>Where could gas hide ?  </a:t>
            </a:r>
            <a:r>
              <a:rPr lang="en-US" sz="1600" dirty="0" smtClean="0">
                <a:solidFill>
                  <a:srgbClr val="FFFFFF"/>
                </a:solidFill>
              </a:rPr>
              <a:t>gate </a:t>
            </a:r>
            <a:r>
              <a:rPr lang="en-US" sz="1600" dirty="0">
                <a:solidFill>
                  <a:srgbClr val="FFFFFF"/>
                </a:solidFill>
              </a:rPr>
              <a:t>valve </a:t>
            </a:r>
            <a:r>
              <a:rPr lang="en-US" sz="1600" dirty="0" smtClean="0">
                <a:solidFill>
                  <a:srgbClr val="FFFFFF"/>
                </a:solidFill>
              </a:rPr>
              <a:t>stem?</a:t>
            </a:r>
          </a:p>
          <a:p>
            <a:pPr lvl="1"/>
            <a:r>
              <a:rPr lang="en-US" sz="1600" dirty="0" smtClean="0"/>
              <a:t>Crazy stuff,  but </a:t>
            </a:r>
            <a:r>
              <a:rPr lang="en-US" sz="1600" i="1" dirty="0" smtClean="0"/>
              <a:t>‘once you have eliminated the impossible…’</a:t>
            </a:r>
            <a:endParaRPr lang="en-US" sz="1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4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89C462-ABF3-014D-8DC3-4A1D120FFA2A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5407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GV7 `Enhanced Interrogation’</a:t>
            </a:r>
            <a:endParaRPr lang="en-US" sz="3200" dirty="0"/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08100"/>
            <a:ext cx="4736388" cy="4953000"/>
          </a:xfrm>
        </p:spPr>
        <p:txBody>
          <a:bodyPr>
            <a:normAutofit/>
          </a:bodyPr>
          <a:lstStyle/>
          <a:p>
            <a:r>
              <a:rPr lang="en-US" sz="2000" dirty="0"/>
              <a:t>R</a:t>
            </a:r>
            <a:r>
              <a:rPr lang="en-US" sz="2000" dirty="0" smtClean="0"/>
              <a:t>esorted </a:t>
            </a:r>
            <a:r>
              <a:rPr lang="en-US" sz="2000" dirty="0"/>
              <a:t>to </a:t>
            </a:r>
            <a:r>
              <a:rPr lang="en-US" sz="2000" dirty="0" smtClean="0"/>
              <a:t>aggressive tests </a:t>
            </a:r>
            <a:r>
              <a:rPr lang="en-US" sz="2000" dirty="0"/>
              <a:t>on GV7</a:t>
            </a:r>
          </a:p>
          <a:p>
            <a:pPr lvl="1"/>
            <a:r>
              <a:rPr lang="en-US" sz="1600" dirty="0"/>
              <a:t>Test 1 (He): </a:t>
            </a:r>
            <a:r>
              <a:rPr lang="en-US" sz="1600" dirty="0" smtClean="0">
                <a:solidFill>
                  <a:srgbClr val="C3D69B"/>
                </a:solidFill>
              </a:rPr>
              <a:t>Out</a:t>
            </a:r>
            <a:r>
              <a:rPr lang="en-US" sz="1600" dirty="0">
                <a:solidFill>
                  <a:srgbClr val="C3D69B"/>
                </a:solidFill>
              </a:rPr>
              <a:t>-wait the time </a:t>
            </a:r>
            <a:r>
              <a:rPr lang="en-US" sz="1600" dirty="0" smtClean="0">
                <a:solidFill>
                  <a:srgbClr val="C3D69B"/>
                </a:solidFill>
              </a:rPr>
              <a:t>constant(s)</a:t>
            </a:r>
            <a:endParaRPr lang="en-US" sz="1600" dirty="0">
              <a:solidFill>
                <a:srgbClr val="C3D69B"/>
              </a:solidFill>
            </a:endParaRPr>
          </a:p>
          <a:p>
            <a:pPr lvl="2"/>
            <a:r>
              <a:rPr lang="en-US" sz="1400" dirty="0"/>
              <a:t>Two </a:t>
            </a:r>
            <a:r>
              <a:rPr lang="en-US" sz="1400" dirty="0" smtClean="0"/>
              <a:t>MSLD sample points, </a:t>
            </a:r>
            <a:r>
              <a:rPr lang="en-US" sz="1400" dirty="0"/>
              <a:t>one </a:t>
            </a:r>
            <a:r>
              <a:rPr lang="en-US" sz="1400" dirty="0" smtClean="0"/>
              <a:t>550m away </a:t>
            </a:r>
            <a:r>
              <a:rPr lang="en-US" sz="1400" dirty="0"/>
              <a:t>to </a:t>
            </a:r>
            <a:r>
              <a:rPr lang="en-US" sz="1400" dirty="0" smtClean="0"/>
              <a:t>rule out flanking</a:t>
            </a:r>
            <a:r>
              <a:rPr lang="en-US" sz="1400" dirty="0"/>
              <a:t>/background </a:t>
            </a:r>
            <a:r>
              <a:rPr lang="en-US" sz="1400" dirty="0" smtClean="0"/>
              <a:t>sniff</a:t>
            </a:r>
          </a:p>
          <a:p>
            <a:pPr lvl="1"/>
            <a:r>
              <a:rPr lang="en-US" sz="1600" dirty="0" smtClean="0"/>
              <a:t>Test </a:t>
            </a:r>
            <a:r>
              <a:rPr lang="en-US" sz="1600" dirty="0"/>
              <a:t>2 (</a:t>
            </a:r>
            <a:r>
              <a:rPr lang="en-US" sz="1600" dirty="0" smtClean="0"/>
              <a:t>Argon)</a:t>
            </a:r>
            <a:r>
              <a:rPr lang="en-US" sz="1600" dirty="0"/>
              <a:t>: </a:t>
            </a:r>
            <a:r>
              <a:rPr lang="en-US" sz="1600" dirty="0">
                <a:solidFill>
                  <a:srgbClr val="C3D69B"/>
                </a:solidFill>
              </a:rPr>
              <a:t>Replace air </a:t>
            </a:r>
            <a:r>
              <a:rPr lang="en-US" sz="1600" dirty="0"/>
              <a:t>around valve and </a:t>
            </a:r>
            <a:r>
              <a:rPr lang="en-US" sz="1600" dirty="0" smtClean="0"/>
              <a:t>watch internal </a:t>
            </a:r>
            <a:r>
              <a:rPr lang="en-US" sz="1600" dirty="0"/>
              <a:t>composition </a:t>
            </a:r>
            <a:r>
              <a:rPr lang="en-US" sz="1600" dirty="0" smtClean="0"/>
              <a:t>change</a:t>
            </a:r>
            <a:endParaRPr lang="en-US" sz="1600" dirty="0"/>
          </a:p>
          <a:p>
            <a:pPr lvl="2"/>
            <a:r>
              <a:rPr lang="en-US" sz="1400" dirty="0"/>
              <a:t>Look for both  presence of test gas </a:t>
            </a:r>
            <a:r>
              <a:rPr lang="en-US" sz="1400" i="1" dirty="0"/>
              <a:t>and</a:t>
            </a:r>
            <a:r>
              <a:rPr lang="en-US" sz="1400" dirty="0"/>
              <a:t> replacement/reduction of air inside tube</a:t>
            </a:r>
          </a:p>
          <a:p>
            <a:r>
              <a:rPr lang="en-US" sz="2200" dirty="0"/>
              <a:t>Results both convincing and </a:t>
            </a:r>
            <a:r>
              <a:rPr lang="en-US" sz="2200" dirty="0" smtClean="0"/>
              <a:t>bizarre:</a:t>
            </a:r>
            <a:endParaRPr lang="en-US" sz="2200" dirty="0"/>
          </a:p>
          <a:p>
            <a:pPr lvl="1"/>
            <a:r>
              <a:rPr lang="en-US" sz="1800" dirty="0" smtClean="0"/>
              <a:t>Gas </a:t>
            </a:r>
            <a:r>
              <a:rPr lang="en-US" sz="1800" dirty="0"/>
              <a:t>outside the </a:t>
            </a:r>
            <a:r>
              <a:rPr lang="en-US" sz="1800" dirty="0" smtClean="0"/>
              <a:t>valve stem gets in</a:t>
            </a:r>
            <a:endParaRPr lang="en-US" sz="1800" dirty="0"/>
          </a:p>
          <a:p>
            <a:pPr lvl="1"/>
            <a:r>
              <a:rPr lang="en-US" sz="1800" dirty="0"/>
              <a:t>C</a:t>
            </a:r>
            <a:r>
              <a:rPr lang="en-US" sz="1800" dirty="0" smtClean="0"/>
              <a:t>omposition inside mirrors outside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i="1" dirty="0">
                <a:solidFill>
                  <a:srgbClr val="3366FF"/>
                </a:solidFill>
              </a:rPr>
              <a:t> but…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Very long delay </a:t>
            </a:r>
            <a:r>
              <a:rPr lang="en-US" sz="1800" dirty="0"/>
              <a:t>for He to enter </a:t>
            </a:r>
            <a:endParaRPr lang="en-US" sz="1800" dirty="0" smtClean="0"/>
          </a:p>
          <a:p>
            <a:pPr lvl="1"/>
            <a:r>
              <a:rPr lang="en-US" sz="1800" dirty="0" smtClean="0"/>
              <a:t>Delay </a:t>
            </a:r>
            <a:r>
              <a:rPr lang="en-US" sz="1800" dirty="0">
                <a:solidFill>
                  <a:srgbClr val="FFFF00"/>
                </a:solidFill>
              </a:rPr>
              <a:t>10-100x longer still for </a:t>
            </a:r>
            <a:r>
              <a:rPr lang="en-US" sz="1800" dirty="0" err="1" smtClean="0">
                <a:solidFill>
                  <a:srgbClr val="FFFF00"/>
                </a:solidFill>
              </a:rPr>
              <a:t>Ar</a:t>
            </a:r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FF"/>
                </a:solidFill>
              </a:rPr>
              <a:t>Weiss: </a:t>
            </a:r>
            <a:r>
              <a:rPr lang="en-US" sz="2200" b="1" dirty="0" smtClean="0">
                <a:solidFill>
                  <a:srgbClr val="FF0000"/>
                </a:solidFill>
                <a:latin typeface="Bank Gothic"/>
                <a:cs typeface="Bank Gothic"/>
              </a:rPr>
              <a:t>“The Leak from Hell”</a:t>
            </a:r>
            <a:endParaRPr lang="en-US" sz="2200" b="1" dirty="0">
              <a:solidFill>
                <a:srgbClr val="FF0000"/>
              </a:solidFill>
              <a:latin typeface="Bank Gothic"/>
              <a:cs typeface="Bank Gothic"/>
            </a:endParaRPr>
          </a:p>
        </p:txBody>
      </p:sp>
      <p:pic>
        <p:nvPicPr>
          <p:cNvPr id="2" name="Picture 1" descr="phot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73456" y="1875622"/>
            <a:ext cx="5112174" cy="38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7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31682</TotalTime>
  <Words>4940</Words>
  <Application>Microsoft Macintosh PowerPoint</Application>
  <PresentationFormat>Letter Paper (8.5x11 in)</PresentationFormat>
  <Paragraphs>644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 Black </vt:lpstr>
      <vt:lpstr>Custom Design</vt:lpstr>
      <vt:lpstr>Vacuum Problems</vt:lpstr>
      <vt:lpstr>Outline</vt:lpstr>
      <vt:lpstr>PowerPoint Presentation</vt:lpstr>
      <vt:lpstr>LLO Y Beamtube Leaks Redux</vt:lpstr>
      <vt:lpstr>LLO Y Beamtube Leaks (cont’d)</vt:lpstr>
      <vt:lpstr>PowerPoint Presentation</vt:lpstr>
      <vt:lpstr>PowerPoint Presentation</vt:lpstr>
      <vt:lpstr>LLO Y Beamtube Leak (Part II)</vt:lpstr>
      <vt:lpstr>GV7 `Enhanced Interrogation’</vt:lpstr>
      <vt:lpstr>He Response: “Direct leak” vs. GV7</vt:lpstr>
      <vt:lpstr>Air displacement over GV7 stem</vt:lpstr>
      <vt:lpstr>“Delayed Leak” Models</vt:lpstr>
      <vt:lpstr>Test of Ar diffusion through a sample of valve mechanism lubricant</vt:lpstr>
      <vt:lpstr>Valve Repair Options</vt:lpstr>
      <vt:lpstr>GV7 sarcophagus concept</vt:lpstr>
      <vt:lpstr>PowerPoint Presentation</vt:lpstr>
      <vt:lpstr>Split plate &amp; captured seal engineering</vt:lpstr>
      <vt:lpstr>GV7 sarcophagus installation</vt:lpstr>
      <vt:lpstr>GV7 sarcophagus installation</vt:lpstr>
      <vt:lpstr>GV7 sarcophagus installation</vt:lpstr>
      <vt:lpstr>IT WORKED…</vt:lpstr>
      <vt:lpstr>LLO Y ARM ACCUMULATION (AFTER GV7 CONTAINMENT)</vt:lpstr>
      <vt:lpstr>Some Good Breaks…</vt:lpstr>
      <vt:lpstr>Modeled desorption of water adsorbed from atmospheric leakage (assuming constant T)</vt:lpstr>
      <vt:lpstr>Modeled desorption with step-approximated seasonal temperature profile included (preliminary)</vt:lpstr>
      <vt:lpstr>Big Picture: Recovery Program So Far</vt:lpstr>
      <vt:lpstr>To Insulate, or Not To Insulate?</vt:lpstr>
      <vt:lpstr>WARNING</vt:lpstr>
      <vt:lpstr>Some Breaks, Not So Good… (Just when you think it’s safe…)</vt:lpstr>
      <vt:lpstr>Where it is </vt:lpstr>
      <vt:lpstr>Apparent change in rate between 8/2013 and 3/2015</vt:lpstr>
      <vt:lpstr>   GNB Valve Anatomy  bonnet plate   bellows   ballscrew socket &amp; flange   carriage   gate (this side to beamtube)   trunk</vt:lpstr>
      <vt:lpstr>Valve Construction: Weak Link?</vt:lpstr>
      <vt:lpstr>Near term impact of GV11 leak</vt:lpstr>
      <vt:lpstr>Leak impact in 3 pumping scenarios  (IP’s at ends disabled due to charging; Y arm slightly wet)</vt:lpstr>
      <vt:lpstr>Index noise by arm &amp; gas species with LGV11 leak</vt:lpstr>
      <vt:lpstr>Index phase noise w/GV11 leak (ion pumps at 1.75, 2, 3.75 km + NEGs at ends)</vt:lpstr>
      <vt:lpstr>Gate Valve Repair Options: Rock or Hard Place?</vt:lpstr>
      <vt:lpstr>Gate Valve Repair Options: Rock or Hard Place? (ii)</vt:lpstr>
      <vt:lpstr> possible series valve position (TBR)</vt:lpstr>
      <vt:lpstr>Gate Valve Repair Options: Rock or Hard Place? (iii)</vt:lpstr>
      <vt:lpstr>Gate Valve Repair Options: Rock or Hard Place? (iv)</vt:lpstr>
      <vt:lpstr>Refresher: Original I2R Bakeout to Desorb Water</vt:lpstr>
      <vt:lpstr>Bakeout Results (Hanford)</vt:lpstr>
      <vt:lpstr>Revisiting the J(H2O) Requirement</vt:lpstr>
      <vt:lpstr>Unbaked Water Outgassing (norm. to 1000 hours)</vt:lpstr>
      <vt:lpstr>Modeled desorption with step-approximated seasonal temperature profile included (preliminary)</vt:lpstr>
      <vt:lpstr>Easy-Bake A: Operation Endless Summer?</vt:lpstr>
      <vt:lpstr>Easy-Bake B: Operation Viscous Breeze?</vt:lpstr>
      <vt:lpstr>Things to do (i)</vt:lpstr>
      <vt:lpstr>Things to do (ii)</vt:lpstr>
      <vt:lpstr>Troops &amp; Treasure</vt:lpstr>
      <vt:lpstr>PowerPoint Presentation</vt:lpstr>
      <vt:lpstr>Squeeze film damping</vt:lpstr>
      <vt:lpstr>Electrostatic Test Mass Charging</vt:lpstr>
      <vt:lpstr>Ion Pump UV emission </vt:lpstr>
      <vt:lpstr>IP charging evidence (LHO) </vt:lpstr>
      <vt:lpstr>Beam Tube Overview</vt:lpstr>
      <vt:lpstr>PowerPoint Presentation</vt:lpstr>
      <vt:lpstr>I2R Bakeout to Desorb Water (cont’d)</vt:lpstr>
      <vt:lpstr>Beamtube Gate Valves</vt:lpstr>
      <vt:lpstr>Residual Gas Index Fluctuation Noise</vt:lpstr>
      <vt:lpstr>Residual Gas Pressure Limits in Beam Tubes</vt:lpstr>
    </vt:vector>
  </TitlesOfParts>
  <Company>Caltech and 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Tube leak status update</dc:title>
  <dc:creator>Michael Zucker</dc:creator>
  <cp:lastModifiedBy>Michael Zucker</cp:lastModifiedBy>
  <cp:revision>389</cp:revision>
  <cp:lastPrinted>2014-06-17T21:49:16Z</cp:lastPrinted>
  <dcterms:created xsi:type="dcterms:W3CDTF">2013-01-07T16:31:07Z</dcterms:created>
  <dcterms:modified xsi:type="dcterms:W3CDTF">2015-07-21T22:37:25Z</dcterms:modified>
</cp:coreProperties>
</file>