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1" r:id="rId2"/>
    <p:sldId id="398" r:id="rId3"/>
    <p:sldId id="399" r:id="rId4"/>
    <p:sldId id="403" r:id="rId5"/>
    <p:sldId id="407" r:id="rId6"/>
    <p:sldId id="404" r:id="rId7"/>
    <p:sldId id="405" r:id="rId8"/>
    <p:sldId id="400" r:id="rId9"/>
    <p:sldId id="40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55"/>
    <a:srgbClr val="86361C"/>
    <a:srgbClr val="9C3E20"/>
    <a:srgbClr val="E95E32"/>
    <a:srgbClr val="C11B1F"/>
    <a:srgbClr val="22B128"/>
    <a:srgbClr val="13D213"/>
    <a:srgbClr val="EA2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61" autoAdjust="0"/>
  </p:normalViewPr>
  <p:slideViewPr>
    <p:cSldViewPr snapToGrid="0" snapToObjects="1">
      <p:cViewPr>
        <p:scale>
          <a:sx n="110" d="100"/>
          <a:sy n="110" d="100"/>
        </p:scale>
        <p:origin x="-1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B525C-8374-FE42-8BCC-146E83F9757D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067658-ECCB-E649-A08B-033456CE5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42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CC723B-0D51-004E-89B2-CBA1599DC2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9C978A-8084-C04D-9A28-698BBF614E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007198-4099-0A43-AD7F-BC47922496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65A3C9-BA70-FE4C-B290-666EE0AF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2B769D-25A0-154D-A766-4A5BC71BEF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47309E-2FE2-A847-A7CE-9F7F398D3B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E7E9A1-D561-8D4D-B5C5-227C795BBE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71F09-3FFD-714B-9F81-09A638FE20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ADBC-345E-AE45-8AF8-0092F3C85864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B5F1-DF0C-D24B-B99C-EA65F7EB7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2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600E-C400-104B-887F-113AAF0E48E4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CB7B-6DBC-3143-9B2B-59931A255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5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A998-63E9-C144-B9D8-CECEB5F8DCAE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7E06-01CB-2E4A-99AC-8BAD55D27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3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8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36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2171-5027-3F41-93A4-11B616D4389C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C54B-60B3-2A4A-8641-705971F1D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C92A-C2CD-DA40-AD09-87DE51D09FB0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42DB-F864-B448-AB08-16AA208A6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62D3-BD8C-D249-A856-1ABBD14953E6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D5B1-0838-CE46-8CC2-D7AF552B3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6EED-C919-6444-B916-C79BFE3098E6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93F5-7F8F-7E4D-9371-BA288E0E5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1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FF2D-C25A-3349-A1C0-DB6FA07001E5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6BB6-206D-9D4F-9109-0786C2350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7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6131-920D-A046-9228-3C97C7FFBC5E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7236-6531-454B-B1D7-2FD3E289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33B6-63F3-8441-ABFB-0196C21D1AFA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79FB-759D-2A4D-98B0-0F5D44812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8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E0F7-2A1F-2747-B0B5-3AAC7318BABD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2316-65C5-7141-9C71-71E404FF0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7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1D90BB-0DC6-274F-8603-55FD7DD212C8}" type="datetimeFigureOut">
              <a:rPr lang="en-US"/>
              <a:pPr>
                <a:defRPr/>
              </a:pPr>
              <a:t>7/31/15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BEC644-4257-8E47-95E1-5154DBA08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pem.ligo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alog.ligo-wa.caltech.edu/aLOG/index.php?callRep=19332" TargetMode="External"/><Relationship Id="rId5" Type="http://schemas.openxmlformats.org/officeDocument/2006/relationships/hyperlink" Target="https://alog.ligo-la.caltech.edu/aLOG/index.php?callRep=11217" TargetMode="External"/><Relationship Id="rId6" Type="http://schemas.openxmlformats.org/officeDocument/2006/relationships/hyperlink" Target="https://alog.ligo-la.caltech.edu/aLOG/index.php?callRep=16036" TargetMode="External"/><Relationship Id="rId7" Type="http://schemas.openxmlformats.org/officeDocument/2006/relationships/hyperlink" Target="https://alog.ligo-wa.caltech.edu/aLOG/index.php?callRep=1252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alog.ligo-wa.caltech.edu/aLOG/index.php?callRep=19333" TargetMode="External"/><Relationship Id="rId12" Type="http://schemas.openxmlformats.org/officeDocument/2006/relationships/hyperlink" Target="https://alog.ligo-wa.caltech.edu/aLOG/index.php?callRep=17273" TargetMode="External"/><Relationship Id="rId13" Type="http://schemas.openxmlformats.org/officeDocument/2006/relationships/hyperlink" Target="https://alog.ligo-la.caltech.edu/aLOG/index.php?callRep=1602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4" Type="http://schemas.openxmlformats.org/officeDocument/2006/relationships/hyperlink" Target="https://alog.ligo-wa.caltech.edu/aLOG/index.php?callRep=18504" TargetMode="External"/><Relationship Id="rId5" Type="http://schemas.openxmlformats.org/officeDocument/2006/relationships/hyperlink" Target="https://alog.ligo-wa.caltech.edu/aLOG/index.php?callRep=15818" TargetMode="External"/><Relationship Id="rId6" Type="http://schemas.openxmlformats.org/officeDocument/2006/relationships/hyperlink" Target="https://alog.ligo-wa.caltech.edu/aLOG/index.php?callRep=18417" TargetMode="External"/><Relationship Id="rId7" Type="http://schemas.openxmlformats.org/officeDocument/2006/relationships/hyperlink" Target="https://alog.ligo-wa.caltech.edu/aLOG/index.php?callRep=18894" TargetMode="External"/><Relationship Id="rId8" Type="http://schemas.openxmlformats.org/officeDocument/2006/relationships/hyperlink" Target="https://alog.ligo-wa.caltech.edu/aLOG/index.php?callRep=18877" TargetMode="External"/><Relationship Id="rId9" Type="http://schemas.openxmlformats.org/officeDocument/2006/relationships/hyperlink" Target="https://alog.ligo-la.caltech.edu/aLOG/index.php?callRep=19310" TargetMode="External"/><Relationship Id="rId10" Type="http://schemas.openxmlformats.org/officeDocument/2006/relationships/hyperlink" Target="https://alog.ligo-la.caltech.edu/aLOG/index.php?callRep=193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s://alog.ligo-wa.caltech.edu/aLOG/index.php?callRep=17574" TargetMode="External"/><Relationship Id="rId5" Type="http://schemas.openxmlformats.org/officeDocument/2006/relationships/hyperlink" Target="https://alog.ligo-wa.caltech.edu/aLOG/index.php?callRep=19210" TargetMode="External"/><Relationship Id="rId6" Type="http://schemas.openxmlformats.org/officeDocument/2006/relationships/hyperlink" Target="https://alog.ligo-wa.caltech.edu/aLOG/index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s://alog.ligo-wa.caltech.edu/aLOG/index.php?callRep=1920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s://alog.ligo-wa.caltech.edu/aLOG/index.php?callRep=1794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7" descr="P61800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C76F8-925F-494E-B111-F39B0DD3C419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89113" y="285608"/>
            <a:ext cx="5538787" cy="533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30460"/>
                </a:solidFill>
                <a:latin typeface="Verdana" charset="0"/>
              </a:rPr>
              <a:t>PEM pre-O1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2888" y="958713"/>
            <a:ext cx="8658225" cy="5570756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1) Current status of PEM system pre-O1: 80/90% working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2) What we have learned so far about environmental coupling to the new instrument.</a:t>
            </a: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	a) Magnetic: &gt;10 below, glitches at LLO a couple below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	b) Vibration, acoustic and seismic (scattering, jitter): 2 below, 		trucks don</a:t>
            </a:r>
            <a:r>
              <a:rPr lang="fr-FR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’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t matter, at least O1, thanks to SEI!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	c) RF: good so far, much more to check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	d) Wind tilt: very local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	e) Beam tube particulate glitches: like estimate of intersite rate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3) Coupling to electronics: some improvements</a:t>
            </a:r>
            <a:endParaRPr lang="en-US" sz="2400" dirty="0" smtClean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Helvetica Neue Bold Condensed"/>
                <a:cs typeface="Helvetica Neue Bold Condensed"/>
              </a:rPr>
              <a:t>Robert Schofield, UO, Katie Banowetz, OSU, Terra Hardwick, LSU, Vinnie Roma, UO, Jordan </a:t>
            </a:r>
            <a:r>
              <a:rPr lang="en-US" sz="1600" dirty="0">
                <a:latin typeface="Helvetica Neue Bold Condensed"/>
                <a:cs typeface="Helvetica Neue Bold Condensed"/>
              </a:rPr>
              <a:t>Palamos, UO, Sudarshan Skarki, UO, Anamaria Effler, LSU, Ray Frey, UO, Dipongkar Talukder, UO, Hugh Radkins, LHO, Nutsinee Kijbunchoo, LHO, Richard McCarthy, LHO, Filiberto Clara, LHO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Untitled.tiff"/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4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08CC-572C-644A-AAC0-01F289DEFD6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5000" y="515938"/>
            <a:ext cx="7839075" cy="533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30460"/>
                </a:solidFill>
                <a:latin typeface="Verdana" charset="0"/>
              </a:rPr>
              <a:t>Current s</a:t>
            </a:r>
            <a:r>
              <a:rPr lang="en-US" sz="3600" b="1" i="1" dirty="0" smtClean="0">
                <a:solidFill>
                  <a:srgbClr val="030460"/>
                </a:solidFill>
                <a:latin typeface="Verdana" charset="0"/>
              </a:rPr>
              <a:t>tatus of PEM pre-O1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3163" y="2343150"/>
            <a:ext cx="6923087" cy="341630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Continuing installation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2)  Recent t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ests of every accelerometer, microphone 	and magnetometer. Some cross-talk problems with  	accelerometers.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3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) LIGOCam tuning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4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) 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pem.ligo.org</a:t>
            </a: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307101" y="942802"/>
            <a:chExt cx="8642778" cy="6018035"/>
          </a:xfrm>
        </p:grpSpPr>
        <p:pic>
          <p:nvPicPr>
            <p:cNvPr id="4102" name="Picture 8" descr="MeasurementSites2.tif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1" y="961066"/>
              <a:ext cx="8642778" cy="59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10"/>
            <p:cNvGrpSpPr>
              <a:grpSpLocks/>
            </p:cNvGrpSpPr>
            <p:nvPr/>
          </p:nvGrpSpPr>
          <p:grpSpPr bwMode="auto">
            <a:xfrm>
              <a:off x="717292" y="942802"/>
              <a:ext cx="7823828" cy="4906088"/>
              <a:chOff x="717292" y="942802"/>
              <a:chExt cx="7823828" cy="4906088"/>
            </a:xfrm>
          </p:grpSpPr>
          <p:sp>
            <p:nvSpPr>
              <p:cNvPr id="4104" name="TextBox 11"/>
              <p:cNvSpPr txBox="1">
                <a:spLocks noChangeArrowheads="1"/>
              </p:cNvSpPr>
              <p:nvPr/>
            </p:nvSpPr>
            <p:spPr bwMode="auto">
              <a:xfrm>
                <a:off x="717292" y="2248425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3.0 A</a:t>
                </a:r>
              </a:p>
            </p:txBody>
          </p:sp>
          <p:sp>
            <p:nvSpPr>
              <p:cNvPr id="4105" name="TextBox 12"/>
              <p:cNvSpPr txBox="1">
                <a:spLocks noChangeArrowheads="1"/>
              </p:cNvSpPr>
              <p:nvPr/>
            </p:nvSpPr>
            <p:spPr bwMode="auto">
              <a:xfrm>
                <a:off x="2127425" y="1791524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2.9 A</a:t>
                </a:r>
              </a:p>
            </p:txBody>
          </p:sp>
          <p:sp>
            <p:nvSpPr>
              <p:cNvPr id="4106" name="TextBox 13"/>
              <p:cNvSpPr txBox="1">
                <a:spLocks noChangeArrowheads="1"/>
              </p:cNvSpPr>
              <p:nvPr/>
            </p:nvSpPr>
            <p:spPr bwMode="auto">
              <a:xfrm>
                <a:off x="2538421" y="1653025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2.3 A</a:t>
                </a:r>
              </a:p>
            </p:txBody>
          </p:sp>
          <p:sp>
            <p:nvSpPr>
              <p:cNvPr id="4107" name="TextBox 14"/>
              <p:cNvSpPr txBox="1">
                <a:spLocks noChangeArrowheads="1"/>
              </p:cNvSpPr>
              <p:nvPr/>
            </p:nvSpPr>
            <p:spPr bwMode="auto">
              <a:xfrm>
                <a:off x="3008411" y="1502767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2.2 A</a:t>
                </a:r>
              </a:p>
            </p:txBody>
          </p:sp>
          <p:sp>
            <p:nvSpPr>
              <p:cNvPr id="4108" name="TextBox 15"/>
              <p:cNvSpPr txBox="1">
                <a:spLocks noChangeArrowheads="1"/>
              </p:cNvSpPr>
              <p:nvPr/>
            </p:nvSpPr>
            <p:spPr bwMode="auto">
              <a:xfrm>
                <a:off x="5706073" y="1328994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3.3 A</a:t>
                </a:r>
              </a:p>
            </p:txBody>
          </p:sp>
          <p:sp>
            <p:nvSpPr>
              <p:cNvPr id="4109" name="TextBox 16"/>
              <p:cNvSpPr txBox="1">
                <a:spLocks noChangeArrowheads="1"/>
              </p:cNvSpPr>
              <p:nvPr/>
            </p:nvSpPr>
            <p:spPr bwMode="auto">
              <a:xfrm>
                <a:off x="6213566" y="2841982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2.7 A</a:t>
                </a:r>
              </a:p>
            </p:txBody>
          </p:sp>
          <p:sp>
            <p:nvSpPr>
              <p:cNvPr id="4110" name="TextBox 17"/>
              <p:cNvSpPr txBox="1">
                <a:spLocks noChangeArrowheads="1"/>
              </p:cNvSpPr>
              <p:nvPr/>
            </p:nvSpPr>
            <p:spPr bwMode="auto">
              <a:xfrm>
                <a:off x="6307638" y="3148924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6.1 A</a:t>
                </a:r>
              </a:p>
            </p:txBody>
          </p:sp>
          <p:sp>
            <p:nvSpPr>
              <p:cNvPr id="4111" name="TextBox 18"/>
              <p:cNvSpPr txBox="1">
                <a:spLocks noChangeArrowheads="1"/>
              </p:cNvSpPr>
              <p:nvPr/>
            </p:nvSpPr>
            <p:spPr bwMode="auto">
              <a:xfrm>
                <a:off x="6428385" y="3559092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0.5 A</a:t>
                </a:r>
              </a:p>
            </p:txBody>
          </p:sp>
          <p:sp>
            <p:nvSpPr>
              <p:cNvPr id="4112" name="TextBox 19"/>
              <p:cNvSpPr txBox="1">
                <a:spLocks noChangeArrowheads="1"/>
              </p:cNvSpPr>
              <p:nvPr/>
            </p:nvSpPr>
            <p:spPr bwMode="auto">
              <a:xfrm>
                <a:off x="7039380" y="5536617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0.9 A</a:t>
                </a:r>
              </a:p>
            </p:txBody>
          </p:sp>
          <p:sp>
            <p:nvSpPr>
              <p:cNvPr id="4113" name="TextBox 20"/>
              <p:cNvSpPr txBox="1">
                <a:spLocks noChangeArrowheads="1"/>
              </p:cNvSpPr>
              <p:nvPr/>
            </p:nvSpPr>
            <p:spPr bwMode="auto">
              <a:xfrm>
                <a:off x="4573740" y="942802"/>
                <a:ext cx="5052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FFFF00"/>
                    </a:solidFill>
                  </a:rPr>
                  <a:t>1.8 A</a:t>
                </a:r>
              </a:p>
            </p:txBody>
          </p:sp>
          <p:sp>
            <p:nvSpPr>
              <p:cNvPr id="4114" name="TextBox 21"/>
              <p:cNvSpPr txBox="1">
                <a:spLocks noChangeArrowheads="1"/>
              </p:cNvSpPr>
              <p:nvPr/>
            </p:nvSpPr>
            <p:spPr bwMode="auto">
              <a:xfrm>
                <a:off x="1022559" y="2468322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5.1e-7 T</a:t>
                </a:r>
              </a:p>
            </p:txBody>
          </p:sp>
          <p:sp>
            <p:nvSpPr>
              <p:cNvPr id="4115" name="TextBox 22"/>
              <p:cNvSpPr txBox="1">
                <a:spLocks noChangeArrowheads="1"/>
              </p:cNvSpPr>
              <p:nvPr/>
            </p:nvSpPr>
            <p:spPr bwMode="auto">
              <a:xfrm>
                <a:off x="2961944" y="1907443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7.3e-7 T</a:t>
                </a:r>
              </a:p>
            </p:txBody>
          </p:sp>
          <p:sp>
            <p:nvSpPr>
              <p:cNvPr id="4116" name="TextBox 23"/>
              <p:cNvSpPr txBox="1">
                <a:spLocks noChangeArrowheads="1"/>
              </p:cNvSpPr>
              <p:nvPr/>
            </p:nvSpPr>
            <p:spPr bwMode="auto">
              <a:xfrm>
                <a:off x="2573430" y="2071601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5.6e-7 T</a:t>
                </a:r>
              </a:p>
            </p:txBody>
          </p:sp>
          <p:sp>
            <p:nvSpPr>
              <p:cNvPr id="4117" name="TextBox 24"/>
              <p:cNvSpPr txBox="1">
                <a:spLocks noChangeArrowheads="1"/>
              </p:cNvSpPr>
              <p:nvPr/>
            </p:nvSpPr>
            <p:spPr bwMode="auto">
              <a:xfrm>
                <a:off x="3413155" y="1701741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3.5e-7 T</a:t>
                </a:r>
              </a:p>
            </p:txBody>
          </p:sp>
          <p:sp>
            <p:nvSpPr>
              <p:cNvPr id="4118" name="TextBox 25"/>
              <p:cNvSpPr txBox="1">
                <a:spLocks noChangeArrowheads="1"/>
              </p:cNvSpPr>
              <p:nvPr/>
            </p:nvSpPr>
            <p:spPr bwMode="auto">
              <a:xfrm>
                <a:off x="4623223" y="1325337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3.7e-7 T</a:t>
                </a:r>
              </a:p>
            </p:txBody>
          </p:sp>
          <p:sp>
            <p:nvSpPr>
              <p:cNvPr id="4119" name="TextBox 26"/>
              <p:cNvSpPr txBox="1">
                <a:spLocks noChangeArrowheads="1"/>
              </p:cNvSpPr>
              <p:nvPr/>
            </p:nvSpPr>
            <p:spPr bwMode="auto">
              <a:xfrm>
                <a:off x="5044882" y="1487353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5.1e-7 T</a:t>
                </a:r>
              </a:p>
            </p:txBody>
          </p:sp>
          <p:sp>
            <p:nvSpPr>
              <p:cNvPr id="4120" name="TextBox 27"/>
              <p:cNvSpPr txBox="1">
                <a:spLocks noChangeArrowheads="1"/>
              </p:cNvSpPr>
              <p:nvPr/>
            </p:nvSpPr>
            <p:spPr bwMode="auto">
              <a:xfrm>
                <a:off x="5401658" y="2867953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4.3e-7 T</a:t>
                </a:r>
              </a:p>
            </p:txBody>
          </p:sp>
          <p:sp>
            <p:nvSpPr>
              <p:cNvPr id="4121" name="TextBox 28"/>
              <p:cNvSpPr txBox="1">
                <a:spLocks noChangeArrowheads="1"/>
              </p:cNvSpPr>
              <p:nvPr/>
            </p:nvSpPr>
            <p:spPr bwMode="auto">
              <a:xfrm>
                <a:off x="5489940" y="3186341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7.0e-7 T</a:t>
                </a:r>
              </a:p>
            </p:txBody>
          </p:sp>
          <p:sp>
            <p:nvSpPr>
              <p:cNvPr id="4122" name="TextBox 29"/>
              <p:cNvSpPr txBox="1">
                <a:spLocks noChangeArrowheads="1"/>
              </p:cNvSpPr>
              <p:nvPr/>
            </p:nvSpPr>
            <p:spPr bwMode="auto">
              <a:xfrm>
                <a:off x="5602689" y="3568708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1.1e-7 T</a:t>
                </a:r>
              </a:p>
            </p:txBody>
          </p:sp>
          <p:sp>
            <p:nvSpPr>
              <p:cNvPr id="4123" name="TextBox 30"/>
              <p:cNvSpPr txBox="1">
                <a:spLocks noChangeArrowheads="1"/>
              </p:cNvSpPr>
              <p:nvPr/>
            </p:nvSpPr>
            <p:spPr bwMode="auto">
              <a:xfrm>
                <a:off x="6272361" y="5571891"/>
                <a:ext cx="6909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solidFill>
                      <a:srgbClr val="BCB4FF"/>
                    </a:solidFill>
                  </a:rPr>
                  <a:t>1.3e-7 T</a:t>
                </a:r>
              </a:p>
            </p:txBody>
          </p:sp>
          <p:sp>
            <p:nvSpPr>
              <p:cNvPr id="4124" name="TextBox 31"/>
              <p:cNvSpPr txBox="1">
                <a:spLocks noChangeArrowheads="1"/>
              </p:cNvSpPr>
              <p:nvPr/>
            </p:nvSpPr>
            <p:spPr bwMode="auto">
              <a:xfrm>
                <a:off x="7579924" y="3851454"/>
                <a:ext cx="9611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400" dirty="0">
                    <a:solidFill>
                      <a:srgbClr val="FF686F"/>
                    </a:solidFill>
                  </a:rPr>
                  <a:t>Substation</a:t>
                </a:r>
              </a:p>
            </p:txBody>
          </p:sp>
        </p:grp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9A1E2-FD8A-2748-A217-0E4D210FB37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81768" y="655048"/>
            <a:ext cx="5538787" cy="533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30460"/>
                </a:solidFill>
                <a:latin typeface="Verdana" charset="0"/>
              </a:rPr>
              <a:t>Magnetic coupling</a:t>
            </a:r>
            <a:r>
              <a:rPr lang="en-US" sz="3600" b="1" i="1" dirty="0" smtClean="0">
                <a:solidFill>
                  <a:srgbClr val="030460"/>
                </a:solidFill>
                <a:latin typeface="Verdana" charset="0"/>
              </a:rPr>
              <a:t> 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5818" y="1812925"/>
            <a:ext cx="7747000" cy="4154983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Coupling at end, corner station (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link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Coupling ended up at low end of pre-sensitive estimates (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  <a:hlinkClick r:id="rId5"/>
              </a:rPr>
              <a:t>link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3)  Beam tube current glitches make low frequency   	coupling worse at LLO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6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4)  Studies of Schumann resonance detection and testing of sensitive magnetometers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7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); estimates suggest not a problem in O1, but likely problem at higher sensitivity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6180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6525"/>
            <a:ext cx="88392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C8DD0-6143-8141-B61F-95468DD4DCE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2813" y="265113"/>
            <a:ext cx="7307262" cy="117792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30460"/>
                </a:solidFill>
                <a:latin typeface="Verdana" charset="0"/>
              </a:rPr>
              <a:t>Vibration, acoustic and seismic 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4963" y="1639888"/>
            <a:ext cx="8497887" cy="4848225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LVEA acoustic coupling (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link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Input beam jitter noise (source identification: 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5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914400" lvl="1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mount resonance tuning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6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),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7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914400" lvl="1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IMC alignment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8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914400" lvl="1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Servos, ISS and special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9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 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Coupling at LHO HAM6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), coupling at LLO similar, not scattering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10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Blade spring and flexure resonances likely source of coupling at HAM6; possible damping solutions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11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Scattering from OMC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12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Scattering from beam tube baffles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13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199" y="611787"/>
            <a:ext cx="4496566" cy="199883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dirty="0" smtClean="0"/>
              <a:t>Greater Transmission at Blade and Flexure Resonances</a:t>
            </a:r>
            <a:endParaRPr lang="en" sz="4000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1" y="2780837"/>
            <a:ext cx="4381117" cy="36206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3 Flexures inside HAM connect the two stages</a:t>
            </a:r>
          </a:p>
          <a:p>
            <a:r>
              <a:rPr lang="en-US" sz="2400" dirty="0" smtClean="0"/>
              <a:t>When HAM 6 was shaken, peaks appeared</a:t>
            </a:r>
          </a:p>
          <a:p>
            <a:r>
              <a:rPr lang="en-US" sz="2400" dirty="0" smtClean="0"/>
              <a:t>Possibly the result of flexures vibrating at natural frequencies</a:t>
            </a:r>
          </a:p>
          <a:p>
            <a:r>
              <a:rPr lang="en-US" sz="2400" dirty="0" smtClean="0"/>
              <a:t>Testing with Viton lined clamps to damp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49402" y="421606"/>
            <a:ext cx="4530934" cy="6238530"/>
            <a:chOff x="4649402" y="316204"/>
            <a:chExt cx="4530934" cy="4678897"/>
          </a:xfrm>
        </p:grpSpPr>
        <p:pic>
          <p:nvPicPr>
            <p:cNvPr id="2" name="Picture 1" descr="Screen Shot 2015-07-08 at 2.13.4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402" y="316204"/>
              <a:ext cx="4242243" cy="19931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996121" y="1815331"/>
              <a:ext cx="103181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Rockwell"/>
                  <a:cs typeface="Rockwell"/>
                </a:rPr>
                <a:t>(2)</a:t>
              </a:r>
              <a:endParaRPr lang="en-US" sz="1200" dirty="0">
                <a:latin typeface="Rockwell"/>
                <a:cs typeface="Rockwell"/>
              </a:endParaRPr>
            </a:p>
          </p:txBody>
        </p:sp>
        <p:pic>
          <p:nvPicPr>
            <p:cNvPr id="6" name="Picture 5" descr="sei_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880" y="2309327"/>
              <a:ext cx="3239920" cy="24299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148521" y="4787352"/>
              <a:ext cx="103181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Rockwell"/>
                  <a:cs typeface="Rockwell"/>
                </a:rPr>
                <a:t>(3)</a:t>
              </a:r>
              <a:endParaRPr lang="en-US" sz="1200" dirty="0">
                <a:latin typeface="Rockwell"/>
                <a:cs typeface="Rockwel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9000" y="110001"/>
            <a:ext cx="22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Slide: Katie Banowetz </a:t>
            </a:r>
          </a:p>
        </p:txBody>
      </p:sp>
    </p:spTree>
    <p:extLst>
      <p:ext uri="{BB962C8B-B14F-4D97-AF65-F5344CB8AC3E}">
        <p14:creationId xmlns:p14="http://schemas.microsoft.com/office/powerpoint/2010/main" val="253029912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310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0" y="165105"/>
            <a:ext cx="8816110" cy="654049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DF675-927B-2D47-A27F-C28E1A3553E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51038" y="331788"/>
            <a:ext cx="5538787" cy="533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30460"/>
                </a:solidFill>
                <a:latin typeface="Verdana" charset="0"/>
              </a:rPr>
              <a:t>RF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65238" y="1755775"/>
            <a:ext cx="6923087" cy="3046413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RF recievers being installed. Four lambda/2 antennae inside, 4/2 wide band on roof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Injection at all modulation frequenies etc. to look for sensitivites. So far injections not loud enough to see in DARM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 smtClean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Jordans scanner </a:t>
            </a: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" descr="P612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9863"/>
            <a:ext cx="8839200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D5DF2-2BC4-D04E-89D5-A63BC40B45B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51038" y="1150938"/>
            <a:ext cx="5538787" cy="533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30460"/>
                </a:solidFill>
                <a:latin typeface="Verdana" charset="0"/>
              </a:rPr>
              <a:t>Wind tilt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65238" y="3175000"/>
            <a:ext cx="6923087" cy="1570038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One year of wind tilt at LHO (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link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Much lower tilt 40m from building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5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Lower tilt in beer garden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6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41200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76213"/>
            <a:ext cx="88201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72347-46E1-8544-8F77-9607EBA18CD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7038" y="804863"/>
            <a:ext cx="5538787" cy="107632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30460"/>
                </a:solidFill>
                <a:latin typeface="Verdana" charset="0"/>
              </a:rPr>
              <a:t>Beam Tube Particulate Glitching 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38238" y="2795588"/>
            <a:ext cx="6923087" cy="2676525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Beam tube cleaning bumps at 0.1 g, 1000 Hz cause particulate glitches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Proposed experiment to test ambient intersite coincidence rate: shake at several amplitudes and try to get rate vs. amplitude curve for projection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3100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44" y="163946"/>
            <a:ext cx="8827655" cy="655753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8A8EE-277E-2242-80E2-1B4AB31431D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>
            <a:solidFill>
              <a:srgbClr val="8104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113" y="852478"/>
            <a:ext cx="8208962" cy="5334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25000"/>
              </a:scheme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30460"/>
                </a:solidFill>
                <a:latin typeface="Verdana" charset="0"/>
              </a:rPr>
              <a:t>Coupling to electronics</a:t>
            </a:r>
            <a:endParaRPr lang="en-US" sz="3600" b="1" dirty="0" smtClean="0">
              <a:latin typeface="Franklin Gothic Medium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2150" y="2344570"/>
            <a:ext cx="7816850" cy="3046413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chemeClr val="tx1"/>
            </a:solidFill>
          </a:ln>
          <a:effectLst>
            <a:outerShdw blurRad="63500" dist="25399" dir="2700000" algn="ctr" rotWithShape="0">
              <a:schemeClr val="bg2">
                <a:alpha val="32001"/>
              </a:schemeClr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     1) I/O chasis coupling (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link</a:t>
            </a:r>
            <a:r>
              <a:rPr lang="en-US" sz="2400" dirty="0" smtClean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I/O power supply replaced with magnetically quieter supply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Separate power supply for I/O chasis fans still not installed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640825"/>
              </a:solidFill>
              <a:latin typeface="Helvetica Neue Black Condensed" charset="0"/>
              <a:cs typeface="+mn-cs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2) Rack magnetometers were useful in identifying    	combs from HWS and ring heater at LLO, LHO (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  <a:hlinkClick r:id="rId4"/>
              </a:rPr>
              <a:t>link</a:t>
            </a:r>
            <a:r>
              <a:rPr lang="en-US" sz="2400" dirty="0">
                <a:solidFill>
                  <a:srgbClr val="640825"/>
                </a:solidFill>
                <a:latin typeface="Helvetica Neue Black Condensed" charset="0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22634</TotalTime>
  <Words>469</Words>
  <Application>Microsoft Macintosh PowerPoint</Application>
  <PresentationFormat>On-screen Show (4:3)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ＭＳ Ｐゴシック</vt:lpstr>
      <vt:lpstr>Arial</vt:lpstr>
      <vt:lpstr>Verdana</vt:lpstr>
      <vt:lpstr>Franklin Gothic Medium</vt:lpstr>
      <vt:lpstr>Helvetica Neue Black Condensed</vt:lpstr>
      <vt:lpstr>Helvetica Neue Bold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Greater Transmission at Blade and Flexure Resonances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schofield</dc:creator>
  <cp:lastModifiedBy>robert schofield</cp:lastModifiedBy>
  <cp:revision>293</cp:revision>
  <cp:lastPrinted>2015-07-30T18:06:16Z</cp:lastPrinted>
  <dcterms:created xsi:type="dcterms:W3CDTF">2013-09-19T18:54:12Z</dcterms:created>
  <dcterms:modified xsi:type="dcterms:W3CDTF">2015-07-31T21:50:34Z</dcterms:modified>
</cp:coreProperties>
</file>