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Click to edit Master title style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Click to edit Master subtitle style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0" name="Shape 10"/>
          <p:cNvSpPr/>
          <p:nvPr/>
        </p:nvSpPr>
        <p:spPr>
          <a:xfrm>
            <a:off x="108366" y="6382216"/>
            <a:ext cx="1053268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1"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/>
            </a:pPr>
            <a:r>
              <a:rPr b="1" sz="1600"/>
              <a:t>G1501233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Click to edit Master title style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</a:lstStyle>
          <a:p>
            <a:pPr lvl="0">
              <a:defRPr b="0" sz="1800"/>
            </a:pPr>
            <a:r>
              <a:rPr b="1" sz="2400"/>
              <a:t>Click to edit Master text styles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Click to edit Master title style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Click to edit Master title style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Click to edit Master text styles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2583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" name="Shape 5"/>
          <p:cNvSpPr/>
          <p:nvPr/>
        </p:nvSpPr>
        <p:spPr>
          <a:xfrm>
            <a:off x="95666" y="6382216"/>
            <a:ext cx="1053268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/>
            </a:pPr>
            <a:r>
              <a:rPr b="1" sz="1600"/>
              <a:t>G1501233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/>
            </a:pPr>
            <a:r>
              <a:rPr sz="5400"/>
              <a:t>Modeling Internal Friction in Amorphous Oxides Using Two-Level Systems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Chris Billman</a:t>
            </a:r>
            <a:endParaRPr sz="2400"/>
          </a:p>
          <a:p>
            <a:pPr lvl="0">
              <a:defRPr sz="1800"/>
            </a:pPr>
            <a:r>
              <a:rPr sz="2400"/>
              <a:t>9/18/2015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Model Inputs: TLS Distribution</a:t>
            </a:r>
          </a:p>
        </p:txBody>
      </p:sp>
      <p:pic>
        <p:nvPicPr>
          <p:cNvPr id="100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" y="1690688"/>
            <a:ext cx="5735321" cy="4301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1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0" y="1690688"/>
            <a:ext cx="5745563" cy="4301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8638" y="2543235"/>
            <a:ext cx="5905572" cy="413861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Mechanical Loss: Approximations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-1" y="1688688"/>
            <a:ext cx="11780522" cy="4351338"/>
          </a:xfrm>
          <a:prstGeom prst="rect">
            <a:avLst/>
          </a:prstGeom>
        </p:spPr>
        <p:txBody>
          <a:bodyPr/>
          <a:lstStyle>
            <a:lvl2pPr marL="704850" indent="-247650">
              <a:spcBef>
                <a:spcPts val="500"/>
              </a:spcBef>
              <a:defRPr sz="2600"/>
            </a:lvl2pPr>
          </a:lstStyle>
          <a:p>
            <a:pPr lvl="0">
              <a:defRPr sz="1800"/>
            </a:pPr>
            <a:r>
              <a:rPr sz="2800"/>
              <a:t>Asymmetry Cut-off</a:t>
            </a:r>
            <a:endParaRPr sz="2800"/>
          </a:p>
          <a:p>
            <a:pPr lvl="1">
              <a:defRPr sz="1800"/>
            </a:pPr>
            <a:r>
              <a:rPr sz="2600"/>
              <a:t>Previously, a 0.1 eV asymmetry cut-off was used to better match experiment.</a:t>
            </a:r>
          </a:p>
        </p:txBody>
      </p:sp>
      <p:pic>
        <p:nvPicPr>
          <p:cNvPr id="106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4599" y="2543235"/>
            <a:ext cx="5654041" cy="395782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4602479" y="4038600"/>
            <a:ext cx="899161" cy="504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400"/>
              <a:t>Ta</a:t>
            </a:r>
            <a:r>
              <a:rPr b="1" baseline="-25000" sz="2400"/>
              <a:t>2</a:t>
            </a:r>
            <a:r>
              <a:rPr b="1" sz="2400"/>
              <a:t>O</a:t>
            </a:r>
            <a:r>
              <a:rPr b="1" baseline="-25000" sz="2400"/>
              <a:t>5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xfrm>
            <a:off x="838199" y="-21399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What our model contributes</a:t>
            </a:r>
          </a:p>
        </p:txBody>
      </p:sp>
      <p:pic>
        <p:nvPicPr>
          <p:cNvPr id="110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65" y="3211429"/>
            <a:ext cx="4862094" cy="3646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2992" y="3433958"/>
            <a:ext cx="4573589" cy="3201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1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62210" y="725404"/>
            <a:ext cx="7267576" cy="248602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8029074" y="3156960"/>
            <a:ext cx="366762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/>
              <a:t>Rashid Hamdan</a:t>
            </a:r>
            <a:r>
              <a:rPr i="1" sz="1200"/>
              <a:t>, J. Phys. Chem</a:t>
            </a:r>
            <a:r>
              <a:rPr sz="1200"/>
              <a:t> 2014.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838200" y="-7937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Conclusion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409575" y="1063623"/>
            <a:ext cx="11372850" cy="5165728"/>
          </a:xfrm>
          <a:prstGeom prst="rect">
            <a:avLst/>
          </a:prstGeom>
        </p:spPr>
        <p:txBody>
          <a:bodyPr/>
          <a:lstStyle/>
          <a:p>
            <a:pPr lvl="0" marL="203780" indent="-203780" defTabSz="877823">
              <a:spcBef>
                <a:spcPts val="900"/>
              </a:spcBef>
              <a:defRPr sz="1800"/>
            </a:pPr>
            <a:r>
              <a:rPr sz="2496"/>
              <a:t>The acoustic loss in amorphous solids is a consequence of applying a mechanical field to systems of dipoles, and can be derived from a model Hamiltonian where we assume two-level systems where symmetry is broken by an applied field.</a:t>
            </a:r>
            <a:endParaRPr sz="2496"/>
          </a:p>
          <a:p>
            <a:pPr lvl="0" marL="203780" indent="-203780" defTabSz="877823">
              <a:spcBef>
                <a:spcPts val="900"/>
              </a:spcBef>
              <a:defRPr sz="1800"/>
            </a:pPr>
            <a:r>
              <a:rPr sz="2496"/>
              <a:t>Using classical molecular dynamics to provide inputs for the TLS model gives good agreement with the low temperature peak. Using the 2-D distribution, more detailed features can be seen at higher temperature.  </a:t>
            </a:r>
            <a:endParaRPr sz="2496"/>
          </a:p>
          <a:p>
            <a:pPr lvl="1" marL="640079" indent="-201167" defTabSz="877823">
              <a:spcBef>
                <a:spcPts val="400"/>
              </a:spcBef>
              <a:defRPr sz="1800"/>
            </a:pPr>
            <a:r>
              <a:rPr sz="2112"/>
              <a:t>For SiO</a:t>
            </a:r>
            <a:r>
              <a:rPr baseline="-25791" sz="2112"/>
              <a:t>2 </a:t>
            </a:r>
            <a:r>
              <a:rPr sz="2112"/>
              <a:t>this shows a second peak at 150K which matches experiment.  </a:t>
            </a:r>
            <a:endParaRPr sz="2304"/>
          </a:p>
          <a:p>
            <a:pPr lvl="1" marL="640079" indent="-201167" defTabSz="877823">
              <a:spcBef>
                <a:spcPts val="400"/>
              </a:spcBef>
              <a:defRPr sz="1800"/>
            </a:pPr>
            <a:r>
              <a:rPr sz="2112"/>
              <a:t>For Ta</a:t>
            </a:r>
            <a:r>
              <a:rPr baseline="-25791" sz="2112"/>
              <a:t>2</a:t>
            </a:r>
            <a:r>
              <a:rPr sz="2112"/>
              <a:t>O</a:t>
            </a:r>
            <a:r>
              <a:rPr baseline="-25791" sz="2112"/>
              <a:t>5</a:t>
            </a:r>
            <a:r>
              <a:rPr sz="2112"/>
              <a:t>, it does not lead to a better description but better statistics may be required.</a:t>
            </a:r>
            <a:endParaRPr sz="2304"/>
          </a:p>
          <a:p>
            <a:pPr lvl="0" marL="203780" indent="-203780" defTabSz="877823">
              <a:spcBef>
                <a:spcPts val="900"/>
              </a:spcBef>
              <a:defRPr sz="1800"/>
            </a:pPr>
            <a:r>
              <a:rPr sz="2496"/>
              <a:t>This allows us to </a:t>
            </a:r>
            <a:endParaRPr sz="2496"/>
          </a:p>
          <a:p>
            <a:pPr lvl="1" marL="640079" indent="-201167" defTabSz="877823">
              <a:spcBef>
                <a:spcPts val="400"/>
              </a:spcBef>
              <a:defRPr sz="1800"/>
            </a:pPr>
            <a:r>
              <a:rPr sz="2112"/>
              <a:t>Understand the atomic transitions that cause internal friction</a:t>
            </a:r>
            <a:endParaRPr sz="2304"/>
          </a:p>
          <a:p>
            <a:pPr lvl="1" marL="640079" indent="-201167" defTabSz="877823">
              <a:spcBef>
                <a:spcPts val="400"/>
              </a:spcBef>
              <a:defRPr sz="1800"/>
            </a:pPr>
            <a:r>
              <a:rPr sz="2112"/>
              <a:t>Predict internal friction under different doping</a:t>
            </a:r>
            <a:endParaRPr sz="2304"/>
          </a:p>
          <a:p>
            <a:pPr lvl="1" marL="640079" indent="-201167" defTabSz="877823">
              <a:spcBef>
                <a:spcPts val="400"/>
              </a:spcBef>
              <a:defRPr sz="1800"/>
            </a:pPr>
            <a:r>
              <a:rPr sz="2112"/>
              <a:t>Determine what causes higher temperature peaks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Model Inputs: Elastic Moduli and Coupling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/>
          <a:p>
            <a:pPr lvl="0">
              <a:defRPr sz="1800"/>
            </a:pPr>
            <a:r>
              <a:rPr sz="2800"/>
              <a:t> </a:t>
            </a:r>
          </a:p>
        </p:txBody>
      </p:sp>
      <p:pic>
        <p:nvPicPr>
          <p:cNvPr id="120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474" y="3589359"/>
            <a:ext cx="4189838" cy="3375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Model Inputs: Relaxation Time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2800"/>
              <a:t> 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56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732" y="3125229"/>
            <a:ext cx="3873078" cy="283255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127000" y="5971830"/>
            <a:ext cx="460375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http://10m-prototype.aei.uni-hannover.de/design-and-sensitivity</a:t>
            </a:r>
          </a:p>
        </p:txBody>
      </p:sp>
      <p:pic>
        <p:nvPicPr>
          <p:cNvPr id="58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160" y="377371"/>
            <a:ext cx="2323422" cy="2323422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323170" y="2841937"/>
            <a:ext cx="358140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http://www.ligo.org/science/GW-Sources.php</a:t>
            </a:r>
          </a:p>
        </p:txBody>
      </p:sp>
      <p:pic>
        <p:nvPicPr>
          <p:cNvPr id="60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55707" y="13728"/>
            <a:ext cx="4918034" cy="329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90786" y="3173670"/>
            <a:ext cx="4862094" cy="364657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9347934" y="3083237"/>
            <a:ext cx="39814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/>
              <a:t>I W Martin, </a:t>
            </a:r>
            <a:r>
              <a:rPr i="1" sz="1200"/>
              <a:t>Class. Quantum Grav.</a:t>
            </a:r>
            <a:r>
              <a:rPr sz="1200"/>
              <a:t> 2014.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Outline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Describe Theory (W. A. Phillips </a:t>
            </a:r>
            <a:r>
              <a:rPr i="1" sz="2800"/>
              <a:t>Rep. Prog. Phys. </a:t>
            </a:r>
            <a:r>
              <a:rPr sz="2800"/>
              <a:t>1987)</a:t>
            </a:r>
            <a:endParaRPr sz="2800"/>
          </a:p>
          <a:p>
            <a:pPr lvl="1" marL="685800" indent="-228600">
              <a:spcBef>
                <a:spcPts val="500"/>
              </a:spcBef>
              <a:defRPr sz="1800"/>
            </a:pPr>
            <a:r>
              <a:rPr sz="2400"/>
              <a:t>Introduce two-level systems (TLS)</a:t>
            </a:r>
            <a:endParaRPr sz="2400"/>
          </a:p>
          <a:p>
            <a:pPr lvl="1" marL="685800" indent="-228600">
              <a:spcBef>
                <a:spcPts val="500"/>
              </a:spcBef>
              <a:defRPr sz="1800"/>
            </a:pPr>
            <a:r>
              <a:rPr sz="2400"/>
              <a:t>Find the susceptibility</a:t>
            </a:r>
            <a:endParaRPr sz="2400"/>
          </a:p>
          <a:p>
            <a:pPr lvl="1" marL="685800" indent="-228600">
              <a:spcBef>
                <a:spcPts val="500"/>
              </a:spcBef>
              <a:defRPr sz="1800"/>
            </a:pPr>
            <a:r>
              <a:rPr sz="2400"/>
              <a:t>Calculate the internal friction</a:t>
            </a:r>
            <a:endParaRPr sz="2400"/>
          </a:p>
          <a:p>
            <a:pPr lvl="0">
              <a:defRPr sz="1800"/>
            </a:pPr>
            <a:r>
              <a:rPr sz="2800"/>
              <a:t>Describe Model: Classical molecular dynamics (MD)</a:t>
            </a:r>
            <a:endParaRPr sz="2800"/>
          </a:p>
          <a:p>
            <a:pPr lvl="0">
              <a:defRPr sz="1800"/>
            </a:pPr>
            <a:r>
              <a:rPr sz="2800"/>
              <a:t>Apply the model to Ta</a:t>
            </a:r>
            <a:r>
              <a:rPr baseline="-25000" sz="2800"/>
              <a:t>2</a:t>
            </a:r>
            <a:r>
              <a:rPr sz="2800"/>
              <a:t>O</a:t>
            </a:r>
            <a:r>
              <a:rPr baseline="-25000" sz="2800"/>
              <a:t>5</a:t>
            </a:r>
            <a:r>
              <a:rPr sz="2800"/>
              <a:t> and SiO</a:t>
            </a:r>
            <a:r>
              <a:rPr baseline="-25000" sz="2800"/>
              <a:t>2</a:t>
            </a:r>
            <a:endParaRPr baseline="-25000" sz="2800"/>
          </a:p>
          <a:p>
            <a:pPr lvl="0">
              <a:defRPr sz="1800"/>
            </a:pPr>
            <a:r>
              <a:rPr sz="2800"/>
              <a:t>Conclusion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Two-Level System: The Basics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838200" y="1524867"/>
            <a:ext cx="6172200" cy="43513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/>
          <a:p>
            <a:pPr lvl="0">
              <a:defRPr sz="1800"/>
            </a:pPr>
            <a:r>
              <a:rPr sz="2800"/>
              <a:t> </a:t>
            </a:r>
          </a:p>
        </p:txBody>
      </p:sp>
      <p:pic>
        <p:nvPicPr>
          <p:cNvPr id="69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4860" y="1257502"/>
            <a:ext cx="4634482" cy="37342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" name="Group 72"/>
          <p:cNvGrpSpPr/>
          <p:nvPr/>
        </p:nvGrpSpPr>
        <p:grpSpPr>
          <a:xfrm>
            <a:off x="1371599" y="5681359"/>
            <a:ext cx="9067801" cy="849914"/>
            <a:chOff x="0" y="0"/>
            <a:chExt cx="9067799" cy="849913"/>
          </a:xfrm>
        </p:grpSpPr>
        <p:sp>
          <p:nvSpPr>
            <p:cNvPr id="70" name="Shape 70"/>
            <p:cNvSpPr/>
            <p:nvPr/>
          </p:nvSpPr>
          <p:spPr>
            <a:xfrm>
              <a:off x="-1" y="-1"/>
              <a:ext cx="9067801" cy="849915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1" name="Shape 71"/>
            <p:cNvSpPr/>
            <p:nvPr/>
          </p:nvSpPr>
          <p:spPr>
            <a:xfrm>
              <a:off x="-1" y="-1"/>
              <a:ext cx="9067801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/>
              <a:r>
                <a:t> </a:t>
              </a:r>
            </a:p>
          </p:txBody>
        </p:sp>
      </p:grpSp>
      <p:sp>
        <p:nvSpPr>
          <p:cNvPr id="73" name="Shape 73"/>
          <p:cNvSpPr/>
          <p:nvPr/>
        </p:nvSpPr>
        <p:spPr>
          <a:xfrm>
            <a:off x="8181474" y="4796589"/>
            <a:ext cx="3667627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/>
              <a:t>Rashid Hamdan</a:t>
            </a:r>
            <a:r>
              <a:rPr i="1" sz="1200"/>
              <a:t>, J. Phys. Chem</a:t>
            </a:r>
            <a:r>
              <a:rPr sz="1200"/>
              <a:t> 2014.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Two-Level System: The Basics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/>
          <a:p>
            <a:pPr lvl="0">
              <a:defRPr sz="1800"/>
            </a:pPr>
            <a:r>
              <a:rPr sz="2800"/>
              <a:t> 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pPr lvl="0">
              <a:defRPr sz="1800"/>
            </a:pPr>
            <a:r>
              <a:rPr sz="4180"/>
              <a:t>Two-Level System: Electric Susceptibility and Dipolar Relaxation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/>
          <a:p>
            <a:pPr lvl="0" marL="0" indent="0">
              <a:buSzTx/>
              <a:buNone/>
            </a:pP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Two-Level System: Mechanical Loss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SzTx/>
              <a:buNone/>
            </a:lvl1pPr>
          </a:lstStyle>
          <a:p>
            <a:pPr lvl="0">
              <a:defRPr sz="1800"/>
            </a:pPr>
            <a:r>
              <a:rPr sz="2800"/>
              <a:t> 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Classical MD Basics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838199" y="1825625"/>
            <a:ext cx="6149456" cy="43513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Classical description of forces:</a:t>
            </a:r>
            <a:endParaRPr sz="2800"/>
          </a:p>
          <a:p>
            <a:pPr lvl="1" marL="685800" indent="-228600">
              <a:spcBef>
                <a:spcPts val="500"/>
              </a:spcBef>
              <a:defRPr sz="1800"/>
            </a:pPr>
            <a:r>
              <a:rPr sz="2400"/>
              <a:t>Built on F=ma</a:t>
            </a:r>
            <a:endParaRPr sz="2400"/>
          </a:p>
          <a:p>
            <a:pPr lvl="1" marL="685800" indent="-228600">
              <a:spcBef>
                <a:spcPts val="500"/>
              </a:spcBef>
              <a:defRPr sz="1800"/>
            </a:pPr>
            <a:r>
              <a:rPr sz="2400"/>
              <a:t>Interatomic potentials are modeled to fit experimental data (Density, elastic moduli, radial distribution functions, etc.)</a:t>
            </a:r>
            <a:endParaRPr sz="2400"/>
          </a:p>
          <a:p>
            <a:pPr lvl="1" marL="685800" indent="-228600">
              <a:spcBef>
                <a:spcPts val="500"/>
              </a:spcBef>
              <a:defRPr sz="1800"/>
            </a:pPr>
            <a:r>
              <a:rPr sz="2400"/>
              <a:t>Potentials were developed by Jonathan Trinastic.  </a:t>
            </a:r>
          </a:p>
        </p:txBody>
      </p:sp>
      <p:pic>
        <p:nvPicPr>
          <p:cNvPr id="86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0179" y="2060885"/>
            <a:ext cx="5343526" cy="29813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9" name="Group 89"/>
          <p:cNvGrpSpPr/>
          <p:nvPr/>
        </p:nvGrpSpPr>
        <p:grpSpPr>
          <a:xfrm>
            <a:off x="7471653" y="1466612"/>
            <a:ext cx="3960577" cy="524119"/>
            <a:chOff x="0" y="0"/>
            <a:chExt cx="3960576" cy="524118"/>
          </a:xfrm>
        </p:grpSpPr>
        <p:sp>
          <p:nvSpPr>
            <p:cNvPr id="87" name="Shape 87"/>
            <p:cNvSpPr/>
            <p:nvPr/>
          </p:nvSpPr>
          <p:spPr>
            <a:xfrm>
              <a:off x="-1" y="-1"/>
              <a:ext cx="3960578" cy="524120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88" name="Shape 88"/>
            <p:cNvSpPr/>
            <p:nvPr/>
          </p:nvSpPr>
          <p:spPr>
            <a:xfrm>
              <a:off x="-1" y="-1"/>
              <a:ext cx="3960578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/>
              <a:r>
                <a:t> </a:t>
              </a:r>
            </a:p>
          </p:txBody>
        </p:sp>
      </p:grpSp>
      <p:sp>
        <p:nvSpPr>
          <p:cNvPr id="90" name="Shape 90"/>
          <p:cNvSpPr/>
          <p:nvPr/>
        </p:nvSpPr>
        <p:spPr>
          <a:xfrm>
            <a:off x="7588154" y="5042210"/>
            <a:ext cx="403973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https://en.wikipedia.org/wiki/Buckingham_potential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The TLS model in MD</a:t>
            </a:r>
          </a:p>
        </p:txBody>
      </p:sp>
      <p:pic>
        <p:nvPicPr>
          <p:cNvPr id="93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690688"/>
            <a:ext cx="3969314" cy="43513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6" name="Group 96"/>
          <p:cNvGrpSpPr/>
          <p:nvPr/>
        </p:nvGrpSpPr>
        <p:grpSpPr>
          <a:xfrm>
            <a:off x="5349240" y="1904047"/>
            <a:ext cx="6355081" cy="1938992"/>
            <a:chOff x="0" y="0"/>
            <a:chExt cx="6355079" cy="1938990"/>
          </a:xfrm>
        </p:grpSpPr>
        <p:sp>
          <p:nvSpPr>
            <p:cNvPr id="94" name="Shape 94"/>
            <p:cNvSpPr/>
            <p:nvPr/>
          </p:nvSpPr>
          <p:spPr>
            <a:xfrm>
              <a:off x="0" y="0"/>
              <a:ext cx="6355080" cy="1938991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95" name="Shape 95"/>
            <p:cNvSpPr/>
            <p:nvPr/>
          </p:nvSpPr>
          <p:spPr>
            <a:xfrm>
              <a:off x="0" y="0"/>
              <a:ext cx="6355080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/>
              <a:r>
                <a:t> </a:t>
              </a:r>
            </a:p>
          </p:txBody>
        </p:sp>
      </p:grpSp>
      <p:sp>
        <p:nvSpPr>
          <p:cNvPr id="97" name="Shape 97"/>
          <p:cNvSpPr/>
          <p:nvPr/>
        </p:nvSpPr>
        <p:spPr>
          <a:xfrm>
            <a:off x="1521594" y="6042026"/>
            <a:ext cx="366762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200"/>
              <a:t>Rashid Hamdan</a:t>
            </a:r>
            <a:r>
              <a:rPr i="1" sz="1200"/>
              <a:t>, unpublished</a:t>
            </a:r>
            <a:r>
              <a:rPr sz="1200"/>
              <a:t>.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