
<file path=[Content_Types].xml><?xml version="1.0" encoding="utf-8"?>
<Types xmlns="http://schemas.openxmlformats.org/package/2006/content-types">
  <Default Extension="xml" ContentType="application/xml"/>
  <Default Extension="jpg" ContentType="image/jpeg"/>
  <Default Extension="rels" ContentType="application/vnd.openxmlformats-package.relationships+xml"/>
  <Default Extension="mp4" ContentType="video/unknown"/>
  <Default Extension="emf" ContentType="image/x-emf"/>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7"/>
  </p:notesMasterIdLst>
  <p:sldIdLst>
    <p:sldId id="256" r:id="rId2"/>
    <p:sldId id="257" r:id="rId3"/>
    <p:sldId id="261" r:id="rId4"/>
    <p:sldId id="262" r:id="rId5"/>
    <p:sldId id="269" r:id="rId6"/>
    <p:sldId id="271" r:id="rId7"/>
    <p:sldId id="274" r:id="rId8"/>
    <p:sldId id="267" r:id="rId9"/>
    <p:sldId id="275" r:id="rId10"/>
    <p:sldId id="277" r:id="rId11"/>
    <p:sldId id="329" r:id="rId12"/>
    <p:sldId id="266" r:id="rId13"/>
    <p:sldId id="278" r:id="rId14"/>
    <p:sldId id="272" r:id="rId15"/>
    <p:sldId id="279" r:id="rId16"/>
    <p:sldId id="284" r:id="rId17"/>
    <p:sldId id="263" r:id="rId18"/>
    <p:sldId id="276" r:id="rId19"/>
    <p:sldId id="295" r:id="rId20"/>
    <p:sldId id="294" r:id="rId21"/>
    <p:sldId id="301" r:id="rId22"/>
    <p:sldId id="331" r:id="rId23"/>
    <p:sldId id="321" r:id="rId24"/>
    <p:sldId id="327" r:id="rId25"/>
    <p:sldId id="303" r:id="rId26"/>
    <p:sldId id="302" r:id="rId27"/>
    <p:sldId id="304" r:id="rId28"/>
    <p:sldId id="305" r:id="rId29"/>
    <p:sldId id="322" r:id="rId30"/>
    <p:sldId id="300" r:id="rId31"/>
    <p:sldId id="328" r:id="rId32"/>
    <p:sldId id="293" r:id="rId33"/>
    <p:sldId id="292" r:id="rId34"/>
    <p:sldId id="330" r:id="rId35"/>
    <p:sldId id="296" r:id="rId36"/>
    <p:sldId id="306" r:id="rId37"/>
    <p:sldId id="323" r:id="rId38"/>
    <p:sldId id="307" r:id="rId39"/>
    <p:sldId id="324" r:id="rId40"/>
    <p:sldId id="280" r:id="rId41"/>
    <p:sldId id="308" r:id="rId42"/>
    <p:sldId id="289" r:id="rId43"/>
    <p:sldId id="309" r:id="rId44"/>
    <p:sldId id="310" r:id="rId45"/>
    <p:sldId id="313" r:id="rId46"/>
    <p:sldId id="318" r:id="rId47"/>
    <p:sldId id="311" r:id="rId48"/>
    <p:sldId id="259" r:id="rId49"/>
    <p:sldId id="265" r:id="rId50"/>
    <p:sldId id="281" r:id="rId51"/>
    <p:sldId id="312" r:id="rId52"/>
    <p:sldId id="315" r:id="rId53"/>
    <p:sldId id="316" r:id="rId54"/>
    <p:sldId id="320" r:id="rId55"/>
    <p:sldId id="258" r:id="rId56"/>
  </p:sldIdLst>
  <p:sldSz cx="10080625" cy="7559675"/>
  <p:notesSz cx="7559675" cy="10691813"/>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DejaVu Sans"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DejaVu Sans"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DejaVu Sans"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DejaVu Sans"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DejaVu Sans" charset="0"/>
      </a:defRPr>
    </a:lvl5pPr>
    <a:lvl6pPr marL="2286000" algn="l" defTabSz="457200" rtl="0" eaLnBrk="1" latinLnBrk="0" hangingPunct="1">
      <a:defRPr kern="1200">
        <a:solidFill>
          <a:schemeClr val="tx1"/>
        </a:solidFill>
        <a:latin typeface="Arial" charset="0"/>
        <a:ea typeface="ＭＳ Ｐゴシック" charset="0"/>
        <a:cs typeface="DejaVu Sans" charset="0"/>
      </a:defRPr>
    </a:lvl6pPr>
    <a:lvl7pPr marL="2743200" algn="l" defTabSz="457200" rtl="0" eaLnBrk="1" latinLnBrk="0" hangingPunct="1">
      <a:defRPr kern="1200">
        <a:solidFill>
          <a:schemeClr val="tx1"/>
        </a:solidFill>
        <a:latin typeface="Arial" charset="0"/>
        <a:ea typeface="ＭＳ Ｐゴシック" charset="0"/>
        <a:cs typeface="DejaVu Sans" charset="0"/>
      </a:defRPr>
    </a:lvl7pPr>
    <a:lvl8pPr marL="3200400" algn="l" defTabSz="457200" rtl="0" eaLnBrk="1" latinLnBrk="0" hangingPunct="1">
      <a:defRPr kern="1200">
        <a:solidFill>
          <a:schemeClr val="tx1"/>
        </a:solidFill>
        <a:latin typeface="Arial" charset="0"/>
        <a:ea typeface="ＭＳ Ｐゴシック" charset="0"/>
        <a:cs typeface="DejaVu Sans" charset="0"/>
      </a:defRPr>
    </a:lvl8pPr>
    <a:lvl9pPr marL="3657600" algn="l" defTabSz="457200" rtl="0" eaLnBrk="1" latinLnBrk="0" hangingPunct="1">
      <a:defRPr kern="1200">
        <a:solidFill>
          <a:schemeClr val="tx1"/>
        </a:solidFill>
        <a:latin typeface="Arial" charset="0"/>
        <a:ea typeface="ＭＳ Ｐゴシック" charset="0"/>
        <a:cs typeface="DejaVu Sans"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FF"/>
    <a:srgbClr val="00FF00"/>
    <a:srgbClr val="FF00FF"/>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6927" autoAdjust="0"/>
  </p:normalViewPr>
  <p:slideViewPr>
    <p:cSldViewPr snapToGrid="0" snapToObjects="1">
      <p:cViewPr varScale="1">
        <p:scale>
          <a:sx n="64" d="100"/>
          <a:sy n="64" d="100"/>
        </p:scale>
        <p:origin x="-2088" y="-72"/>
      </p:cViewPr>
      <p:guideLst>
        <p:guide orient="horz" pos="2381"/>
        <p:guide pos="3175"/>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notesMaster" Target="notesMasters/notesMaster1.xml"/><Relationship Id="rId58" Type="http://schemas.openxmlformats.org/officeDocument/2006/relationships/printerSettings" Target="printerSettings/printerSettings1.bin"/><Relationship Id="rId59" Type="http://schemas.openxmlformats.org/officeDocument/2006/relationships/presProps" Target="presProp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viewProps" Target="viewProps.xml"/><Relationship Id="rId61" Type="http://schemas.openxmlformats.org/officeDocument/2006/relationships/theme" Target="theme/theme1.xml"/><Relationship Id="rId62"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7" name="PlaceHolder 1"/>
          <p:cNvSpPr>
            <a:spLocks noGrp="1"/>
          </p:cNvSpPr>
          <p:nvPr>
            <p:ph type="body"/>
          </p:nvPr>
        </p:nvSpPr>
        <p:spPr>
          <a:xfrm>
            <a:off x="1185863" y="4787900"/>
            <a:ext cx="5407025" cy="3825875"/>
          </a:xfrm>
          <a:prstGeom prst="rect">
            <a:avLst/>
          </a:prstGeom>
        </p:spPr>
        <p:txBody>
          <a:bodyPr lIns="0" tIns="0" rIns="0" bIns="0"/>
          <a:lstStyle/>
          <a:p>
            <a:pPr lvl="0"/>
            <a:r>
              <a:rPr lang="en-US" noProof="0"/>
              <a:t>Click to edit the notes format</a:t>
            </a:r>
            <a:endParaRPr noProof="0"/>
          </a:p>
        </p:txBody>
      </p:sp>
    </p:spTree>
    <p:extLst>
      <p:ext uri="{BB962C8B-B14F-4D97-AF65-F5344CB8AC3E}">
        <p14:creationId xmlns:p14="http://schemas.microsoft.com/office/powerpoint/2010/main" val="1502687332"/>
      </p:ext>
    </p:extLst>
  </p:cSld>
  <p:clrMap bg1="lt1" tx1="dk1" bg2="lt2" tx2="dk2" accent1="accent1" accent2="accent2" accent3="accent3" accent4="accent4" accent5="accent5" accent6="accent6" hlink="hlink" folHlink="folHlink"/>
  <p:notesStyle>
    <a:lvl1pPr algn="l" defTabSz="457200" rtl="0" fontAlgn="base">
      <a:spcBef>
        <a:spcPct val="30000"/>
      </a:spcBef>
      <a:spcAft>
        <a:spcPct val="0"/>
      </a:spcAft>
      <a:defRPr sz="1200" kern="1200">
        <a:solidFill>
          <a:schemeClr val="tx1"/>
        </a:solidFill>
        <a:latin typeface="+mn-lt"/>
        <a:ea typeface="ＭＳ Ｐゴシック" charset="0"/>
        <a:cs typeface="+mn-cs"/>
      </a:defRPr>
    </a:lvl1pPr>
    <a:lvl2pPr marL="742950" indent="-285750" algn="l" defTabSz="457200" rtl="0" fontAlgn="base">
      <a:spcBef>
        <a:spcPct val="30000"/>
      </a:spcBef>
      <a:spcAft>
        <a:spcPct val="0"/>
      </a:spcAft>
      <a:defRPr sz="1200" kern="1200">
        <a:solidFill>
          <a:schemeClr val="tx1"/>
        </a:solidFill>
        <a:latin typeface="+mn-lt"/>
        <a:ea typeface="+mn-ea"/>
        <a:cs typeface="+mn-cs"/>
      </a:defRPr>
    </a:lvl2pPr>
    <a:lvl3pPr marL="1143000" indent="-228600" algn="l" defTabSz="457200" rtl="0" fontAlgn="base">
      <a:spcBef>
        <a:spcPct val="30000"/>
      </a:spcBef>
      <a:spcAft>
        <a:spcPct val="0"/>
      </a:spcAft>
      <a:defRPr sz="1200" kern="1200">
        <a:solidFill>
          <a:schemeClr val="tx1"/>
        </a:solidFill>
        <a:latin typeface="+mn-lt"/>
        <a:ea typeface="+mn-ea"/>
        <a:cs typeface="+mn-cs"/>
      </a:defRPr>
    </a:lvl3pPr>
    <a:lvl4pPr marL="1600200" indent="-228600" algn="l" defTabSz="457200" rtl="0" fontAlgn="base">
      <a:spcBef>
        <a:spcPct val="30000"/>
      </a:spcBef>
      <a:spcAft>
        <a:spcPct val="0"/>
      </a:spcAft>
      <a:defRPr sz="1200" kern="1200">
        <a:solidFill>
          <a:schemeClr val="tx1"/>
        </a:solidFill>
        <a:latin typeface="+mn-lt"/>
        <a:ea typeface="+mn-ea"/>
        <a:cs typeface="+mn-cs"/>
      </a:defRPr>
    </a:lvl4pPr>
    <a:lvl5pPr marL="2057400" indent="-228600" algn="l" defTabSz="457200" rtl="0" fontAlgn="base">
      <a:spcBef>
        <a:spcPct val="30000"/>
      </a:spcBef>
      <a:spcAft>
        <a:spcPct val="0"/>
      </a:spcAft>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6488" y="801688"/>
            <a:ext cx="5346700" cy="4010025"/>
          </a:xfrm>
          <a:prstGeom prst="rect">
            <a:avLst/>
          </a:prstGeom>
          <a:noFill/>
          <a:ln w="12700">
            <a:solidFill>
              <a:prstClr val="black"/>
            </a:solidFill>
          </a:ln>
        </p:spPr>
      </p:sp>
      <p:sp>
        <p:nvSpPr>
          <p:cNvPr id="3" name="Notes Placeholder 2"/>
          <p:cNvSpPr>
            <a:spLocks noGrp="1"/>
          </p:cNvSpPr>
          <p:nvPr>
            <p:ph type="body" idx="1"/>
          </p:nvPr>
        </p:nvSpPr>
        <p:spPr/>
        <p:txBody>
          <a:bodyPr/>
          <a:lstStyle/>
          <a:p>
            <a:r>
              <a:rPr lang="en-US" dirty="0" smtClean="0"/>
              <a:t>Thank you very much</a:t>
            </a:r>
            <a:r>
              <a:rPr lang="en-US" baseline="0" dirty="0" smtClean="0"/>
              <a:t> for giving me an opportunity to represent LIGO and wider interferometer GW detector community here.</a:t>
            </a:r>
          </a:p>
          <a:p>
            <a:endParaRPr lang="en-US" dirty="0"/>
          </a:p>
        </p:txBody>
      </p:sp>
    </p:spTree>
    <p:extLst>
      <p:ext uri="{BB962C8B-B14F-4D97-AF65-F5344CB8AC3E}">
        <p14:creationId xmlns:p14="http://schemas.microsoft.com/office/powerpoint/2010/main" val="11221962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6488" y="801688"/>
            <a:ext cx="5346700" cy="4010025"/>
          </a:xfrm>
          <a:prstGeom prst="rect">
            <a:avLst/>
          </a:prstGeom>
          <a:noFill/>
          <a:ln w="12700">
            <a:solidFill>
              <a:prstClr val="black"/>
            </a:solidFill>
          </a:ln>
        </p:spPr>
      </p:sp>
      <p:sp>
        <p:nvSpPr>
          <p:cNvPr id="3" name="Notes Placeholder 2"/>
          <p:cNvSpPr>
            <a:spLocks noGrp="1"/>
          </p:cNvSpPr>
          <p:nvPr>
            <p:ph type="body" idx="1"/>
          </p:nvPr>
        </p:nvSpPr>
        <p:spPr/>
        <p:txBody>
          <a:bodyPr/>
          <a:lstStyle/>
          <a:p>
            <a:r>
              <a:rPr lang="en-US" dirty="0" smtClean="0"/>
              <a:t>(skip)</a:t>
            </a:r>
          </a:p>
          <a:p>
            <a:r>
              <a:rPr lang="en-US" dirty="0" smtClean="0"/>
              <a:t>And</a:t>
            </a:r>
            <a:r>
              <a:rPr lang="en-US" baseline="0" dirty="0" smtClean="0"/>
              <a:t> the </a:t>
            </a:r>
            <a:r>
              <a:rPr lang="en-US" baseline="0" dirty="0" err="1" smtClean="0"/>
              <a:t>quadrapole</a:t>
            </a:r>
            <a:r>
              <a:rPr lang="en-US" baseline="0" dirty="0" smtClean="0"/>
              <a:t> nature of GW means that, like tidal force,</a:t>
            </a:r>
          </a:p>
          <a:p>
            <a:r>
              <a:rPr lang="en-US" baseline="0" dirty="0" err="1" smtClean="0"/>
              <a:t>Bla</a:t>
            </a:r>
            <a:r>
              <a:rPr lang="en-US" baseline="0" dirty="0" smtClean="0"/>
              <a:t> </a:t>
            </a:r>
            <a:r>
              <a:rPr lang="en-US" baseline="0" dirty="0" err="1" smtClean="0"/>
              <a:t>bla</a:t>
            </a:r>
            <a:r>
              <a:rPr lang="en-US" baseline="0" dirty="0" smtClean="0"/>
              <a:t> </a:t>
            </a:r>
            <a:r>
              <a:rPr lang="en-US" baseline="0" dirty="0" err="1" smtClean="0"/>
              <a:t>bla</a:t>
            </a:r>
            <a:r>
              <a:rPr lang="en-US" baseline="0" dirty="0" smtClean="0"/>
              <a:t>.</a:t>
            </a:r>
          </a:p>
          <a:p>
            <a:r>
              <a:rPr lang="en-US" baseline="0" dirty="0" smtClean="0"/>
              <a:t>And this is directly exploited by many GW measurement experiments, which I’ll briefly talk about later.</a:t>
            </a:r>
            <a:endParaRPr lang="en-US" dirty="0"/>
          </a:p>
        </p:txBody>
      </p:sp>
    </p:spTree>
    <p:extLst>
      <p:ext uri="{BB962C8B-B14F-4D97-AF65-F5344CB8AC3E}">
        <p14:creationId xmlns:p14="http://schemas.microsoft.com/office/powerpoint/2010/main" val="20766371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6488" y="801688"/>
            <a:ext cx="5346700" cy="4010025"/>
          </a:xfrm>
          <a:prstGeom prst="rect">
            <a:avLst/>
          </a:prstGeom>
          <a:noFill/>
          <a:ln w="12700">
            <a:solidFill>
              <a:prstClr val="black"/>
            </a:solidFill>
          </a:ln>
        </p:spPr>
      </p:sp>
      <p:sp>
        <p:nvSpPr>
          <p:cNvPr id="3" name="Notes Placeholder 2"/>
          <p:cNvSpPr>
            <a:spLocks noGrp="1"/>
          </p:cNvSpPr>
          <p:nvPr>
            <p:ph type="body" idx="1"/>
          </p:nvPr>
        </p:nvSpPr>
        <p:spPr/>
        <p:txBody>
          <a:bodyPr/>
          <a:lstStyle/>
          <a:p>
            <a:r>
              <a:rPr lang="en-US" dirty="0" err="1" smtClean="0"/>
              <a:t>Bla</a:t>
            </a:r>
            <a:r>
              <a:rPr lang="en-US" dirty="0" smtClean="0"/>
              <a:t> </a:t>
            </a:r>
            <a:r>
              <a:rPr lang="en-US" dirty="0" err="1" smtClean="0"/>
              <a:t>bla</a:t>
            </a:r>
            <a:r>
              <a:rPr lang="en-US" dirty="0" smtClean="0"/>
              <a:t> blah.</a:t>
            </a:r>
          </a:p>
          <a:p>
            <a:endParaRPr lang="en-US" dirty="0"/>
          </a:p>
        </p:txBody>
      </p:sp>
    </p:spTree>
    <p:extLst>
      <p:ext uri="{BB962C8B-B14F-4D97-AF65-F5344CB8AC3E}">
        <p14:creationId xmlns:p14="http://schemas.microsoft.com/office/powerpoint/2010/main" val="28923505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6488" y="801688"/>
            <a:ext cx="5346700" cy="4010025"/>
          </a:xfrm>
          <a:prstGeom prst="rect">
            <a:avLst/>
          </a:prstGeom>
          <a:noFill/>
          <a:ln w="12700">
            <a:solidFill>
              <a:prstClr val="black"/>
            </a:solidFill>
          </a:ln>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205538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6488" y="801688"/>
            <a:ext cx="5346700" cy="4010025"/>
          </a:xfrm>
          <a:prstGeom prst="rect">
            <a:avLst/>
          </a:prstGeom>
          <a:noFill/>
          <a:ln w="12700">
            <a:solidFill>
              <a:prstClr val="black"/>
            </a:solidFill>
          </a:ln>
        </p:spPr>
      </p:sp>
      <p:sp>
        <p:nvSpPr>
          <p:cNvPr id="3" name="Notes Placeholder 2"/>
          <p:cNvSpPr>
            <a:spLocks noGrp="1"/>
          </p:cNvSpPr>
          <p:nvPr>
            <p:ph type="body" idx="1"/>
          </p:nvPr>
        </p:nvSpPr>
        <p:spPr/>
        <p:txBody>
          <a:bodyPr/>
          <a:lstStyle/>
          <a:p>
            <a:r>
              <a:rPr lang="en-US" dirty="0" smtClean="0"/>
              <a:t>All</a:t>
            </a:r>
            <a:r>
              <a:rPr lang="en-US" baseline="0" dirty="0" smtClean="0"/>
              <a:t> diffs are related to make noise smaller.</a:t>
            </a:r>
          </a:p>
          <a:p>
            <a:r>
              <a:rPr lang="en-US" baseline="0" dirty="0" smtClean="0"/>
              <a:t>We use higher power laser, and added on mirror here for better use of power, both for optimized quantum noise.</a:t>
            </a:r>
          </a:p>
          <a:p>
            <a:r>
              <a:rPr lang="en-US" baseline="0" dirty="0" smtClean="0"/>
              <a:t>Use of larger mirror contributes both to the better thermal and quantum noise.</a:t>
            </a:r>
          </a:p>
          <a:p>
            <a:r>
              <a:rPr lang="en-US" baseline="0" dirty="0" smtClean="0"/>
              <a:t>We use monolithic suspension instead of steel wire suspension for better thermal noise.</a:t>
            </a:r>
          </a:p>
          <a:p>
            <a:r>
              <a:rPr lang="en-US" baseline="0" dirty="0" smtClean="0"/>
              <a:t>We use sophisticated multi stage suspension and much better seismic isolation system for smaller external disturbances.</a:t>
            </a:r>
            <a:endParaRPr lang="en-US" dirty="0"/>
          </a:p>
        </p:txBody>
      </p:sp>
    </p:spTree>
    <p:extLst>
      <p:ext uri="{BB962C8B-B14F-4D97-AF65-F5344CB8AC3E}">
        <p14:creationId xmlns:p14="http://schemas.microsoft.com/office/powerpoint/2010/main" val="34403406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6488" y="801688"/>
            <a:ext cx="5346700" cy="4010025"/>
          </a:xfrm>
          <a:prstGeom prst="rect">
            <a:avLst/>
          </a:prstGeom>
          <a:noFill/>
          <a:ln w="12700">
            <a:solidFill>
              <a:prstClr val="black"/>
            </a:solidFill>
          </a:ln>
        </p:spPr>
      </p:sp>
      <p:sp>
        <p:nvSpPr>
          <p:cNvPr id="3" name="Notes Placeholder 2"/>
          <p:cNvSpPr>
            <a:spLocks noGrp="1"/>
          </p:cNvSpPr>
          <p:nvPr>
            <p:ph type="body" idx="1"/>
          </p:nvPr>
        </p:nvSpPr>
        <p:spPr/>
        <p:txBody>
          <a:bodyPr/>
          <a:lstStyle/>
          <a:p>
            <a:r>
              <a:rPr lang="en-US" dirty="0" smtClean="0"/>
              <a:t>All</a:t>
            </a:r>
            <a:r>
              <a:rPr lang="en-US" baseline="0" dirty="0" smtClean="0"/>
              <a:t> diffs are related to make noise smaller.</a:t>
            </a:r>
          </a:p>
          <a:p>
            <a:r>
              <a:rPr lang="en-US" baseline="0" dirty="0" smtClean="0"/>
              <a:t>More power for better quantum.</a:t>
            </a:r>
          </a:p>
          <a:p>
            <a:r>
              <a:rPr lang="en-US" baseline="0" dirty="0" smtClean="0"/>
              <a:t>Bigger mirrors for better quantum (and thermal).</a:t>
            </a:r>
          </a:p>
          <a:p>
            <a:r>
              <a:rPr lang="en-US" baseline="0" dirty="0" smtClean="0"/>
              <a:t>Better suspensions for better Brownian and seismic.</a:t>
            </a:r>
          </a:p>
          <a:p>
            <a:r>
              <a:rPr lang="en-US" baseline="0" dirty="0" smtClean="0"/>
              <a:t>Better seismic isolation for better seismic.</a:t>
            </a:r>
          </a:p>
          <a:p>
            <a:r>
              <a:rPr lang="en-US" baseline="0" dirty="0" smtClean="0"/>
              <a:t>Another mirror here to better use the power for better quantum noise.</a:t>
            </a:r>
          </a:p>
          <a:p>
            <a:r>
              <a:rPr lang="en-US" baseline="0" dirty="0" smtClean="0"/>
              <a:t>I’ll explain each of these.</a:t>
            </a:r>
          </a:p>
        </p:txBody>
      </p:sp>
    </p:spTree>
    <p:extLst>
      <p:ext uri="{BB962C8B-B14F-4D97-AF65-F5344CB8AC3E}">
        <p14:creationId xmlns:p14="http://schemas.microsoft.com/office/powerpoint/2010/main" val="34403406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6488" y="801688"/>
            <a:ext cx="5346700" cy="4010025"/>
          </a:xfrm>
          <a:prstGeom prst="rect">
            <a:avLst/>
          </a:prstGeom>
          <a:noFill/>
          <a:ln w="12700">
            <a:solidFill>
              <a:prstClr val="black"/>
            </a:solidFill>
          </a:ln>
        </p:spPr>
      </p:sp>
      <p:sp>
        <p:nvSpPr>
          <p:cNvPr id="3" name="Notes Placeholder 2"/>
          <p:cNvSpPr>
            <a:spLocks noGrp="1"/>
          </p:cNvSpPr>
          <p:nvPr>
            <p:ph type="body" idx="1"/>
          </p:nvPr>
        </p:nvSpPr>
        <p:spPr/>
        <p:txBody>
          <a:bodyPr/>
          <a:lstStyle/>
          <a:p>
            <a:r>
              <a:rPr lang="en-US" dirty="0" smtClean="0"/>
              <a:t>First of all, quantum noise is the combination of shot noise and photon recoil noise,</a:t>
            </a:r>
          </a:p>
          <a:p>
            <a:r>
              <a:rPr lang="en-US" dirty="0" smtClean="0"/>
              <a:t> both of which comes from the fact that the</a:t>
            </a:r>
            <a:r>
              <a:rPr lang="en-US" baseline="0" dirty="0" smtClean="0"/>
              <a:t> light is not a classical field but quantized.</a:t>
            </a:r>
          </a:p>
          <a:p>
            <a:r>
              <a:rPr lang="en-US" baseline="0" dirty="0" smtClean="0"/>
              <a:t>Shot is inversely prop to </a:t>
            </a:r>
            <a:r>
              <a:rPr lang="en-US" baseline="0" dirty="0" err="1" smtClean="0"/>
              <a:t>sqrt</a:t>
            </a:r>
            <a:r>
              <a:rPr lang="en-US" baseline="0" dirty="0" smtClean="0"/>
              <a:t>(P), so you might want to make the power very large, but then the rad pressure will dominate at low frequency, so it’s a balancing act.</a:t>
            </a:r>
          </a:p>
          <a:p>
            <a:r>
              <a:rPr lang="en-US" baseline="0" dirty="0" smtClean="0"/>
              <a:t>We made the laser larger and made the mirror larger to keep the recoil displacement smaller.</a:t>
            </a:r>
            <a:endParaRPr lang="en-US" dirty="0"/>
          </a:p>
        </p:txBody>
      </p:sp>
    </p:spTree>
    <p:extLst>
      <p:ext uri="{BB962C8B-B14F-4D97-AF65-F5344CB8AC3E}">
        <p14:creationId xmlns:p14="http://schemas.microsoft.com/office/powerpoint/2010/main" val="31205538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6488" y="801688"/>
            <a:ext cx="5346700" cy="4010025"/>
          </a:xfrm>
          <a:prstGeom prst="rect">
            <a:avLst/>
          </a:prstGeom>
          <a:noFill/>
          <a:ln w="12700">
            <a:solidFill>
              <a:prstClr val="black"/>
            </a:solidFill>
          </a:ln>
        </p:spPr>
      </p:sp>
      <p:sp>
        <p:nvSpPr>
          <p:cNvPr id="3" name="Notes Placeholder 2"/>
          <p:cNvSpPr>
            <a:spLocks noGrp="1"/>
          </p:cNvSpPr>
          <p:nvPr>
            <p:ph type="body" idx="1"/>
          </p:nvPr>
        </p:nvSpPr>
        <p:spPr/>
        <p:txBody>
          <a:bodyPr/>
          <a:lstStyle/>
          <a:p>
            <a:r>
              <a:rPr lang="en-US" dirty="0" smtClean="0"/>
              <a:t>Brownian motion is the thermally excited motion of the mirror, it</a:t>
            </a:r>
            <a:r>
              <a:rPr lang="en-US" baseline="0" dirty="0" smtClean="0"/>
              <a:t> could be suspension, or bulk motion of the mirror, or thermal motion due to the mechanical loss in the coating.</a:t>
            </a:r>
          </a:p>
          <a:p>
            <a:r>
              <a:rPr lang="en-US" baseline="0" dirty="0" smtClean="0"/>
              <a:t>Suspension thermal is reduced by using monolithic silica fiber suspension with very high Q.</a:t>
            </a:r>
          </a:p>
          <a:p>
            <a:r>
              <a:rPr lang="en-US" baseline="0" dirty="0" smtClean="0"/>
              <a:t>Bulk </a:t>
            </a:r>
            <a:r>
              <a:rPr lang="en-US" baseline="0" dirty="0" err="1" smtClean="0"/>
              <a:t>brownian</a:t>
            </a:r>
            <a:r>
              <a:rPr lang="en-US" baseline="0" dirty="0" smtClean="0"/>
              <a:t> is suppressed by a larger mirror with an optimized beam shape.</a:t>
            </a:r>
          </a:p>
          <a:p>
            <a:r>
              <a:rPr lang="en-US" baseline="0" dirty="0" smtClean="0"/>
              <a:t>And now the suspension thermal was reduced, and this high frequency part is dominated by the coating </a:t>
            </a:r>
            <a:r>
              <a:rPr lang="en-US" baseline="0" dirty="0" err="1" smtClean="0"/>
              <a:t>brownian</a:t>
            </a:r>
            <a:r>
              <a:rPr lang="en-US" baseline="0" dirty="0" smtClean="0"/>
              <a:t>.</a:t>
            </a:r>
          </a:p>
          <a:p>
            <a:endParaRPr lang="en-US" dirty="0"/>
          </a:p>
        </p:txBody>
      </p:sp>
    </p:spTree>
    <p:extLst>
      <p:ext uri="{BB962C8B-B14F-4D97-AF65-F5344CB8AC3E}">
        <p14:creationId xmlns:p14="http://schemas.microsoft.com/office/powerpoint/2010/main" val="31205538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6488" y="801688"/>
            <a:ext cx="5346700" cy="4010025"/>
          </a:xfrm>
          <a:prstGeom prst="rect">
            <a:avLst/>
          </a:prstGeom>
          <a:noFill/>
          <a:ln w="12700">
            <a:solidFill>
              <a:prstClr val="black"/>
            </a:solidFill>
          </a:ln>
        </p:spPr>
      </p:sp>
      <p:sp>
        <p:nvSpPr>
          <p:cNvPr id="3" name="Notes Placeholder 2"/>
          <p:cNvSpPr>
            <a:spLocks noGrp="1"/>
          </p:cNvSpPr>
          <p:nvPr>
            <p:ph type="body" idx="1"/>
          </p:nvPr>
        </p:nvSpPr>
        <p:spPr/>
        <p:txBody>
          <a:bodyPr/>
          <a:lstStyle/>
          <a:p>
            <a:r>
              <a:rPr lang="en-US" dirty="0" smtClean="0"/>
              <a:t>And the seismic motion.</a:t>
            </a:r>
          </a:p>
          <a:p>
            <a:r>
              <a:rPr lang="en-US" dirty="0" err="1" smtClean="0"/>
              <a:t>iLIGO</a:t>
            </a:r>
            <a:r>
              <a:rPr lang="en-US" dirty="0" smtClean="0"/>
              <a:t> seismic isolation was</a:t>
            </a:r>
            <a:r>
              <a:rPr lang="en-US" baseline="0" dirty="0" smtClean="0"/>
              <a:t> not that good. We learned, and made a next version. Which should bring this terrible thing down to this level</a:t>
            </a:r>
            <a:endParaRPr lang="en-US" dirty="0"/>
          </a:p>
        </p:txBody>
      </p:sp>
    </p:spTree>
    <p:extLst>
      <p:ext uri="{BB962C8B-B14F-4D97-AF65-F5344CB8AC3E}">
        <p14:creationId xmlns:p14="http://schemas.microsoft.com/office/powerpoint/2010/main" val="31205538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6488" y="801688"/>
            <a:ext cx="5346700" cy="4010025"/>
          </a:xfrm>
          <a:prstGeom prst="rect">
            <a:avLst/>
          </a:prstGeom>
          <a:noFill/>
          <a:ln w="12700">
            <a:solidFill>
              <a:prstClr val="black"/>
            </a:solidFill>
          </a:ln>
        </p:spPr>
      </p:sp>
      <p:sp>
        <p:nvSpPr>
          <p:cNvPr id="3" name="Notes Placeholder 2"/>
          <p:cNvSpPr>
            <a:spLocks noGrp="1"/>
          </p:cNvSpPr>
          <p:nvPr>
            <p:ph type="body" idx="1"/>
          </p:nvPr>
        </p:nvSpPr>
        <p:spPr/>
        <p:txBody>
          <a:bodyPr/>
          <a:lstStyle/>
          <a:p>
            <a:r>
              <a:rPr lang="en-US" dirty="0" smtClean="0"/>
              <a:t>I’ll skip this.</a:t>
            </a:r>
            <a:endParaRPr lang="en-US" dirty="0" smtClean="0"/>
          </a:p>
          <a:p>
            <a:r>
              <a:rPr lang="en-US" dirty="0" smtClean="0"/>
              <a:t>And I’d like to show you this in</a:t>
            </a:r>
            <a:r>
              <a:rPr lang="en-US" baseline="0" dirty="0" smtClean="0"/>
              <a:t> a graphical form, but before doing that I have to tell you how we quantify the performance of the instruments by noise</a:t>
            </a:r>
            <a:r>
              <a:rPr lang="en-US" baseline="0" dirty="0" smtClean="0"/>
              <a:t>.</a:t>
            </a:r>
          </a:p>
          <a:p>
            <a:r>
              <a:rPr lang="en-US" baseline="0" dirty="0" err="1" smtClean="0"/>
              <a:t>Bla</a:t>
            </a:r>
            <a:r>
              <a:rPr lang="en-US" baseline="0" dirty="0" smtClean="0"/>
              <a:t> </a:t>
            </a:r>
            <a:r>
              <a:rPr lang="en-US" baseline="0" dirty="0" err="1" smtClean="0"/>
              <a:t>bla</a:t>
            </a:r>
            <a:r>
              <a:rPr lang="en-US" baseline="0" dirty="0" smtClean="0"/>
              <a:t>.</a:t>
            </a:r>
          </a:p>
          <a:p>
            <a:r>
              <a:rPr lang="en-US" baseline="0" dirty="0" smtClean="0"/>
              <a:t>(20Mpc)</a:t>
            </a:r>
          </a:p>
          <a:p>
            <a:r>
              <a:rPr lang="en-US" baseline="0" dirty="0" smtClean="0"/>
              <a:t>This was kind of a big deal because, frankly, it’s not like there’re many galaxies nearby, you know? So we’re like in this bubble void of any realistic source except super lucky coincidence, until we were able to listen to Virgo cluster, and from there on, source number is proportional to the cube of the reach, so we’re motivated more than ever!</a:t>
            </a:r>
            <a:endParaRPr lang="en-US" dirty="0"/>
          </a:p>
        </p:txBody>
      </p:sp>
    </p:spTree>
    <p:extLst>
      <p:ext uri="{BB962C8B-B14F-4D97-AF65-F5344CB8AC3E}">
        <p14:creationId xmlns:p14="http://schemas.microsoft.com/office/powerpoint/2010/main" val="8792498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6488" y="801688"/>
            <a:ext cx="5346700" cy="4010025"/>
          </a:xfrm>
          <a:prstGeom prst="rect">
            <a:avLst/>
          </a:prstGeom>
          <a:noFill/>
          <a:ln w="12700">
            <a:solidFill>
              <a:prstClr val="black"/>
            </a:solidFill>
          </a:ln>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725304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6488" y="801688"/>
            <a:ext cx="5346700" cy="4010025"/>
          </a:xfrm>
          <a:prstGeom prst="rect">
            <a:avLst/>
          </a:prstGeom>
          <a:noFill/>
          <a:ln w="12700">
            <a:solidFill>
              <a:prstClr val="black"/>
            </a:solidFill>
          </a:ln>
        </p:spPr>
      </p:sp>
      <p:sp>
        <p:nvSpPr>
          <p:cNvPr id="3" name="Notes Placeholder 2"/>
          <p:cNvSpPr>
            <a:spLocks noGrp="1"/>
          </p:cNvSpPr>
          <p:nvPr>
            <p:ph type="body" idx="1"/>
          </p:nvPr>
        </p:nvSpPr>
        <p:spPr/>
        <p:txBody>
          <a:bodyPr/>
          <a:lstStyle/>
          <a:p>
            <a:r>
              <a:rPr lang="en-US" dirty="0" smtClean="0"/>
              <a:t>It’s kind of embarrassing to talk about GW in</a:t>
            </a:r>
            <a:r>
              <a:rPr lang="en-US" baseline="0" dirty="0" smtClean="0"/>
              <a:t> front of experts but I’ll do it quickly, then I’ll talk about interferometers and LIGO, </a:t>
            </a:r>
          </a:p>
          <a:p>
            <a:r>
              <a:rPr lang="en-US" baseline="0" dirty="0" smtClean="0"/>
              <a:t>Specifically time line, how we reached so-called second-gen detectors, a bit about the performance of current detectors and especially the observation run LIGO is  performing right now,</a:t>
            </a:r>
          </a:p>
          <a:p>
            <a:r>
              <a:rPr lang="en-US" baseline="0" dirty="0" smtClean="0"/>
              <a:t>And finally I’ll talk a bit about the future.</a:t>
            </a:r>
          </a:p>
        </p:txBody>
      </p:sp>
    </p:spTree>
    <p:extLst>
      <p:ext uri="{BB962C8B-B14F-4D97-AF65-F5344CB8AC3E}">
        <p14:creationId xmlns:p14="http://schemas.microsoft.com/office/powerpoint/2010/main" val="14036104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6488" y="801688"/>
            <a:ext cx="5346700" cy="4010025"/>
          </a:xfrm>
          <a:prstGeom prst="rect">
            <a:avLst/>
          </a:prstGeom>
          <a:noFill/>
          <a:ln w="12700">
            <a:solidFill>
              <a:prstClr val="black"/>
            </a:solidFill>
          </a:ln>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725304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6488" y="801688"/>
            <a:ext cx="5346700" cy="4010025"/>
          </a:xfrm>
          <a:prstGeom prst="rect">
            <a:avLst/>
          </a:prstGeom>
          <a:noFill/>
          <a:ln w="12700">
            <a:solidFill>
              <a:prstClr val="black"/>
            </a:solidFill>
          </a:ln>
        </p:spPr>
      </p:sp>
      <p:sp>
        <p:nvSpPr>
          <p:cNvPr id="3" name="Notes Placeholder 2"/>
          <p:cNvSpPr>
            <a:spLocks noGrp="1"/>
          </p:cNvSpPr>
          <p:nvPr>
            <p:ph type="body" idx="1"/>
          </p:nvPr>
        </p:nvSpPr>
        <p:spPr/>
        <p:txBody>
          <a:bodyPr/>
          <a:lstStyle/>
          <a:p>
            <a:r>
              <a:rPr lang="en-US" dirty="0" smtClean="0"/>
              <a:t>Going back to the noise spectrum, if you compare </a:t>
            </a:r>
            <a:r>
              <a:rPr lang="en-US" dirty="0" err="1" smtClean="0"/>
              <a:t>iligo</a:t>
            </a:r>
            <a:r>
              <a:rPr lang="en-US" dirty="0" smtClean="0"/>
              <a:t> and </a:t>
            </a:r>
            <a:r>
              <a:rPr lang="en-US" dirty="0" err="1" smtClean="0"/>
              <a:t>aligo</a:t>
            </a:r>
            <a:r>
              <a:rPr lang="en-US" baseline="0" dirty="0" smtClean="0"/>
              <a:t> now, there’s maybe a factor of 3 to 5 improvement over 100-300Hz band.</a:t>
            </a:r>
          </a:p>
          <a:p>
            <a:endParaRPr lang="en-US" dirty="0"/>
          </a:p>
        </p:txBody>
      </p:sp>
    </p:spTree>
    <p:extLst>
      <p:ext uri="{BB962C8B-B14F-4D97-AF65-F5344CB8AC3E}">
        <p14:creationId xmlns:p14="http://schemas.microsoft.com/office/powerpoint/2010/main" val="31205538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6488" y="801688"/>
            <a:ext cx="5346700" cy="4010025"/>
          </a:xfrm>
          <a:prstGeom prst="rect">
            <a:avLst/>
          </a:prstGeom>
          <a:noFill/>
          <a:ln w="12700">
            <a:solidFill>
              <a:prstClr val="black"/>
            </a:solidFill>
          </a:ln>
        </p:spPr>
      </p:sp>
      <p:sp>
        <p:nvSpPr>
          <p:cNvPr id="3" name="Notes Placeholder 2"/>
          <p:cNvSpPr>
            <a:spLocks noGrp="1"/>
          </p:cNvSpPr>
          <p:nvPr>
            <p:ph type="body" idx="1"/>
          </p:nvPr>
        </p:nvSpPr>
        <p:spPr/>
        <p:txBody>
          <a:bodyPr/>
          <a:lstStyle/>
          <a:p>
            <a:r>
              <a:rPr lang="en-US" altLang="ja-JP" dirty="0" smtClean="0"/>
              <a:t>X-axis is NSNS range, Y is the number of expected events, and three curves</a:t>
            </a:r>
            <a:r>
              <a:rPr lang="en-US" altLang="ja-JP" baseline="0" dirty="0" smtClean="0"/>
              <a:t> are …</a:t>
            </a:r>
            <a:endParaRPr lang="en-US" dirty="0"/>
          </a:p>
        </p:txBody>
      </p:sp>
    </p:spTree>
    <p:extLst>
      <p:ext uri="{BB962C8B-B14F-4D97-AF65-F5344CB8AC3E}">
        <p14:creationId xmlns:p14="http://schemas.microsoft.com/office/powerpoint/2010/main" val="17843654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6488" y="801688"/>
            <a:ext cx="5346700" cy="4010025"/>
          </a:xfrm>
          <a:prstGeom prst="rect">
            <a:avLst/>
          </a:prstGeom>
          <a:noFill/>
          <a:ln w="12700">
            <a:solidFill>
              <a:prstClr val="black"/>
            </a:solidFill>
          </a:ln>
        </p:spPr>
      </p:sp>
      <p:sp>
        <p:nvSpPr>
          <p:cNvPr id="3" name="Notes Placeholder 2"/>
          <p:cNvSpPr>
            <a:spLocks noGrp="1"/>
          </p:cNvSpPr>
          <p:nvPr>
            <p:ph type="body" idx="1"/>
          </p:nvPr>
        </p:nvSpPr>
        <p:spPr/>
        <p:txBody>
          <a:bodyPr/>
          <a:lstStyle/>
          <a:p>
            <a:r>
              <a:rPr lang="en-US" dirty="0" smtClean="0"/>
              <a:t>As you see, we’re right now witnessing the</a:t>
            </a:r>
            <a:r>
              <a:rPr lang="en-US" baseline="0" dirty="0" smtClean="0"/>
              <a:t> formation of </a:t>
            </a:r>
            <a:r>
              <a:rPr lang="en-US" dirty="0" smtClean="0"/>
              <a:t>global network</a:t>
            </a:r>
            <a:r>
              <a:rPr lang="en-US" baseline="0" dirty="0" smtClean="0"/>
              <a:t> of 2</a:t>
            </a:r>
            <a:r>
              <a:rPr lang="en-US" baseline="30000" dirty="0" smtClean="0"/>
              <a:t>nd</a:t>
            </a:r>
            <a:r>
              <a:rPr lang="en-US" baseline="0" dirty="0" smtClean="0"/>
              <a:t> gen detectors.</a:t>
            </a:r>
          </a:p>
          <a:p>
            <a:r>
              <a:rPr lang="en-US" baseline="0" dirty="0" smtClean="0"/>
              <a:t>This is pretty exciting prospect.</a:t>
            </a:r>
            <a:endParaRPr lang="en-US" dirty="0"/>
          </a:p>
        </p:txBody>
      </p:sp>
    </p:spTree>
    <p:extLst>
      <p:ext uri="{BB962C8B-B14F-4D97-AF65-F5344CB8AC3E}">
        <p14:creationId xmlns:p14="http://schemas.microsoft.com/office/powerpoint/2010/main" val="25237961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6488" y="801688"/>
            <a:ext cx="5346700" cy="4010025"/>
          </a:xfrm>
          <a:prstGeom prst="rect">
            <a:avLst/>
          </a:prstGeom>
          <a:noFill/>
          <a:ln w="12700">
            <a:solidFill>
              <a:prstClr val="black"/>
            </a:solidFill>
          </a:ln>
        </p:spPr>
      </p:sp>
      <p:sp>
        <p:nvSpPr>
          <p:cNvPr id="3" name="Notes Placeholder 2"/>
          <p:cNvSpPr>
            <a:spLocks noGrp="1"/>
          </p:cNvSpPr>
          <p:nvPr>
            <p:ph type="body" idx="1"/>
          </p:nvPr>
        </p:nvSpPr>
        <p:spPr/>
        <p:txBody>
          <a:bodyPr/>
          <a:lstStyle/>
          <a:p>
            <a:r>
              <a:rPr lang="en-US" dirty="0" smtClean="0"/>
              <a:t>1Gpc : z~2</a:t>
            </a:r>
          </a:p>
          <a:p>
            <a:r>
              <a:rPr lang="en-US" dirty="0" smtClean="0"/>
              <a:t>10Gpc: </a:t>
            </a:r>
            <a:endParaRPr lang="en-US" dirty="0"/>
          </a:p>
        </p:txBody>
      </p:sp>
    </p:spTree>
    <p:extLst>
      <p:ext uri="{BB962C8B-B14F-4D97-AF65-F5344CB8AC3E}">
        <p14:creationId xmlns:p14="http://schemas.microsoft.com/office/powerpoint/2010/main" val="26806843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6488" y="801688"/>
            <a:ext cx="5346700" cy="4010025"/>
          </a:xfrm>
          <a:prstGeom prst="rect">
            <a:avLst/>
          </a:prstGeom>
          <a:noFill/>
          <a:ln w="12700">
            <a:solidFill>
              <a:prstClr val="black"/>
            </a:solidFill>
          </a:ln>
        </p:spPr>
      </p:sp>
      <p:sp>
        <p:nvSpPr>
          <p:cNvPr id="3" name="Notes Placeholder 2"/>
          <p:cNvSpPr>
            <a:spLocks noGrp="1"/>
          </p:cNvSpPr>
          <p:nvPr>
            <p:ph type="body" idx="1"/>
          </p:nvPr>
        </p:nvSpPr>
        <p:spPr/>
        <p:txBody>
          <a:bodyPr/>
          <a:lstStyle/>
          <a:p>
            <a:r>
              <a:rPr lang="en-US" dirty="0" smtClean="0"/>
              <a:t>I’ll skip</a:t>
            </a:r>
            <a:r>
              <a:rPr lang="en-US" baseline="0" dirty="0" smtClean="0"/>
              <a:t> this</a:t>
            </a:r>
            <a:endParaRPr lang="en-US" dirty="0"/>
          </a:p>
        </p:txBody>
      </p:sp>
    </p:spTree>
    <p:extLst>
      <p:ext uri="{BB962C8B-B14F-4D97-AF65-F5344CB8AC3E}">
        <p14:creationId xmlns:p14="http://schemas.microsoft.com/office/powerpoint/2010/main" val="16055175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6488" y="801688"/>
            <a:ext cx="5346700" cy="4010025"/>
          </a:xfrm>
          <a:prstGeom prst="rect">
            <a:avLst/>
          </a:prstGeom>
          <a:noFill/>
          <a:ln w="12700">
            <a:solidFill>
              <a:prstClr val="black"/>
            </a:solidFill>
          </a:ln>
        </p:spPr>
      </p:sp>
      <p:sp>
        <p:nvSpPr>
          <p:cNvPr id="3" name="Notes Placeholder 2"/>
          <p:cNvSpPr>
            <a:spLocks noGrp="1"/>
          </p:cNvSpPr>
          <p:nvPr>
            <p:ph type="body" idx="1"/>
          </p:nvPr>
        </p:nvSpPr>
        <p:spPr/>
        <p:txBody>
          <a:bodyPr/>
          <a:lstStyle/>
          <a:p>
            <a:r>
              <a:rPr lang="en-US" dirty="0" smtClean="0"/>
              <a:t>1Gpc : z~2</a:t>
            </a:r>
          </a:p>
          <a:p>
            <a:r>
              <a:rPr lang="en-US" dirty="0" smtClean="0"/>
              <a:t>10Gpc: </a:t>
            </a:r>
            <a:endParaRPr lang="en-US" dirty="0"/>
          </a:p>
        </p:txBody>
      </p:sp>
    </p:spTree>
    <p:extLst>
      <p:ext uri="{BB962C8B-B14F-4D97-AF65-F5344CB8AC3E}">
        <p14:creationId xmlns:p14="http://schemas.microsoft.com/office/powerpoint/2010/main" val="268068430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6488" y="801688"/>
            <a:ext cx="5346700" cy="4010025"/>
          </a:xfrm>
          <a:prstGeom prst="rect">
            <a:avLst/>
          </a:prstGeom>
          <a:noFill/>
          <a:ln w="12700">
            <a:solidFill>
              <a:prstClr val="black"/>
            </a:solidFill>
          </a:ln>
        </p:spPr>
      </p:sp>
      <p:sp>
        <p:nvSpPr>
          <p:cNvPr id="3" name="Notes Placeholder 2"/>
          <p:cNvSpPr>
            <a:spLocks noGrp="1"/>
          </p:cNvSpPr>
          <p:nvPr>
            <p:ph type="body" idx="1"/>
          </p:nvPr>
        </p:nvSpPr>
        <p:spPr/>
        <p:txBody>
          <a:bodyPr/>
          <a:lstStyle/>
          <a:p>
            <a:r>
              <a:rPr lang="en-US" dirty="0" smtClean="0"/>
              <a:t>100 years ago Einstein showed</a:t>
            </a:r>
            <a:r>
              <a:rPr lang="en-US" baseline="0" dirty="0" smtClean="0"/>
              <a:t> the world the Einstein field equations, which is the relation between matter represented by energy momentum tensor,</a:t>
            </a:r>
          </a:p>
          <a:p>
            <a:r>
              <a:rPr lang="en-US" baseline="0" dirty="0" smtClean="0"/>
              <a:t>And the spacetime which is represented here by this </a:t>
            </a:r>
            <a:r>
              <a:rPr lang="en-US" baseline="0" dirty="0" err="1" smtClean="0"/>
              <a:t>einstein</a:t>
            </a:r>
            <a:r>
              <a:rPr lang="en-US" baseline="0" dirty="0" smtClean="0"/>
              <a:t> tensor.</a:t>
            </a:r>
          </a:p>
          <a:p>
            <a:r>
              <a:rPr lang="en-US" baseline="0" dirty="0" smtClean="0"/>
              <a:t>To paraphrase Wheeler, spacetime tells matter how to move, and matter tells spacetime how to curve.</a:t>
            </a:r>
            <a:endParaRPr lang="en-US" dirty="0"/>
          </a:p>
        </p:txBody>
      </p:sp>
    </p:spTree>
    <p:extLst>
      <p:ext uri="{BB962C8B-B14F-4D97-AF65-F5344CB8AC3E}">
        <p14:creationId xmlns:p14="http://schemas.microsoft.com/office/powerpoint/2010/main" val="9897279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6488" y="801688"/>
            <a:ext cx="5346700" cy="4010025"/>
          </a:xfrm>
          <a:prstGeom prst="rect">
            <a:avLst/>
          </a:prstGeom>
          <a:noFill/>
          <a:ln w="12700">
            <a:solidFill>
              <a:prstClr val="black"/>
            </a:solidFill>
          </a:ln>
        </p:spPr>
      </p:sp>
      <p:sp>
        <p:nvSpPr>
          <p:cNvPr id="3" name="Notes Placeholder 2"/>
          <p:cNvSpPr>
            <a:spLocks noGrp="1"/>
          </p:cNvSpPr>
          <p:nvPr>
            <p:ph type="body" idx="1"/>
          </p:nvPr>
        </p:nvSpPr>
        <p:spPr/>
        <p:txBody>
          <a:bodyPr/>
          <a:lstStyle/>
          <a:p>
            <a:r>
              <a:rPr lang="en-US" dirty="0" err="1" smtClean="0"/>
              <a:t>Bla</a:t>
            </a:r>
            <a:r>
              <a:rPr lang="en-US" dirty="0" smtClean="0"/>
              <a:t> </a:t>
            </a:r>
            <a:r>
              <a:rPr lang="en-US" dirty="0" err="1" smtClean="0"/>
              <a:t>bla</a:t>
            </a:r>
            <a:r>
              <a:rPr lang="en-US" dirty="0" smtClean="0"/>
              <a:t> </a:t>
            </a:r>
            <a:r>
              <a:rPr lang="en-US" dirty="0" err="1" smtClean="0"/>
              <a:t>bla</a:t>
            </a:r>
            <a:r>
              <a:rPr lang="en-US" dirty="0" smtClean="0"/>
              <a:t>.</a:t>
            </a:r>
          </a:p>
          <a:p>
            <a:r>
              <a:rPr lang="en-US" dirty="0" smtClean="0"/>
              <a:t>And naturally, </a:t>
            </a:r>
            <a:endParaRPr lang="en-US" dirty="0"/>
          </a:p>
        </p:txBody>
      </p:sp>
    </p:spTree>
    <p:extLst>
      <p:ext uri="{BB962C8B-B14F-4D97-AF65-F5344CB8AC3E}">
        <p14:creationId xmlns:p14="http://schemas.microsoft.com/office/powerpoint/2010/main" val="18675441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6488" y="801688"/>
            <a:ext cx="5346700" cy="4010025"/>
          </a:xfrm>
          <a:prstGeom prst="rect">
            <a:avLst/>
          </a:prstGeom>
          <a:noFill/>
          <a:ln w="12700">
            <a:solidFill>
              <a:prstClr val="black"/>
            </a:solidFill>
          </a:ln>
        </p:spPr>
      </p:sp>
      <p:sp>
        <p:nvSpPr>
          <p:cNvPr id="3" name="Notes Placeholder 2"/>
          <p:cNvSpPr>
            <a:spLocks noGrp="1"/>
          </p:cNvSpPr>
          <p:nvPr>
            <p:ph type="body" idx="1"/>
          </p:nvPr>
        </p:nvSpPr>
        <p:spPr/>
        <p:txBody>
          <a:bodyPr/>
          <a:lstStyle/>
          <a:p>
            <a:r>
              <a:rPr lang="en-US" dirty="0" smtClean="0"/>
              <a:t>As such,</a:t>
            </a:r>
            <a:r>
              <a:rPr lang="en-US" baseline="0" dirty="0" smtClean="0"/>
              <a:t> </a:t>
            </a:r>
            <a:r>
              <a:rPr lang="en-US" dirty="0" smtClean="0"/>
              <a:t>naturally</a:t>
            </a:r>
            <a:r>
              <a:rPr lang="en-US" dirty="0" smtClean="0"/>
              <a:t>, Einstein found that there’s a wave </a:t>
            </a:r>
            <a:r>
              <a:rPr lang="en-US" dirty="0" smtClean="0"/>
              <a:t>solution</a:t>
            </a:r>
            <a:r>
              <a:rPr lang="en-US" baseline="0" dirty="0" smtClean="0"/>
              <a:t>.</a:t>
            </a:r>
            <a:endParaRPr lang="en-US" dirty="0"/>
          </a:p>
        </p:txBody>
      </p:sp>
    </p:spTree>
    <p:extLst>
      <p:ext uri="{BB962C8B-B14F-4D97-AF65-F5344CB8AC3E}">
        <p14:creationId xmlns:p14="http://schemas.microsoft.com/office/powerpoint/2010/main" val="5177342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6488" y="801688"/>
            <a:ext cx="5346700" cy="4010025"/>
          </a:xfrm>
          <a:prstGeom prst="rect">
            <a:avLst/>
          </a:prstGeom>
          <a:noFill/>
          <a:ln w="12700">
            <a:solidFill>
              <a:prstClr val="black"/>
            </a:solidFill>
          </a:ln>
        </p:spPr>
      </p:sp>
      <p:sp>
        <p:nvSpPr>
          <p:cNvPr id="3" name="Notes Placeholder 2"/>
          <p:cNvSpPr>
            <a:spLocks noGrp="1"/>
          </p:cNvSpPr>
          <p:nvPr>
            <p:ph type="body" idx="1"/>
          </p:nvPr>
        </p:nvSpPr>
        <p:spPr/>
        <p:txBody>
          <a:bodyPr/>
          <a:lstStyle/>
          <a:p>
            <a:r>
              <a:rPr lang="en-US" dirty="0" smtClean="0"/>
              <a:t>OK,</a:t>
            </a:r>
            <a:r>
              <a:rPr lang="en-US" baseline="0" dirty="0" smtClean="0"/>
              <a:t> so I said rapid motion of large concentration of mass and energy.</a:t>
            </a:r>
          </a:p>
          <a:p>
            <a:r>
              <a:rPr lang="en-US" baseline="0" dirty="0" smtClean="0"/>
              <a:t>But the thing is, GW is very very small.</a:t>
            </a:r>
          </a:p>
          <a:p>
            <a:r>
              <a:rPr lang="en-US" baseline="0" dirty="0" err="1" smtClean="0"/>
              <a:t>Bla</a:t>
            </a:r>
            <a:r>
              <a:rPr lang="en-US" baseline="0" dirty="0" smtClean="0"/>
              <a:t> </a:t>
            </a:r>
            <a:r>
              <a:rPr lang="en-US" baseline="0" dirty="0" err="1" smtClean="0"/>
              <a:t>bla</a:t>
            </a:r>
            <a:r>
              <a:rPr lang="en-US" baseline="0" dirty="0" smtClean="0"/>
              <a:t>.</a:t>
            </a:r>
            <a:endParaRPr lang="en-US" dirty="0"/>
          </a:p>
        </p:txBody>
      </p:sp>
    </p:spTree>
    <p:extLst>
      <p:ext uri="{BB962C8B-B14F-4D97-AF65-F5344CB8AC3E}">
        <p14:creationId xmlns:p14="http://schemas.microsoft.com/office/powerpoint/2010/main" val="16567694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6488" y="801688"/>
            <a:ext cx="5346700" cy="4010025"/>
          </a:xfrm>
          <a:prstGeom prst="rect">
            <a:avLst/>
          </a:prstGeom>
          <a:noFill/>
          <a:ln w="12700">
            <a:solidFill>
              <a:prstClr val="black"/>
            </a:solidFill>
          </a:ln>
        </p:spPr>
      </p:sp>
      <p:sp>
        <p:nvSpPr>
          <p:cNvPr id="3" name="Notes Placeholder 2"/>
          <p:cNvSpPr>
            <a:spLocks noGrp="1"/>
          </p:cNvSpPr>
          <p:nvPr>
            <p:ph type="body" idx="1"/>
          </p:nvPr>
        </p:nvSpPr>
        <p:spPr/>
        <p:txBody>
          <a:bodyPr/>
          <a:lstStyle/>
          <a:p>
            <a:r>
              <a:rPr lang="en-US" baseline="0" dirty="0" smtClean="0"/>
              <a:t>Whenever a new observation window is opened for observing universe, each of these greatly expanded our knowledge of universe.</a:t>
            </a:r>
          </a:p>
          <a:p>
            <a:r>
              <a:rPr lang="en-US" baseline="0" dirty="0" smtClean="0"/>
              <a:t>We want to do the same with gravitational waves, and we want to start it now!</a:t>
            </a:r>
            <a:endParaRPr lang="en-US" dirty="0"/>
          </a:p>
        </p:txBody>
      </p:sp>
    </p:spTree>
    <p:extLst>
      <p:ext uri="{BB962C8B-B14F-4D97-AF65-F5344CB8AC3E}">
        <p14:creationId xmlns:p14="http://schemas.microsoft.com/office/powerpoint/2010/main" val="17947702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6488" y="801688"/>
            <a:ext cx="5346700" cy="4010025"/>
          </a:xfrm>
          <a:prstGeom prst="rect">
            <a:avLst/>
          </a:prstGeom>
          <a:noFill/>
          <a:ln w="12700">
            <a:solidFill>
              <a:prstClr val="black"/>
            </a:solidFill>
          </a:ln>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893571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6488" y="801688"/>
            <a:ext cx="5346700" cy="4010025"/>
          </a:xfrm>
          <a:prstGeom prst="rect">
            <a:avLst/>
          </a:prstGeom>
          <a:noFill/>
          <a:ln w="12700">
            <a:solidFill>
              <a:prstClr val="black"/>
            </a:solidFill>
          </a:ln>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069091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6488" y="801688"/>
            <a:ext cx="5346700" cy="4010025"/>
          </a:xfrm>
          <a:prstGeom prst="rect">
            <a:avLst/>
          </a:prstGeom>
          <a:noFill/>
          <a:ln w="12700">
            <a:solidFill>
              <a:prstClr val="black"/>
            </a:solidFill>
          </a:ln>
        </p:spPr>
      </p:sp>
      <p:sp>
        <p:nvSpPr>
          <p:cNvPr id="3" name="Notes Placeholder 2"/>
          <p:cNvSpPr>
            <a:spLocks noGrp="1"/>
          </p:cNvSpPr>
          <p:nvPr>
            <p:ph type="body" idx="1"/>
          </p:nvPr>
        </p:nvSpPr>
        <p:spPr/>
        <p:txBody>
          <a:bodyPr/>
          <a:lstStyle/>
          <a:p>
            <a:r>
              <a:rPr lang="en-US" dirty="0" smtClean="0"/>
              <a:t>I’ll skip this one</a:t>
            </a:r>
            <a:endParaRPr lang="en-US" dirty="0"/>
          </a:p>
        </p:txBody>
      </p:sp>
    </p:spTree>
    <p:extLst>
      <p:ext uri="{BB962C8B-B14F-4D97-AF65-F5344CB8AC3E}">
        <p14:creationId xmlns:p14="http://schemas.microsoft.com/office/powerpoint/2010/main" val="11418647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solidFill>
                  <a:schemeClr val="tx2">
                    <a:lumMod val="75000"/>
                  </a:schemeClr>
                </a:solidFill>
              </a:defRPr>
            </a:lvl1pPr>
          </a:lstStyle>
          <a:p>
            <a:r>
              <a:rPr lang="en-US" altLang="ja-JP" smtClean="0"/>
              <a:t>Click to edit Master title style</a:t>
            </a:r>
            <a:endParaRPr lang="en-US" dirty="0"/>
          </a:p>
        </p:txBody>
      </p:sp>
      <p:sp>
        <p:nvSpPr>
          <p:cNvPr id="4" name="Content Placeholder 3"/>
          <p:cNvSpPr>
            <a:spLocks noGrp="1"/>
          </p:cNvSpPr>
          <p:nvPr>
            <p:ph sz="quarter" idx="10"/>
          </p:nvPr>
        </p:nvSpPr>
        <p:spPr>
          <a:xfrm>
            <a:off x="592138" y="1565275"/>
            <a:ext cx="8323262" cy="5202238"/>
          </a:xfrm>
        </p:spPr>
        <p:txBody>
          <a:bodyPr/>
          <a:lstStyle/>
          <a:p>
            <a:pPr lvl="0"/>
            <a:r>
              <a:rPr lang="en-US" altLang="ja-JP" smtClean="0"/>
              <a:t>Click to edit Master text styles</a:t>
            </a:r>
          </a:p>
          <a:p>
            <a:pPr lvl="1"/>
            <a:r>
              <a:rPr lang="en-US" altLang="ja-JP" smtClean="0"/>
              <a:t>Second level</a:t>
            </a:r>
          </a:p>
          <a:p>
            <a:pPr lvl="2"/>
            <a:r>
              <a:rPr lang="en-US" altLang="ja-JP" smtClean="0"/>
              <a:t>Third level</a:t>
            </a:r>
          </a:p>
          <a:p>
            <a:pPr lvl="3"/>
            <a:r>
              <a:rPr lang="en-US" altLang="ja-JP" smtClean="0"/>
              <a:t>Fourth level</a:t>
            </a:r>
          </a:p>
          <a:p>
            <a:pPr lvl="4"/>
            <a:r>
              <a:rPr lang="en-US" altLang="ja-JP" smtClean="0"/>
              <a:t>Fifth level</a:t>
            </a:r>
            <a:endParaRPr lang="en-US" dirty="0"/>
          </a:p>
        </p:txBody>
      </p:sp>
    </p:spTree>
    <p:extLst>
      <p:ext uri="{BB962C8B-B14F-4D97-AF65-F5344CB8AC3E}">
        <p14:creationId xmlns:p14="http://schemas.microsoft.com/office/powerpoint/2010/main" val="1853087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pic>
        <p:nvPicPr>
          <p:cNvPr id="5"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20925" y="1828800"/>
            <a:ext cx="5495925" cy="438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20925" y="1828800"/>
            <a:ext cx="5495925" cy="438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PlaceHolder 1"/>
          <p:cNvSpPr>
            <a:spLocks noGrp="1"/>
          </p:cNvSpPr>
          <p:nvPr>
            <p:ph type="title"/>
          </p:nvPr>
        </p:nvSpPr>
        <p:spPr>
          <a:xfrm>
            <a:off x="1143000" y="0"/>
            <a:ext cx="7772400" cy="1262160"/>
          </a:xfrm>
          <a:prstGeom prst="rect">
            <a:avLst/>
          </a:prstGeom>
        </p:spPr>
        <p:txBody>
          <a:bodyPr/>
          <a:lstStyle>
            <a:lvl1pPr>
              <a:defRPr sz="3200"/>
            </a:lvl1pPr>
          </a:lstStyle>
          <a:p>
            <a:r>
              <a:rPr lang="en-US" smtClean="0"/>
              <a:t>Click to edit Master title style</a:t>
            </a:r>
            <a:endParaRPr dirty="0"/>
          </a:p>
        </p:txBody>
      </p:sp>
      <p:sp>
        <p:nvSpPr>
          <p:cNvPr id="43" name="PlaceHolder 2"/>
          <p:cNvSpPr>
            <a:spLocks noGrp="1"/>
          </p:cNvSpPr>
          <p:nvPr>
            <p:ph type="body"/>
          </p:nvPr>
        </p:nvSpPr>
        <p:spPr>
          <a:xfrm>
            <a:off x="765000" y="1828800"/>
            <a:ext cx="8607600" cy="4384800"/>
          </a:xfrm>
          <a:prstGeom prst="rect">
            <a:avLst/>
          </a:prstGeom>
        </p:spPr>
        <p:txBody>
          <a:bodyPr lIns="0" tIns="0" rIns="0" bIns="0"/>
          <a:lstStyle/>
          <a:p>
            <a:pPr lvl="0"/>
            <a:r>
              <a:rPr lang="en-US" smtClean="0"/>
              <a:t>Click to edit Master text styles</a:t>
            </a:r>
          </a:p>
        </p:txBody>
      </p:sp>
      <p:sp>
        <p:nvSpPr>
          <p:cNvPr id="44" name="PlaceHolder 3"/>
          <p:cNvSpPr>
            <a:spLocks noGrp="1"/>
          </p:cNvSpPr>
          <p:nvPr>
            <p:ph type="body"/>
          </p:nvPr>
        </p:nvSpPr>
        <p:spPr>
          <a:xfrm>
            <a:off x="765000" y="1828800"/>
            <a:ext cx="8607600" cy="4384800"/>
          </a:xfrm>
          <a:prstGeom prst="rect">
            <a:avLst/>
          </a:prstGeom>
        </p:spPr>
        <p:txBody>
          <a:bodyPr lIns="0" tIns="0" rIns="0" bIns="0"/>
          <a:lstStyle/>
          <a:p>
            <a:pPr lvl="0"/>
            <a:r>
              <a:rPr lang="en-US" smtClean="0"/>
              <a:t>Click to edit Master text styles</a:t>
            </a:r>
          </a:p>
        </p:txBody>
      </p:sp>
    </p:spTree>
    <p:extLst>
      <p:ext uri="{BB962C8B-B14F-4D97-AF65-F5344CB8AC3E}">
        <p14:creationId xmlns:p14="http://schemas.microsoft.com/office/powerpoint/2010/main" val="10529214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2">
    <p:spTree>
      <p:nvGrpSpPr>
        <p:cNvPr id="1" name=""/>
        <p:cNvGrpSpPr/>
        <p:nvPr/>
      </p:nvGrpSpPr>
      <p:grpSpPr>
        <a:xfrm>
          <a:off x="0" y="0"/>
          <a:ext cx="0" cy="0"/>
          <a:chOff x="0" y="0"/>
          <a:chExt cx="0" cy="0"/>
        </a:xfrm>
      </p:grpSpPr>
      <p:sp>
        <p:nvSpPr>
          <p:cNvPr id="15" name="PlaceHolder 1"/>
          <p:cNvSpPr>
            <a:spLocks noGrp="1"/>
          </p:cNvSpPr>
          <p:nvPr>
            <p:ph type="title"/>
          </p:nvPr>
        </p:nvSpPr>
        <p:spPr>
          <a:xfrm>
            <a:off x="1143000" y="0"/>
            <a:ext cx="7772400" cy="1262160"/>
          </a:xfrm>
          <a:prstGeom prst="rect">
            <a:avLst/>
          </a:prstGeom>
        </p:spPr>
        <p:txBody>
          <a:bodyPr/>
          <a:lstStyle>
            <a:lvl1pPr>
              <a:defRPr sz="3200"/>
            </a:lvl1pPr>
          </a:lstStyle>
          <a:p>
            <a:r>
              <a:rPr lang="en-US" smtClean="0"/>
              <a:t>Click to edit Master title style</a:t>
            </a:r>
            <a:endParaRPr dirty="0"/>
          </a:p>
        </p:txBody>
      </p:sp>
      <p:sp>
        <p:nvSpPr>
          <p:cNvPr id="3" name="Content Placeholder 2"/>
          <p:cNvSpPr>
            <a:spLocks noGrp="1"/>
          </p:cNvSpPr>
          <p:nvPr>
            <p:ph sz="quarter" idx="10"/>
          </p:nvPr>
        </p:nvSpPr>
        <p:spPr>
          <a:xfrm>
            <a:off x="800100" y="1757363"/>
            <a:ext cx="8455025" cy="4992687"/>
          </a:xfrm>
        </p:spPr>
        <p:txBody>
          <a:bodyPr/>
          <a:lstStyle/>
          <a:p>
            <a:pPr lvl="0"/>
            <a:r>
              <a:rPr lang="en-US" altLang="ja-JP" smtClean="0"/>
              <a:t>Click to edit Master text styles</a:t>
            </a:r>
          </a:p>
          <a:p>
            <a:pPr lvl="1"/>
            <a:r>
              <a:rPr lang="en-US" altLang="ja-JP" smtClean="0"/>
              <a:t>Second level</a:t>
            </a:r>
          </a:p>
          <a:p>
            <a:pPr lvl="2"/>
            <a:r>
              <a:rPr lang="en-US" altLang="ja-JP" smtClean="0"/>
              <a:t>Third level</a:t>
            </a:r>
          </a:p>
          <a:p>
            <a:pPr lvl="3"/>
            <a:r>
              <a:rPr lang="en-US" altLang="ja-JP" smtClean="0"/>
              <a:t>Fourth level</a:t>
            </a:r>
          </a:p>
          <a:p>
            <a:pPr lvl="4"/>
            <a:r>
              <a:rPr lang="en-US" altLang="ja-JP" smtClean="0"/>
              <a:t>Fifth level</a:t>
            </a:r>
            <a:endParaRPr lang="en-US"/>
          </a:p>
        </p:txBody>
      </p:sp>
    </p:spTree>
    <p:extLst>
      <p:ext uri="{BB962C8B-B14F-4D97-AF65-F5344CB8AC3E}">
        <p14:creationId xmlns:p14="http://schemas.microsoft.com/office/powerpoint/2010/main" val="35277319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le Slide">
    <p:spTree>
      <p:nvGrpSpPr>
        <p:cNvPr id="1" name=""/>
        <p:cNvGrpSpPr/>
        <p:nvPr/>
      </p:nvGrpSpPr>
      <p:grpSpPr>
        <a:xfrm>
          <a:off x="0" y="0"/>
          <a:ext cx="0" cy="0"/>
          <a:chOff x="0" y="0"/>
          <a:chExt cx="0" cy="0"/>
        </a:xfrm>
      </p:grpSpPr>
      <p:sp>
        <p:nvSpPr>
          <p:cNvPr id="20" name="PlaceHolder 1"/>
          <p:cNvSpPr>
            <a:spLocks noGrp="1"/>
          </p:cNvSpPr>
          <p:nvPr>
            <p:ph type="title"/>
          </p:nvPr>
        </p:nvSpPr>
        <p:spPr>
          <a:xfrm>
            <a:off x="1143000" y="0"/>
            <a:ext cx="7772400" cy="1262160"/>
          </a:xfrm>
          <a:prstGeom prst="rect">
            <a:avLst/>
          </a:prstGeom>
        </p:spPr>
        <p:txBody>
          <a:bodyPr/>
          <a:lstStyle>
            <a:lvl1pPr>
              <a:defRPr sz="3200"/>
            </a:lvl1pPr>
          </a:lstStyle>
          <a:p>
            <a:r>
              <a:rPr lang="en-US" smtClean="0"/>
              <a:t>Click to edit Master title style</a:t>
            </a:r>
            <a:endParaRPr dirty="0"/>
          </a:p>
        </p:txBody>
      </p:sp>
    </p:spTree>
    <p:extLst>
      <p:ext uri="{BB962C8B-B14F-4D97-AF65-F5344CB8AC3E}">
        <p14:creationId xmlns:p14="http://schemas.microsoft.com/office/powerpoint/2010/main" val="4090075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21" name="PlaceHolder 1"/>
          <p:cNvSpPr>
            <a:spLocks noGrp="1"/>
          </p:cNvSpPr>
          <p:nvPr>
            <p:ph type="subTitle"/>
          </p:nvPr>
        </p:nvSpPr>
        <p:spPr>
          <a:xfrm>
            <a:off x="1143000" y="0"/>
            <a:ext cx="7772400" cy="5851800"/>
          </a:xfrm>
          <a:prstGeom prst="rect">
            <a:avLst/>
          </a:prstGeom>
        </p:spPr>
        <p:txBody>
          <a:bodyPr lIns="0" tIns="0" rIns="0" bIns="0" anchor="ctr"/>
          <a:lstStyle/>
          <a:p>
            <a:r>
              <a:rPr lang="en-US" smtClean="0"/>
              <a:t>Click to edit Master subtitle style</a:t>
            </a:r>
            <a:endParaRPr/>
          </a:p>
        </p:txBody>
      </p:sp>
    </p:spTree>
    <p:extLst>
      <p:ext uri="{BB962C8B-B14F-4D97-AF65-F5344CB8AC3E}">
        <p14:creationId xmlns:p14="http://schemas.microsoft.com/office/powerpoint/2010/main" val="26816841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1143000" y="0"/>
            <a:ext cx="7772400" cy="1262160"/>
          </a:xfrm>
          <a:prstGeom prst="rect">
            <a:avLst/>
          </a:prstGeom>
        </p:spPr>
        <p:txBody>
          <a:bodyPr/>
          <a:lstStyle>
            <a:lvl1pPr>
              <a:defRPr sz="3200"/>
            </a:lvl1pPr>
          </a:lstStyle>
          <a:p>
            <a:r>
              <a:rPr lang="en-US" smtClean="0"/>
              <a:t>Click to edit Master title style</a:t>
            </a:r>
            <a:endParaRPr dirty="0"/>
          </a:p>
        </p:txBody>
      </p:sp>
      <p:sp>
        <p:nvSpPr>
          <p:cNvPr id="23" name="PlaceHolder 2"/>
          <p:cNvSpPr>
            <a:spLocks noGrp="1"/>
          </p:cNvSpPr>
          <p:nvPr>
            <p:ph type="body"/>
          </p:nvPr>
        </p:nvSpPr>
        <p:spPr>
          <a:xfrm>
            <a:off x="765000" y="1828800"/>
            <a:ext cx="4200480" cy="2091240"/>
          </a:xfrm>
          <a:prstGeom prst="rect">
            <a:avLst/>
          </a:prstGeom>
        </p:spPr>
        <p:txBody>
          <a:bodyPr lIns="0" tIns="0" rIns="0" bIns="0"/>
          <a:lstStyle/>
          <a:p>
            <a:pPr lvl="0"/>
            <a:r>
              <a:rPr lang="en-US" smtClean="0"/>
              <a:t>Click to edit Master text styles</a:t>
            </a:r>
          </a:p>
        </p:txBody>
      </p:sp>
      <p:sp>
        <p:nvSpPr>
          <p:cNvPr id="24" name="PlaceHolder 3"/>
          <p:cNvSpPr>
            <a:spLocks noGrp="1"/>
          </p:cNvSpPr>
          <p:nvPr>
            <p:ph type="body"/>
          </p:nvPr>
        </p:nvSpPr>
        <p:spPr>
          <a:xfrm>
            <a:off x="765000" y="4119120"/>
            <a:ext cx="4200480" cy="2091240"/>
          </a:xfrm>
          <a:prstGeom prst="rect">
            <a:avLst/>
          </a:prstGeom>
        </p:spPr>
        <p:txBody>
          <a:bodyPr lIns="0" tIns="0" rIns="0" bIns="0"/>
          <a:lstStyle/>
          <a:p>
            <a:pPr lvl="0"/>
            <a:r>
              <a:rPr lang="en-US" smtClean="0"/>
              <a:t>Click to edit Master text styles</a:t>
            </a:r>
          </a:p>
        </p:txBody>
      </p:sp>
      <p:sp>
        <p:nvSpPr>
          <p:cNvPr id="25" name="PlaceHolder 4"/>
          <p:cNvSpPr>
            <a:spLocks noGrp="1"/>
          </p:cNvSpPr>
          <p:nvPr>
            <p:ph type="body"/>
          </p:nvPr>
        </p:nvSpPr>
        <p:spPr>
          <a:xfrm>
            <a:off x="5175720" y="1828800"/>
            <a:ext cx="4200480" cy="4384800"/>
          </a:xfrm>
          <a:prstGeom prst="rect">
            <a:avLst/>
          </a:prstGeom>
        </p:spPr>
        <p:txBody>
          <a:bodyPr lIns="0" tIns="0" rIns="0" bIns="0"/>
          <a:lstStyle/>
          <a:p>
            <a:pPr lvl="0"/>
            <a:r>
              <a:rPr lang="en-US" smtClean="0"/>
              <a:t>Click to edit Master text styles</a:t>
            </a:r>
          </a:p>
        </p:txBody>
      </p:sp>
    </p:spTree>
    <p:extLst>
      <p:ext uri="{BB962C8B-B14F-4D97-AF65-F5344CB8AC3E}">
        <p14:creationId xmlns:p14="http://schemas.microsoft.com/office/powerpoint/2010/main" val="38206547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1143000" y="0"/>
            <a:ext cx="7772400" cy="1262160"/>
          </a:xfrm>
          <a:prstGeom prst="rect">
            <a:avLst/>
          </a:prstGeom>
        </p:spPr>
        <p:txBody>
          <a:bodyPr/>
          <a:lstStyle>
            <a:lvl1pPr>
              <a:defRPr sz="3200"/>
            </a:lvl1pPr>
          </a:lstStyle>
          <a:p>
            <a:r>
              <a:rPr lang="en-US" smtClean="0"/>
              <a:t>Click to edit Master title style</a:t>
            </a:r>
            <a:endParaRPr dirty="0"/>
          </a:p>
        </p:txBody>
      </p:sp>
      <p:sp>
        <p:nvSpPr>
          <p:cNvPr id="27" name="PlaceHolder 2"/>
          <p:cNvSpPr>
            <a:spLocks noGrp="1"/>
          </p:cNvSpPr>
          <p:nvPr>
            <p:ph type="body"/>
          </p:nvPr>
        </p:nvSpPr>
        <p:spPr>
          <a:xfrm>
            <a:off x="765000" y="1828800"/>
            <a:ext cx="4200480" cy="4384800"/>
          </a:xfrm>
          <a:prstGeom prst="rect">
            <a:avLst/>
          </a:prstGeom>
        </p:spPr>
        <p:txBody>
          <a:bodyPr lIns="0" tIns="0" rIns="0" bIns="0"/>
          <a:lstStyle/>
          <a:p>
            <a:pPr lvl="0"/>
            <a:r>
              <a:rPr lang="en-US" smtClean="0"/>
              <a:t>Click to edit Master text styles</a:t>
            </a:r>
          </a:p>
        </p:txBody>
      </p:sp>
      <p:sp>
        <p:nvSpPr>
          <p:cNvPr id="28" name="PlaceHolder 3"/>
          <p:cNvSpPr>
            <a:spLocks noGrp="1"/>
          </p:cNvSpPr>
          <p:nvPr>
            <p:ph type="body"/>
          </p:nvPr>
        </p:nvSpPr>
        <p:spPr>
          <a:xfrm>
            <a:off x="5175720" y="1828800"/>
            <a:ext cx="4200480" cy="2091240"/>
          </a:xfrm>
          <a:prstGeom prst="rect">
            <a:avLst/>
          </a:prstGeom>
        </p:spPr>
        <p:txBody>
          <a:bodyPr lIns="0" tIns="0" rIns="0" bIns="0"/>
          <a:lstStyle/>
          <a:p>
            <a:pPr lvl="0"/>
            <a:r>
              <a:rPr lang="en-US" smtClean="0"/>
              <a:t>Click to edit Master text styles</a:t>
            </a:r>
          </a:p>
        </p:txBody>
      </p:sp>
      <p:sp>
        <p:nvSpPr>
          <p:cNvPr id="29" name="PlaceHolder 4"/>
          <p:cNvSpPr>
            <a:spLocks noGrp="1"/>
          </p:cNvSpPr>
          <p:nvPr>
            <p:ph type="body"/>
          </p:nvPr>
        </p:nvSpPr>
        <p:spPr>
          <a:xfrm>
            <a:off x="5175720" y="4119120"/>
            <a:ext cx="4200480" cy="2091240"/>
          </a:xfrm>
          <a:prstGeom prst="rect">
            <a:avLst/>
          </a:prstGeom>
        </p:spPr>
        <p:txBody>
          <a:bodyPr lIns="0" tIns="0" rIns="0" bIns="0"/>
          <a:lstStyle/>
          <a:p>
            <a:pPr lvl="0"/>
            <a:r>
              <a:rPr lang="en-US" smtClean="0"/>
              <a:t>Click to edit Master text styles</a:t>
            </a:r>
          </a:p>
        </p:txBody>
      </p:sp>
    </p:spTree>
    <p:extLst>
      <p:ext uri="{BB962C8B-B14F-4D97-AF65-F5344CB8AC3E}">
        <p14:creationId xmlns:p14="http://schemas.microsoft.com/office/powerpoint/2010/main" val="42129814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30" name="PlaceHolder 1"/>
          <p:cNvSpPr>
            <a:spLocks noGrp="1"/>
          </p:cNvSpPr>
          <p:nvPr>
            <p:ph type="title"/>
          </p:nvPr>
        </p:nvSpPr>
        <p:spPr>
          <a:xfrm>
            <a:off x="1143000" y="0"/>
            <a:ext cx="7772400" cy="1262160"/>
          </a:xfrm>
          <a:prstGeom prst="rect">
            <a:avLst/>
          </a:prstGeom>
        </p:spPr>
        <p:txBody>
          <a:bodyPr/>
          <a:lstStyle/>
          <a:p>
            <a:r>
              <a:rPr lang="en-US" smtClean="0"/>
              <a:t>Click to edit Master title style</a:t>
            </a:r>
            <a:endParaRPr/>
          </a:p>
        </p:txBody>
      </p:sp>
      <p:sp>
        <p:nvSpPr>
          <p:cNvPr id="31" name="PlaceHolder 2"/>
          <p:cNvSpPr>
            <a:spLocks noGrp="1"/>
          </p:cNvSpPr>
          <p:nvPr>
            <p:ph type="body"/>
          </p:nvPr>
        </p:nvSpPr>
        <p:spPr>
          <a:xfrm>
            <a:off x="765000" y="1828800"/>
            <a:ext cx="4200480" cy="2091240"/>
          </a:xfrm>
          <a:prstGeom prst="rect">
            <a:avLst/>
          </a:prstGeom>
        </p:spPr>
        <p:txBody>
          <a:bodyPr lIns="0" tIns="0" rIns="0" bIns="0"/>
          <a:lstStyle/>
          <a:p>
            <a:pPr lvl="0"/>
            <a:r>
              <a:rPr lang="en-US" smtClean="0"/>
              <a:t>Click to edit Master text styles</a:t>
            </a:r>
          </a:p>
        </p:txBody>
      </p:sp>
      <p:sp>
        <p:nvSpPr>
          <p:cNvPr id="32" name="PlaceHolder 3"/>
          <p:cNvSpPr>
            <a:spLocks noGrp="1"/>
          </p:cNvSpPr>
          <p:nvPr>
            <p:ph type="body"/>
          </p:nvPr>
        </p:nvSpPr>
        <p:spPr>
          <a:xfrm>
            <a:off x="5175720" y="1828800"/>
            <a:ext cx="4200480" cy="2091240"/>
          </a:xfrm>
          <a:prstGeom prst="rect">
            <a:avLst/>
          </a:prstGeom>
        </p:spPr>
        <p:txBody>
          <a:bodyPr lIns="0" tIns="0" rIns="0" bIns="0"/>
          <a:lstStyle/>
          <a:p>
            <a:pPr lvl="0"/>
            <a:r>
              <a:rPr lang="en-US" smtClean="0"/>
              <a:t>Click to edit Master text styles</a:t>
            </a:r>
          </a:p>
        </p:txBody>
      </p:sp>
      <p:sp>
        <p:nvSpPr>
          <p:cNvPr id="33" name="PlaceHolder 4"/>
          <p:cNvSpPr>
            <a:spLocks noGrp="1"/>
          </p:cNvSpPr>
          <p:nvPr>
            <p:ph type="body"/>
          </p:nvPr>
        </p:nvSpPr>
        <p:spPr>
          <a:xfrm>
            <a:off x="765000" y="4119120"/>
            <a:ext cx="8607600" cy="2091240"/>
          </a:xfrm>
          <a:prstGeom prst="rect">
            <a:avLst/>
          </a:prstGeom>
        </p:spPr>
        <p:txBody>
          <a:bodyPr lIns="0" tIns="0" rIns="0" bIns="0"/>
          <a:lstStyle/>
          <a:p>
            <a:pPr lvl="0"/>
            <a:r>
              <a:rPr lang="en-US" smtClean="0"/>
              <a:t>Click to edit Master text styles</a:t>
            </a:r>
          </a:p>
        </p:txBody>
      </p:sp>
    </p:spTree>
    <p:extLst>
      <p:ext uri="{BB962C8B-B14F-4D97-AF65-F5344CB8AC3E}">
        <p14:creationId xmlns:p14="http://schemas.microsoft.com/office/powerpoint/2010/main" val="11218895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34" name="PlaceHolder 1"/>
          <p:cNvSpPr>
            <a:spLocks noGrp="1"/>
          </p:cNvSpPr>
          <p:nvPr>
            <p:ph type="title"/>
          </p:nvPr>
        </p:nvSpPr>
        <p:spPr>
          <a:xfrm>
            <a:off x="1143000" y="0"/>
            <a:ext cx="7772400" cy="1262160"/>
          </a:xfrm>
          <a:prstGeom prst="rect">
            <a:avLst/>
          </a:prstGeom>
        </p:spPr>
        <p:txBody>
          <a:bodyPr/>
          <a:lstStyle/>
          <a:p>
            <a:r>
              <a:rPr lang="en-US" smtClean="0"/>
              <a:t>Click to edit Master title style</a:t>
            </a:r>
            <a:endParaRPr/>
          </a:p>
        </p:txBody>
      </p:sp>
      <p:sp>
        <p:nvSpPr>
          <p:cNvPr id="35" name="PlaceHolder 2"/>
          <p:cNvSpPr>
            <a:spLocks noGrp="1"/>
          </p:cNvSpPr>
          <p:nvPr>
            <p:ph type="body"/>
          </p:nvPr>
        </p:nvSpPr>
        <p:spPr>
          <a:xfrm>
            <a:off x="765000" y="1828800"/>
            <a:ext cx="8607600" cy="2091240"/>
          </a:xfrm>
          <a:prstGeom prst="rect">
            <a:avLst/>
          </a:prstGeom>
        </p:spPr>
        <p:txBody>
          <a:bodyPr lIns="0" tIns="0" rIns="0" bIns="0"/>
          <a:lstStyle/>
          <a:p>
            <a:pPr lvl="0"/>
            <a:r>
              <a:rPr lang="en-US" smtClean="0"/>
              <a:t>Click to edit Master text styles</a:t>
            </a:r>
          </a:p>
        </p:txBody>
      </p:sp>
      <p:sp>
        <p:nvSpPr>
          <p:cNvPr id="36" name="PlaceHolder 3"/>
          <p:cNvSpPr>
            <a:spLocks noGrp="1"/>
          </p:cNvSpPr>
          <p:nvPr>
            <p:ph type="body"/>
          </p:nvPr>
        </p:nvSpPr>
        <p:spPr>
          <a:xfrm>
            <a:off x="765000" y="4119120"/>
            <a:ext cx="8607600" cy="2091240"/>
          </a:xfrm>
          <a:prstGeom prst="rect">
            <a:avLst/>
          </a:prstGeom>
        </p:spPr>
        <p:txBody>
          <a:bodyPr lIns="0" tIns="0" rIns="0" bIns="0"/>
          <a:lstStyle/>
          <a:p>
            <a:pPr lvl="0"/>
            <a:r>
              <a:rPr lang="en-US" smtClean="0"/>
              <a:t>Click to edit Master text styles</a:t>
            </a:r>
          </a:p>
        </p:txBody>
      </p:sp>
    </p:spTree>
    <p:extLst>
      <p:ext uri="{BB962C8B-B14F-4D97-AF65-F5344CB8AC3E}">
        <p14:creationId xmlns:p14="http://schemas.microsoft.com/office/powerpoint/2010/main" val="25143530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37" name="PlaceHolder 1"/>
          <p:cNvSpPr>
            <a:spLocks noGrp="1"/>
          </p:cNvSpPr>
          <p:nvPr>
            <p:ph type="title"/>
          </p:nvPr>
        </p:nvSpPr>
        <p:spPr>
          <a:xfrm>
            <a:off x="1143000" y="0"/>
            <a:ext cx="7772400" cy="1262160"/>
          </a:xfrm>
          <a:prstGeom prst="rect">
            <a:avLst/>
          </a:prstGeom>
        </p:spPr>
        <p:txBody>
          <a:bodyPr/>
          <a:lstStyle/>
          <a:p>
            <a:r>
              <a:rPr lang="en-US" smtClean="0"/>
              <a:t>Click to edit Master title style</a:t>
            </a:r>
            <a:endParaRPr/>
          </a:p>
        </p:txBody>
      </p:sp>
      <p:sp>
        <p:nvSpPr>
          <p:cNvPr id="38" name="PlaceHolder 2"/>
          <p:cNvSpPr>
            <a:spLocks noGrp="1"/>
          </p:cNvSpPr>
          <p:nvPr>
            <p:ph type="body"/>
          </p:nvPr>
        </p:nvSpPr>
        <p:spPr>
          <a:xfrm>
            <a:off x="765000" y="1828800"/>
            <a:ext cx="4200480" cy="2091240"/>
          </a:xfrm>
          <a:prstGeom prst="rect">
            <a:avLst/>
          </a:prstGeom>
        </p:spPr>
        <p:txBody>
          <a:bodyPr lIns="0" tIns="0" rIns="0" bIns="0"/>
          <a:lstStyle/>
          <a:p>
            <a:pPr lvl="0"/>
            <a:r>
              <a:rPr lang="en-US" smtClean="0"/>
              <a:t>Click to edit Master text styles</a:t>
            </a:r>
          </a:p>
        </p:txBody>
      </p:sp>
      <p:sp>
        <p:nvSpPr>
          <p:cNvPr id="39" name="PlaceHolder 3"/>
          <p:cNvSpPr>
            <a:spLocks noGrp="1"/>
          </p:cNvSpPr>
          <p:nvPr>
            <p:ph type="body"/>
          </p:nvPr>
        </p:nvSpPr>
        <p:spPr>
          <a:xfrm>
            <a:off x="5175720" y="1828800"/>
            <a:ext cx="4200480" cy="2091240"/>
          </a:xfrm>
          <a:prstGeom prst="rect">
            <a:avLst/>
          </a:prstGeom>
        </p:spPr>
        <p:txBody>
          <a:bodyPr lIns="0" tIns="0" rIns="0" bIns="0"/>
          <a:lstStyle/>
          <a:p>
            <a:pPr lvl="0"/>
            <a:r>
              <a:rPr lang="en-US" smtClean="0"/>
              <a:t>Click to edit Master text styles</a:t>
            </a:r>
          </a:p>
        </p:txBody>
      </p:sp>
      <p:sp>
        <p:nvSpPr>
          <p:cNvPr id="40" name="PlaceHolder 4"/>
          <p:cNvSpPr>
            <a:spLocks noGrp="1"/>
          </p:cNvSpPr>
          <p:nvPr>
            <p:ph type="body"/>
          </p:nvPr>
        </p:nvSpPr>
        <p:spPr>
          <a:xfrm>
            <a:off x="5175720" y="4119120"/>
            <a:ext cx="4200480" cy="2091240"/>
          </a:xfrm>
          <a:prstGeom prst="rect">
            <a:avLst/>
          </a:prstGeom>
        </p:spPr>
        <p:txBody>
          <a:bodyPr lIns="0" tIns="0" rIns="0" bIns="0"/>
          <a:lstStyle/>
          <a:p>
            <a:pPr lvl="0"/>
            <a:r>
              <a:rPr lang="en-US" smtClean="0"/>
              <a:t>Click to edit Master text styles</a:t>
            </a:r>
          </a:p>
        </p:txBody>
      </p:sp>
      <p:sp>
        <p:nvSpPr>
          <p:cNvPr id="41" name="PlaceHolder 5"/>
          <p:cNvSpPr>
            <a:spLocks noGrp="1"/>
          </p:cNvSpPr>
          <p:nvPr>
            <p:ph type="body"/>
          </p:nvPr>
        </p:nvSpPr>
        <p:spPr>
          <a:xfrm>
            <a:off x="765000" y="4119120"/>
            <a:ext cx="4200480" cy="2091240"/>
          </a:xfrm>
          <a:prstGeom prst="rect">
            <a:avLst/>
          </a:prstGeom>
        </p:spPr>
        <p:txBody>
          <a:bodyPr lIns="0" tIns="0" rIns="0" bIns="0"/>
          <a:lstStyle/>
          <a:p>
            <a:pPr lvl="0"/>
            <a:r>
              <a:rPr lang="en-US" smtClean="0"/>
              <a:t>Click to edit Master text styles</a:t>
            </a:r>
          </a:p>
        </p:txBody>
      </p:sp>
    </p:spTree>
    <p:extLst>
      <p:ext uri="{BB962C8B-B14F-4D97-AF65-F5344CB8AC3E}">
        <p14:creationId xmlns:p14="http://schemas.microsoft.com/office/powerpoint/2010/main" val="3359461267"/>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theme" Target="../theme/theme1.xml"/><Relationship Id="rId12" Type="http://schemas.openxmlformats.org/officeDocument/2006/relationships/hyperlink" Target="https://dcc.ligo.org/G1501275" TargetMode="Externa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PlaceHolder 1"/>
          <p:cNvSpPr>
            <a:spLocks noGrp="1"/>
          </p:cNvSpPr>
          <p:nvPr>
            <p:ph type="title"/>
          </p:nvPr>
        </p:nvSpPr>
        <p:spPr bwMode="auto">
          <a:xfrm>
            <a:off x="1143000" y="0"/>
            <a:ext cx="7772400" cy="126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0" tIns="0" rIns="0" bIns="0" numCol="1" anchor="ctr" anchorCtr="0" compatLnSpc="1">
            <a:prstTxWarp prst="textNoShape">
              <a:avLst/>
            </a:prstTxWarp>
          </a:bodyPr>
          <a:lstStyle/>
          <a:p>
            <a:pPr lvl="0"/>
            <a:r>
              <a:rPr lang="en-US" dirty="0"/>
              <a:t>Click to edit the title text format</a:t>
            </a:r>
          </a:p>
        </p:txBody>
      </p:sp>
      <p:sp>
        <p:nvSpPr>
          <p:cNvPr id="1027" name="Line 3"/>
          <p:cNvSpPr>
            <a:spLocks noChangeShapeType="1"/>
          </p:cNvSpPr>
          <p:nvPr/>
        </p:nvSpPr>
        <p:spPr bwMode="auto">
          <a:xfrm>
            <a:off x="0" y="1371600"/>
            <a:ext cx="9372600" cy="0"/>
          </a:xfrm>
          <a:prstGeom prst="line">
            <a:avLst/>
          </a:prstGeom>
          <a:noFill/>
          <a:ln w="36720">
            <a:solidFill>
              <a:srgbClr val="9933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28" name="Line 11"/>
          <p:cNvSpPr>
            <a:spLocks noChangeShapeType="1"/>
          </p:cNvSpPr>
          <p:nvPr/>
        </p:nvSpPr>
        <p:spPr bwMode="auto">
          <a:xfrm flipV="1">
            <a:off x="685800" y="7085013"/>
            <a:ext cx="9393238" cy="1587"/>
          </a:xfrm>
          <a:prstGeom prst="line">
            <a:avLst/>
          </a:prstGeom>
          <a:noFill/>
          <a:ln w="36720">
            <a:solidFill>
              <a:srgbClr val="9933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29" name="TextShape 12"/>
          <p:cNvSpPr txBox="1">
            <a:spLocks noChangeArrowheads="1"/>
          </p:cNvSpPr>
          <p:nvPr/>
        </p:nvSpPr>
        <p:spPr bwMode="auto">
          <a:xfrm>
            <a:off x="5637682" y="7173595"/>
            <a:ext cx="452425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charset="0"/>
                <a:ea typeface="ＭＳ Ｐゴシック" charset="0"/>
                <a:cs typeface="DejaVu Sans" charset="0"/>
              </a:defRPr>
            </a:lvl1pPr>
            <a:lvl2pPr marL="742950" indent="-285750">
              <a:defRPr>
                <a:solidFill>
                  <a:schemeClr val="tx1"/>
                </a:solidFill>
                <a:latin typeface="Arial" charset="0"/>
                <a:ea typeface="DejaVu Sans" charset="0"/>
                <a:cs typeface="DejaVu Sans" charset="0"/>
              </a:defRPr>
            </a:lvl2pPr>
            <a:lvl3pPr marL="1143000" indent="-228600">
              <a:defRPr>
                <a:solidFill>
                  <a:schemeClr val="tx1"/>
                </a:solidFill>
                <a:latin typeface="Arial" charset="0"/>
                <a:ea typeface="DejaVu Sans" charset="0"/>
                <a:cs typeface="DejaVu Sans" charset="0"/>
              </a:defRPr>
            </a:lvl3pPr>
            <a:lvl4pPr marL="1600200" indent="-228600">
              <a:defRPr>
                <a:solidFill>
                  <a:schemeClr val="tx1"/>
                </a:solidFill>
                <a:latin typeface="Arial" charset="0"/>
                <a:ea typeface="DejaVu Sans" charset="0"/>
                <a:cs typeface="DejaVu Sans" charset="0"/>
              </a:defRPr>
            </a:lvl4pPr>
            <a:lvl5pPr marL="2057400" indent="-228600">
              <a:defRPr>
                <a:solidFill>
                  <a:schemeClr val="tx1"/>
                </a:solidFill>
                <a:latin typeface="Arial" charset="0"/>
                <a:ea typeface="DejaVu Sans" charset="0"/>
                <a:cs typeface="DejaVu Sans" charset="0"/>
              </a:defRPr>
            </a:lvl5pPr>
            <a:lvl6pPr marL="2514600" indent="-228600" fontAlgn="base">
              <a:spcBef>
                <a:spcPct val="0"/>
              </a:spcBef>
              <a:spcAft>
                <a:spcPct val="0"/>
              </a:spcAft>
              <a:defRPr>
                <a:solidFill>
                  <a:schemeClr val="tx1"/>
                </a:solidFill>
                <a:latin typeface="Arial" charset="0"/>
                <a:ea typeface="DejaVu Sans" charset="0"/>
                <a:cs typeface="DejaVu Sans" charset="0"/>
              </a:defRPr>
            </a:lvl6pPr>
            <a:lvl7pPr marL="2971800" indent="-228600" fontAlgn="base">
              <a:spcBef>
                <a:spcPct val="0"/>
              </a:spcBef>
              <a:spcAft>
                <a:spcPct val="0"/>
              </a:spcAft>
              <a:defRPr>
                <a:solidFill>
                  <a:schemeClr val="tx1"/>
                </a:solidFill>
                <a:latin typeface="Arial" charset="0"/>
                <a:ea typeface="DejaVu Sans" charset="0"/>
                <a:cs typeface="DejaVu Sans" charset="0"/>
              </a:defRPr>
            </a:lvl7pPr>
            <a:lvl8pPr marL="3429000" indent="-228600" fontAlgn="base">
              <a:spcBef>
                <a:spcPct val="0"/>
              </a:spcBef>
              <a:spcAft>
                <a:spcPct val="0"/>
              </a:spcAft>
              <a:defRPr>
                <a:solidFill>
                  <a:schemeClr val="tx1"/>
                </a:solidFill>
                <a:latin typeface="Arial" charset="0"/>
                <a:ea typeface="DejaVu Sans" charset="0"/>
                <a:cs typeface="DejaVu Sans" charset="0"/>
              </a:defRPr>
            </a:lvl8pPr>
            <a:lvl9pPr marL="3886200" indent="-228600" fontAlgn="base">
              <a:spcBef>
                <a:spcPct val="0"/>
              </a:spcBef>
              <a:spcAft>
                <a:spcPct val="0"/>
              </a:spcAft>
              <a:defRPr>
                <a:solidFill>
                  <a:schemeClr val="tx1"/>
                </a:solidFill>
                <a:latin typeface="Arial" charset="0"/>
                <a:ea typeface="DejaVu Sans" charset="0"/>
                <a:cs typeface="DejaVu Sans" charset="0"/>
              </a:defRPr>
            </a:lvl9pPr>
          </a:lstStyle>
          <a:p>
            <a:r>
              <a:rPr lang="en-US" dirty="0" smtClean="0">
                <a:solidFill>
                  <a:schemeClr val="tx2"/>
                </a:solidFill>
                <a:latin typeface="FreeSans" charset="0"/>
              </a:rPr>
              <a:t>Keita</a:t>
            </a:r>
            <a:r>
              <a:rPr lang="en-US" baseline="0" dirty="0" smtClean="0">
                <a:solidFill>
                  <a:schemeClr val="tx2"/>
                </a:solidFill>
                <a:latin typeface="FreeSans" charset="0"/>
              </a:rPr>
              <a:t> </a:t>
            </a:r>
            <a:r>
              <a:rPr lang="en-US" baseline="0" dirty="0" smtClean="0">
                <a:solidFill>
                  <a:schemeClr val="tx2"/>
                </a:solidFill>
                <a:latin typeface="FreeSans" charset="0"/>
              </a:rPr>
              <a:t>Kawabe (LIGO Hanford)</a:t>
            </a:r>
            <a:r>
              <a:rPr lang="en-US" dirty="0" smtClean="0">
                <a:solidFill>
                  <a:schemeClr val="tx2"/>
                </a:solidFill>
                <a:latin typeface="FreeSans" charset="0"/>
              </a:rPr>
              <a:t>, </a:t>
            </a:r>
            <a:r>
              <a:rPr lang="en-US" dirty="0">
                <a:solidFill>
                  <a:schemeClr val="tx2"/>
                </a:solidFill>
                <a:latin typeface="FreeSans" charset="0"/>
              </a:rPr>
              <a:t>2015/</a:t>
            </a:r>
            <a:r>
              <a:rPr lang="en-US" dirty="0" smtClean="0">
                <a:solidFill>
                  <a:schemeClr val="tx2"/>
                </a:solidFill>
                <a:latin typeface="FreeSans" charset="0"/>
              </a:rPr>
              <a:t>12/14</a:t>
            </a:r>
            <a:endParaRPr lang="en-US" dirty="0">
              <a:solidFill>
                <a:schemeClr val="tx2"/>
              </a:solidFill>
            </a:endParaRPr>
          </a:p>
        </p:txBody>
      </p:sp>
      <p:sp>
        <p:nvSpPr>
          <p:cNvPr id="1030" name="TextShape 13"/>
          <p:cNvSpPr txBox="1">
            <a:spLocks noChangeArrowheads="1"/>
          </p:cNvSpPr>
          <p:nvPr/>
        </p:nvSpPr>
        <p:spPr bwMode="auto">
          <a:xfrm>
            <a:off x="260350" y="7170738"/>
            <a:ext cx="346929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charset="0"/>
                <a:ea typeface="ＭＳ Ｐゴシック" charset="0"/>
                <a:cs typeface="DejaVu Sans" charset="0"/>
              </a:defRPr>
            </a:lvl1pPr>
            <a:lvl2pPr marL="742950" indent="-285750">
              <a:defRPr>
                <a:solidFill>
                  <a:schemeClr val="tx1"/>
                </a:solidFill>
                <a:latin typeface="Arial" charset="0"/>
                <a:ea typeface="DejaVu Sans" charset="0"/>
                <a:cs typeface="DejaVu Sans" charset="0"/>
              </a:defRPr>
            </a:lvl2pPr>
            <a:lvl3pPr marL="1143000" indent="-228600">
              <a:defRPr>
                <a:solidFill>
                  <a:schemeClr val="tx1"/>
                </a:solidFill>
                <a:latin typeface="Arial" charset="0"/>
                <a:ea typeface="DejaVu Sans" charset="0"/>
                <a:cs typeface="DejaVu Sans" charset="0"/>
              </a:defRPr>
            </a:lvl3pPr>
            <a:lvl4pPr marL="1600200" indent="-228600">
              <a:defRPr>
                <a:solidFill>
                  <a:schemeClr val="tx1"/>
                </a:solidFill>
                <a:latin typeface="Arial" charset="0"/>
                <a:ea typeface="DejaVu Sans" charset="0"/>
                <a:cs typeface="DejaVu Sans" charset="0"/>
              </a:defRPr>
            </a:lvl4pPr>
            <a:lvl5pPr marL="2057400" indent="-228600">
              <a:defRPr>
                <a:solidFill>
                  <a:schemeClr val="tx1"/>
                </a:solidFill>
                <a:latin typeface="Arial" charset="0"/>
                <a:ea typeface="DejaVu Sans" charset="0"/>
                <a:cs typeface="DejaVu Sans" charset="0"/>
              </a:defRPr>
            </a:lvl5pPr>
            <a:lvl6pPr marL="2514600" indent="-228600" fontAlgn="base">
              <a:spcBef>
                <a:spcPct val="0"/>
              </a:spcBef>
              <a:spcAft>
                <a:spcPct val="0"/>
              </a:spcAft>
              <a:defRPr>
                <a:solidFill>
                  <a:schemeClr val="tx1"/>
                </a:solidFill>
                <a:latin typeface="Arial" charset="0"/>
                <a:ea typeface="DejaVu Sans" charset="0"/>
                <a:cs typeface="DejaVu Sans" charset="0"/>
              </a:defRPr>
            </a:lvl6pPr>
            <a:lvl7pPr marL="2971800" indent="-228600" fontAlgn="base">
              <a:spcBef>
                <a:spcPct val="0"/>
              </a:spcBef>
              <a:spcAft>
                <a:spcPct val="0"/>
              </a:spcAft>
              <a:defRPr>
                <a:solidFill>
                  <a:schemeClr val="tx1"/>
                </a:solidFill>
                <a:latin typeface="Arial" charset="0"/>
                <a:ea typeface="DejaVu Sans" charset="0"/>
                <a:cs typeface="DejaVu Sans" charset="0"/>
              </a:defRPr>
            </a:lvl7pPr>
            <a:lvl8pPr marL="3429000" indent="-228600" fontAlgn="base">
              <a:spcBef>
                <a:spcPct val="0"/>
              </a:spcBef>
              <a:spcAft>
                <a:spcPct val="0"/>
              </a:spcAft>
              <a:defRPr>
                <a:solidFill>
                  <a:schemeClr val="tx1"/>
                </a:solidFill>
                <a:latin typeface="Arial" charset="0"/>
                <a:ea typeface="DejaVu Sans" charset="0"/>
                <a:cs typeface="DejaVu Sans" charset="0"/>
              </a:defRPr>
            </a:lvl8pPr>
            <a:lvl9pPr marL="3886200" indent="-228600" fontAlgn="base">
              <a:spcBef>
                <a:spcPct val="0"/>
              </a:spcBef>
              <a:spcAft>
                <a:spcPct val="0"/>
              </a:spcAft>
              <a:defRPr>
                <a:solidFill>
                  <a:schemeClr val="tx1"/>
                </a:solidFill>
                <a:latin typeface="Arial" charset="0"/>
                <a:ea typeface="DejaVu Sans" charset="0"/>
                <a:cs typeface="DejaVu Sans" charset="0"/>
              </a:defRPr>
            </a:lvl9pPr>
          </a:lstStyle>
          <a:p>
            <a:r>
              <a:rPr lang="en-US" dirty="0" smtClean="0">
                <a:solidFill>
                  <a:srgbClr val="1F497D"/>
                </a:solidFill>
                <a:latin typeface="FreeSans" charset="0"/>
              </a:rPr>
              <a:t>ICGC 2015, IISER Mohali, India</a:t>
            </a:r>
          </a:p>
          <a:p>
            <a:endParaRPr lang="en-US" dirty="0">
              <a:solidFill>
                <a:srgbClr val="1F497D"/>
              </a:solidFill>
            </a:endParaRPr>
          </a:p>
        </p:txBody>
      </p:sp>
      <p:sp>
        <p:nvSpPr>
          <p:cNvPr id="9" name="Text Placeholder 2"/>
          <p:cNvSpPr>
            <a:spLocks noGrp="1"/>
          </p:cNvSpPr>
          <p:nvPr>
            <p:ph type="body" idx="1"/>
          </p:nvPr>
        </p:nvSpPr>
        <p:spPr>
          <a:xfrm>
            <a:off x="457200" y="1600200"/>
            <a:ext cx="8229600" cy="4876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TextShape 13"/>
          <p:cNvSpPr txBox="1">
            <a:spLocks noChangeArrowheads="1"/>
          </p:cNvSpPr>
          <p:nvPr userDrawn="1"/>
        </p:nvSpPr>
        <p:spPr bwMode="auto">
          <a:xfrm>
            <a:off x="4154942" y="7260659"/>
            <a:ext cx="1047865" cy="186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charset="0"/>
                <a:ea typeface="ＭＳ Ｐゴシック" charset="0"/>
                <a:cs typeface="DejaVu Sans" charset="0"/>
              </a:defRPr>
            </a:lvl1pPr>
            <a:lvl2pPr marL="742950" indent="-285750">
              <a:defRPr>
                <a:solidFill>
                  <a:schemeClr val="tx1"/>
                </a:solidFill>
                <a:latin typeface="Arial" charset="0"/>
                <a:ea typeface="DejaVu Sans" charset="0"/>
                <a:cs typeface="DejaVu Sans" charset="0"/>
              </a:defRPr>
            </a:lvl2pPr>
            <a:lvl3pPr marL="1143000" indent="-228600">
              <a:defRPr>
                <a:solidFill>
                  <a:schemeClr val="tx1"/>
                </a:solidFill>
                <a:latin typeface="Arial" charset="0"/>
                <a:ea typeface="DejaVu Sans" charset="0"/>
                <a:cs typeface="DejaVu Sans" charset="0"/>
              </a:defRPr>
            </a:lvl3pPr>
            <a:lvl4pPr marL="1600200" indent="-228600">
              <a:defRPr>
                <a:solidFill>
                  <a:schemeClr val="tx1"/>
                </a:solidFill>
                <a:latin typeface="Arial" charset="0"/>
                <a:ea typeface="DejaVu Sans" charset="0"/>
                <a:cs typeface="DejaVu Sans" charset="0"/>
              </a:defRPr>
            </a:lvl4pPr>
            <a:lvl5pPr marL="2057400" indent="-228600">
              <a:defRPr>
                <a:solidFill>
                  <a:schemeClr val="tx1"/>
                </a:solidFill>
                <a:latin typeface="Arial" charset="0"/>
                <a:ea typeface="DejaVu Sans" charset="0"/>
                <a:cs typeface="DejaVu Sans" charset="0"/>
              </a:defRPr>
            </a:lvl5pPr>
            <a:lvl6pPr marL="2514600" indent="-228600" fontAlgn="base">
              <a:spcBef>
                <a:spcPct val="0"/>
              </a:spcBef>
              <a:spcAft>
                <a:spcPct val="0"/>
              </a:spcAft>
              <a:defRPr>
                <a:solidFill>
                  <a:schemeClr val="tx1"/>
                </a:solidFill>
                <a:latin typeface="Arial" charset="0"/>
                <a:ea typeface="DejaVu Sans" charset="0"/>
                <a:cs typeface="DejaVu Sans" charset="0"/>
              </a:defRPr>
            </a:lvl6pPr>
            <a:lvl7pPr marL="2971800" indent="-228600" fontAlgn="base">
              <a:spcBef>
                <a:spcPct val="0"/>
              </a:spcBef>
              <a:spcAft>
                <a:spcPct val="0"/>
              </a:spcAft>
              <a:defRPr>
                <a:solidFill>
                  <a:schemeClr val="tx1"/>
                </a:solidFill>
                <a:latin typeface="Arial" charset="0"/>
                <a:ea typeface="DejaVu Sans" charset="0"/>
                <a:cs typeface="DejaVu Sans" charset="0"/>
              </a:defRPr>
            </a:lvl7pPr>
            <a:lvl8pPr marL="3429000" indent="-228600" fontAlgn="base">
              <a:spcBef>
                <a:spcPct val="0"/>
              </a:spcBef>
              <a:spcAft>
                <a:spcPct val="0"/>
              </a:spcAft>
              <a:defRPr>
                <a:solidFill>
                  <a:schemeClr val="tx1"/>
                </a:solidFill>
                <a:latin typeface="Arial" charset="0"/>
                <a:ea typeface="DejaVu Sans" charset="0"/>
                <a:cs typeface="DejaVu Sans" charset="0"/>
              </a:defRPr>
            </a:lvl8pPr>
            <a:lvl9pPr marL="3886200" indent="-228600" fontAlgn="base">
              <a:spcBef>
                <a:spcPct val="0"/>
              </a:spcBef>
              <a:spcAft>
                <a:spcPct val="0"/>
              </a:spcAft>
              <a:defRPr>
                <a:solidFill>
                  <a:schemeClr val="tx1"/>
                </a:solidFill>
                <a:latin typeface="Arial" charset="0"/>
                <a:ea typeface="DejaVu Sans" charset="0"/>
                <a:cs typeface="DejaVu Sans" charset="0"/>
              </a:defRPr>
            </a:lvl9pPr>
          </a:lstStyle>
          <a:p>
            <a:r>
              <a:rPr lang="en-US" sz="1100" dirty="0" smtClean="0">
                <a:solidFill>
                  <a:srgbClr val="1F497D"/>
                </a:solidFill>
                <a:latin typeface="FreeSans" charset="0"/>
                <a:hlinkClick r:id="rId12"/>
              </a:rPr>
              <a:t>LIGO-G1501275</a:t>
            </a:r>
            <a:endParaRPr lang="en-US" sz="1100" dirty="0" smtClean="0">
              <a:solidFill>
                <a:srgbClr val="1F497D"/>
              </a:solidFill>
              <a:latin typeface="FreeSans" charset="0"/>
            </a:endParaRPr>
          </a:p>
          <a:p>
            <a:endParaRPr lang="en-US" dirty="0">
              <a:solidFill>
                <a:srgbClr val="1F497D"/>
              </a:solidFill>
            </a:endParaRPr>
          </a:p>
        </p:txBody>
      </p:sp>
    </p:spTree>
  </p:cSld>
  <p:clrMap bg1="lt1" tx1="dk1" bg2="lt2" tx2="dk2" accent1="accent1" accent2="accent2" accent3="accent3" accent4="accent4" accent5="accent5" accent6="accent6" hlink="hlink" folHlink="folHlink"/>
  <p:sldLayoutIdLst>
    <p:sldLayoutId id="2147483675" r:id="rId1"/>
    <p:sldLayoutId id="2147483664"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Lst>
  <p:timing>
    <p:tnLst>
      <p:par>
        <p:cTn xmlns:p14="http://schemas.microsoft.com/office/powerpoint/2010/main" id="1" dur="indefinite" restart="never" nodeType="tmRoot"/>
      </p:par>
    </p:tnLst>
  </p:timing>
  <p:txStyles>
    <p:titleStyle>
      <a:lvl1pPr algn="ctr" rtl="0" eaLnBrk="1" fontAlgn="base" hangingPunct="1">
        <a:spcBef>
          <a:spcPct val="0"/>
        </a:spcBef>
        <a:spcAft>
          <a:spcPct val="0"/>
        </a:spcAft>
        <a:defRPr sz="2800">
          <a:solidFill>
            <a:schemeClr val="tx2">
              <a:lumMod val="75000"/>
            </a:schemeClr>
          </a:solidFill>
          <a:latin typeface="Arial" charset="0"/>
          <a:ea typeface="ＭＳ Ｐゴシック" charset="0"/>
          <a:cs typeface="ＭＳ Ｐゴシック" charset="0"/>
        </a:defRPr>
      </a:lvl1pPr>
      <a:lvl2pPr algn="ctr" rtl="0" eaLnBrk="1" fontAlgn="base" hangingPunct="1">
        <a:spcBef>
          <a:spcPct val="0"/>
        </a:spcBef>
        <a:spcAft>
          <a:spcPct val="0"/>
        </a:spcAft>
        <a:defRPr>
          <a:solidFill>
            <a:srgbClr val="17375E"/>
          </a:solidFill>
          <a:latin typeface="Arial" charset="0"/>
          <a:ea typeface="ＭＳ Ｐゴシック" charset="0"/>
          <a:cs typeface="ＭＳ Ｐゴシック" charset="0"/>
        </a:defRPr>
      </a:lvl2pPr>
      <a:lvl3pPr algn="ctr" rtl="0" eaLnBrk="1" fontAlgn="base" hangingPunct="1">
        <a:spcBef>
          <a:spcPct val="0"/>
        </a:spcBef>
        <a:spcAft>
          <a:spcPct val="0"/>
        </a:spcAft>
        <a:defRPr>
          <a:solidFill>
            <a:srgbClr val="17375E"/>
          </a:solidFill>
          <a:latin typeface="Arial" charset="0"/>
          <a:ea typeface="ＭＳ Ｐゴシック" charset="0"/>
          <a:cs typeface="ＭＳ Ｐゴシック" charset="0"/>
        </a:defRPr>
      </a:lvl3pPr>
      <a:lvl4pPr algn="ctr" rtl="0" eaLnBrk="1" fontAlgn="base" hangingPunct="1">
        <a:spcBef>
          <a:spcPct val="0"/>
        </a:spcBef>
        <a:spcAft>
          <a:spcPct val="0"/>
        </a:spcAft>
        <a:defRPr>
          <a:solidFill>
            <a:srgbClr val="17375E"/>
          </a:solidFill>
          <a:latin typeface="Arial" charset="0"/>
          <a:ea typeface="ＭＳ Ｐゴシック" charset="0"/>
          <a:cs typeface="ＭＳ Ｐゴシック" charset="0"/>
        </a:defRPr>
      </a:lvl4pPr>
      <a:lvl5pPr algn="ctr" rtl="0" eaLnBrk="1" fontAlgn="base" hangingPunct="1">
        <a:spcBef>
          <a:spcPct val="0"/>
        </a:spcBef>
        <a:spcAft>
          <a:spcPct val="0"/>
        </a:spcAft>
        <a:defRPr>
          <a:solidFill>
            <a:srgbClr val="17375E"/>
          </a:solidFill>
          <a:latin typeface="Arial" charset="0"/>
          <a:ea typeface="ＭＳ Ｐゴシック" charset="0"/>
          <a:cs typeface="ＭＳ Ｐゴシック" charset="0"/>
        </a:defRPr>
      </a:lvl5pPr>
      <a:lvl6pPr marL="457200" algn="ctr" rtl="0" eaLnBrk="1" fontAlgn="base" hangingPunct="1">
        <a:spcBef>
          <a:spcPct val="0"/>
        </a:spcBef>
        <a:spcAft>
          <a:spcPct val="0"/>
        </a:spcAft>
        <a:defRPr>
          <a:solidFill>
            <a:srgbClr val="17375E"/>
          </a:solidFill>
          <a:latin typeface="Arial" charset="0"/>
          <a:ea typeface="ＭＳ Ｐゴシック" charset="0"/>
          <a:cs typeface="ＭＳ Ｐゴシック" charset="0"/>
        </a:defRPr>
      </a:lvl6pPr>
      <a:lvl7pPr marL="914400" algn="ctr" rtl="0" eaLnBrk="1" fontAlgn="base" hangingPunct="1">
        <a:spcBef>
          <a:spcPct val="0"/>
        </a:spcBef>
        <a:spcAft>
          <a:spcPct val="0"/>
        </a:spcAft>
        <a:defRPr>
          <a:solidFill>
            <a:srgbClr val="17375E"/>
          </a:solidFill>
          <a:latin typeface="Arial" charset="0"/>
          <a:ea typeface="ＭＳ Ｐゴシック" charset="0"/>
          <a:cs typeface="ＭＳ Ｐゴシック" charset="0"/>
        </a:defRPr>
      </a:lvl7pPr>
      <a:lvl8pPr marL="1371600" algn="ctr" rtl="0" eaLnBrk="1" fontAlgn="base" hangingPunct="1">
        <a:spcBef>
          <a:spcPct val="0"/>
        </a:spcBef>
        <a:spcAft>
          <a:spcPct val="0"/>
        </a:spcAft>
        <a:defRPr>
          <a:solidFill>
            <a:srgbClr val="17375E"/>
          </a:solidFill>
          <a:latin typeface="Arial" charset="0"/>
          <a:ea typeface="ＭＳ Ｐゴシック" charset="0"/>
          <a:cs typeface="ＭＳ Ｐゴシック" charset="0"/>
        </a:defRPr>
      </a:lvl8pPr>
      <a:lvl9pPr marL="1828800" algn="ctr" rtl="0" eaLnBrk="1" fontAlgn="base" hangingPunct="1">
        <a:spcBef>
          <a:spcPct val="0"/>
        </a:spcBef>
        <a:spcAft>
          <a:spcPct val="0"/>
        </a:spcAft>
        <a:defRPr>
          <a:solidFill>
            <a:srgbClr val="17375E"/>
          </a:solidFill>
          <a:latin typeface="Arial" charset="0"/>
          <a:ea typeface="ＭＳ Ｐゴシック" charset="0"/>
          <a:cs typeface="ＭＳ Ｐゴシック" charset="0"/>
        </a:defRPr>
      </a:lvl9pPr>
    </p:titleStyle>
    <p:bodyStyle>
      <a:lvl1pPr marL="514350" indent="-514350" algn="l" rtl="0" eaLnBrk="1" fontAlgn="base" hangingPunct="1">
        <a:spcBef>
          <a:spcPct val="20000"/>
        </a:spcBef>
        <a:spcAft>
          <a:spcPct val="0"/>
        </a:spcAft>
        <a:buFont typeface="Arial" charset="0"/>
        <a:buChar char="•"/>
        <a:defRPr sz="2800">
          <a:solidFill>
            <a:srgbClr val="17375E"/>
          </a:solidFill>
          <a:latin typeface="Arial" charset="0"/>
          <a:ea typeface="ＭＳ Ｐゴシック" charset="0"/>
          <a:cs typeface="ＭＳ Ｐゴシック" charset="0"/>
        </a:defRPr>
      </a:lvl1pPr>
      <a:lvl2pPr marL="747713" indent="-295275" algn="l" rtl="0" eaLnBrk="1" fontAlgn="base" hangingPunct="1">
        <a:spcBef>
          <a:spcPct val="20000"/>
        </a:spcBef>
        <a:spcAft>
          <a:spcPct val="0"/>
        </a:spcAft>
        <a:buFont typeface="Arial" charset="0"/>
        <a:buChar char="•"/>
        <a:defRPr sz="2400">
          <a:solidFill>
            <a:srgbClr val="17375E"/>
          </a:solidFill>
          <a:latin typeface="Arial" charset="0"/>
          <a:ea typeface="ＭＳ Ｐゴシック" charset="0"/>
        </a:defRPr>
      </a:lvl2pPr>
      <a:lvl3pPr marL="1077913" indent="-330200" algn="l" rtl="0" eaLnBrk="1" fontAlgn="base" hangingPunct="1">
        <a:spcBef>
          <a:spcPct val="20000"/>
        </a:spcBef>
        <a:spcAft>
          <a:spcPct val="0"/>
        </a:spcAft>
        <a:buFont typeface="Arial" charset="0"/>
        <a:buChar char="•"/>
        <a:defRPr sz="2000">
          <a:solidFill>
            <a:srgbClr val="17375E"/>
          </a:solidFill>
          <a:latin typeface="Arial" charset="0"/>
          <a:ea typeface="ＭＳ Ｐゴシック" charset="0"/>
        </a:defRPr>
      </a:lvl3pPr>
      <a:lvl4pPr marL="1427163" indent="-400050" algn="l" rtl="0" eaLnBrk="1" fontAlgn="base" hangingPunct="1">
        <a:spcBef>
          <a:spcPct val="20000"/>
        </a:spcBef>
        <a:spcAft>
          <a:spcPct val="0"/>
        </a:spcAft>
        <a:buFont typeface="Arial" charset="0"/>
        <a:buChar char="•"/>
        <a:defRPr>
          <a:solidFill>
            <a:srgbClr val="17375E"/>
          </a:solidFill>
          <a:latin typeface="Arial" charset="0"/>
          <a:ea typeface="ＭＳ Ｐゴシック" charset="0"/>
        </a:defRPr>
      </a:lvl4pPr>
      <a:lvl5pPr marL="1722438" indent="-347663" algn="l" rtl="0" eaLnBrk="1" fontAlgn="base" hangingPunct="1">
        <a:spcBef>
          <a:spcPct val="20000"/>
        </a:spcBef>
        <a:spcAft>
          <a:spcPct val="0"/>
        </a:spcAft>
        <a:buFont typeface="Arial" charset="0"/>
        <a:buChar char="•"/>
        <a:defRPr>
          <a:solidFill>
            <a:srgbClr val="17375E"/>
          </a:solidFill>
          <a:latin typeface="Arial" charset="0"/>
          <a:ea typeface="ＭＳ Ｐゴシック" charset="0"/>
        </a:defRPr>
      </a:lvl5pPr>
      <a:lvl6pPr marL="514350" indent="-514350" eaLnBrk="1" hangingPunct="1">
        <a:buFont typeface="Arial"/>
        <a:buChar char="•"/>
        <a:defRPr>
          <a:solidFill>
            <a:schemeClr val="tx2">
              <a:lumMod val="75000"/>
            </a:schemeClr>
          </a:solidFill>
        </a:defRPr>
      </a:lvl6pPr>
      <a:lvl7pPr marL="514350" indent="-514350" eaLnBrk="1" hangingPunct="1">
        <a:buFont typeface="Arial"/>
        <a:buChar char="•"/>
        <a:defRPr>
          <a:solidFill>
            <a:schemeClr val="tx2">
              <a:lumMod val="75000"/>
            </a:schemeClr>
          </a:solidFill>
        </a:defRPr>
      </a:lvl7pPr>
      <a:lvl8pPr marL="2914650" indent="-338138" algn="l" rtl="0" eaLnBrk="1" fontAlgn="base" hangingPunct="1">
        <a:spcBef>
          <a:spcPct val="20000"/>
        </a:spcBef>
        <a:spcAft>
          <a:spcPct val="0"/>
        </a:spcAft>
        <a:buFont typeface="Arial" charset="0"/>
        <a:buChar char="•"/>
        <a:defRPr>
          <a:solidFill>
            <a:srgbClr val="17375E"/>
          </a:solidFill>
          <a:latin typeface="Arial" charset="0"/>
          <a:ea typeface="ＭＳ Ｐゴシック" charset="0"/>
        </a:defRPr>
      </a:lvl8pPr>
      <a:lvl9pPr marL="3371850" indent="-338138" algn="l" rtl="0" eaLnBrk="1" fontAlgn="base" hangingPunct="1">
        <a:spcBef>
          <a:spcPct val="20000"/>
        </a:spcBef>
        <a:spcAft>
          <a:spcPct val="0"/>
        </a:spcAft>
        <a:buFont typeface="Arial" charset="0"/>
        <a:buChar char="•"/>
        <a:defRPr>
          <a:solidFill>
            <a:srgbClr val="17375E"/>
          </a:solidFill>
          <a:latin typeface="Arial" charset="0"/>
          <a:ea typeface="ＭＳ Ｐゴシック" charset="0"/>
        </a:defRPr>
      </a:lvl9pPr>
    </p:bodyStyle>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image" Target="../media/image6.png"/><Relationship Id="rId1" Type="http://schemas.microsoft.com/office/2007/relationships/media" Target="../media/media1.mp4"/><Relationship Id="rId2" Type="http://schemas.openxmlformats.org/officeDocument/2006/relationships/video" Target="../media/media1.mp4"/></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0.gi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3.em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4.png"/><Relationship Id="rId3" Type="http://schemas.openxmlformats.org/officeDocument/2006/relationships/image" Target="../media/image1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6.em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6.em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13.emf"/></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arxiv.org/pdf/1003.2480"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hyperlink" Target="https://dcc.ligo.org/G1400194" TargetMode="External"/><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3.jpg"/></Relationships>
</file>

<file path=ppt/slides/_rels/slide40.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5" Type="http://schemas.openxmlformats.org/officeDocument/2006/relationships/image" Target="../media/image24.png"/><Relationship Id="rId6" Type="http://schemas.openxmlformats.org/officeDocument/2006/relationships/image" Target="../media/image25.png"/><Relationship Id="rId7" Type="http://schemas.openxmlformats.org/officeDocument/2006/relationships/image" Target="../media/image26.png"/><Relationship Id="rId8" Type="http://schemas.openxmlformats.org/officeDocument/2006/relationships/image" Target="../media/image27.png"/><Relationship Id="rId9" Type="http://schemas.openxmlformats.org/officeDocument/2006/relationships/image" Target="../media/image28.png"/><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9.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30.png"/></Relationships>
</file>

<file path=ppt/slides/_rels/slide46.xml.rels><?xml version="1.0" encoding="UTF-8" standalone="yes"?>
<Relationships xmlns="http://schemas.openxmlformats.org/package/2006/relationships"><Relationship Id="rId3" Type="http://schemas.openxmlformats.org/officeDocument/2006/relationships/hyperlink" Target="http://www.et-gw.eu/" TargetMode="External"/><Relationship Id="rId4" Type="http://schemas.openxmlformats.org/officeDocument/2006/relationships/hyperlink" Target="https://dcc.ligo.org/LIGO-T1500290/public" TargetMode="External"/><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4.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emf"/></Relationships>
</file>

<file path=ppt/slides/_rels/slide52.xml.rels><?xml version="1.0" encoding="UTF-8" standalone="yes"?>
<Relationships xmlns="http://schemas.openxmlformats.org/package/2006/relationships"><Relationship Id="rId3" Type="http://schemas.openxmlformats.org/officeDocument/2006/relationships/hyperlink" Target="https://dcc.ligo.org/P1400254" TargetMode="External"/><Relationship Id="rId4" Type="http://schemas.openxmlformats.org/officeDocument/2006/relationships/image" Target="../media/image34.png"/><Relationship Id="rId1" Type="http://schemas.openxmlformats.org/officeDocument/2006/relationships/slideLayout" Target="../slideLayouts/slideLayout1.xml"/><Relationship Id="rId2" Type="http://schemas.openxmlformats.org/officeDocument/2006/relationships/image" Target="../media/image33.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6.png"/><Relationship Id="rId3" Type="http://schemas.openxmlformats.org/officeDocument/2006/relationships/image" Target="../media/image37.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38.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TextShape 1"/>
          <p:cNvSpPr txBox="1"/>
          <p:nvPr/>
        </p:nvSpPr>
        <p:spPr>
          <a:xfrm>
            <a:off x="1143000" y="0"/>
            <a:ext cx="7772400" cy="1262063"/>
          </a:xfrm>
          <a:prstGeom prst="rect">
            <a:avLst/>
          </a:prstGeom>
          <a:noFill/>
          <a:ln>
            <a:noFill/>
          </a:ln>
        </p:spPr>
        <p:txBody>
          <a:bodyPr lIns="0" tIns="0" rIns="0" bIns="0" anchor="ctr"/>
          <a:lstStyle/>
          <a:p>
            <a:pPr algn="ctr" fontAlgn="auto">
              <a:spcBef>
                <a:spcPts val="0"/>
              </a:spcBef>
              <a:spcAft>
                <a:spcPts val="0"/>
              </a:spcAft>
              <a:defRPr/>
            </a:pPr>
            <a:r>
              <a:rPr lang="en-US" sz="3200" dirty="0" smtClean="0">
                <a:solidFill>
                  <a:schemeClr val="tx2">
                    <a:lumMod val="75000"/>
                  </a:schemeClr>
                </a:solidFill>
                <a:latin typeface="+mj-lt"/>
                <a:ea typeface="+mn-ea"/>
                <a:cs typeface="+mn-cs"/>
              </a:rPr>
              <a:t>Gravitational Wave Experiments</a:t>
            </a:r>
            <a:endParaRPr lang="en-US" sz="3200" dirty="0">
              <a:solidFill>
                <a:schemeClr val="tx2">
                  <a:lumMod val="75000"/>
                </a:schemeClr>
              </a:solidFill>
              <a:latin typeface="+mj-lt"/>
              <a:ea typeface="+mn-ea"/>
              <a:cs typeface="+mn-cs"/>
            </a:endParaRP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Turns out that there are many techniques for different frequency </a:t>
            </a:r>
            <a:r>
              <a:rPr lang="en-US" dirty="0" smtClean="0"/>
              <a:t>windows,</a:t>
            </a:r>
            <a:endParaRPr lang="en-US" dirty="0"/>
          </a:p>
        </p:txBody>
      </p:sp>
      <p:sp>
        <p:nvSpPr>
          <p:cNvPr id="3" name="Content Placeholder 2"/>
          <p:cNvSpPr>
            <a:spLocks noGrp="1"/>
          </p:cNvSpPr>
          <p:nvPr>
            <p:ph sz="quarter" idx="10"/>
          </p:nvPr>
        </p:nvSpPr>
        <p:spPr/>
        <p:txBody>
          <a:bodyPr>
            <a:normAutofit fontScale="85000" lnSpcReduction="20000"/>
          </a:bodyPr>
          <a:lstStyle/>
          <a:p>
            <a:pPr>
              <a:buFont typeface="+mj-lt"/>
              <a:buAutoNum type="arabicPeriod"/>
            </a:pPr>
            <a:r>
              <a:rPr lang="en-US" dirty="0" smtClean="0"/>
              <a:t>Direct measurement by looking at the “distance” between two or more free falling masses modulated by GW.</a:t>
            </a:r>
          </a:p>
          <a:p>
            <a:pPr lvl="1"/>
            <a:r>
              <a:rPr lang="en-US" dirty="0" smtClean="0"/>
              <a:t>Terrestrial Interferometers: This talk, O(1~1000) Hz source frequency</a:t>
            </a:r>
          </a:p>
          <a:p>
            <a:pPr lvl="1"/>
            <a:r>
              <a:rPr lang="en-US" dirty="0" smtClean="0"/>
              <a:t>Space Interferometers: O(</a:t>
            </a:r>
            <a:r>
              <a:rPr lang="en-US" dirty="0" err="1" smtClean="0"/>
              <a:t>weeks~seconds</a:t>
            </a:r>
            <a:r>
              <a:rPr lang="en-US" dirty="0" smtClean="0"/>
              <a:t>) source </a:t>
            </a:r>
            <a:r>
              <a:rPr lang="en-US" dirty="0" smtClean="0"/>
              <a:t>period</a:t>
            </a:r>
          </a:p>
          <a:p>
            <a:pPr lvl="2"/>
            <a:r>
              <a:rPr lang="en-US" dirty="0" smtClean="0"/>
              <a:t>LISA path finder just launched (Dec 2015)! Awesomeness!!</a:t>
            </a:r>
            <a:endParaRPr lang="en-US" dirty="0" smtClean="0"/>
          </a:p>
          <a:p>
            <a:pPr lvl="1"/>
            <a:r>
              <a:rPr lang="en-US" dirty="0" smtClean="0"/>
              <a:t>Pulsar Timing Arrays</a:t>
            </a:r>
            <a:r>
              <a:rPr lang="en-US" dirty="0" smtClean="0">
                <a:solidFill>
                  <a:schemeClr val="tx2">
                    <a:lumMod val="75000"/>
                  </a:schemeClr>
                </a:solidFill>
              </a:rPr>
              <a:t>: </a:t>
            </a:r>
            <a:r>
              <a:rPr lang="en-US" dirty="0" smtClean="0">
                <a:solidFill>
                  <a:schemeClr val="tx2">
                    <a:lumMod val="75000"/>
                  </a:schemeClr>
                </a:solidFill>
              </a:rPr>
              <a:t>Dick </a:t>
            </a:r>
            <a:r>
              <a:rPr lang="en-US" dirty="0" smtClean="0">
                <a:solidFill>
                  <a:schemeClr val="tx2">
                    <a:lumMod val="75000"/>
                  </a:schemeClr>
                </a:solidFill>
              </a:rPr>
              <a:t>Manchester’s talk</a:t>
            </a:r>
            <a:r>
              <a:rPr lang="en-US" dirty="0" smtClean="0"/>
              <a:t>, O(1~100 years) source period</a:t>
            </a:r>
          </a:p>
          <a:p>
            <a:pPr lvl="1"/>
            <a:r>
              <a:rPr lang="en-US" dirty="0" smtClean="0"/>
              <a:t>Doppler tracking of satellites (not actively pursued for now) </a:t>
            </a:r>
          </a:p>
          <a:p>
            <a:pPr>
              <a:buFont typeface="+mj-lt"/>
              <a:buAutoNum type="arabicPeriod"/>
            </a:pPr>
            <a:r>
              <a:rPr lang="en-US" dirty="0" smtClean="0"/>
              <a:t>Direct measurement by looking at the the deformation of elastic body caused by GW tidal force.</a:t>
            </a:r>
          </a:p>
          <a:p>
            <a:pPr lvl="1"/>
            <a:r>
              <a:rPr lang="en-US" dirty="0" smtClean="0"/>
              <a:t>Cylinders, spheres, torsion resonators etc.: Narrow band AF</a:t>
            </a:r>
          </a:p>
          <a:p>
            <a:pPr>
              <a:buFont typeface="+mj-lt"/>
              <a:buAutoNum type="arabicPeriod"/>
            </a:pPr>
            <a:r>
              <a:rPr lang="en-US" dirty="0" smtClean="0"/>
              <a:t>Measure the GW signature imprinted in the B-mode polarization of CMB</a:t>
            </a:r>
          </a:p>
          <a:p>
            <a:pPr lvl="1"/>
            <a:r>
              <a:rPr lang="en-US" dirty="0" smtClean="0"/>
              <a:t>Silvia </a:t>
            </a:r>
            <a:r>
              <a:rPr lang="en-US" dirty="0" err="1" smtClean="0"/>
              <a:t>Galli’s</a:t>
            </a:r>
            <a:r>
              <a:rPr lang="en-US" dirty="0" smtClean="0"/>
              <a:t> talk </a:t>
            </a:r>
            <a:r>
              <a:rPr lang="en-US" dirty="0"/>
              <a:t>about </a:t>
            </a:r>
            <a:r>
              <a:rPr lang="en-US" dirty="0" err="1"/>
              <a:t>Keplar</a:t>
            </a:r>
            <a:r>
              <a:rPr lang="en-US" dirty="0"/>
              <a:t> and CMB polarization on Thu</a:t>
            </a:r>
            <a:r>
              <a:rPr lang="en-US" dirty="0" smtClean="0"/>
              <a:t>.: Source period O(universe’s age).</a:t>
            </a:r>
          </a:p>
        </p:txBody>
      </p:sp>
    </p:spTree>
    <p:extLst>
      <p:ext uri="{BB962C8B-B14F-4D97-AF65-F5344CB8AC3E}">
        <p14:creationId xmlns:p14="http://schemas.microsoft.com/office/powerpoint/2010/main" val="1107078749"/>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Many potentially interesting sources.</a:t>
            </a:r>
            <a:endParaRPr lang="en-US" dirty="0"/>
          </a:p>
        </p:txBody>
      </p:sp>
    </p:spTree>
    <p:extLst>
      <p:ext uri="{BB962C8B-B14F-4D97-AF65-F5344CB8AC3E}">
        <p14:creationId xmlns:p14="http://schemas.microsoft.com/office/powerpoint/2010/main" val="134400028"/>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Coalescing binary system</a:t>
            </a:r>
            <a:endParaRPr lang="en-US" dirty="0"/>
          </a:p>
        </p:txBody>
      </p:sp>
      <p:sp>
        <p:nvSpPr>
          <p:cNvPr id="4" name="Content Placeholder 3"/>
          <p:cNvSpPr>
            <a:spLocks noGrp="1"/>
          </p:cNvSpPr>
          <p:nvPr>
            <p:ph sz="quarter" idx="10"/>
          </p:nvPr>
        </p:nvSpPr>
        <p:spPr>
          <a:xfrm>
            <a:off x="592137" y="1380891"/>
            <a:ext cx="8728023" cy="2892669"/>
          </a:xfrm>
        </p:spPr>
        <p:txBody>
          <a:bodyPr>
            <a:normAutofit/>
          </a:bodyPr>
          <a:lstStyle/>
          <a:p>
            <a:r>
              <a:rPr lang="en-US" dirty="0" smtClean="0"/>
              <a:t>NSNS, BHBH, NSBH</a:t>
            </a:r>
          </a:p>
          <a:p>
            <a:pPr lvl="1"/>
            <a:r>
              <a:rPr lang="en-US" dirty="0"/>
              <a:t>T</a:t>
            </a:r>
            <a:r>
              <a:rPr lang="en-US" dirty="0" smtClean="0"/>
              <a:t>errestrial interferometers for compact system</a:t>
            </a:r>
          </a:p>
          <a:p>
            <a:pPr lvl="1"/>
            <a:r>
              <a:rPr lang="en-US" dirty="0" smtClean="0"/>
              <a:t>Space IFOs for the massive BBH.</a:t>
            </a:r>
          </a:p>
          <a:p>
            <a:pPr lvl="1"/>
            <a:r>
              <a:rPr lang="en-US" dirty="0" smtClean="0"/>
              <a:t>PTAs for super massive BBH.</a:t>
            </a:r>
          </a:p>
        </p:txBody>
      </p:sp>
      <p:pic>
        <p:nvPicPr>
          <p:cNvPr id="9" name="Merge_Horizontal.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191773" y="3304316"/>
            <a:ext cx="5822797" cy="3930388"/>
          </a:xfrm>
          <a:prstGeom prst="rect">
            <a:avLst/>
          </a:prstGeom>
        </p:spPr>
      </p:pic>
      <p:sp>
        <p:nvSpPr>
          <p:cNvPr id="10" name="TextBox 9"/>
          <p:cNvSpPr txBox="1"/>
          <p:nvPr/>
        </p:nvSpPr>
        <p:spPr>
          <a:xfrm>
            <a:off x="2191773" y="6681272"/>
            <a:ext cx="7888852" cy="369332"/>
          </a:xfrm>
          <a:prstGeom prst="rect">
            <a:avLst/>
          </a:prstGeom>
          <a:noFill/>
        </p:spPr>
        <p:txBody>
          <a:bodyPr wrap="square" rtlCol="0">
            <a:spAutoFit/>
          </a:bodyPr>
          <a:lstStyle/>
          <a:p>
            <a:r>
              <a:rPr lang="en-US" dirty="0" smtClean="0"/>
              <a:t>Artistic animation: NASA</a:t>
            </a:r>
            <a:r>
              <a:rPr lang="en-US" dirty="0"/>
              <a:t>/Goddard Space Flight Center </a:t>
            </a:r>
          </a:p>
        </p:txBody>
      </p:sp>
    </p:spTree>
    <p:extLst>
      <p:ext uri="{BB962C8B-B14F-4D97-AF65-F5344CB8AC3E}">
        <p14:creationId xmlns:p14="http://schemas.microsoft.com/office/powerpoint/2010/main" val="97345510"/>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9"/>
                                        </p:tgtEl>
                                      </p:cBhvr>
                                    </p:cmd>
                                  </p:childTnLst>
                                </p:cTn>
                              </p:par>
                            </p:childTnLst>
                          </p:cTn>
                        </p:par>
                      </p:childTnLst>
                    </p:cTn>
                  </p:par>
                </p:childTnLst>
              </p:cTn>
              <p:nextCondLst>
                <p:cond evt="onClick" delay="0">
                  <p:tgtEl>
                    <p:spTgt spid="9"/>
                  </p:tgtEl>
                </p:cond>
              </p:nextCondLst>
            </p:seq>
            <p:video>
              <p:cMediaNode vol="80000">
                <p:cTn id="7" fill="hold" display="0">
                  <p:stCondLst>
                    <p:cond delay="indefinite"/>
                  </p:stCondLst>
                </p:cTn>
                <p:tgtEl>
                  <p:spTgt spid="9"/>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3949153" y="3011608"/>
            <a:ext cx="5988085" cy="3974433"/>
          </a:xfrm>
          <a:prstGeom prst="rect">
            <a:avLst/>
          </a:prstGeom>
        </p:spPr>
      </p:pic>
      <p:sp>
        <p:nvSpPr>
          <p:cNvPr id="2" name="Title 1"/>
          <p:cNvSpPr>
            <a:spLocks noGrp="1"/>
          </p:cNvSpPr>
          <p:nvPr>
            <p:ph type="title"/>
          </p:nvPr>
        </p:nvSpPr>
        <p:spPr/>
        <p:txBody>
          <a:bodyPr/>
          <a:lstStyle/>
          <a:p>
            <a:r>
              <a:rPr lang="en-US" dirty="0" smtClean="0"/>
              <a:t>Coalescing binary system:</a:t>
            </a:r>
            <a:br>
              <a:rPr lang="en-US" dirty="0" smtClean="0"/>
            </a:br>
            <a:r>
              <a:rPr lang="en-US" dirty="0" smtClean="0"/>
              <a:t>Numerical relativity is the key</a:t>
            </a:r>
            <a:endParaRPr lang="en-US" dirty="0"/>
          </a:p>
        </p:txBody>
      </p:sp>
      <p:sp>
        <p:nvSpPr>
          <p:cNvPr id="5" name="Content Placeholder 4"/>
          <p:cNvSpPr>
            <a:spLocks noGrp="1"/>
          </p:cNvSpPr>
          <p:nvPr>
            <p:ph sz="quarter" idx="10"/>
          </p:nvPr>
        </p:nvSpPr>
        <p:spPr/>
        <p:txBody>
          <a:bodyPr/>
          <a:lstStyle/>
          <a:p>
            <a:r>
              <a:rPr lang="en-US" dirty="0" smtClean="0"/>
              <a:t>Numerical relativity is the primary tool to know the waveform, and is essential for the detection and source parameter extraction.</a:t>
            </a:r>
          </a:p>
          <a:p>
            <a:pPr marL="514350" lvl="1" indent="-514350"/>
            <a:r>
              <a:rPr lang="en-US" dirty="0" smtClean="0"/>
              <a:t>L</a:t>
            </a:r>
            <a:r>
              <a:rPr lang="en-US" dirty="0" smtClean="0"/>
              <a:t>uc</a:t>
            </a:r>
            <a:r>
              <a:rPr lang="en-US" dirty="0" smtClean="0"/>
              <a:t> </a:t>
            </a:r>
            <a:r>
              <a:rPr lang="en-US" dirty="0" err="1" smtClean="0"/>
              <a:t>Branchet</a:t>
            </a:r>
            <a:r>
              <a:rPr lang="en-US" dirty="0"/>
              <a:t> </a:t>
            </a:r>
            <a:r>
              <a:rPr lang="en-US" dirty="0" smtClean="0"/>
              <a:t>today</a:t>
            </a:r>
            <a:r>
              <a:rPr lang="en-US" dirty="0" smtClean="0"/>
              <a:t>.</a:t>
            </a:r>
            <a:endParaRPr lang="en-US" dirty="0" smtClean="0"/>
          </a:p>
          <a:p>
            <a:pPr marL="514350" lvl="1" indent="-514350"/>
            <a:r>
              <a:rPr lang="en-US" dirty="0" err="1" smtClean="0"/>
              <a:t>Harald</a:t>
            </a:r>
            <a:r>
              <a:rPr lang="en-US" dirty="0" smtClean="0"/>
              <a:t> Pfeiffer </a:t>
            </a:r>
            <a:r>
              <a:rPr lang="en-US" dirty="0"/>
              <a:t>on Wed.</a:t>
            </a:r>
          </a:p>
          <a:p>
            <a:pPr marL="514350" lvl="1" indent="-514350"/>
            <a:endParaRPr lang="en-US" dirty="0" smtClean="0"/>
          </a:p>
          <a:p>
            <a:pPr marL="514350" lvl="1" indent="-514350"/>
            <a:endParaRPr lang="en-US" dirty="0"/>
          </a:p>
          <a:p>
            <a:endParaRPr lang="en-US" dirty="0" smtClean="0"/>
          </a:p>
          <a:p>
            <a:endParaRPr lang="en-US" dirty="0" smtClean="0"/>
          </a:p>
          <a:p>
            <a:endParaRPr lang="en-US" dirty="0"/>
          </a:p>
        </p:txBody>
      </p:sp>
    </p:spTree>
    <p:extLst>
      <p:ext uri="{BB962C8B-B14F-4D97-AF65-F5344CB8AC3E}">
        <p14:creationId xmlns:p14="http://schemas.microsoft.com/office/powerpoint/2010/main" val="207200686"/>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Periodic sources and Bursts</a:t>
            </a:r>
            <a:endParaRPr lang="en-US" dirty="0"/>
          </a:p>
        </p:txBody>
      </p:sp>
      <p:pic>
        <p:nvPicPr>
          <p:cNvPr id="3" name="Picture 2"/>
          <p:cNvPicPr>
            <a:picLocks noChangeAspect="1"/>
          </p:cNvPicPr>
          <p:nvPr/>
        </p:nvPicPr>
        <p:blipFill>
          <a:blip r:embed="rId3"/>
          <a:stretch>
            <a:fillRect/>
          </a:stretch>
        </p:blipFill>
        <p:spPr>
          <a:xfrm>
            <a:off x="5961526" y="2123091"/>
            <a:ext cx="4119099" cy="2465980"/>
          </a:xfrm>
          <a:prstGeom prst="rect">
            <a:avLst/>
          </a:prstGeom>
        </p:spPr>
      </p:pic>
      <p:sp>
        <p:nvSpPr>
          <p:cNvPr id="8" name="Content Placeholder 3"/>
          <p:cNvSpPr txBox="1">
            <a:spLocks/>
          </p:cNvSpPr>
          <p:nvPr/>
        </p:nvSpPr>
        <p:spPr>
          <a:xfrm>
            <a:off x="592138" y="1627522"/>
            <a:ext cx="8687056" cy="1835554"/>
          </a:xfrm>
          <a:prstGeom prst="rect">
            <a:avLst/>
          </a:prstGeom>
        </p:spPr>
        <p:txBody>
          <a:bodyPr vert="horz" lIns="91440" tIns="45720" rIns="91440" bIns="45720" rtlCol="0">
            <a:normAutofit/>
          </a:bodyPr>
          <a:lstStyle>
            <a:lvl1pPr marL="514350" indent="-514350" algn="l" rtl="0" eaLnBrk="1" fontAlgn="base" hangingPunct="1">
              <a:spcBef>
                <a:spcPct val="20000"/>
              </a:spcBef>
              <a:spcAft>
                <a:spcPct val="0"/>
              </a:spcAft>
              <a:buFont typeface="Arial" charset="0"/>
              <a:buChar char="•"/>
              <a:defRPr sz="2800">
                <a:solidFill>
                  <a:srgbClr val="17375E"/>
                </a:solidFill>
                <a:latin typeface="Arial" charset="0"/>
                <a:ea typeface="ＭＳ Ｐゴシック" charset="0"/>
                <a:cs typeface="ＭＳ Ｐゴシック" charset="0"/>
              </a:defRPr>
            </a:lvl1pPr>
            <a:lvl2pPr marL="747713" indent="-295275" algn="l" rtl="0" eaLnBrk="1" fontAlgn="base" hangingPunct="1">
              <a:spcBef>
                <a:spcPct val="20000"/>
              </a:spcBef>
              <a:spcAft>
                <a:spcPct val="0"/>
              </a:spcAft>
              <a:buFont typeface="Arial" charset="0"/>
              <a:buChar char="•"/>
              <a:defRPr sz="2400">
                <a:solidFill>
                  <a:srgbClr val="17375E"/>
                </a:solidFill>
                <a:latin typeface="Arial" charset="0"/>
                <a:ea typeface="ＭＳ Ｐゴシック" charset="0"/>
              </a:defRPr>
            </a:lvl2pPr>
            <a:lvl3pPr marL="1077913" indent="-330200" algn="l" rtl="0" eaLnBrk="1" fontAlgn="base" hangingPunct="1">
              <a:spcBef>
                <a:spcPct val="20000"/>
              </a:spcBef>
              <a:spcAft>
                <a:spcPct val="0"/>
              </a:spcAft>
              <a:buFont typeface="Arial" charset="0"/>
              <a:buChar char="•"/>
              <a:defRPr sz="2000">
                <a:solidFill>
                  <a:srgbClr val="17375E"/>
                </a:solidFill>
                <a:latin typeface="Arial" charset="0"/>
                <a:ea typeface="ＭＳ Ｐゴシック" charset="0"/>
              </a:defRPr>
            </a:lvl3pPr>
            <a:lvl4pPr marL="1427163" indent="-400050" algn="l" rtl="0" eaLnBrk="1" fontAlgn="base" hangingPunct="1">
              <a:spcBef>
                <a:spcPct val="20000"/>
              </a:spcBef>
              <a:spcAft>
                <a:spcPct val="0"/>
              </a:spcAft>
              <a:buFont typeface="Arial" charset="0"/>
              <a:buChar char="•"/>
              <a:defRPr>
                <a:solidFill>
                  <a:srgbClr val="17375E"/>
                </a:solidFill>
                <a:latin typeface="Arial" charset="0"/>
                <a:ea typeface="ＭＳ Ｐゴシック" charset="0"/>
              </a:defRPr>
            </a:lvl4pPr>
            <a:lvl5pPr marL="1722438" indent="-347663" algn="l" rtl="0" eaLnBrk="1" fontAlgn="base" hangingPunct="1">
              <a:spcBef>
                <a:spcPct val="20000"/>
              </a:spcBef>
              <a:spcAft>
                <a:spcPct val="0"/>
              </a:spcAft>
              <a:buFont typeface="Arial" charset="0"/>
              <a:buChar char="•"/>
              <a:defRPr>
                <a:solidFill>
                  <a:srgbClr val="17375E"/>
                </a:solidFill>
                <a:latin typeface="Arial" charset="0"/>
                <a:ea typeface="ＭＳ Ｐゴシック" charset="0"/>
              </a:defRPr>
            </a:lvl5pPr>
            <a:lvl6pPr marL="514350" indent="-514350" eaLnBrk="1" hangingPunct="1">
              <a:buFont typeface="Arial"/>
              <a:buChar char="•"/>
              <a:defRPr>
                <a:solidFill>
                  <a:schemeClr val="tx2">
                    <a:lumMod val="75000"/>
                  </a:schemeClr>
                </a:solidFill>
              </a:defRPr>
            </a:lvl6pPr>
            <a:lvl7pPr marL="514350" indent="-514350" eaLnBrk="1" hangingPunct="1">
              <a:buFont typeface="Arial"/>
              <a:buChar char="•"/>
              <a:defRPr>
                <a:solidFill>
                  <a:schemeClr val="tx2">
                    <a:lumMod val="75000"/>
                  </a:schemeClr>
                </a:solidFill>
              </a:defRPr>
            </a:lvl7pPr>
            <a:lvl8pPr marL="2914650" indent="-338138" algn="l" rtl="0" eaLnBrk="1" fontAlgn="base" hangingPunct="1">
              <a:spcBef>
                <a:spcPct val="20000"/>
              </a:spcBef>
              <a:spcAft>
                <a:spcPct val="0"/>
              </a:spcAft>
              <a:buFont typeface="Arial" charset="0"/>
              <a:buChar char="•"/>
              <a:defRPr>
                <a:solidFill>
                  <a:srgbClr val="17375E"/>
                </a:solidFill>
                <a:latin typeface="Arial" charset="0"/>
                <a:ea typeface="ＭＳ Ｐゴシック" charset="0"/>
              </a:defRPr>
            </a:lvl8pPr>
            <a:lvl9pPr marL="3371850" indent="-338138" algn="l" rtl="0" eaLnBrk="1" fontAlgn="base" hangingPunct="1">
              <a:spcBef>
                <a:spcPct val="20000"/>
              </a:spcBef>
              <a:spcAft>
                <a:spcPct val="0"/>
              </a:spcAft>
              <a:buFont typeface="Arial" charset="0"/>
              <a:buChar char="•"/>
              <a:defRPr>
                <a:solidFill>
                  <a:srgbClr val="17375E"/>
                </a:solidFill>
                <a:latin typeface="Arial" charset="0"/>
                <a:ea typeface="ＭＳ Ｐゴシック" charset="0"/>
              </a:defRPr>
            </a:lvl9pPr>
          </a:lstStyle>
          <a:p>
            <a:r>
              <a:rPr lang="en-US" dirty="0" smtClean="0"/>
              <a:t>Periodic: Binary pulsars, spinning NS, X-ray binaries</a:t>
            </a:r>
          </a:p>
        </p:txBody>
      </p:sp>
      <p:sp>
        <p:nvSpPr>
          <p:cNvPr id="9" name="Content Placeholder 3"/>
          <p:cNvSpPr txBox="1">
            <a:spLocks/>
          </p:cNvSpPr>
          <p:nvPr/>
        </p:nvSpPr>
        <p:spPr>
          <a:xfrm>
            <a:off x="592138" y="4811987"/>
            <a:ext cx="8687056" cy="1835554"/>
          </a:xfrm>
          <a:prstGeom prst="rect">
            <a:avLst/>
          </a:prstGeom>
        </p:spPr>
        <p:txBody>
          <a:bodyPr vert="horz" lIns="91440" tIns="45720" rIns="91440" bIns="45720" rtlCol="0">
            <a:normAutofit/>
          </a:bodyPr>
          <a:lstStyle>
            <a:lvl1pPr marL="514350" indent="-514350" algn="l" rtl="0" eaLnBrk="1" fontAlgn="base" hangingPunct="1">
              <a:spcBef>
                <a:spcPct val="20000"/>
              </a:spcBef>
              <a:spcAft>
                <a:spcPct val="0"/>
              </a:spcAft>
              <a:buFont typeface="Arial" charset="0"/>
              <a:buChar char="•"/>
              <a:defRPr sz="2800">
                <a:solidFill>
                  <a:srgbClr val="17375E"/>
                </a:solidFill>
                <a:latin typeface="Arial" charset="0"/>
                <a:ea typeface="ＭＳ Ｐゴシック" charset="0"/>
                <a:cs typeface="ＭＳ Ｐゴシック" charset="0"/>
              </a:defRPr>
            </a:lvl1pPr>
            <a:lvl2pPr marL="747713" indent="-295275" algn="l" rtl="0" eaLnBrk="1" fontAlgn="base" hangingPunct="1">
              <a:spcBef>
                <a:spcPct val="20000"/>
              </a:spcBef>
              <a:spcAft>
                <a:spcPct val="0"/>
              </a:spcAft>
              <a:buFont typeface="Arial" charset="0"/>
              <a:buChar char="•"/>
              <a:defRPr sz="2400">
                <a:solidFill>
                  <a:srgbClr val="17375E"/>
                </a:solidFill>
                <a:latin typeface="Arial" charset="0"/>
                <a:ea typeface="ＭＳ Ｐゴシック" charset="0"/>
              </a:defRPr>
            </a:lvl2pPr>
            <a:lvl3pPr marL="1077913" indent="-330200" algn="l" rtl="0" eaLnBrk="1" fontAlgn="base" hangingPunct="1">
              <a:spcBef>
                <a:spcPct val="20000"/>
              </a:spcBef>
              <a:spcAft>
                <a:spcPct val="0"/>
              </a:spcAft>
              <a:buFont typeface="Arial" charset="0"/>
              <a:buChar char="•"/>
              <a:defRPr sz="2000">
                <a:solidFill>
                  <a:srgbClr val="17375E"/>
                </a:solidFill>
                <a:latin typeface="Arial" charset="0"/>
                <a:ea typeface="ＭＳ Ｐゴシック" charset="0"/>
              </a:defRPr>
            </a:lvl3pPr>
            <a:lvl4pPr marL="1427163" indent="-400050" algn="l" rtl="0" eaLnBrk="1" fontAlgn="base" hangingPunct="1">
              <a:spcBef>
                <a:spcPct val="20000"/>
              </a:spcBef>
              <a:spcAft>
                <a:spcPct val="0"/>
              </a:spcAft>
              <a:buFont typeface="Arial" charset="0"/>
              <a:buChar char="•"/>
              <a:defRPr>
                <a:solidFill>
                  <a:srgbClr val="17375E"/>
                </a:solidFill>
                <a:latin typeface="Arial" charset="0"/>
                <a:ea typeface="ＭＳ Ｐゴシック" charset="0"/>
              </a:defRPr>
            </a:lvl4pPr>
            <a:lvl5pPr marL="1722438" indent="-347663" algn="l" rtl="0" eaLnBrk="1" fontAlgn="base" hangingPunct="1">
              <a:spcBef>
                <a:spcPct val="20000"/>
              </a:spcBef>
              <a:spcAft>
                <a:spcPct val="0"/>
              </a:spcAft>
              <a:buFont typeface="Arial" charset="0"/>
              <a:buChar char="•"/>
              <a:defRPr>
                <a:solidFill>
                  <a:srgbClr val="17375E"/>
                </a:solidFill>
                <a:latin typeface="Arial" charset="0"/>
                <a:ea typeface="ＭＳ Ｐゴシック" charset="0"/>
              </a:defRPr>
            </a:lvl5pPr>
            <a:lvl6pPr marL="514350" indent="-514350" eaLnBrk="1" hangingPunct="1">
              <a:buFont typeface="Arial"/>
              <a:buChar char="•"/>
              <a:defRPr>
                <a:solidFill>
                  <a:schemeClr val="tx2">
                    <a:lumMod val="75000"/>
                  </a:schemeClr>
                </a:solidFill>
              </a:defRPr>
            </a:lvl6pPr>
            <a:lvl7pPr marL="514350" indent="-514350" eaLnBrk="1" hangingPunct="1">
              <a:buFont typeface="Arial"/>
              <a:buChar char="•"/>
              <a:defRPr>
                <a:solidFill>
                  <a:schemeClr val="tx2">
                    <a:lumMod val="75000"/>
                  </a:schemeClr>
                </a:solidFill>
              </a:defRPr>
            </a:lvl7pPr>
            <a:lvl8pPr marL="2914650" indent="-338138" algn="l" rtl="0" eaLnBrk="1" fontAlgn="base" hangingPunct="1">
              <a:spcBef>
                <a:spcPct val="20000"/>
              </a:spcBef>
              <a:spcAft>
                <a:spcPct val="0"/>
              </a:spcAft>
              <a:buFont typeface="Arial" charset="0"/>
              <a:buChar char="•"/>
              <a:defRPr>
                <a:solidFill>
                  <a:srgbClr val="17375E"/>
                </a:solidFill>
                <a:latin typeface="Arial" charset="0"/>
                <a:ea typeface="ＭＳ Ｐゴシック" charset="0"/>
              </a:defRPr>
            </a:lvl8pPr>
            <a:lvl9pPr marL="3371850" indent="-338138" algn="l" rtl="0" eaLnBrk="1" fontAlgn="base" hangingPunct="1">
              <a:spcBef>
                <a:spcPct val="20000"/>
              </a:spcBef>
              <a:spcAft>
                <a:spcPct val="0"/>
              </a:spcAft>
              <a:buFont typeface="Arial" charset="0"/>
              <a:buChar char="•"/>
              <a:defRPr>
                <a:solidFill>
                  <a:srgbClr val="17375E"/>
                </a:solidFill>
                <a:latin typeface="Arial" charset="0"/>
                <a:ea typeface="ＭＳ Ｐゴシック" charset="0"/>
              </a:defRPr>
            </a:lvl9pPr>
          </a:lstStyle>
          <a:p>
            <a:r>
              <a:rPr lang="en-US" dirty="0" smtClean="0"/>
              <a:t>Burst: e.g. </a:t>
            </a:r>
            <a:r>
              <a:rPr lang="en-US" dirty="0" err="1" smtClean="0"/>
              <a:t>supernovea</a:t>
            </a:r>
            <a:r>
              <a:rPr lang="en-US" dirty="0" smtClean="0"/>
              <a:t> with asymmetric collapse.</a:t>
            </a:r>
          </a:p>
          <a:p>
            <a:pPr lvl="1"/>
            <a:r>
              <a:rPr lang="en-US" dirty="0" smtClean="0"/>
              <a:t>Unknown waveform</a:t>
            </a:r>
          </a:p>
          <a:p>
            <a:pPr lvl="1"/>
            <a:r>
              <a:rPr lang="en-US" dirty="0" smtClean="0"/>
              <a:t>Mostly for terrestrial detectors </a:t>
            </a:r>
          </a:p>
        </p:txBody>
      </p:sp>
    </p:spTree>
    <p:extLst>
      <p:ext uri="{BB962C8B-B14F-4D97-AF65-F5344CB8AC3E}">
        <p14:creationId xmlns:p14="http://schemas.microsoft.com/office/powerpoint/2010/main" val="176624906"/>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Stochastic GW</a:t>
            </a:r>
            <a:endParaRPr lang="en-US" dirty="0"/>
          </a:p>
        </p:txBody>
      </p:sp>
      <p:sp>
        <p:nvSpPr>
          <p:cNvPr id="3" name="Content Placeholder 2"/>
          <p:cNvSpPr>
            <a:spLocks noGrp="1"/>
          </p:cNvSpPr>
          <p:nvPr>
            <p:ph sz="quarter" idx="10"/>
          </p:nvPr>
        </p:nvSpPr>
        <p:spPr>
          <a:xfrm>
            <a:off x="515939" y="1757363"/>
            <a:ext cx="4912288" cy="4992687"/>
          </a:xfrm>
        </p:spPr>
        <p:txBody>
          <a:bodyPr>
            <a:normAutofit lnSpcReduction="10000"/>
          </a:bodyPr>
          <a:lstStyle/>
          <a:p>
            <a:r>
              <a:rPr lang="en-US" dirty="0" smtClean="0"/>
              <a:t>Superposition of </a:t>
            </a:r>
            <a:r>
              <a:rPr lang="en-US" dirty="0" smtClean="0"/>
              <a:t>many </a:t>
            </a:r>
            <a:r>
              <a:rPr lang="en-US" dirty="0" smtClean="0"/>
              <a:t>binary </a:t>
            </a:r>
            <a:r>
              <a:rPr lang="en-US" dirty="0" smtClean="0"/>
              <a:t>mergers, rotating NS, </a:t>
            </a:r>
            <a:r>
              <a:rPr lang="en-US" dirty="0" err="1" smtClean="0"/>
              <a:t>magnetars</a:t>
            </a:r>
            <a:r>
              <a:rPr lang="en-US" dirty="0" smtClean="0"/>
              <a:t>, supernovae</a:t>
            </a:r>
            <a:endParaRPr lang="en-US" dirty="0" smtClean="0"/>
          </a:p>
          <a:p>
            <a:pPr lvl="1"/>
            <a:r>
              <a:rPr lang="en-US" dirty="0" smtClean="0"/>
              <a:t>Terrestrial IFO, Space IFO, PTA, depending on the frequency</a:t>
            </a:r>
          </a:p>
          <a:p>
            <a:r>
              <a:rPr lang="en-US" dirty="0" smtClean="0"/>
              <a:t>Primordial GW</a:t>
            </a:r>
          </a:p>
          <a:p>
            <a:pPr lvl="1"/>
            <a:r>
              <a:rPr lang="en-US" dirty="0" smtClean="0"/>
              <a:t>Terrestrial and space IFO, PTA, and B-mode polarization searches, depending on the frequency</a:t>
            </a:r>
            <a:endParaRPr lang="en-US" dirty="0"/>
          </a:p>
        </p:txBody>
      </p:sp>
      <p:pic>
        <p:nvPicPr>
          <p:cNvPr id="4" name="Picture 3" descr="History_of_the_Universe.sv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28225" y="3946082"/>
            <a:ext cx="4690808" cy="3625604"/>
          </a:xfrm>
          <a:prstGeom prst="rect">
            <a:avLst/>
          </a:prstGeom>
        </p:spPr>
      </p:pic>
    </p:spTree>
    <p:extLst>
      <p:ext uri="{BB962C8B-B14F-4D97-AF65-F5344CB8AC3E}">
        <p14:creationId xmlns:p14="http://schemas.microsoft.com/office/powerpoint/2010/main" val="2335769716"/>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Interferometers and LIGO</a:t>
            </a:r>
            <a:endParaRPr lang="en-US" dirty="0"/>
          </a:p>
        </p:txBody>
      </p:sp>
    </p:spTree>
    <p:extLst>
      <p:ext uri="{BB962C8B-B14F-4D97-AF65-F5344CB8AC3E}">
        <p14:creationId xmlns:p14="http://schemas.microsoft.com/office/powerpoint/2010/main" val="2465677845"/>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678563" y="6000827"/>
            <a:ext cx="2251699" cy="369332"/>
          </a:xfrm>
          <a:prstGeom prst="rect">
            <a:avLst/>
          </a:prstGeom>
          <a:noFill/>
        </p:spPr>
        <p:txBody>
          <a:bodyPr wrap="square" rtlCol="0">
            <a:spAutoFit/>
          </a:bodyPr>
          <a:lstStyle/>
          <a:p>
            <a:r>
              <a:rPr lang="en-US" dirty="0" smtClean="0"/>
              <a:t>Plus-polarized wave</a:t>
            </a:r>
            <a:endParaRPr lang="en-US" dirty="0"/>
          </a:p>
        </p:txBody>
      </p:sp>
      <p:sp>
        <p:nvSpPr>
          <p:cNvPr id="2" name="Title 1"/>
          <p:cNvSpPr>
            <a:spLocks noGrp="1"/>
          </p:cNvSpPr>
          <p:nvPr>
            <p:ph type="title"/>
          </p:nvPr>
        </p:nvSpPr>
        <p:spPr/>
        <p:txBody>
          <a:bodyPr/>
          <a:lstStyle/>
          <a:p>
            <a:r>
              <a:rPr lang="en-US" dirty="0" smtClean="0"/>
              <a:t>Effect of GW on </a:t>
            </a:r>
            <a:r>
              <a:rPr lang="en-US" dirty="0" smtClean="0"/>
              <a:t>free-falling masses</a:t>
            </a:r>
            <a:endParaRPr lang="en-US" dirty="0"/>
          </a:p>
        </p:txBody>
      </p:sp>
      <p:pic>
        <p:nvPicPr>
          <p:cNvPr id="6" name="Content Placeholder 5" descr="masses_anmiated_loop.gif"/>
          <p:cNvPicPr>
            <a:picLocks noGrp="1" noChangeAspect="1"/>
          </p:cNvPicPr>
          <p:nvPr>
            <p:ph sz="quarter" idx="10"/>
          </p:nvPr>
        </p:nvPicPr>
        <p:blipFill>
          <a:blip r:embed="rId3">
            <a:extLst>
              <a:ext uri="{28A0092B-C50C-407E-A947-70E740481C1C}">
                <a14:useLocalDpi xmlns:a14="http://schemas.microsoft.com/office/drawing/2010/main" val="0"/>
              </a:ext>
            </a:extLst>
          </a:blip>
          <a:srcRect t="10619" b="10619"/>
          <a:stretch>
            <a:fillRect/>
          </a:stretch>
        </p:blipFill>
        <p:spPr>
          <a:xfrm>
            <a:off x="800100" y="2114519"/>
            <a:ext cx="8455025" cy="4992687"/>
          </a:xfrm>
        </p:spPr>
      </p:pic>
      <p:sp>
        <p:nvSpPr>
          <p:cNvPr id="9" name="Text Placeholder 8"/>
          <p:cNvSpPr>
            <a:spLocks noGrp="1"/>
          </p:cNvSpPr>
          <p:nvPr>
            <p:ph type="body" idx="4294967295"/>
          </p:nvPr>
        </p:nvSpPr>
        <p:spPr>
          <a:xfrm>
            <a:off x="138906" y="1447804"/>
            <a:ext cx="9941719" cy="2090737"/>
          </a:xfrm>
        </p:spPr>
        <p:txBody>
          <a:bodyPr>
            <a:normAutofit/>
          </a:bodyPr>
          <a:lstStyle/>
          <a:p>
            <a:r>
              <a:rPr lang="en-US" dirty="0"/>
              <a:t>D</a:t>
            </a:r>
            <a:r>
              <a:rPr lang="en-US" dirty="0" smtClean="0"/>
              <a:t>istance </a:t>
            </a:r>
            <a:r>
              <a:rPr lang="en-US" dirty="0" smtClean="0"/>
              <a:t>between </a:t>
            </a:r>
            <a:r>
              <a:rPr lang="en-US" dirty="0" smtClean="0"/>
              <a:t>free</a:t>
            </a:r>
            <a:r>
              <a:rPr lang="en-US" dirty="0" smtClean="0"/>
              <a:t>-falling masses is stretched in one direction, compressed in the other.</a:t>
            </a:r>
          </a:p>
          <a:p>
            <a:r>
              <a:rPr lang="en-US" dirty="0" smtClean="0"/>
              <a:t>Two </a:t>
            </a:r>
            <a:r>
              <a:rPr lang="en-US" dirty="0" smtClean="0"/>
              <a:t>polarizations.</a:t>
            </a:r>
            <a:endParaRPr lang="en-US" dirty="0" smtClean="0"/>
          </a:p>
          <a:p>
            <a:pPr marL="0" indent="0">
              <a:buNone/>
            </a:pPr>
            <a:endParaRPr lang="en-US" dirty="0"/>
          </a:p>
        </p:txBody>
      </p:sp>
      <p:sp>
        <p:nvSpPr>
          <p:cNvPr id="8" name="TextBox 7"/>
          <p:cNvSpPr txBox="1"/>
          <p:nvPr/>
        </p:nvSpPr>
        <p:spPr>
          <a:xfrm>
            <a:off x="6018762" y="6000827"/>
            <a:ext cx="2251699" cy="369332"/>
          </a:xfrm>
          <a:prstGeom prst="rect">
            <a:avLst/>
          </a:prstGeom>
          <a:noFill/>
        </p:spPr>
        <p:txBody>
          <a:bodyPr wrap="square" rtlCol="0">
            <a:spAutoFit/>
          </a:bodyPr>
          <a:lstStyle/>
          <a:p>
            <a:r>
              <a:rPr lang="en-US" dirty="0"/>
              <a:t>X</a:t>
            </a:r>
            <a:r>
              <a:rPr lang="en-US" dirty="0" smtClean="0"/>
              <a:t>-polarized wave</a:t>
            </a:r>
            <a:endParaRPr lang="en-US" dirty="0"/>
          </a:p>
        </p:txBody>
      </p:sp>
      <p:sp>
        <p:nvSpPr>
          <p:cNvPr id="11" name="Oval 10"/>
          <p:cNvSpPr/>
          <p:nvPr/>
        </p:nvSpPr>
        <p:spPr>
          <a:xfrm>
            <a:off x="1090574" y="5805191"/>
            <a:ext cx="288140" cy="28814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2" name="Oval 11"/>
          <p:cNvSpPr/>
          <p:nvPr/>
        </p:nvSpPr>
        <p:spPr>
          <a:xfrm>
            <a:off x="1160871" y="5875488"/>
            <a:ext cx="147547" cy="147547"/>
          </a:xfrm>
          <a:prstGeom prst="ellipse">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14" name="TextBox 13"/>
          <p:cNvSpPr txBox="1"/>
          <p:nvPr/>
        </p:nvSpPr>
        <p:spPr>
          <a:xfrm>
            <a:off x="375580" y="6232065"/>
            <a:ext cx="2230356" cy="523220"/>
          </a:xfrm>
          <a:prstGeom prst="rect">
            <a:avLst/>
          </a:prstGeom>
          <a:noFill/>
        </p:spPr>
        <p:txBody>
          <a:bodyPr wrap="square" rtlCol="0">
            <a:spAutoFit/>
          </a:bodyPr>
          <a:lstStyle/>
          <a:p>
            <a:r>
              <a:rPr lang="en-US" sz="1400" dirty="0" smtClean="0"/>
              <a:t>Propagation axis</a:t>
            </a:r>
          </a:p>
          <a:p>
            <a:r>
              <a:rPr lang="en-US" sz="1400" dirty="0" smtClean="0"/>
              <a:t>(perpendicular to screen)</a:t>
            </a:r>
            <a:endParaRPr lang="en-US" sz="1400" dirty="0"/>
          </a:p>
        </p:txBody>
      </p:sp>
      <p:sp>
        <p:nvSpPr>
          <p:cNvPr id="15" name="TextBox 14"/>
          <p:cNvSpPr txBox="1"/>
          <p:nvPr/>
        </p:nvSpPr>
        <p:spPr>
          <a:xfrm>
            <a:off x="2838636" y="6370159"/>
            <a:ext cx="2401101" cy="307777"/>
          </a:xfrm>
          <a:prstGeom prst="rect">
            <a:avLst/>
          </a:prstGeom>
          <a:noFill/>
        </p:spPr>
        <p:txBody>
          <a:bodyPr wrap="square" rtlCol="0">
            <a:spAutoFit/>
          </a:bodyPr>
          <a:lstStyle/>
          <a:p>
            <a:r>
              <a:rPr lang="en-US" sz="1400" dirty="0" smtClean="0"/>
              <a:t>“Plus”-polarized</a:t>
            </a:r>
            <a:endParaRPr lang="en-US" sz="1400" dirty="0"/>
          </a:p>
        </p:txBody>
      </p:sp>
      <p:sp>
        <p:nvSpPr>
          <p:cNvPr id="16" name="TextBox 15"/>
          <p:cNvSpPr txBox="1"/>
          <p:nvPr/>
        </p:nvSpPr>
        <p:spPr>
          <a:xfrm>
            <a:off x="6296223" y="6367732"/>
            <a:ext cx="2401101" cy="307777"/>
          </a:xfrm>
          <a:prstGeom prst="rect">
            <a:avLst/>
          </a:prstGeom>
          <a:noFill/>
        </p:spPr>
        <p:txBody>
          <a:bodyPr wrap="square" rtlCol="0">
            <a:spAutoFit/>
          </a:bodyPr>
          <a:lstStyle/>
          <a:p>
            <a:r>
              <a:rPr lang="en-US" sz="1400" dirty="0" smtClean="0"/>
              <a:t>“X”-polarized</a:t>
            </a:r>
            <a:endParaRPr lang="en-US" sz="1400" dirty="0"/>
          </a:p>
        </p:txBody>
      </p:sp>
    </p:spTree>
    <p:extLst>
      <p:ext uri="{BB962C8B-B14F-4D97-AF65-F5344CB8AC3E}">
        <p14:creationId xmlns:p14="http://schemas.microsoft.com/office/powerpoint/2010/main" val="576438494"/>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6883607"/>
            <a:ext cx="10080625" cy="676068"/>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descr="MICH.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313532"/>
            <a:ext cx="10080625" cy="4059312"/>
          </a:xfrm>
          <a:prstGeom prst="rect">
            <a:avLst/>
          </a:prstGeom>
        </p:spPr>
      </p:pic>
      <p:sp>
        <p:nvSpPr>
          <p:cNvPr id="2" name="Title 1"/>
          <p:cNvSpPr>
            <a:spLocks noGrp="1"/>
          </p:cNvSpPr>
          <p:nvPr>
            <p:ph type="title"/>
          </p:nvPr>
        </p:nvSpPr>
        <p:spPr/>
        <p:txBody>
          <a:bodyPr/>
          <a:lstStyle/>
          <a:p>
            <a:r>
              <a:rPr lang="en-US" dirty="0" smtClean="0"/>
              <a:t>How </a:t>
            </a:r>
            <a:r>
              <a:rPr lang="en-US" dirty="0"/>
              <a:t>i</a:t>
            </a:r>
            <a:r>
              <a:rPr lang="en-US" dirty="0" smtClean="0"/>
              <a:t>nterferometers detect GW</a:t>
            </a:r>
            <a:endParaRPr lang="en-US" dirty="0"/>
          </a:p>
        </p:txBody>
      </p:sp>
      <p:sp>
        <p:nvSpPr>
          <p:cNvPr id="3" name="Content Placeholder 2"/>
          <p:cNvSpPr>
            <a:spLocks noGrp="1"/>
          </p:cNvSpPr>
          <p:nvPr>
            <p:ph sz="quarter" idx="10"/>
          </p:nvPr>
        </p:nvSpPr>
        <p:spPr>
          <a:xfrm>
            <a:off x="800100" y="1757364"/>
            <a:ext cx="8455025" cy="1541032"/>
          </a:xfrm>
        </p:spPr>
        <p:txBody>
          <a:bodyPr/>
          <a:lstStyle/>
          <a:p>
            <a:r>
              <a:rPr lang="en-US" dirty="0" smtClean="0"/>
              <a:t>Example: Simple Michelson interferometer and “plus”-polarized GW travelling vertical to the screen.</a:t>
            </a:r>
            <a:endParaRPr lang="en-US" dirty="0"/>
          </a:p>
        </p:txBody>
      </p:sp>
      <p:sp>
        <p:nvSpPr>
          <p:cNvPr id="5" name="Content Placeholder 2"/>
          <p:cNvSpPr txBox="1">
            <a:spLocks/>
          </p:cNvSpPr>
          <p:nvPr/>
        </p:nvSpPr>
        <p:spPr>
          <a:xfrm>
            <a:off x="800100" y="6018643"/>
            <a:ext cx="8455025" cy="1541032"/>
          </a:xfrm>
          <a:prstGeom prst="rect">
            <a:avLst/>
          </a:prstGeom>
        </p:spPr>
        <p:txBody>
          <a:bodyPr vert="horz" lIns="91440" tIns="45720" rIns="91440" bIns="45720" rtlCol="0">
            <a:normAutofit fontScale="92500" lnSpcReduction="20000"/>
          </a:bodyPr>
          <a:lstStyle>
            <a:lvl1pPr marL="514350" indent="-514350" algn="l" rtl="0" eaLnBrk="1" fontAlgn="base" hangingPunct="1">
              <a:spcBef>
                <a:spcPct val="20000"/>
              </a:spcBef>
              <a:spcAft>
                <a:spcPct val="0"/>
              </a:spcAft>
              <a:buFont typeface="Arial" charset="0"/>
              <a:buChar char="•"/>
              <a:defRPr sz="2800">
                <a:solidFill>
                  <a:srgbClr val="17375E"/>
                </a:solidFill>
                <a:latin typeface="Arial" charset="0"/>
                <a:ea typeface="ＭＳ Ｐゴシック" charset="0"/>
                <a:cs typeface="ＭＳ Ｐゴシック" charset="0"/>
              </a:defRPr>
            </a:lvl1pPr>
            <a:lvl2pPr marL="747713" indent="-295275" algn="l" rtl="0" eaLnBrk="1" fontAlgn="base" hangingPunct="1">
              <a:spcBef>
                <a:spcPct val="20000"/>
              </a:spcBef>
              <a:spcAft>
                <a:spcPct val="0"/>
              </a:spcAft>
              <a:buFont typeface="Arial" charset="0"/>
              <a:buChar char="•"/>
              <a:defRPr sz="2400">
                <a:solidFill>
                  <a:srgbClr val="17375E"/>
                </a:solidFill>
                <a:latin typeface="Arial" charset="0"/>
                <a:ea typeface="ＭＳ Ｐゴシック" charset="0"/>
              </a:defRPr>
            </a:lvl2pPr>
            <a:lvl3pPr marL="1077913" indent="-330200" algn="l" rtl="0" eaLnBrk="1" fontAlgn="base" hangingPunct="1">
              <a:spcBef>
                <a:spcPct val="20000"/>
              </a:spcBef>
              <a:spcAft>
                <a:spcPct val="0"/>
              </a:spcAft>
              <a:buFont typeface="Arial" charset="0"/>
              <a:buChar char="•"/>
              <a:defRPr sz="2000">
                <a:solidFill>
                  <a:srgbClr val="17375E"/>
                </a:solidFill>
                <a:latin typeface="Arial" charset="0"/>
                <a:ea typeface="ＭＳ Ｐゴシック" charset="0"/>
              </a:defRPr>
            </a:lvl3pPr>
            <a:lvl4pPr marL="1427163" indent="-400050" algn="l" rtl="0" eaLnBrk="1" fontAlgn="base" hangingPunct="1">
              <a:spcBef>
                <a:spcPct val="20000"/>
              </a:spcBef>
              <a:spcAft>
                <a:spcPct val="0"/>
              </a:spcAft>
              <a:buFont typeface="Arial" charset="0"/>
              <a:buChar char="•"/>
              <a:defRPr>
                <a:solidFill>
                  <a:srgbClr val="17375E"/>
                </a:solidFill>
                <a:latin typeface="Arial" charset="0"/>
                <a:ea typeface="ＭＳ Ｐゴシック" charset="0"/>
              </a:defRPr>
            </a:lvl4pPr>
            <a:lvl5pPr marL="1722438" indent="-347663" algn="l" rtl="0" eaLnBrk="1" fontAlgn="base" hangingPunct="1">
              <a:spcBef>
                <a:spcPct val="20000"/>
              </a:spcBef>
              <a:spcAft>
                <a:spcPct val="0"/>
              </a:spcAft>
              <a:buFont typeface="Arial" charset="0"/>
              <a:buChar char="•"/>
              <a:defRPr>
                <a:solidFill>
                  <a:srgbClr val="17375E"/>
                </a:solidFill>
                <a:latin typeface="Arial" charset="0"/>
                <a:ea typeface="ＭＳ Ｐゴシック" charset="0"/>
              </a:defRPr>
            </a:lvl5pPr>
            <a:lvl6pPr marL="514350" indent="-514350" eaLnBrk="1" hangingPunct="1">
              <a:buFont typeface="Arial"/>
              <a:buChar char="•"/>
              <a:defRPr>
                <a:solidFill>
                  <a:schemeClr val="tx2">
                    <a:lumMod val="75000"/>
                  </a:schemeClr>
                </a:solidFill>
              </a:defRPr>
            </a:lvl6pPr>
            <a:lvl7pPr marL="514350" indent="-514350" eaLnBrk="1" hangingPunct="1">
              <a:buFont typeface="Arial"/>
              <a:buChar char="•"/>
              <a:defRPr>
                <a:solidFill>
                  <a:schemeClr val="tx2">
                    <a:lumMod val="75000"/>
                  </a:schemeClr>
                </a:solidFill>
              </a:defRPr>
            </a:lvl7pPr>
            <a:lvl8pPr marL="2914650" indent="-338138" algn="l" rtl="0" eaLnBrk="1" fontAlgn="base" hangingPunct="1">
              <a:spcBef>
                <a:spcPct val="20000"/>
              </a:spcBef>
              <a:spcAft>
                <a:spcPct val="0"/>
              </a:spcAft>
              <a:buFont typeface="Arial" charset="0"/>
              <a:buChar char="•"/>
              <a:defRPr>
                <a:solidFill>
                  <a:srgbClr val="17375E"/>
                </a:solidFill>
                <a:latin typeface="Arial" charset="0"/>
                <a:ea typeface="ＭＳ Ｐゴシック" charset="0"/>
              </a:defRPr>
            </a:lvl8pPr>
            <a:lvl9pPr marL="3371850" indent="-338138" algn="l" rtl="0" eaLnBrk="1" fontAlgn="base" hangingPunct="1">
              <a:spcBef>
                <a:spcPct val="20000"/>
              </a:spcBef>
              <a:spcAft>
                <a:spcPct val="0"/>
              </a:spcAft>
              <a:buFont typeface="Arial" charset="0"/>
              <a:buChar char="•"/>
              <a:defRPr>
                <a:solidFill>
                  <a:srgbClr val="17375E"/>
                </a:solidFill>
                <a:latin typeface="Arial" charset="0"/>
                <a:ea typeface="ＭＳ Ｐゴシック" charset="0"/>
              </a:defRPr>
            </a:lvl9pPr>
          </a:lstStyle>
          <a:p>
            <a:r>
              <a:rPr lang="en-US" dirty="0" smtClean="0"/>
              <a:t>GW information is encoded in the power of light coming out of IFO</a:t>
            </a:r>
            <a:r>
              <a:rPr lang="en-US" dirty="0" smtClean="0"/>
              <a:t>. We decode this light power.</a:t>
            </a:r>
            <a:endParaRPr lang="en-US" dirty="0" smtClean="0"/>
          </a:p>
          <a:p>
            <a:r>
              <a:rPr lang="en-US" dirty="0" smtClean="0"/>
              <a:t>An </a:t>
            </a:r>
            <a:r>
              <a:rPr lang="en-US" dirty="0" smtClean="0"/>
              <a:t>output of one IFO is one-dimensional time series </a:t>
            </a:r>
            <a:r>
              <a:rPr lang="en-US" dirty="0" smtClean="0"/>
              <a:t>not unlike </a:t>
            </a:r>
            <a:r>
              <a:rPr lang="en-US" dirty="0" smtClean="0"/>
              <a:t>a </a:t>
            </a:r>
            <a:r>
              <a:rPr lang="en-US" dirty="0" smtClean="0"/>
              <a:t>single microphone</a:t>
            </a:r>
            <a:r>
              <a:rPr lang="en-US" dirty="0" smtClean="0"/>
              <a:t>.</a:t>
            </a:r>
            <a:endParaRPr lang="en-US" dirty="0"/>
          </a:p>
        </p:txBody>
      </p:sp>
    </p:spTree>
    <p:extLst>
      <p:ext uri="{BB962C8B-B14F-4D97-AF65-F5344CB8AC3E}">
        <p14:creationId xmlns:p14="http://schemas.microsoft.com/office/powerpoint/2010/main" val="648540851"/>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IFO is like a microphone that measures noise except when there’s </a:t>
            </a:r>
            <a:r>
              <a:rPr lang="en-US" dirty="0" smtClean="0"/>
              <a:t>an </a:t>
            </a:r>
            <a:r>
              <a:rPr lang="en-US" dirty="0" smtClean="0"/>
              <a:t>event</a:t>
            </a:r>
            <a:endParaRPr lang="en-US" dirty="0"/>
          </a:p>
        </p:txBody>
      </p:sp>
      <p:sp>
        <p:nvSpPr>
          <p:cNvPr id="3" name="Content Placeholder 2"/>
          <p:cNvSpPr>
            <a:spLocks noGrp="1"/>
          </p:cNvSpPr>
          <p:nvPr>
            <p:ph sz="quarter" idx="10"/>
          </p:nvPr>
        </p:nvSpPr>
        <p:spPr/>
        <p:txBody>
          <a:bodyPr/>
          <a:lstStyle/>
          <a:p>
            <a:r>
              <a:rPr lang="en-US" dirty="0" smtClean="0"/>
              <a:t>Noise is the single most important characteristic of an instrument.</a:t>
            </a:r>
          </a:p>
          <a:p>
            <a:r>
              <a:rPr lang="en-US" dirty="0" smtClean="0"/>
              <a:t>We often use amplitude spectral density of the noise in terms of “equivalent strain” that would be imprinted in the instrument by GW.</a:t>
            </a:r>
          </a:p>
          <a:p>
            <a:r>
              <a:rPr lang="en-US" dirty="0" smtClean="0"/>
              <a:t>The smaller the noise, the smaller signal we can detect, thus the farther we can listen to the events.</a:t>
            </a:r>
            <a:endParaRPr lang="en-US" dirty="0"/>
          </a:p>
        </p:txBody>
      </p:sp>
    </p:spTree>
    <p:extLst>
      <p:ext uri="{BB962C8B-B14F-4D97-AF65-F5344CB8AC3E}">
        <p14:creationId xmlns:p14="http://schemas.microsoft.com/office/powerpoint/2010/main" val="1191244131"/>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TOC</a:t>
            </a:r>
            <a:endParaRPr lang="en-US" dirty="0"/>
          </a:p>
        </p:txBody>
      </p:sp>
      <p:sp>
        <p:nvSpPr>
          <p:cNvPr id="6" name="Content Placeholder 5"/>
          <p:cNvSpPr>
            <a:spLocks noGrp="1"/>
          </p:cNvSpPr>
          <p:nvPr>
            <p:ph sz="quarter" idx="10"/>
          </p:nvPr>
        </p:nvSpPr>
        <p:spPr/>
        <p:txBody>
          <a:bodyPr/>
          <a:lstStyle/>
          <a:p>
            <a:r>
              <a:rPr lang="en-US" dirty="0" smtClean="0"/>
              <a:t>About GW (I will skip most of it)</a:t>
            </a:r>
            <a:endParaRPr lang="en-US" dirty="0" smtClean="0"/>
          </a:p>
          <a:p>
            <a:r>
              <a:rPr lang="en-US" dirty="0" smtClean="0"/>
              <a:t>Interferometers and LIGO</a:t>
            </a:r>
          </a:p>
          <a:p>
            <a:pPr lvl="1"/>
            <a:r>
              <a:rPr lang="en-US" dirty="0" smtClean="0"/>
              <a:t>Time line</a:t>
            </a:r>
          </a:p>
          <a:p>
            <a:pPr lvl="1"/>
            <a:r>
              <a:rPr lang="en-US" dirty="0" smtClean="0"/>
              <a:t>Evolution from prototypes to 1</a:t>
            </a:r>
            <a:r>
              <a:rPr lang="en-US" baseline="30000" dirty="0" smtClean="0"/>
              <a:t>st</a:t>
            </a:r>
            <a:r>
              <a:rPr lang="en-US" dirty="0" smtClean="0"/>
              <a:t> gen to 2</a:t>
            </a:r>
            <a:r>
              <a:rPr lang="en-US" baseline="30000" dirty="0" smtClean="0"/>
              <a:t>nd</a:t>
            </a:r>
            <a:r>
              <a:rPr lang="en-US" dirty="0" smtClean="0"/>
              <a:t> gen and how</a:t>
            </a:r>
          </a:p>
          <a:p>
            <a:pPr lvl="1"/>
            <a:r>
              <a:rPr lang="en-US" dirty="0" smtClean="0"/>
              <a:t>Advanced LIGO’s first observation run, O1</a:t>
            </a:r>
          </a:p>
          <a:p>
            <a:pPr lvl="1"/>
            <a:r>
              <a:rPr lang="en-US" dirty="0" smtClean="0"/>
              <a:t>Future</a:t>
            </a:r>
          </a:p>
          <a:p>
            <a:pPr lvl="1"/>
            <a:endParaRPr lang="en-US" dirty="0" smtClean="0"/>
          </a:p>
          <a:p>
            <a:pPr lvl="1"/>
            <a:endParaRPr lang="en-US" dirty="0"/>
          </a:p>
        </p:txBody>
      </p:sp>
    </p:spTree>
    <p:extLst>
      <p:ext uri="{BB962C8B-B14F-4D97-AF65-F5344CB8AC3E}">
        <p14:creationId xmlns:p14="http://schemas.microsoft.com/office/powerpoint/2010/main" val="130008544"/>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Evolution from Michelson prototype to </a:t>
            </a:r>
            <a:r>
              <a:rPr lang="en-US" dirty="0" err="1" smtClean="0"/>
              <a:t>iLIGO</a:t>
            </a:r>
            <a:r>
              <a:rPr lang="en-US" dirty="0" smtClean="0"/>
              <a:t> to aLIGO</a:t>
            </a:r>
            <a:endParaRPr lang="en-US" dirty="0"/>
          </a:p>
        </p:txBody>
      </p:sp>
      <p:pic>
        <p:nvPicPr>
          <p:cNvPr id="4" name="Picture 3" descr="sensitivity.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62160"/>
            <a:ext cx="10080625" cy="6382940"/>
          </a:xfrm>
          <a:prstGeom prst="rect">
            <a:avLst/>
          </a:prstGeom>
        </p:spPr>
      </p:pic>
    </p:spTree>
    <p:extLst>
      <p:ext uri="{BB962C8B-B14F-4D97-AF65-F5344CB8AC3E}">
        <p14:creationId xmlns:p14="http://schemas.microsoft.com/office/powerpoint/2010/main" val="1739876242"/>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From the very 1</a:t>
            </a:r>
            <a:r>
              <a:rPr lang="en-US" baseline="30000" dirty="0" smtClean="0"/>
              <a:t>st</a:t>
            </a:r>
            <a:r>
              <a:rPr lang="en-US" dirty="0" smtClean="0"/>
              <a:t> prototype to </a:t>
            </a:r>
            <a:r>
              <a:rPr lang="en-US" dirty="0" err="1" smtClean="0"/>
              <a:t>iLIGO</a:t>
            </a:r>
            <a:r>
              <a:rPr lang="en-US" dirty="0" smtClean="0"/>
              <a:t/>
            </a:r>
            <a:br>
              <a:rPr lang="en-US" dirty="0" smtClean="0"/>
            </a:br>
            <a:r>
              <a:rPr lang="en-US" dirty="0"/>
              <a:t>o</a:t>
            </a:r>
            <a:r>
              <a:rPr lang="en-US" dirty="0" smtClean="0"/>
              <a:t>ver-simplified</a:t>
            </a:r>
            <a:endParaRPr lang="en-US" dirty="0"/>
          </a:p>
        </p:txBody>
      </p:sp>
      <p:sp>
        <p:nvSpPr>
          <p:cNvPr id="4" name="Line 1"/>
          <p:cNvSpPr/>
          <p:nvPr/>
        </p:nvSpPr>
        <p:spPr>
          <a:xfrm>
            <a:off x="5746680" y="4218120"/>
            <a:ext cx="1807920" cy="0"/>
          </a:xfrm>
          <a:prstGeom prst="line">
            <a:avLst/>
          </a:prstGeom>
          <a:ln w="146160">
            <a:solidFill>
              <a:srgbClr val="FF0000"/>
            </a:solidFill>
            <a:round/>
          </a:ln>
        </p:spPr>
      </p:sp>
      <p:sp>
        <p:nvSpPr>
          <p:cNvPr id="5" name="Line 2"/>
          <p:cNvSpPr/>
          <p:nvPr/>
        </p:nvSpPr>
        <p:spPr>
          <a:xfrm flipV="1">
            <a:off x="4502520" y="1905120"/>
            <a:ext cx="0" cy="1418760"/>
          </a:xfrm>
          <a:prstGeom prst="line">
            <a:avLst/>
          </a:prstGeom>
          <a:ln w="146160">
            <a:solidFill>
              <a:srgbClr val="FF0000"/>
            </a:solidFill>
            <a:round/>
          </a:ln>
        </p:spPr>
      </p:sp>
      <p:sp>
        <p:nvSpPr>
          <p:cNvPr id="6" name="CustomShape 4"/>
          <p:cNvSpPr/>
          <p:nvPr/>
        </p:nvSpPr>
        <p:spPr>
          <a:xfrm>
            <a:off x="486000" y="4028040"/>
            <a:ext cx="1049760" cy="408240"/>
          </a:xfrm>
          <a:prstGeom prst="rect">
            <a:avLst/>
          </a:prstGeom>
          <a:gradFill>
            <a:gsLst>
              <a:gs pos="0">
                <a:srgbClr val="0000FF"/>
              </a:gs>
              <a:gs pos="100000">
                <a:srgbClr val="E6E6FF"/>
              </a:gs>
            </a:gsLst>
            <a:path path="circle"/>
          </a:gradFill>
          <a:ln w="36720">
            <a:solidFill>
              <a:srgbClr val="00FF00"/>
            </a:solidFill>
            <a:round/>
          </a:ln>
        </p:spPr>
        <p:style>
          <a:lnRef idx="0">
            <a:scrgbClr r="0" g="0" b="0"/>
          </a:lnRef>
          <a:fillRef idx="0">
            <a:scrgbClr r="0" g="0" b="0"/>
          </a:fillRef>
          <a:effectRef idx="0">
            <a:scrgbClr r="0" g="0" b="0"/>
          </a:effectRef>
          <a:fontRef idx="minor"/>
        </p:style>
        <p:txBody>
          <a:bodyPr wrap="none" lIns="18000" tIns="18000" rIns="18000" bIns="18000" anchor="ctr"/>
          <a:lstStyle/>
          <a:p>
            <a:pPr algn="ctr"/>
            <a:r>
              <a:rPr lang="en-US" sz="2400">
                <a:solidFill>
                  <a:srgbClr val="FFFFFF"/>
                </a:solidFill>
                <a:latin typeface="Times New Roman"/>
              </a:rPr>
              <a:t>Laser</a:t>
            </a:r>
            <a:endParaRPr/>
          </a:p>
        </p:txBody>
      </p:sp>
      <p:sp>
        <p:nvSpPr>
          <p:cNvPr id="10" name="CustomShape 8"/>
          <p:cNvSpPr/>
          <p:nvPr/>
        </p:nvSpPr>
        <p:spPr>
          <a:xfrm rot="16200000">
            <a:off x="3173400" y="4110840"/>
            <a:ext cx="705240" cy="245160"/>
          </a:xfrm>
          <a:prstGeom prst="rect">
            <a:avLst/>
          </a:prstGeom>
          <a:gradFill>
            <a:gsLst>
              <a:gs pos="0">
                <a:srgbClr val="000080"/>
              </a:gs>
              <a:gs pos="100000">
                <a:srgbClr val="FFFFFF"/>
              </a:gs>
            </a:gsLst>
            <a:lin ang="2700000"/>
          </a:gradFill>
          <a:ln w="38100" cmpd="sng">
            <a:solidFill>
              <a:srgbClr val="00FFFF"/>
            </a:solidFill>
          </a:ln>
        </p:spPr>
        <p:style>
          <a:lnRef idx="0">
            <a:scrgbClr r="0" g="0" b="0"/>
          </a:lnRef>
          <a:fillRef idx="0">
            <a:scrgbClr r="0" g="0" b="0"/>
          </a:fillRef>
          <a:effectRef idx="0">
            <a:scrgbClr r="0" g="0" b="0"/>
          </a:effectRef>
          <a:fontRef idx="minor"/>
        </p:style>
      </p:sp>
      <p:sp>
        <p:nvSpPr>
          <p:cNvPr id="11" name="CustomShape 9"/>
          <p:cNvSpPr/>
          <p:nvPr/>
        </p:nvSpPr>
        <p:spPr>
          <a:xfrm rot="18900000">
            <a:off x="4148280" y="4179240"/>
            <a:ext cx="914040" cy="245160"/>
          </a:xfrm>
          <a:prstGeom prst="rect">
            <a:avLst/>
          </a:prstGeom>
          <a:gradFill>
            <a:gsLst>
              <a:gs pos="0">
                <a:srgbClr val="000080"/>
              </a:gs>
              <a:gs pos="100000">
                <a:srgbClr val="FFFFFF"/>
              </a:gs>
            </a:gsLst>
            <a:lin ang="2700000"/>
          </a:gradFill>
          <a:ln w="54720">
            <a:solidFill>
              <a:srgbClr val="0000FF"/>
            </a:solidFill>
            <a:round/>
          </a:ln>
        </p:spPr>
        <p:style>
          <a:lnRef idx="0">
            <a:scrgbClr r="0" g="0" b="0"/>
          </a:lnRef>
          <a:fillRef idx="0">
            <a:scrgbClr r="0" g="0" b="0"/>
          </a:fillRef>
          <a:effectRef idx="0">
            <a:scrgbClr r="0" g="0" b="0"/>
          </a:effectRef>
          <a:fontRef idx="minor"/>
        </p:style>
      </p:sp>
      <p:sp>
        <p:nvSpPr>
          <p:cNvPr id="12" name="CustomShape 10"/>
          <p:cNvSpPr/>
          <p:nvPr/>
        </p:nvSpPr>
        <p:spPr>
          <a:xfrm rot="16200000">
            <a:off x="5333040" y="4110840"/>
            <a:ext cx="705240" cy="245160"/>
          </a:xfrm>
          <a:prstGeom prst="rect">
            <a:avLst/>
          </a:prstGeom>
          <a:gradFill>
            <a:gsLst>
              <a:gs pos="0">
                <a:srgbClr val="000080"/>
              </a:gs>
              <a:gs pos="100000">
                <a:srgbClr val="FFFFFF"/>
              </a:gs>
            </a:gsLst>
            <a:lin ang="2700000"/>
          </a:gradFill>
          <a:ln w="54720">
            <a:solidFill>
              <a:srgbClr val="0000FF"/>
            </a:solidFill>
            <a:round/>
          </a:ln>
        </p:spPr>
        <p:style>
          <a:lnRef idx="0">
            <a:scrgbClr r="0" g="0" b="0"/>
          </a:lnRef>
          <a:fillRef idx="0">
            <a:scrgbClr r="0" g="0" b="0"/>
          </a:fillRef>
          <a:effectRef idx="0">
            <a:scrgbClr r="0" g="0" b="0"/>
          </a:effectRef>
          <a:fontRef idx="minor"/>
        </p:style>
      </p:sp>
      <p:sp>
        <p:nvSpPr>
          <p:cNvPr id="13" name="CustomShape 11"/>
          <p:cNvSpPr/>
          <p:nvPr/>
        </p:nvSpPr>
        <p:spPr>
          <a:xfrm rot="16200000">
            <a:off x="7312680" y="4110840"/>
            <a:ext cx="705240" cy="245160"/>
          </a:xfrm>
          <a:prstGeom prst="rect">
            <a:avLst/>
          </a:prstGeom>
          <a:gradFill>
            <a:gsLst>
              <a:gs pos="0">
                <a:srgbClr val="000080"/>
              </a:gs>
              <a:gs pos="100000">
                <a:srgbClr val="FFFFFF"/>
              </a:gs>
            </a:gsLst>
            <a:lin ang="2700000"/>
          </a:gradFill>
          <a:ln w="54720">
            <a:solidFill>
              <a:srgbClr val="0000FF"/>
            </a:solidFill>
            <a:round/>
          </a:ln>
        </p:spPr>
        <p:style>
          <a:lnRef idx="0">
            <a:scrgbClr r="0" g="0" b="0"/>
          </a:lnRef>
          <a:fillRef idx="0">
            <a:scrgbClr r="0" g="0" b="0"/>
          </a:fillRef>
          <a:effectRef idx="0">
            <a:scrgbClr r="0" g="0" b="0"/>
          </a:effectRef>
          <a:fontRef idx="minor"/>
        </p:style>
      </p:sp>
      <p:sp>
        <p:nvSpPr>
          <p:cNvPr id="14" name="CustomShape 12"/>
          <p:cNvSpPr/>
          <p:nvPr/>
        </p:nvSpPr>
        <p:spPr>
          <a:xfrm rot="10800000">
            <a:off x="4153464" y="3250770"/>
            <a:ext cx="705240" cy="245160"/>
          </a:xfrm>
          <a:prstGeom prst="rect">
            <a:avLst/>
          </a:prstGeom>
          <a:gradFill>
            <a:gsLst>
              <a:gs pos="0">
                <a:srgbClr val="000080"/>
              </a:gs>
              <a:gs pos="100000">
                <a:srgbClr val="FFFFFF"/>
              </a:gs>
            </a:gsLst>
            <a:lin ang="2700000"/>
          </a:gradFill>
          <a:ln w="54720">
            <a:solidFill>
              <a:srgbClr val="0000FF"/>
            </a:solidFill>
            <a:round/>
          </a:ln>
        </p:spPr>
        <p:style>
          <a:lnRef idx="0">
            <a:scrgbClr r="0" g="0" b="0"/>
          </a:lnRef>
          <a:fillRef idx="0">
            <a:scrgbClr r="0" g="0" b="0"/>
          </a:fillRef>
          <a:effectRef idx="0">
            <a:scrgbClr r="0" g="0" b="0"/>
          </a:effectRef>
          <a:fontRef idx="minor"/>
        </p:style>
      </p:sp>
      <p:sp>
        <p:nvSpPr>
          <p:cNvPr id="15" name="CustomShape 13"/>
          <p:cNvSpPr/>
          <p:nvPr/>
        </p:nvSpPr>
        <p:spPr>
          <a:xfrm rot="10800000">
            <a:off x="4153464" y="1723257"/>
            <a:ext cx="705240" cy="245160"/>
          </a:xfrm>
          <a:prstGeom prst="rect">
            <a:avLst/>
          </a:prstGeom>
          <a:gradFill>
            <a:gsLst>
              <a:gs pos="0">
                <a:srgbClr val="000080"/>
              </a:gs>
              <a:gs pos="100000">
                <a:srgbClr val="FFFFFF"/>
              </a:gs>
            </a:gsLst>
            <a:lin ang="2700000"/>
          </a:gradFill>
          <a:ln w="54720">
            <a:solidFill>
              <a:srgbClr val="0000FF"/>
            </a:solidFill>
            <a:round/>
          </a:ln>
        </p:spPr>
        <p:style>
          <a:lnRef idx="0">
            <a:scrgbClr r="0" g="0" b="0"/>
          </a:lnRef>
          <a:fillRef idx="0">
            <a:scrgbClr r="0" g="0" b="0"/>
          </a:fillRef>
          <a:effectRef idx="0">
            <a:scrgbClr r="0" g="0" b="0"/>
          </a:effectRef>
          <a:fontRef idx="minor"/>
        </p:style>
      </p:sp>
      <p:sp>
        <p:nvSpPr>
          <p:cNvPr id="17" name="TextShape 15"/>
          <p:cNvSpPr txBox="1"/>
          <p:nvPr/>
        </p:nvSpPr>
        <p:spPr>
          <a:xfrm>
            <a:off x="131011" y="2460440"/>
            <a:ext cx="3547470" cy="1431540"/>
          </a:xfrm>
          <a:prstGeom prst="rect">
            <a:avLst/>
          </a:prstGeom>
          <a:noFill/>
          <a:ln>
            <a:noFill/>
          </a:ln>
        </p:spPr>
        <p:txBody>
          <a:bodyPr lIns="0" tIns="0" rIns="0" bIns="0"/>
          <a:lstStyle/>
          <a:p>
            <a:r>
              <a:rPr lang="en-US" sz="2400" dirty="0" smtClean="0">
                <a:solidFill>
                  <a:srgbClr val="00FF00"/>
                </a:solidFill>
              </a:rPr>
              <a:t>~50mW -&gt; ~30W</a:t>
            </a:r>
          </a:p>
          <a:p>
            <a:r>
              <a:rPr lang="en-US" sz="2400" dirty="0">
                <a:solidFill>
                  <a:srgbClr val="00FF00"/>
                </a:solidFill>
              </a:rPr>
              <a:t>f</a:t>
            </a:r>
            <a:r>
              <a:rPr lang="en-US" sz="2400" dirty="0" smtClean="0">
                <a:solidFill>
                  <a:srgbClr val="00FF00"/>
                </a:solidFill>
              </a:rPr>
              <a:t>requency- and intensity- stabilized</a:t>
            </a:r>
            <a:endParaRPr sz="2400" dirty="0">
              <a:solidFill>
                <a:srgbClr val="00FF00"/>
              </a:solidFill>
            </a:endParaRPr>
          </a:p>
        </p:txBody>
      </p:sp>
      <p:sp>
        <p:nvSpPr>
          <p:cNvPr id="18" name="Line 16"/>
          <p:cNvSpPr/>
          <p:nvPr/>
        </p:nvSpPr>
        <p:spPr>
          <a:xfrm>
            <a:off x="1555200" y="4218120"/>
            <a:ext cx="4684680" cy="0"/>
          </a:xfrm>
          <a:prstGeom prst="line">
            <a:avLst/>
          </a:prstGeom>
          <a:ln w="36720">
            <a:solidFill>
              <a:srgbClr val="FF0000"/>
            </a:solidFill>
            <a:round/>
          </a:ln>
        </p:spPr>
      </p:sp>
      <p:sp>
        <p:nvSpPr>
          <p:cNvPr id="23" name="Line 21"/>
          <p:cNvSpPr/>
          <p:nvPr/>
        </p:nvSpPr>
        <p:spPr>
          <a:xfrm>
            <a:off x="4502520" y="3148920"/>
            <a:ext cx="0" cy="3032640"/>
          </a:xfrm>
          <a:prstGeom prst="line">
            <a:avLst/>
          </a:prstGeom>
          <a:ln w="18360">
            <a:solidFill>
              <a:srgbClr val="FF0000"/>
            </a:solidFill>
            <a:round/>
            <a:headEnd type="none"/>
            <a:tailEnd type="triangle" w="lg" len="lg"/>
          </a:ln>
        </p:spPr>
      </p:sp>
      <p:sp>
        <p:nvSpPr>
          <p:cNvPr id="24" name="Line 22"/>
          <p:cNvSpPr/>
          <p:nvPr/>
        </p:nvSpPr>
        <p:spPr>
          <a:xfrm>
            <a:off x="3627720" y="4234680"/>
            <a:ext cx="2274480" cy="0"/>
          </a:xfrm>
          <a:prstGeom prst="line">
            <a:avLst/>
          </a:prstGeom>
          <a:ln w="91440">
            <a:solidFill>
              <a:srgbClr val="FF0000"/>
            </a:solidFill>
            <a:round/>
          </a:ln>
        </p:spPr>
      </p:sp>
      <p:sp>
        <p:nvSpPr>
          <p:cNvPr id="25" name="Line 23"/>
          <p:cNvSpPr/>
          <p:nvPr/>
        </p:nvSpPr>
        <p:spPr>
          <a:xfrm>
            <a:off x="4502520" y="3187800"/>
            <a:ext cx="0" cy="1049760"/>
          </a:xfrm>
          <a:prstGeom prst="line">
            <a:avLst/>
          </a:prstGeom>
          <a:ln w="91440">
            <a:solidFill>
              <a:srgbClr val="FF0000"/>
            </a:solidFill>
            <a:round/>
          </a:ln>
        </p:spPr>
      </p:sp>
      <p:sp>
        <p:nvSpPr>
          <p:cNvPr id="29" name="TextShape 27"/>
          <p:cNvSpPr txBox="1"/>
          <p:nvPr/>
        </p:nvSpPr>
        <p:spPr>
          <a:xfrm>
            <a:off x="131011" y="4969244"/>
            <a:ext cx="4169160" cy="835920"/>
          </a:xfrm>
          <a:prstGeom prst="rect">
            <a:avLst/>
          </a:prstGeom>
          <a:noFill/>
          <a:ln>
            <a:noFill/>
          </a:ln>
        </p:spPr>
        <p:txBody>
          <a:bodyPr lIns="0" tIns="0" rIns="0" bIns="0"/>
          <a:lstStyle/>
          <a:p>
            <a:r>
              <a:rPr lang="en-US" sz="2400" dirty="0" smtClean="0">
                <a:solidFill>
                  <a:srgbClr val="00FFFF"/>
                </a:solidFill>
                <a:latin typeface="Arial"/>
              </a:rPr>
              <a:t>Power recycling increases the available power by a better impedance matching. </a:t>
            </a:r>
            <a:endParaRPr dirty="0">
              <a:solidFill>
                <a:srgbClr val="00FFFF"/>
              </a:solidFill>
            </a:endParaRPr>
          </a:p>
        </p:txBody>
      </p:sp>
      <p:sp>
        <p:nvSpPr>
          <p:cNvPr id="3" name="TextBox 2"/>
          <p:cNvSpPr txBox="1"/>
          <p:nvPr/>
        </p:nvSpPr>
        <p:spPr>
          <a:xfrm>
            <a:off x="5232371" y="1723257"/>
            <a:ext cx="4729549" cy="1200328"/>
          </a:xfrm>
          <a:prstGeom prst="rect">
            <a:avLst/>
          </a:prstGeom>
          <a:noFill/>
        </p:spPr>
        <p:txBody>
          <a:bodyPr wrap="square" rtlCol="0">
            <a:spAutoFit/>
          </a:bodyPr>
          <a:lstStyle/>
          <a:p>
            <a:r>
              <a:rPr lang="en-US" sz="2400" dirty="0" smtClean="0">
                <a:solidFill>
                  <a:srgbClr val="FF0000"/>
                </a:solidFill>
              </a:rPr>
              <a:t>2m -&gt; 4km</a:t>
            </a:r>
          </a:p>
          <a:p>
            <a:r>
              <a:rPr lang="en-US" sz="2400" dirty="0" smtClean="0">
                <a:solidFill>
                  <a:srgbClr val="FF0000"/>
                </a:solidFill>
              </a:rPr>
              <a:t>Michelson -&gt; FP in the arms</a:t>
            </a:r>
          </a:p>
          <a:p>
            <a:r>
              <a:rPr lang="en-US" sz="2400" dirty="0" smtClean="0">
                <a:solidFill>
                  <a:srgbClr val="FF0000"/>
                </a:solidFill>
              </a:rPr>
              <a:t>(longer effective path length)</a:t>
            </a:r>
            <a:endParaRPr lang="en-US" sz="2400" dirty="0">
              <a:solidFill>
                <a:srgbClr val="FF0000"/>
              </a:solidFill>
            </a:endParaRPr>
          </a:p>
        </p:txBody>
      </p:sp>
      <p:sp>
        <p:nvSpPr>
          <p:cNvPr id="19" name="TextBox 18"/>
          <p:cNvSpPr txBox="1"/>
          <p:nvPr/>
        </p:nvSpPr>
        <p:spPr>
          <a:xfrm>
            <a:off x="5563080" y="5158833"/>
            <a:ext cx="4398840" cy="1200328"/>
          </a:xfrm>
          <a:prstGeom prst="rect">
            <a:avLst/>
          </a:prstGeom>
          <a:noFill/>
        </p:spPr>
        <p:txBody>
          <a:bodyPr wrap="square" rtlCol="0">
            <a:spAutoFit/>
          </a:bodyPr>
          <a:lstStyle/>
          <a:p>
            <a:r>
              <a:rPr lang="en-US" sz="2400" dirty="0" smtClean="0">
                <a:solidFill>
                  <a:srgbClr val="0000FF"/>
                </a:solidFill>
              </a:rPr>
              <a:t>Much better seismic isolation, (but </a:t>
            </a:r>
            <a:r>
              <a:rPr lang="en-US" sz="2400" dirty="0">
                <a:solidFill>
                  <a:srgbClr val="0000FF"/>
                </a:solidFill>
              </a:rPr>
              <a:t>not </a:t>
            </a:r>
            <a:r>
              <a:rPr lang="en-US" sz="2400" dirty="0" smtClean="0">
                <a:solidFill>
                  <a:srgbClr val="0000FF"/>
                </a:solidFill>
              </a:rPr>
              <a:t>awesome). </a:t>
            </a:r>
          </a:p>
          <a:p>
            <a:r>
              <a:rPr lang="en-US" sz="2400" dirty="0" smtClean="0">
                <a:solidFill>
                  <a:srgbClr val="0000FF"/>
                </a:solidFill>
              </a:rPr>
              <a:t>Much better monolithic mirrors. </a:t>
            </a:r>
            <a:endParaRPr lang="en-US" sz="2400" dirty="0">
              <a:solidFill>
                <a:srgbClr val="0000FF"/>
              </a:solidFill>
            </a:endParaRPr>
          </a:p>
        </p:txBody>
      </p:sp>
    </p:spTree>
    <p:extLst>
      <p:ext uri="{BB962C8B-B14F-4D97-AF65-F5344CB8AC3E}">
        <p14:creationId xmlns:p14="http://schemas.microsoft.com/office/powerpoint/2010/main" val="793699335"/>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iLIGO</a:t>
            </a:r>
            <a:r>
              <a:rPr lang="en-US" dirty="0" smtClean="0"/>
              <a:t> on one page</a:t>
            </a:r>
            <a:endParaRPr lang="en-US" dirty="0"/>
          </a:p>
        </p:txBody>
      </p:sp>
      <p:sp>
        <p:nvSpPr>
          <p:cNvPr id="3" name="Content Placeholder 2"/>
          <p:cNvSpPr>
            <a:spLocks noGrp="1"/>
          </p:cNvSpPr>
          <p:nvPr>
            <p:ph sz="quarter" idx="10"/>
          </p:nvPr>
        </p:nvSpPr>
        <p:spPr/>
        <p:txBody>
          <a:bodyPr/>
          <a:lstStyle/>
          <a:p>
            <a:r>
              <a:rPr lang="en-US" dirty="0" smtClean="0"/>
              <a:t>6 science runs, with other projects</a:t>
            </a:r>
          </a:p>
          <a:p>
            <a:r>
              <a:rPr lang="en-US" dirty="0" smtClean="0"/>
              <a:t>Exceeded the design sensitivity in S6, ~1yr data.</a:t>
            </a:r>
          </a:p>
          <a:p>
            <a:r>
              <a:rPr lang="en-US" dirty="0" smtClean="0"/>
              <a:t>NSNS range ~20Mpc (Virgo cluster!)</a:t>
            </a:r>
          </a:p>
          <a:p>
            <a:endParaRPr lang="en-US" dirty="0"/>
          </a:p>
        </p:txBody>
      </p:sp>
    </p:spTree>
    <p:extLst>
      <p:ext uri="{BB962C8B-B14F-4D97-AF65-F5344CB8AC3E}">
        <p14:creationId xmlns:p14="http://schemas.microsoft.com/office/powerpoint/2010/main" val="8686253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a:t>
            </a:r>
            <a:r>
              <a:rPr lang="en-US" baseline="30000" dirty="0" smtClean="0"/>
              <a:t>st</a:t>
            </a:r>
            <a:r>
              <a:rPr lang="en-US" dirty="0" smtClean="0"/>
              <a:t> </a:t>
            </a:r>
            <a:r>
              <a:rPr lang="en-US" dirty="0" smtClean="0"/>
              <a:t>gen (</a:t>
            </a:r>
            <a:r>
              <a:rPr lang="en-US" dirty="0" err="1" smtClean="0"/>
              <a:t>iLIGO</a:t>
            </a:r>
            <a:r>
              <a:rPr lang="en-US" dirty="0" smtClean="0"/>
              <a:t>) </a:t>
            </a:r>
            <a:r>
              <a:rPr lang="en-US" dirty="0" smtClean="0"/>
              <a:t>to</a:t>
            </a:r>
            <a:r>
              <a:rPr lang="en-US" dirty="0" smtClean="0"/>
              <a:t> </a:t>
            </a:r>
            <a:r>
              <a:rPr lang="en-US" dirty="0" smtClean="0"/>
              <a:t>2</a:t>
            </a:r>
            <a:r>
              <a:rPr lang="en-US" baseline="30000" dirty="0" smtClean="0"/>
              <a:t>nd</a:t>
            </a:r>
            <a:r>
              <a:rPr lang="en-US" dirty="0" smtClean="0"/>
              <a:t> gen (aLIGO</a:t>
            </a:r>
            <a:r>
              <a:rPr lang="en-US" dirty="0" smtClean="0"/>
              <a:t>)</a:t>
            </a:r>
            <a:br>
              <a:rPr lang="en-US" dirty="0" smtClean="0"/>
            </a:br>
            <a:r>
              <a:rPr lang="en-US" dirty="0" smtClean="0"/>
              <a:t>again over-simplified</a:t>
            </a:r>
            <a:endParaRPr lang="en-US" dirty="0"/>
          </a:p>
        </p:txBody>
      </p:sp>
      <p:sp>
        <p:nvSpPr>
          <p:cNvPr id="4" name="Line 1"/>
          <p:cNvSpPr/>
          <p:nvPr/>
        </p:nvSpPr>
        <p:spPr>
          <a:xfrm>
            <a:off x="5746680" y="4218120"/>
            <a:ext cx="1807920" cy="0"/>
          </a:xfrm>
          <a:prstGeom prst="line">
            <a:avLst/>
          </a:prstGeom>
          <a:ln w="146160">
            <a:solidFill>
              <a:srgbClr val="FF0000"/>
            </a:solidFill>
            <a:round/>
          </a:ln>
        </p:spPr>
      </p:sp>
      <p:sp>
        <p:nvSpPr>
          <p:cNvPr id="5" name="Line 2"/>
          <p:cNvSpPr/>
          <p:nvPr/>
        </p:nvSpPr>
        <p:spPr>
          <a:xfrm flipV="1">
            <a:off x="4502520" y="1905120"/>
            <a:ext cx="0" cy="1418760"/>
          </a:xfrm>
          <a:prstGeom prst="line">
            <a:avLst/>
          </a:prstGeom>
          <a:ln w="146160">
            <a:solidFill>
              <a:srgbClr val="FF0000"/>
            </a:solidFill>
            <a:round/>
          </a:ln>
        </p:spPr>
      </p:sp>
      <p:sp>
        <p:nvSpPr>
          <p:cNvPr id="6" name="CustomShape 4"/>
          <p:cNvSpPr/>
          <p:nvPr/>
        </p:nvSpPr>
        <p:spPr>
          <a:xfrm>
            <a:off x="486000" y="4028040"/>
            <a:ext cx="1049760" cy="408240"/>
          </a:xfrm>
          <a:prstGeom prst="rect">
            <a:avLst/>
          </a:prstGeom>
          <a:gradFill>
            <a:gsLst>
              <a:gs pos="0">
                <a:srgbClr val="0000FF"/>
              </a:gs>
              <a:gs pos="100000">
                <a:srgbClr val="E6E6FF"/>
              </a:gs>
            </a:gsLst>
            <a:path path="circle"/>
          </a:gradFill>
          <a:ln w="36720">
            <a:solidFill>
              <a:srgbClr val="00FF00"/>
            </a:solidFill>
            <a:round/>
          </a:ln>
        </p:spPr>
        <p:style>
          <a:lnRef idx="0">
            <a:scrgbClr r="0" g="0" b="0"/>
          </a:lnRef>
          <a:fillRef idx="0">
            <a:scrgbClr r="0" g="0" b="0"/>
          </a:fillRef>
          <a:effectRef idx="0">
            <a:scrgbClr r="0" g="0" b="0"/>
          </a:effectRef>
          <a:fontRef idx="minor"/>
        </p:style>
        <p:txBody>
          <a:bodyPr wrap="none" lIns="18000" tIns="18000" rIns="18000" bIns="18000" anchor="ctr"/>
          <a:lstStyle/>
          <a:p>
            <a:pPr algn="ctr"/>
            <a:r>
              <a:rPr lang="en-US" sz="2400">
                <a:solidFill>
                  <a:srgbClr val="FFFFFF"/>
                </a:solidFill>
                <a:latin typeface="Times New Roman"/>
              </a:rPr>
              <a:t>Laser</a:t>
            </a:r>
            <a:endParaRPr/>
          </a:p>
        </p:txBody>
      </p:sp>
      <p:sp>
        <p:nvSpPr>
          <p:cNvPr id="10" name="CustomShape 8"/>
          <p:cNvSpPr/>
          <p:nvPr/>
        </p:nvSpPr>
        <p:spPr>
          <a:xfrm rot="16200000">
            <a:off x="3173400" y="4110840"/>
            <a:ext cx="705240" cy="245160"/>
          </a:xfrm>
          <a:prstGeom prst="rect">
            <a:avLst/>
          </a:prstGeom>
          <a:gradFill>
            <a:gsLst>
              <a:gs pos="0">
                <a:srgbClr val="000080"/>
              </a:gs>
              <a:gs pos="100000">
                <a:srgbClr val="FFFFFF"/>
              </a:gs>
            </a:gsLst>
            <a:lin ang="2700000"/>
          </a:gradFill>
          <a:ln>
            <a:solidFill>
              <a:srgbClr val="000000"/>
            </a:solidFill>
          </a:ln>
        </p:spPr>
        <p:style>
          <a:lnRef idx="0">
            <a:scrgbClr r="0" g="0" b="0"/>
          </a:lnRef>
          <a:fillRef idx="0">
            <a:scrgbClr r="0" g="0" b="0"/>
          </a:fillRef>
          <a:effectRef idx="0">
            <a:scrgbClr r="0" g="0" b="0"/>
          </a:effectRef>
          <a:fontRef idx="minor"/>
        </p:style>
      </p:sp>
      <p:sp>
        <p:nvSpPr>
          <p:cNvPr id="11" name="CustomShape 9"/>
          <p:cNvSpPr/>
          <p:nvPr/>
        </p:nvSpPr>
        <p:spPr>
          <a:xfrm rot="18900000">
            <a:off x="4148280" y="4179240"/>
            <a:ext cx="914040" cy="245160"/>
          </a:xfrm>
          <a:prstGeom prst="rect">
            <a:avLst/>
          </a:prstGeom>
          <a:gradFill>
            <a:gsLst>
              <a:gs pos="0">
                <a:srgbClr val="000080"/>
              </a:gs>
              <a:gs pos="100000">
                <a:srgbClr val="FFFFFF"/>
              </a:gs>
            </a:gsLst>
            <a:lin ang="2700000"/>
          </a:gradFill>
          <a:ln w="54720">
            <a:solidFill>
              <a:srgbClr val="0000FF"/>
            </a:solidFill>
            <a:round/>
          </a:ln>
        </p:spPr>
        <p:style>
          <a:lnRef idx="0">
            <a:scrgbClr r="0" g="0" b="0"/>
          </a:lnRef>
          <a:fillRef idx="0">
            <a:scrgbClr r="0" g="0" b="0"/>
          </a:fillRef>
          <a:effectRef idx="0">
            <a:scrgbClr r="0" g="0" b="0"/>
          </a:effectRef>
          <a:fontRef idx="minor"/>
        </p:style>
      </p:sp>
      <p:sp>
        <p:nvSpPr>
          <p:cNvPr id="12" name="CustomShape 10"/>
          <p:cNvSpPr/>
          <p:nvPr/>
        </p:nvSpPr>
        <p:spPr>
          <a:xfrm rot="16200000">
            <a:off x="5333040" y="4110840"/>
            <a:ext cx="705240" cy="245160"/>
          </a:xfrm>
          <a:prstGeom prst="rect">
            <a:avLst/>
          </a:prstGeom>
          <a:gradFill>
            <a:gsLst>
              <a:gs pos="0">
                <a:srgbClr val="000080"/>
              </a:gs>
              <a:gs pos="100000">
                <a:srgbClr val="FFFFFF"/>
              </a:gs>
            </a:gsLst>
            <a:lin ang="2700000"/>
          </a:gradFill>
          <a:ln w="54720">
            <a:solidFill>
              <a:srgbClr val="0000FF"/>
            </a:solidFill>
            <a:round/>
          </a:ln>
        </p:spPr>
        <p:style>
          <a:lnRef idx="0">
            <a:scrgbClr r="0" g="0" b="0"/>
          </a:lnRef>
          <a:fillRef idx="0">
            <a:scrgbClr r="0" g="0" b="0"/>
          </a:fillRef>
          <a:effectRef idx="0">
            <a:scrgbClr r="0" g="0" b="0"/>
          </a:effectRef>
          <a:fontRef idx="minor"/>
        </p:style>
      </p:sp>
      <p:sp>
        <p:nvSpPr>
          <p:cNvPr id="13" name="CustomShape 11"/>
          <p:cNvSpPr/>
          <p:nvPr/>
        </p:nvSpPr>
        <p:spPr>
          <a:xfrm rot="16200000">
            <a:off x="7312680" y="4110840"/>
            <a:ext cx="705240" cy="245160"/>
          </a:xfrm>
          <a:prstGeom prst="rect">
            <a:avLst/>
          </a:prstGeom>
          <a:gradFill>
            <a:gsLst>
              <a:gs pos="0">
                <a:srgbClr val="000080"/>
              </a:gs>
              <a:gs pos="100000">
                <a:srgbClr val="FFFFFF"/>
              </a:gs>
            </a:gsLst>
            <a:lin ang="2700000"/>
          </a:gradFill>
          <a:ln w="54720">
            <a:solidFill>
              <a:srgbClr val="0000FF"/>
            </a:solidFill>
            <a:round/>
          </a:ln>
        </p:spPr>
        <p:style>
          <a:lnRef idx="0">
            <a:scrgbClr r="0" g="0" b="0"/>
          </a:lnRef>
          <a:fillRef idx="0">
            <a:scrgbClr r="0" g="0" b="0"/>
          </a:fillRef>
          <a:effectRef idx="0">
            <a:scrgbClr r="0" g="0" b="0"/>
          </a:effectRef>
          <a:fontRef idx="minor"/>
        </p:style>
      </p:sp>
      <p:sp>
        <p:nvSpPr>
          <p:cNvPr id="14" name="CustomShape 12"/>
          <p:cNvSpPr/>
          <p:nvPr/>
        </p:nvSpPr>
        <p:spPr>
          <a:xfrm rot="10800000">
            <a:off x="4153464" y="3250770"/>
            <a:ext cx="705240" cy="245160"/>
          </a:xfrm>
          <a:prstGeom prst="rect">
            <a:avLst/>
          </a:prstGeom>
          <a:gradFill>
            <a:gsLst>
              <a:gs pos="0">
                <a:srgbClr val="000080"/>
              </a:gs>
              <a:gs pos="100000">
                <a:srgbClr val="FFFFFF"/>
              </a:gs>
            </a:gsLst>
            <a:lin ang="2700000"/>
          </a:gradFill>
          <a:ln w="54720">
            <a:solidFill>
              <a:srgbClr val="0000FF"/>
            </a:solidFill>
            <a:round/>
          </a:ln>
        </p:spPr>
        <p:style>
          <a:lnRef idx="0">
            <a:scrgbClr r="0" g="0" b="0"/>
          </a:lnRef>
          <a:fillRef idx="0">
            <a:scrgbClr r="0" g="0" b="0"/>
          </a:fillRef>
          <a:effectRef idx="0">
            <a:scrgbClr r="0" g="0" b="0"/>
          </a:effectRef>
          <a:fontRef idx="minor"/>
        </p:style>
      </p:sp>
      <p:sp>
        <p:nvSpPr>
          <p:cNvPr id="15" name="CustomShape 13"/>
          <p:cNvSpPr/>
          <p:nvPr/>
        </p:nvSpPr>
        <p:spPr>
          <a:xfrm rot="10800000">
            <a:off x="4153464" y="1723257"/>
            <a:ext cx="705240" cy="245160"/>
          </a:xfrm>
          <a:prstGeom prst="rect">
            <a:avLst/>
          </a:prstGeom>
          <a:gradFill>
            <a:gsLst>
              <a:gs pos="0">
                <a:srgbClr val="000080"/>
              </a:gs>
              <a:gs pos="100000">
                <a:srgbClr val="FFFFFF"/>
              </a:gs>
            </a:gsLst>
            <a:lin ang="2700000"/>
          </a:gradFill>
          <a:ln w="54720">
            <a:solidFill>
              <a:srgbClr val="0000FF"/>
            </a:solidFill>
            <a:round/>
          </a:ln>
        </p:spPr>
        <p:style>
          <a:lnRef idx="0">
            <a:scrgbClr r="0" g="0" b="0"/>
          </a:lnRef>
          <a:fillRef idx="0">
            <a:scrgbClr r="0" g="0" b="0"/>
          </a:fillRef>
          <a:effectRef idx="0">
            <a:scrgbClr r="0" g="0" b="0"/>
          </a:effectRef>
          <a:fontRef idx="minor"/>
        </p:style>
      </p:sp>
      <p:sp>
        <p:nvSpPr>
          <p:cNvPr id="16" name="CustomShape 14"/>
          <p:cNvSpPr/>
          <p:nvPr/>
        </p:nvSpPr>
        <p:spPr>
          <a:xfrm rot="10800000">
            <a:off x="4153464" y="5066283"/>
            <a:ext cx="705240" cy="245160"/>
          </a:xfrm>
          <a:prstGeom prst="rect">
            <a:avLst/>
          </a:prstGeom>
          <a:gradFill>
            <a:gsLst>
              <a:gs pos="0">
                <a:srgbClr val="000080"/>
              </a:gs>
              <a:gs pos="100000">
                <a:srgbClr val="FFFFFF"/>
              </a:gs>
            </a:gsLst>
            <a:lin ang="2700000"/>
          </a:gradFill>
          <a:ln w="57150" cmpd="sng">
            <a:solidFill>
              <a:srgbClr val="FF00FF"/>
            </a:solidFill>
          </a:ln>
        </p:spPr>
        <p:style>
          <a:lnRef idx="0">
            <a:scrgbClr r="0" g="0" b="0"/>
          </a:lnRef>
          <a:fillRef idx="0">
            <a:scrgbClr r="0" g="0" b="0"/>
          </a:fillRef>
          <a:effectRef idx="0">
            <a:scrgbClr r="0" g="0" b="0"/>
          </a:effectRef>
          <a:fontRef idx="minor"/>
        </p:style>
      </p:sp>
      <p:sp>
        <p:nvSpPr>
          <p:cNvPr id="17" name="TextShape 15"/>
          <p:cNvSpPr txBox="1"/>
          <p:nvPr/>
        </p:nvSpPr>
        <p:spPr>
          <a:xfrm>
            <a:off x="311040" y="4750020"/>
            <a:ext cx="3518280" cy="1076940"/>
          </a:xfrm>
          <a:prstGeom prst="rect">
            <a:avLst/>
          </a:prstGeom>
          <a:noFill/>
          <a:ln>
            <a:noFill/>
          </a:ln>
        </p:spPr>
        <p:txBody>
          <a:bodyPr lIns="0" tIns="0" rIns="0" bIns="0"/>
          <a:lstStyle/>
          <a:p>
            <a:r>
              <a:rPr lang="en-US" sz="2400" dirty="0" smtClean="0">
                <a:solidFill>
                  <a:srgbClr val="00FF00"/>
                </a:solidFill>
                <a:latin typeface="Arial"/>
              </a:rPr>
              <a:t>30W -&gt; </a:t>
            </a:r>
            <a:r>
              <a:rPr lang="en-US" sz="2400" dirty="0" smtClean="0">
                <a:solidFill>
                  <a:srgbClr val="00FF00"/>
                </a:solidFill>
                <a:latin typeface="Arial"/>
              </a:rPr>
              <a:t>120W</a:t>
            </a:r>
          </a:p>
          <a:p>
            <a:r>
              <a:rPr lang="en-US" sz="2400" dirty="0" smtClean="0">
                <a:solidFill>
                  <a:srgbClr val="00FF00"/>
                </a:solidFill>
                <a:latin typeface="Arial"/>
              </a:rPr>
              <a:t>(better </a:t>
            </a:r>
            <a:r>
              <a:rPr lang="en-US" sz="2400" dirty="0" smtClean="0">
                <a:solidFill>
                  <a:srgbClr val="00FF00"/>
                </a:solidFill>
                <a:latin typeface="Arial"/>
              </a:rPr>
              <a:t>quantum noise</a:t>
            </a:r>
            <a:r>
              <a:rPr lang="en-US" sz="2400" dirty="0" smtClean="0">
                <a:solidFill>
                  <a:srgbClr val="00FF00"/>
                </a:solidFill>
                <a:latin typeface="Arial"/>
              </a:rPr>
              <a:t>)</a:t>
            </a:r>
            <a:endParaRPr dirty="0"/>
          </a:p>
        </p:txBody>
      </p:sp>
      <p:sp>
        <p:nvSpPr>
          <p:cNvPr id="18" name="Line 16"/>
          <p:cNvSpPr/>
          <p:nvPr/>
        </p:nvSpPr>
        <p:spPr>
          <a:xfrm>
            <a:off x="1555200" y="4218120"/>
            <a:ext cx="4684680" cy="0"/>
          </a:xfrm>
          <a:prstGeom prst="line">
            <a:avLst/>
          </a:prstGeom>
          <a:ln w="36720">
            <a:solidFill>
              <a:srgbClr val="FF0000"/>
            </a:solidFill>
            <a:round/>
          </a:ln>
        </p:spPr>
      </p:sp>
      <p:sp>
        <p:nvSpPr>
          <p:cNvPr id="23" name="Line 21"/>
          <p:cNvSpPr/>
          <p:nvPr/>
        </p:nvSpPr>
        <p:spPr>
          <a:xfrm>
            <a:off x="4502520" y="3148920"/>
            <a:ext cx="0" cy="3032640"/>
          </a:xfrm>
          <a:prstGeom prst="line">
            <a:avLst/>
          </a:prstGeom>
          <a:ln w="18360">
            <a:solidFill>
              <a:srgbClr val="FF0000"/>
            </a:solidFill>
            <a:round/>
            <a:headEnd type="none"/>
            <a:tailEnd type="triangle" w="lg" len="lg"/>
          </a:ln>
        </p:spPr>
      </p:sp>
      <p:sp>
        <p:nvSpPr>
          <p:cNvPr id="24" name="Line 22"/>
          <p:cNvSpPr/>
          <p:nvPr/>
        </p:nvSpPr>
        <p:spPr>
          <a:xfrm>
            <a:off x="3627720" y="4234680"/>
            <a:ext cx="2274480" cy="0"/>
          </a:xfrm>
          <a:prstGeom prst="line">
            <a:avLst/>
          </a:prstGeom>
          <a:ln w="91440">
            <a:solidFill>
              <a:srgbClr val="FF0000"/>
            </a:solidFill>
            <a:round/>
          </a:ln>
        </p:spPr>
      </p:sp>
      <p:sp>
        <p:nvSpPr>
          <p:cNvPr id="25" name="Line 23"/>
          <p:cNvSpPr/>
          <p:nvPr/>
        </p:nvSpPr>
        <p:spPr>
          <a:xfrm>
            <a:off x="4502520" y="3187800"/>
            <a:ext cx="0" cy="1049760"/>
          </a:xfrm>
          <a:prstGeom prst="line">
            <a:avLst/>
          </a:prstGeom>
          <a:ln w="91440">
            <a:solidFill>
              <a:srgbClr val="FF0000"/>
            </a:solidFill>
            <a:round/>
          </a:ln>
        </p:spPr>
      </p:sp>
      <p:sp>
        <p:nvSpPr>
          <p:cNvPr id="27" name="TextShape 25"/>
          <p:cNvSpPr txBox="1"/>
          <p:nvPr/>
        </p:nvSpPr>
        <p:spPr>
          <a:xfrm>
            <a:off x="5481000" y="1436400"/>
            <a:ext cx="4431960" cy="874440"/>
          </a:xfrm>
          <a:prstGeom prst="rect">
            <a:avLst/>
          </a:prstGeom>
          <a:noFill/>
          <a:ln>
            <a:noFill/>
          </a:ln>
        </p:spPr>
        <p:txBody>
          <a:bodyPr lIns="0" tIns="0" rIns="0" bIns="0"/>
          <a:lstStyle/>
          <a:p>
            <a:r>
              <a:rPr lang="en-US" sz="2400" dirty="0">
                <a:solidFill>
                  <a:srgbClr val="0000FF"/>
                </a:solidFill>
                <a:latin typeface="Arial"/>
              </a:rPr>
              <a:t>Larger </a:t>
            </a:r>
            <a:r>
              <a:rPr lang="en-US" sz="2400" dirty="0" smtClean="0">
                <a:solidFill>
                  <a:srgbClr val="0000FF"/>
                </a:solidFill>
                <a:latin typeface="Arial"/>
              </a:rPr>
              <a:t>TMs with optimized beam size </a:t>
            </a:r>
            <a:r>
              <a:rPr lang="en-US" sz="2400" dirty="0">
                <a:solidFill>
                  <a:srgbClr val="0000FF"/>
                </a:solidFill>
                <a:latin typeface="Arial"/>
              </a:rPr>
              <a:t>(better </a:t>
            </a:r>
            <a:r>
              <a:rPr lang="en-US" sz="2400" dirty="0">
                <a:solidFill>
                  <a:srgbClr val="0000FF"/>
                </a:solidFill>
                <a:latin typeface="Arial"/>
              </a:rPr>
              <a:t>B</a:t>
            </a:r>
            <a:r>
              <a:rPr lang="en-US" sz="2400" dirty="0" smtClean="0">
                <a:solidFill>
                  <a:srgbClr val="0000FF"/>
                </a:solidFill>
                <a:latin typeface="Arial"/>
              </a:rPr>
              <a:t>rownian and quantum</a:t>
            </a:r>
            <a:r>
              <a:rPr lang="en-US" sz="2400" dirty="0" smtClean="0">
                <a:solidFill>
                  <a:srgbClr val="0000FF"/>
                </a:solidFill>
                <a:latin typeface="Arial"/>
              </a:rPr>
              <a:t>)</a:t>
            </a:r>
            <a:endParaRPr dirty="0"/>
          </a:p>
        </p:txBody>
      </p:sp>
      <p:sp>
        <p:nvSpPr>
          <p:cNvPr id="28" name="TextShape 26"/>
          <p:cNvSpPr txBox="1"/>
          <p:nvPr/>
        </p:nvSpPr>
        <p:spPr>
          <a:xfrm>
            <a:off x="5487479" y="2445105"/>
            <a:ext cx="4593145" cy="1134360"/>
          </a:xfrm>
          <a:prstGeom prst="rect">
            <a:avLst/>
          </a:prstGeom>
          <a:noFill/>
          <a:ln>
            <a:noFill/>
          </a:ln>
        </p:spPr>
        <p:txBody>
          <a:bodyPr lIns="0" tIns="0" rIns="0" bIns="0"/>
          <a:lstStyle/>
          <a:p>
            <a:r>
              <a:rPr lang="en-US" sz="2400" dirty="0" smtClean="0">
                <a:solidFill>
                  <a:srgbClr val="FF0000"/>
                </a:solidFill>
                <a:latin typeface="Arial"/>
              </a:rPr>
              <a:t>Better multi-stage suspension with </a:t>
            </a:r>
            <a:r>
              <a:rPr lang="en-US" sz="2400" dirty="0">
                <a:solidFill>
                  <a:srgbClr val="FF0000"/>
                </a:solidFill>
                <a:latin typeface="Arial"/>
              </a:rPr>
              <a:t>monolithic last stage (better </a:t>
            </a:r>
            <a:r>
              <a:rPr lang="en-US" sz="2400" dirty="0" smtClean="0">
                <a:solidFill>
                  <a:srgbClr val="FF0000"/>
                </a:solidFill>
                <a:latin typeface="Arial"/>
              </a:rPr>
              <a:t>Brownian/</a:t>
            </a:r>
            <a:r>
              <a:rPr lang="en-US" sz="2400" dirty="0">
                <a:solidFill>
                  <a:srgbClr val="FF0000"/>
                </a:solidFill>
                <a:latin typeface="Arial"/>
              </a:rPr>
              <a:t>seismic)</a:t>
            </a:r>
            <a:endParaRPr dirty="0"/>
          </a:p>
        </p:txBody>
      </p:sp>
      <p:sp>
        <p:nvSpPr>
          <p:cNvPr id="29" name="TextShape 27"/>
          <p:cNvSpPr txBox="1"/>
          <p:nvPr/>
        </p:nvSpPr>
        <p:spPr>
          <a:xfrm>
            <a:off x="5792760" y="5004951"/>
            <a:ext cx="4169160" cy="835920"/>
          </a:xfrm>
          <a:prstGeom prst="rect">
            <a:avLst/>
          </a:prstGeom>
          <a:noFill/>
          <a:ln>
            <a:noFill/>
          </a:ln>
        </p:spPr>
        <p:txBody>
          <a:bodyPr lIns="0" tIns="0" rIns="0" bIns="0"/>
          <a:lstStyle/>
          <a:p>
            <a:r>
              <a:rPr lang="en-US" sz="2400" dirty="0">
                <a:solidFill>
                  <a:srgbClr val="00FFFF"/>
                </a:solidFill>
                <a:latin typeface="Arial"/>
              </a:rPr>
              <a:t>Better active seismic isolation for low frequency performance</a:t>
            </a:r>
            <a:endParaRPr dirty="0">
              <a:solidFill>
                <a:srgbClr val="00FFFF"/>
              </a:solidFill>
            </a:endParaRPr>
          </a:p>
        </p:txBody>
      </p:sp>
      <p:sp>
        <p:nvSpPr>
          <p:cNvPr id="30" name="TextShape 28"/>
          <p:cNvSpPr txBox="1"/>
          <p:nvPr/>
        </p:nvSpPr>
        <p:spPr>
          <a:xfrm>
            <a:off x="5792760" y="5857485"/>
            <a:ext cx="3882240" cy="378360"/>
          </a:xfrm>
          <a:prstGeom prst="rect">
            <a:avLst/>
          </a:prstGeom>
          <a:noFill/>
          <a:ln>
            <a:noFill/>
          </a:ln>
        </p:spPr>
        <p:txBody>
          <a:bodyPr lIns="0" tIns="0" rIns="0" bIns="0"/>
          <a:lstStyle/>
          <a:p>
            <a:r>
              <a:rPr lang="en-US" sz="2400" dirty="0">
                <a:solidFill>
                  <a:srgbClr val="FF00FF"/>
                </a:solidFill>
                <a:latin typeface="Arial"/>
              </a:rPr>
              <a:t>Smarter optical </a:t>
            </a:r>
            <a:r>
              <a:rPr lang="en-US" sz="2400" dirty="0" smtClean="0">
                <a:solidFill>
                  <a:srgbClr val="FF00FF"/>
                </a:solidFill>
                <a:latin typeface="Arial"/>
              </a:rPr>
              <a:t>configuration (better use of power, optimized quantum noise)</a:t>
            </a:r>
            <a:endParaRPr dirty="0"/>
          </a:p>
        </p:txBody>
      </p:sp>
      <p:sp>
        <p:nvSpPr>
          <p:cNvPr id="31" name="CustomShape 29"/>
          <p:cNvSpPr/>
          <p:nvPr/>
        </p:nvSpPr>
        <p:spPr>
          <a:xfrm>
            <a:off x="3983400" y="1499760"/>
            <a:ext cx="1044000" cy="563400"/>
          </a:xfrm>
          <a:prstGeom prst="ellipse">
            <a:avLst/>
          </a:prstGeom>
          <a:noFill/>
          <a:ln w="36720">
            <a:solidFill>
              <a:srgbClr val="FF0000"/>
            </a:solidFill>
            <a:round/>
          </a:ln>
        </p:spPr>
        <p:style>
          <a:lnRef idx="0">
            <a:scrgbClr r="0" g="0" b="0"/>
          </a:lnRef>
          <a:fillRef idx="0">
            <a:scrgbClr r="0" g="0" b="0"/>
          </a:fillRef>
          <a:effectRef idx="0">
            <a:scrgbClr r="0" g="0" b="0"/>
          </a:effectRef>
          <a:fontRef idx="minor"/>
        </p:style>
      </p:sp>
      <p:sp>
        <p:nvSpPr>
          <p:cNvPr id="32" name="CustomShape 30"/>
          <p:cNvSpPr/>
          <p:nvPr/>
        </p:nvSpPr>
        <p:spPr>
          <a:xfrm>
            <a:off x="3965040" y="3029400"/>
            <a:ext cx="1044000" cy="563400"/>
          </a:xfrm>
          <a:prstGeom prst="ellipse">
            <a:avLst/>
          </a:prstGeom>
          <a:noFill/>
          <a:ln w="36720">
            <a:solidFill>
              <a:srgbClr val="FF0000"/>
            </a:solidFill>
            <a:round/>
          </a:ln>
        </p:spPr>
        <p:style>
          <a:lnRef idx="0">
            <a:scrgbClr r="0" g="0" b="0"/>
          </a:lnRef>
          <a:fillRef idx="0">
            <a:scrgbClr r="0" g="0" b="0"/>
          </a:fillRef>
          <a:effectRef idx="0">
            <a:scrgbClr r="0" g="0" b="0"/>
          </a:effectRef>
          <a:fontRef idx="minor"/>
        </p:style>
      </p:sp>
      <p:sp>
        <p:nvSpPr>
          <p:cNvPr id="33" name="CustomShape 31"/>
          <p:cNvSpPr/>
          <p:nvPr/>
        </p:nvSpPr>
        <p:spPr>
          <a:xfrm rot="16200000">
            <a:off x="5153040" y="3965040"/>
            <a:ext cx="1044000" cy="563400"/>
          </a:xfrm>
          <a:prstGeom prst="ellipse">
            <a:avLst/>
          </a:prstGeom>
          <a:noFill/>
          <a:ln w="36720">
            <a:solidFill>
              <a:srgbClr val="FF0000"/>
            </a:solidFill>
            <a:round/>
          </a:ln>
        </p:spPr>
        <p:style>
          <a:lnRef idx="0">
            <a:scrgbClr r="0" g="0" b="0"/>
          </a:lnRef>
          <a:fillRef idx="0">
            <a:scrgbClr r="0" g="0" b="0"/>
          </a:fillRef>
          <a:effectRef idx="0">
            <a:scrgbClr r="0" g="0" b="0"/>
          </a:effectRef>
          <a:fontRef idx="minor"/>
        </p:style>
      </p:sp>
      <p:sp>
        <p:nvSpPr>
          <p:cNvPr id="34" name="CustomShape 32"/>
          <p:cNvSpPr/>
          <p:nvPr/>
        </p:nvSpPr>
        <p:spPr>
          <a:xfrm rot="16200000">
            <a:off x="7114680" y="3946320"/>
            <a:ext cx="1044000" cy="563400"/>
          </a:xfrm>
          <a:prstGeom prst="ellipse">
            <a:avLst/>
          </a:prstGeom>
          <a:noFill/>
          <a:ln w="36720">
            <a:solidFill>
              <a:srgbClr val="FF0000"/>
            </a:solidFill>
            <a:round/>
          </a:ln>
        </p:spPr>
        <p:style>
          <a:lnRef idx="0">
            <a:scrgbClr r="0" g="0" b="0"/>
          </a:lnRef>
          <a:fillRef idx="0">
            <a:scrgbClr r="0" g="0" b="0"/>
          </a:fillRef>
          <a:effectRef idx="0">
            <a:scrgbClr r="0" g="0" b="0"/>
          </a:effectRef>
          <a:fontRef idx="minor"/>
        </p:style>
      </p:sp>
      <p:sp>
        <p:nvSpPr>
          <p:cNvPr id="35" name="CustomShape 33"/>
          <p:cNvSpPr/>
          <p:nvPr/>
        </p:nvSpPr>
        <p:spPr>
          <a:xfrm rot="18900000">
            <a:off x="4008240" y="3957120"/>
            <a:ext cx="1172160" cy="632520"/>
          </a:xfrm>
          <a:prstGeom prst="ellipse">
            <a:avLst/>
          </a:prstGeom>
          <a:noFill/>
          <a:ln w="36720">
            <a:solidFill>
              <a:srgbClr val="FF0000"/>
            </a:solidFill>
            <a:prstDash val="sysDash"/>
            <a:round/>
          </a:ln>
        </p:spPr>
        <p:style>
          <a:lnRef idx="0">
            <a:scrgbClr r="0" g="0" b="0"/>
          </a:lnRef>
          <a:fillRef idx="0">
            <a:scrgbClr r="0" g="0" b="0"/>
          </a:fillRef>
          <a:effectRef idx="0">
            <a:scrgbClr r="0" g="0" b="0"/>
          </a:effectRef>
          <a:fontRef idx="minor"/>
        </p:style>
      </p:sp>
      <p:sp>
        <p:nvSpPr>
          <p:cNvPr id="36" name="CustomShape 34"/>
          <p:cNvSpPr/>
          <p:nvPr/>
        </p:nvSpPr>
        <p:spPr>
          <a:xfrm>
            <a:off x="3848760" y="1418760"/>
            <a:ext cx="1338120" cy="722160"/>
          </a:xfrm>
          <a:prstGeom prst="ellipse">
            <a:avLst/>
          </a:prstGeom>
          <a:noFill/>
          <a:ln w="36720">
            <a:solidFill>
              <a:srgbClr val="00DCFF"/>
            </a:solidFill>
            <a:round/>
          </a:ln>
        </p:spPr>
        <p:style>
          <a:lnRef idx="0">
            <a:scrgbClr r="0" g="0" b="0"/>
          </a:lnRef>
          <a:fillRef idx="0">
            <a:scrgbClr r="0" g="0" b="0"/>
          </a:fillRef>
          <a:effectRef idx="0">
            <a:scrgbClr r="0" g="0" b="0"/>
          </a:effectRef>
          <a:fontRef idx="minor"/>
        </p:style>
      </p:sp>
      <p:sp>
        <p:nvSpPr>
          <p:cNvPr id="37" name="CustomShape 35"/>
          <p:cNvSpPr/>
          <p:nvPr/>
        </p:nvSpPr>
        <p:spPr>
          <a:xfrm>
            <a:off x="3830400" y="2912040"/>
            <a:ext cx="1338120" cy="722160"/>
          </a:xfrm>
          <a:prstGeom prst="ellipse">
            <a:avLst/>
          </a:prstGeom>
          <a:noFill/>
          <a:ln w="36720">
            <a:solidFill>
              <a:srgbClr val="00DCFF"/>
            </a:solidFill>
            <a:round/>
          </a:ln>
        </p:spPr>
        <p:style>
          <a:lnRef idx="0">
            <a:scrgbClr r="0" g="0" b="0"/>
          </a:lnRef>
          <a:fillRef idx="0">
            <a:scrgbClr r="0" g="0" b="0"/>
          </a:fillRef>
          <a:effectRef idx="0">
            <a:scrgbClr r="0" g="0" b="0"/>
          </a:effectRef>
          <a:fontRef idx="minor"/>
        </p:style>
      </p:sp>
      <p:sp>
        <p:nvSpPr>
          <p:cNvPr id="38" name="CustomShape 36"/>
          <p:cNvSpPr/>
          <p:nvPr/>
        </p:nvSpPr>
        <p:spPr>
          <a:xfrm rot="16200000">
            <a:off x="5035680" y="3864960"/>
            <a:ext cx="1338120" cy="722160"/>
          </a:xfrm>
          <a:prstGeom prst="ellipse">
            <a:avLst/>
          </a:prstGeom>
          <a:noFill/>
          <a:ln w="36720">
            <a:solidFill>
              <a:srgbClr val="00DCFF"/>
            </a:solidFill>
            <a:round/>
          </a:ln>
        </p:spPr>
        <p:style>
          <a:lnRef idx="0">
            <a:scrgbClr r="0" g="0" b="0"/>
          </a:lnRef>
          <a:fillRef idx="0">
            <a:scrgbClr r="0" g="0" b="0"/>
          </a:fillRef>
          <a:effectRef idx="0">
            <a:scrgbClr r="0" g="0" b="0"/>
          </a:effectRef>
          <a:fontRef idx="minor"/>
        </p:style>
      </p:sp>
      <p:sp>
        <p:nvSpPr>
          <p:cNvPr id="39" name="CustomShape 37"/>
          <p:cNvSpPr/>
          <p:nvPr/>
        </p:nvSpPr>
        <p:spPr>
          <a:xfrm rot="16200000">
            <a:off x="6996960" y="3846240"/>
            <a:ext cx="1338120" cy="722160"/>
          </a:xfrm>
          <a:prstGeom prst="ellipse">
            <a:avLst/>
          </a:prstGeom>
          <a:noFill/>
          <a:ln w="36720">
            <a:solidFill>
              <a:srgbClr val="00DCFF"/>
            </a:solidFill>
            <a:round/>
          </a:ln>
        </p:spPr>
        <p:style>
          <a:lnRef idx="0">
            <a:scrgbClr r="0" g="0" b="0"/>
          </a:lnRef>
          <a:fillRef idx="0">
            <a:scrgbClr r="0" g="0" b="0"/>
          </a:fillRef>
          <a:effectRef idx="0">
            <a:scrgbClr r="0" g="0" b="0"/>
          </a:effectRef>
          <a:fontRef idx="minor"/>
        </p:style>
      </p:sp>
      <p:sp>
        <p:nvSpPr>
          <p:cNvPr id="40" name="CustomShape 38"/>
          <p:cNvSpPr/>
          <p:nvPr/>
        </p:nvSpPr>
        <p:spPr>
          <a:xfrm rot="18900000">
            <a:off x="3911040" y="3906360"/>
            <a:ext cx="1384920" cy="747360"/>
          </a:xfrm>
          <a:prstGeom prst="ellipse">
            <a:avLst/>
          </a:prstGeom>
          <a:noFill/>
          <a:ln w="36720">
            <a:solidFill>
              <a:srgbClr val="00DCFF"/>
            </a:solidFill>
            <a:round/>
          </a:ln>
        </p:spPr>
        <p:style>
          <a:lnRef idx="0">
            <a:scrgbClr r="0" g="0" b="0"/>
          </a:lnRef>
          <a:fillRef idx="0">
            <a:scrgbClr r="0" g="0" b="0"/>
          </a:fillRef>
          <a:effectRef idx="0">
            <a:scrgbClr r="0" g="0" b="0"/>
          </a:effectRef>
          <a:fontRef idx="minor"/>
        </p:style>
      </p:sp>
      <p:sp>
        <p:nvSpPr>
          <p:cNvPr id="41" name="CustomShape 39"/>
          <p:cNvSpPr/>
          <p:nvPr/>
        </p:nvSpPr>
        <p:spPr>
          <a:xfrm rot="16200000">
            <a:off x="2900160" y="3947400"/>
            <a:ext cx="1338120" cy="520200"/>
          </a:xfrm>
          <a:prstGeom prst="ellipse">
            <a:avLst/>
          </a:prstGeom>
          <a:noFill/>
          <a:ln w="36720">
            <a:solidFill>
              <a:srgbClr val="00DCFF"/>
            </a:solidFill>
            <a:round/>
          </a:ln>
        </p:spPr>
        <p:style>
          <a:lnRef idx="0">
            <a:scrgbClr r="0" g="0" b="0"/>
          </a:lnRef>
          <a:fillRef idx="0">
            <a:scrgbClr r="0" g="0" b="0"/>
          </a:fillRef>
          <a:effectRef idx="0">
            <a:scrgbClr r="0" g="0" b="0"/>
          </a:effectRef>
          <a:fontRef idx="minor"/>
        </p:style>
      </p:sp>
      <p:sp>
        <p:nvSpPr>
          <p:cNvPr id="42" name="CustomShape 40"/>
          <p:cNvSpPr/>
          <p:nvPr/>
        </p:nvSpPr>
        <p:spPr>
          <a:xfrm>
            <a:off x="3812040" y="4909320"/>
            <a:ext cx="1338120" cy="533520"/>
          </a:xfrm>
          <a:prstGeom prst="ellipse">
            <a:avLst/>
          </a:prstGeom>
          <a:noFill/>
          <a:ln w="36720">
            <a:solidFill>
              <a:srgbClr val="00DCFF"/>
            </a:solidFill>
            <a:round/>
          </a:ln>
        </p:spPr>
        <p:style>
          <a:lnRef idx="0">
            <a:scrgbClr r="0" g="0" b="0"/>
          </a:lnRef>
          <a:fillRef idx="0">
            <a:scrgbClr r="0" g="0" b="0"/>
          </a:fillRef>
          <a:effectRef idx="0">
            <a:scrgbClr r="0" g="0" b="0"/>
          </a:effectRef>
          <a:fontRef idx="minor"/>
        </p:style>
      </p:sp>
    </p:spTree>
    <p:extLst>
      <p:ext uri="{BB962C8B-B14F-4D97-AF65-F5344CB8AC3E}">
        <p14:creationId xmlns:p14="http://schemas.microsoft.com/office/powerpoint/2010/main" val="4024997395"/>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Quantum noise: Shot noise and radiation pressure noise</a:t>
            </a:r>
            <a:endParaRPr lang="en-US" dirty="0"/>
          </a:p>
        </p:txBody>
      </p:sp>
      <p:pic>
        <p:nvPicPr>
          <p:cNvPr id="3" name="Picture 2" descr="sensitivity2.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0080625" cy="7578438"/>
          </a:xfrm>
          <a:prstGeom prst="rect">
            <a:avLst/>
          </a:prstGeom>
        </p:spPr>
      </p:pic>
      <p:sp>
        <p:nvSpPr>
          <p:cNvPr id="9" name="Freeform 8"/>
          <p:cNvSpPr/>
          <p:nvPr/>
        </p:nvSpPr>
        <p:spPr>
          <a:xfrm>
            <a:off x="3953387" y="4261280"/>
            <a:ext cx="5981290" cy="1630635"/>
          </a:xfrm>
          <a:custGeom>
            <a:avLst/>
            <a:gdLst>
              <a:gd name="connsiteX0" fmla="*/ 5981290 w 5981290"/>
              <a:gd name="connsiteY0" fmla="*/ 0 h 1630635"/>
              <a:gd name="connsiteX1" fmla="*/ 4178710 w 5981290"/>
              <a:gd name="connsiteY1" fmla="*/ 860451 h 1630635"/>
              <a:gd name="connsiteX2" fmla="*/ 3093065 w 5981290"/>
              <a:gd name="connsiteY2" fmla="*/ 1229216 h 1630635"/>
              <a:gd name="connsiteX3" fmla="*/ 2478548 w 5981290"/>
              <a:gd name="connsiteY3" fmla="*/ 1434085 h 1630635"/>
              <a:gd name="connsiteX4" fmla="*/ 1372419 w 5981290"/>
              <a:gd name="connsiteY4" fmla="*/ 1618467 h 1630635"/>
              <a:gd name="connsiteX5" fmla="*/ 0 w 5981290"/>
              <a:gd name="connsiteY5" fmla="*/ 1597980 h 1630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81290" h="1630635">
                <a:moveTo>
                  <a:pt x="5981290" y="0"/>
                </a:moveTo>
                <a:cubicBezTo>
                  <a:pt x="5320685" y="327791"/>
                  <a:pt x="4660081" y="655582"/>
                  <a:pt x="4178710" y="860451"/>
                </a:cubicBezTo>
                <a:cubicBezTo>
                  <a:pt x="3697339" y="1065320"/>
                  <a:pt x="3093065" y="1229216"/>
                  <a:pt x="3093065" y="1229216"/>
                </a:cubicBezTo>
                <a:cubicBezTo>
                  <a:pt x="2809705" y="1324822"/>
                  <a:pt x="2765322" y="1369210"/>
                  <a:pt x="2478548" y="1434085"/>
                </a:cubicBezTo>
                <a:cubicBezTo>
                  <a:pt x="2191774" y="1498960"/>
                  <a:pt x="1785510" y="1591151"/>
                  <a:pt x="1372419" y="1618467"/>
                </a:cubicBezTo>
                <a:cubicBezTo>
                  <a:pt x="959328" y="1645783"/>
                  <a:pt x="479664" y="1621881"/>
                  <a:pt x="0" y="1597980"/>
                </a:cubicBezTo>
              </a:path>
            </a:pathLst>
          </a:custGeom>
          <a:ln w="101600" cmpd="sng"/>
        </p:spPr>
        <p:style>
          <a:lnRef idx="3">
            <a:schemeClr val="accent6"/>
          </a:lnRef>
          <a:fillRef idx="0">
            <a:schemeClr val="accent6"/>
          </a:fillRef>
          <a:effectRef idx="2">
            <a:schemeClr val="accent6"/>
          </a:effectRef>
          <a:fontRef idx="minor">
            <a:schemeClr val="tx1"/>
          </a:fontRef>
        </p:style>
        <p:txBody>
          <a:bodyPr rtlCol="0" anchor="ctr"/>
          <a:lstStyle/>
          <a:p>
            <a:pPr algn="ctr"/>
            <a:endParaRPr lang="en-US">
              <a:ln w="6350" cmpd="sng">
                <a:solidFill>
                  <a:schemeClr val="accent6"/>
                </a:solidFill>
              </a:ln>
              <a:solidFill>
                <a:schemeClr val="accent6"/>
              </a:solidFill>
            </a:endParaRPr>
          </a:p>
        </p:txBody>
      </p:sp>
      <p:sp>
        <p:nvSpPr>
          <p:cNvPr id="10" name="Freeform 9"/>
          <p:cNvSpPr/>
          <p:nvPr/>
        </p:nvSpPr>
        <p:spPr>
          <a:xfrm>
            <a:off x="839839" y="3994950"/>
            <a:ext cx="9156482" cy="2343842"/>
          </a:xfrm>
          <a:custGeom>
            <a:avLst/>
            <a:gdLst>
              <a:gd name="connsiteX0" fmla="*/ 0 w 9156482"/>
              <a:gd name="connsiteY0" fmla="*/ 0 h 2343842"/>
              <a:gd name="connsiteX1" fmla="*/ 614516 w 9156482"/>
              <a:gd name="connsiteY1" fmla="*/ 635095 h 2343842"/>
              <a:gd name="connsiteX2" fmla="*/ 2273709 w 9156482"/>
              <a:gd name="connsiteY2" fmla="*/ 2069180 h 2343842"/>
              <a:gd name="connsiteX3" fmla="*/ 3625645 w 9156482"/>
              <a:gd name="connsiteY3" fmla="*/ 2335510 h 2343842"/>
              <a:gd name="connsiteX4" fmla="*/ 5940322 w 9156482"/>
              <a:gd name="connsiteY4" fmla="*/ 2192101 h 2343842"/>
              <a:gd name="connsiteX5" fmla="*/ 8623709 w 9156482"/>
              <a:gd name="connsiteY5" fmla="*/ 1393111 h 2343842"/>
              <a:gd name="connsiteX6" fmla="*/ 9156290 w 9156482"/>
              <a:gd name="connsiteY6" fmla="*/ 1126781 h 2343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56482" h="2343842">
                <a:moveTo>
                  <a:pt x="0" y="0"/>
                </a:moveTo>
                <a:cubicBezTo>
                  <a:pt x="117782" y="145116"/>
                  <a:pt x="235564" y="290232"/>
                  <a:pt x="614516" y="635095"/>
                </a:cubicBezTo>
                <a:cubicBezTo>
                  <a:pt x="993468" y="979958"/>
                  <a:pt x="1771854" y="1785778"/>
                  <a:pt x="2273709" y="2069180"/>
                </a:cubicBezTo>
                <a:cubicBezTo>
                  <a:pt x="2775564" y="2352583"/>
                  <a:pt x="3014543" y="2315023"/>
                  <a:pt x="3625645" y="2335510"/>
                </a:cubicBezTo>
                <a:cubicBezTo>
                  <a:pt x="4236747" y="2355997"/>
                  <a:pt x="5107311" y="2349168"/>
                  <a:pt x="5940322" y="2192101"/>
                </a:cubicBezTo>
                <a:cubicBezTo>
                  <a:pt x="6773333" y="2035034"/>
                  <a:pt x="8087714" y="1570664"/>
                  <a:pt x="8623709" y="1393111"/>
                </a:cubicBezTo>
                <a:cubicBezTo>
                  <a:pt x="9159704" y="1215558"/>
                  <a:pt x="9157997" y="1171169"/>
                  <a:pt x="9156290" y="1126781"/>
                </a:cubicBezTo>
              </a:path>
            </a:pathLst>
          </a:custGeom>
          <a:ln w="101600">
            <a:solidFill>
              <a:schemeClr val="accent6"/>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4" name="TextBox 13"/>
          <p:cNvSpPr txBox="1"/>
          <p:nvPr/>
        </p:nvSpPr>
        <p:spPr>
          <a:xfrm rot="20592616">
            <a:off x="5600744" y="6154278"/>
            <a:ext cx="4068016" cy="369332"/>
          </a:xfrm>
          <a:prstGeom prst="rect">
            <a:avLst/>
          </a:prstGeom>
          <a:noFill/>
        </p:spPr>
        <p:txBody>
          <a:bodyPr wrap="none" rtlCol="0">
            <a:spAutoFit/>
          </a:bodyPr>
          <a:lstStyle/>
          <a:p>
            <a:r>
              <a:rPr lang="en-US" dirty="0" smtClean="0"/>
              <a:t>Smaller Shot (larger P, better readout)</a:t>
            </a:r>
            <a:endParaRPr lang="en-US" dirty="0"/>
          </a:p>
        </p:txBody>
      </p:sp>
      <p:sp>
        <p:nvSpPr>
          <p:cNvPr id="16" name="Down Arrow 15"/>
          <p:cNvSpPr/>
          <p:nvPr/>
        </p:nvSpPr>
        <p:spPr>
          <a:xfrm>
            <a:off x="7829084" y="4650532"/>
            <a:ext cx="680884" cy="969334"/>
          </a:xfrm>
          <a:prstGeom prst="down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17" name="Down Arrow 16"/>
          <p:cNvSpPr/>
          <p:nvPr/>
        </p:nvSpPr>
        <p:spPr>
          <a:xfrm rot="13212864">
            <a:off x="499396" y="4452121"/>
            <a:ext cx="680884" cy="969334"/>
          </a:xfrm>
          <a:prstGeom prst="down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19" name="Rounded Rectangle 18"/>
          <p:cNvSpPr/>
          <p:nvPr/>
        </p:nvSpPr>
        <p:spPr>
          <a:xfrm>
            <a:off x="2621935" y="1638954"/>
            <a:ext cx="4445000" cy="1679928"/>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marL="0" lvl="1"/>
            <a:r>
              <a:rPr lang="en-US" sz="2400" dirty="0"/>
              <a:t>Quantum Noise: </a:t>
            </a:r>
          </a:p>
          <a:p>
            <a:pPr marL="0" lvl="1"/>
            <a:r>
              <a:rPr lang="en-US" sz="2400" dirty="0"/>
              <a:t>Shot ∝ 1/</a:t>
            </a:r>
            <a:r>
              <a:rPr lang="en-US" sz="2400" dirty="0" err="1"/>
              <a:t>sqrt</a:t>
            </a:r>
            <a:r>
              <a:rPr lang="en-US" sz="2400" dirty="0"/>
              <a:t>(P</a:t>
            </a:r>
            <a:r>
              <a:rPr lang="en-US" sz="2400" dirty="0" smtClean="0"/>
              <a:t>) -&gt; larger P, </a:t>
            </a:r>
            <a:endParaRPr lang="en-US" sz="2400" dirty="0"/>
          </a:p>
          <a:p>
            <a:pPr marL="0" lvl="1"/>
            <a:r>
              <a:rPr lang="en-US" sz="2400" dirty="0"/>
              <a:t>Radiation Pressure ∝ </a:t>
            </a:r>
            <a:r>
              <a:rPr lang="en-US" sz="2400" dirty="0" err="1"/>
              <a:t>sqrt</a:t>
            </a:r>
            <a:r>
              <a:rPr lang="en-US" sz="2400" dirty="0"/>
              <a:t>(P</a:t>
            </a:r>
            <a:r>
              <a:rPr lang="en-US" sz="2400" dirty="0" smtClean="0"/>
              <a:t>)</a:t>
            </a:r>
          </a:p>
          <a:p>
            <a:pPr marL="0" lvl="1"/>
            <a:r>
              <a:rPr lang="en-US" sz="2400" dirty="0" smtClean="0"/>
              <a:t> -&gt; larger mass</a:t>
            </a:r>
            <a:endParaRPr lang="en-US" sz="2400" dirty="0"/>
          </a:p>
          <a:p>
            <a:endParaRPr lang="en-US" dirty="0"/>
          </a:p>
        </p:txBody>
      </p:sp>
      <p:sp>
        <p:nvSpPr>
          <p:cNvPr id="4" name="Freeform 3"/>
          <p:cNvSpPr/>
          <p:nvPr/>
        </p:nvSpPr>
        <p:spPr>
          <a:xfrm>
            <a:off x="871434" y="3560423"/>
            <a:ext cx="9112711" cy="1961597"/>
          </a:xfrm>
          <a:custGeom>
            <a:avLst/>
            <a:gdLst>
              <a:gd name="connsiteX0" fmla="*/ 9112711 w 9112711"/>
              <a:gd name="connsiteY0" fmla="*/ 0 h 1961597"/>
              <a:gd name="connsiteX1" fmla="*/ 7245352 w 9112711"/>
              <a:gd name="connsiteY1" fmla="*/ 871433 h 1961597"/>
              <a:gd name="connsiteX2" fmla="*/ 4606152 w 9112711"/>
              <a:gd name="connsiteY2" fmla="*/ 1817559 h 1961597"/>
              <a:gd name="connsiteX3" fmla="*/ 0 w 9112711"/>
              <a:gd name="connsiteY3" fmla="*/ 1942049 h 1961597"/>
            </a:gdLst>
            <a:ahLst/>
            <a:cxnLst>
              <a:cxn ang="0">
                <a:pos x="connsiteX0" y="connsiteY0"/>
              </a:cxn>
              <a:cxn ang="0">
                <a:pos x="connsiteX1" y="connsiteY1"/>
              </a:cxn>
              <a:cxn ang="0">
                <a:pos x="connsiteX2" y="connsiteY2"/>
              </a:cxn>
              <a:cxn ang="0">
                <a:pos x="connsiteX3" y="connsiteY3"/>
              </a:cxn>
            </a:cxnLst>
            <a:rect l="l" t="t" r="r" b="b"/>
            <a:pathLst>
              <a:path w="9112711" h="1961597">
                <a:moveTo>
                  <a:pt x="9112711" y="0"/>
                </a:moveTo>
                <a:cubicBezTo>
                  <a:pt x="8554578" y="284253"/>
                  <a:pt x="7996445" y="568507"/>
                  <a:pt x="7245352" y="871433"/>
                </a:cubicBezTo>
                <a:cubicBezTo>
                  <a:pt x="6494259" y="1174359"/>
                  <a:pt x="5813711" y="1639123"/>
                  <a:pt x="4606152" y="1817559"/>
                </a:cubicBezTo>
                <a:cubicBezTo>
                  <a:pt x="3398593" y="1995995"/>
                  <a:pt x="1699296" y="1969022"/>
                  <a:pt x="0" y="1942049"/>
                </a:cubicBezTo>
              </a:path>
            </a:pathLst>
          </a:custGeom>
          <a:ln w="101600">
            <a:prstDash val="dash"/>
          </a:ln>
        </p:spPr>
        <p:style>
          <a:lnRef idx="3">
            <a:schemeClr val="accent6"/>
          </a:lnRef>
          <a:fillRef idx="0">
            <a:schemeClr val="accent6"/>
          </a:fillRef>
          <a:effectRef idx="2">
            <a:schemeClr val="accent6"/>
          </a:effectRef>
          <a:fontRef idx="minor">
            <a:schemeClr val="tx1"/>
          </a:fontRef>
        </p:style>
        <p:txBody>
          <a:bodyPr rtlCol="0" anchor="ctr"/>
          <a:lstStyle/>
          <a:p>
            <a:pPr algn="ctr"/>
            <a:endParaRPr lang="en-US"/>
          </a:p>
        </p:txBody>
      </p:sp>
      <p:sp>
        <p:nvSpPr>
          <p:cNvPr id="15" name="TextBox 14"/>
          <p:cNvSpPr txBox="1"/>
          <p:nvPr/>
        </p:nvSpPr>
        <p:spPr>
          <a:xfrm rot="2660604">
            <a:off x="11010" y="5389939"/>
            <a:ext cx="2703324" cy="369332"/>
          </a:xfrm>
          <a:prstGeom prst="rect">
            <a:avLst/>
          </a:prstGeom>
          <a:noFill/>
        </p:spPr>
        <p:txBody>
          <a:bodyPr wrap="square" rtlCol="0">
            <a:spAutoFit/>
          </a:bodyPr>
          <a:lstStyle/>
          <a:p>
            <a:r>
              <a:rPr lang="en-US" dirty="0" smtClean="0"/>
              <a:t>Larger Rad-press</a:t>
            </a:r>
            <a:endParaRPr lang="en-US" dirty="0"/>
          </a:p>
        </p:txBody>
      </p:sp>
    </p:spTree>
    <p:extLst>
      <p:ext uri="{BB962C8B-B14F-4D97-AF65-F5344CB8AC3E}">
        <p14:creationId xmlns:p14="http://schemas.microsoft.com/office/powerpoint/2010/main" val="3456179020"/>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High power </a:t>
            </a:r>
            <a:r>
              <a:rPr lang="en-US" dirty="0" smtClean="0"/>
              <a:t>laser, bigger mirror</a:t>
            </a:r>
            <a:endParaRPr lang="en-US" dirty="0"/>
          </a:p>
        </p:txBody>
      </p:sp>
      <p:sp>
        <p:nvSpPr>
          <p:cNvPr id="5" name="Content Placeholder 4"/>
          <p:cNvSpPr>
            <a:spLocks noGrp="1"/>
          </p:cNvSpPr>
          <p:nvPr>
            <p:ph sz="quarter" idx="10"/>
          </p:nvPr>
        </p:nvSpPr>
        <p:spPr>
          <a:xfrm>
            <a:off x="592137" y="1565275"/>
            <a:ext cx="4999959" cy="5202238"/>
          </a:xfrm>
        </p:spPr>
        <p:txBody>
          <a:bodyPr/>
          <a:lstStyle/>
          <a:p>
            <a:r>
              <a:rPr lang="en-US" dirty="0" smtClean="0"/>
              <a:t>NPRO + 35W medium power amplifier used in </a:t>
            </a:r>
            <a:r>
              <a:rPr lang="en-US" dirty="0" err="1" smtClean="0"/>
              <a:t>iLIGO</a:t>
            </a:r>
            <a:endParaRPr lang="en-US" dirty="0" smtClean="0"/>
          </a:p>
          <a:p>
            <a:r>
              <a:rPr lang="en-US" dirty="0" smtClean="0"/>
              <a:t>180W high power stage for aLIGO </a:t>
            </a:r>
          </a:p>
        </p:txBody>
      </p:sp>
      <p:pic>
        <p:nvPicPr>
          <p:cNvPr id="6" name="Picture 5"/>
          <p:cNvPicPr/>
          <p:nvPr/>
        </p:nvPicPr>
        <p:blipFill>
          <a:blip r:embed="rId2"/>
          <a:stretch/>
        </p:blipFill>
        <p:spPr>
          <a:xfrm>
            <a:off x="5900336" y="1714175"/>
            <a:ext cx="3989931" cy="5845499"/>
          </a:xfrm>
          <a:prstGeom prst="rect">
            <a:avLst/>
          </a:prstGeom>
          <a:ln>
            <a:noFill/>
          </a:ln>
        </p:spPr>
      </p:pic>
      <p:cxnSp>
        <p:nvCxnSpPr>
          <p:cNvPr id="8" name="Straight Arrow Connector 7"/>
          <p:cNvCxnSpPr/>
          <p:nvPr/>
        </p:nvCxnSpPr>
        <p:spPr>
          <a:xfrm>
            <a:off x="5202903" y="2110153"/>
            <a:ext cx="1310968" cy="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10" name="Straight Arrow Connector 9"/>
          <p:cNvCxnSpPr/>
          <p:nvPr/>
        </p:nvCxnSpPr>
        <p:spPr>
          <a:xfrm>
            <a:off x="4916129" y="3605699"/>
            <a:ext cx="1433871" cy="26633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3" name="Picture 2" descr="Screen Shot 2015-12-14 at 1.05.2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1944" y="4400250"/>
            <a:ext cx="5105400" cy="2604097"/>
          </a:xfrm>
          <a:prstGeom prst="rect">
            <a:avLst/>
          </a:prstGeom>
        </p:spPr>
      </p:pic>
    </p:spTree>
    <p:extLst>
      <p:ext uri="{BB962C8B-B14F-4D97-AF65-F5344CB8AC3E}">
        <p14:creationId xmlns:p14="http://schemas.microsoft.com/office/powerpoint/2010/main" val="497804465"/>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Quantum noise: Shot noise and radiation pressure noise</a:t>
            </a:r>
            <a:endParaRPr lang="en-US" dirty="0"/>
          </a:p>
        </p:txBody>
      </p:sp>
      <p:pic>
        <p:nvPicPr>
          <p:cNvPr id="3" name="Picture 2" descr="sensitivity2.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0080625" cy="7578438"/>
          </a:xfrm>
          <a:prstGeom prst="rect">
            <a:avLst/>
          </a:prstGeom>
        </p:spPr>
      </p:pic>
      <p:sp>
        <p:nvSpPr>
          <p:cNvPr id="19" name="Rounded Rectangle 18"/>
          <p:cNvSpPr/>
          <p:nvPr/>
        </p:nvSpPr>
        <p:spPr>
          <a:xfrm>
            <a:off x="4629354" y="1597980"/>
            <a:ext cx="4445000" cy="1679928"/>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pPr marL="0" lvl="1"/>
            <a:r>
              <a:rPr lang="en-US" sz="2400" dirty="0" smtClean="0"/>
              <a:t>Brownian motion:</a:t>
            </a:r>
          </a:p>
          <a:p>
            <a:pPr marL="0" lvl="1"/>
            <a:r>
              <a:rPr lang="en-US" sz="2400" dirty="0"/>
              <a:t>Monolithic </a:t>
            </a:r>
            <a:r>
              <a:rPr lang="en-US" sz="2400" dirty="0" smtClean="0"/>
              <a:t>suspension,</a:t>
            </a:r>
          </a:p>
          <a:p>
            <a:pPr marL="0" lvl="1"/>
            <a:r>
              <a:rPr lang="en-US" sz="2400" dirty="0" smtClean="0"/>
              <a:t>Larger Mirror with optimized beam shape</a:t>
            </a:r>
            <a:endParaRPr lang="en-US" sz="2400" dirty="0" smtClean="0"/>
          </a:p>
        </p:txBody>
      </p:sp>
      <p:cxnSp>
        <p:nvCxnSpPr>
          <p:cNvPr id="5" name="Straight Connector 4"/>
          <p:cNvCxnSpPr/>
          <p:nvPr/>
        </p:nvCxnSpPr>
        <p:spPr>
          <a:xfrm flipH="1" flipV="1">
            <a:off x="901291" y="1413599"/>
            <a:ext cx="5694515" cy="5531468"/>
          </a:xfrm>
          <a:prstGeom prst="line">
            <a:avLst/>
          </a:prstGeom>
          <a:ln w="101600">
            <a:prstDash val="dash"/>
          </a:ln>
        </p:spPr>
        <p:style>
          <a:lnRef idx="2">
            <a:schemeClr val="accent3"/>
          </a:lnRef>
          <a:fillRef idx="0">
            <a:schemeClr val="accent3"/>
          </a:fillRef>
          <a:effectRef idx="1">
            <a:schemeClr val="accent3"/>
          </a:effectRef>
          <a:fontRef idx="minor">
            <a:schemeClr val="tx1"/>
          </a:fontRef>
        </p:style>
      </p:cxnSp>
      <p:sp>
        <p:nvSpPr>
          <p:cNvPr id="21" name="Freeform 20"/>
          <p:cNvSpPr/>
          <p:nvPr/>
        </p:nvSpPr>
        <p:spPr>
          <a:xfrm>
            <a:off x="880806" y="696555"/>
            <a:ext cx="348226" cy="2977360"/>
          </a:xfrm>
          <a:custGeom>
            <a:avLst/>
            <a:gdLst>
              <a:gd name="connsiteX0" fmla="*/ 348226 w 348226"/>
              <a:gd name="connsiteY0" fmla="*/ 0 h 2977360"/>
              <a:gd name="connsiteX1" fmla="*/ 307259 w 348226"/>
              <a:gd name="connsiteY1" fmla="*/ 2683787 h 2977360"/>
              <a:gd name="connsiteX2" fmla="*/ 122904 w 348226"/>
              <a:gd name="connsiteY2" fmla="*/ 2888657 h 2977360"/>
              <a:gd name="connsiteX3" fmla="*/ 0 w 348226"/>
              <a:gd name="connsiteY3" fmla="*/ 2519892 h 2977360"/>
            </a:gdLst>
            <a:ahLst/>
            <a:cxnLst>
              <a:cxn ang="0">
                <a:pos x="connsiteX0" y="connsiteY0"/>
              </a:cxn>
              <a:cxn ang="0">
                <a:pos x="connsiteX1" y="connsiteY1"/>
              </a:cxn>
              <a:cxn ang="0">
                <a:pos x="connsiteX2" y="connsiteY2"/>
              </a:cxn>
              <a:cxn ang="0">
                <a:pos x="connsiteX3" y="connsiteY3"/>
              </a:cxn>
            </a:cxnLst>
            <a:rect l="l" t="t" r="r" b="b"/>
            <a:pathLst>
              <a:path w="348226" h="2977360">
                <a:moveTo>
                  <a:pt x="348226" y="0"/>
                </a:moveTo>
                <a:cubicBezTo>
                  <a:pt x="346519" y="1101172"/>
                  <a:pt x="344813" y="2202344"/>
                  <a:pt x="307259" y="2683787"/>
                </a:cubicBezTo>
                <a:cubicBezTo>
                  <a:pt x="269705" y="3165230"/>
                  <a:pt x="174114" y="2915973"/>
                  <a:pt x="122904" y="2888657"/>
                </a:cubicBezTo>
                <a:cubicBezTo>
                  <a:pt x="71694" y="2861341"/>
                  <a:pt x="0" y="2519892"/>
                  <a:pt x="0" y="2519892"/>
                </a:cubicBezTo>
              </a:path>
            </a:pathLst>
          </a:custGeom>
          <a:ln w="101600">
            <a:solidFill>
              <a:schemeClr val="accent3"/>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5" name="Freeform 24"/>
          <p:cNvSpPr/>
          <p:nvPr/>
        </p:nvSpPr>
        <p:spPr>
          <a:xfrm>
            <a:off x="1215744" y="901425"/>
            <a:ext cx="5728288" cy="6064129"/>
          </a:xfrm>
          <a:custGeom>
            <a:avLst/>
            <a:gdLst>
              <a:gd name="connsiteX0" fmla="*/ 13288 w 5728288"/>
              <a:gd name="connsiteY0" fmla="*/ 0 h 6064129"/>
              <a:gd name="connsiteX1" fmla="*/ 74740 w 5728288"/>
              <a:gd name="connsiteY1" fmla="*/ 2786221 h 6064129"/>
              <a:gd name="connsiteX2" fmla="*/ 586837 w 5728288"/>
              <a:gd name="connsiteY2" fmla="*/ 4097384 h 6064129"/>
              <a:gd name="connsiteX3" fmla="*/ 1590546 w 5728288"/>
              <a:gd name="connsiteY3" fmla="*/ 4957835 h 6064129"/>
              <a:gd name="connsiteX4" fmla="*/ 2614740 w 5728288"/>
              <a:gd name="connsiteY4" fmla="*/ 5449521 h 6064129"/>
              <a:gd name="connsiteX5" fmla="*/ 5728288 w 5728288"/>
              <a:gd name="connsiteY5" fmla="*/ 6064129 h 6064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8288" h="6064129">
                <a:moveTo>
                  <a:pt x="13288" y="0"/>
                </a:moveTo>
                <a:cubicBezTo>
                  <a:pt x="-3782" y="1051662"/>
                  <a:pt x="-20851" y="2103324"/>
                  <a:pt x="74740" y="2786221"/>
                </a:cubicBezTo>
                <a:cubicBezTo>
                  <a:pt x="170331" y="3469118"/>
                  <a:pt x="334203" y="3735448"/>
                  <a:pt x="586837" y="4097384"/>
                </a:cubicBezTo>
                <a:cubicBezTo>
                  <a:pt x="839471" y="4459320"/>
                  <a:pt x="1252562" y="4732479"/>
                  <a:pt x="1590546" y="4957835"/>
                </a:cubicBezTo>
                <a:cubicBezTo>
                  <a:pt x="1928530" y="5183191"/>
                  <a:pt x="1925116" y="5265139"/>
                  <a:pt x="2614740" y="5449521"/>
                </a:cubicBezTo>
                <a:cubicBezTo>
                  <a:pt x="3304364" y="5633903"/>
                  <a:pt x="4516326" y="5849016"/>
                  <a:pt x="5728288" y="6064129"/>
                </a:cubicBezTo>
              </a:path>
            </a:pathLst>
          </a:custGeom>
          <a:ln w="101600">
            <a:solidFill>
              <a:schemeClr val="accent3"/>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6" name="Up Arrow 25"/>
          <p:cNvSpPr/>
          <p:nvPr/>
        </p:nvSpPr>
        <p:spPr>
          <a:xfrm rot="13335992">
            <a:off x="3134032" y="4674047"/>
            <a:ext cx="942258" cy="1311163"/>
          </a:xfrm>
          <a:prstGeom prst="upArrow">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440107907"/>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Smaller Brownian motion</a:t>
            </a:r>
            <a:endParaRPr lang="en-US" dirty="0"/>
          </a:p>
        </p:txBody>
      </p:sp>
      <p:sp>
        <p:nvSpPr>
          <p:cNvPr id="7" name="Content Placeholder 6"/>
          <p:cNvSpPr>
            <a:spLocks noGrp="1"/>
          </p:cNvSpPr>
          <p:nvPr>
            <p:ph sz="quarter" idx="10"/>
          </p:nvPr>
        </p:nvSpPr>
        <p:spPr>
          <a:xfrm>
            <a:off x="592138" y="5000203"/>
            <a:ext cx="8912378" cy="1767310"/>
          </a:xfrm>
        </p:spPr>
        <p:txBody>
          <a:bodyPr>
            <a:normAutofit fontScale="92500"/>
          </a:bodyPr>
          <a:lstStyle/>
          <a:p>
            <a:r>
              <a:rPr lang="en-US" sz="2400" dirty="0" smtClean="0"/>
              <a:t>Monolithic suspension for lower mechanical dissipation (think dissipation-fluctuation theorem) for </a:t>
            </a:r>
            <a:r>
              <a:rPr lang="en-US" sz="2400" dirty="0" err="1" smtClean="0"/>
              <a:t>pendular</a:t>
            </a:r>
            <a:r>
              <a:rPr lang="en-US" sz="2400" dirty="0" smtClean="0"/>
              <a:t> thermal motion</a:t>
            </a:r>
          </a:p>
          <a:p>
            <a:r>
              <a:rPr lang="en-US" sz="2400" dirty="0" smtClean="0"/>
              <a:t>Larger mirror with optimized beam size reduce the sensitivity for thermal excitation of mirror </a:t>
            </a:r>
            <a:r>
              <a:rPr lang="en-US" sz="2400" dirty="0" smtClean="0"/>
              <a:t>deformation</a:t>
            </a:r>
          </a:p>
          <a:p>
            <a:endParaRPr lang="en-US" sz="2400" dirty="0"/>
          </a:p>
        </p:txBody>
      </p:sp>
      <p:pic>
        <p:nvPicPr>
          <p:cNvPr id="5" name="Picture 4" descr="Screen Shot 2015-12-08 at 0.04.5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09187"/>
            <a:ext cx="7169355" cy="3491016"/>
          </a:xfrm>
          <a:prstGeom prst="rect">
            <a:avLst/>
          </a:prstGeom>
        </p:spPr>
      </p:pic>
    </p:spTree>
    <p:extLst>
      <p:ext uri="{BB962C8B-B14F-4D97-AF65-F5344CB8AC3E}">
        <p14:creationId xmlns:p14="http://schemas.microsoft.com/office/powerpoint/2010/main" val="1131582370"/>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Quantum noise: Shot noise and radiation pressure noise</a:t>
            </a:r>
            <a:endParaRPr lang="en-US" dirty="0"/>
          </a:p>
        </p:txBody>
      </p:sp>
      <p:pic>
        <p:nvPicPr>
          <p:cNvPr id="3" name="Picture 2" descr="sensitivity2.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0080625" cy="7578438"/>
          </a:xfrm>
          <a:prstGeom prst="rect">
            <a:avLst/>
          </a:prstGeom>
        </p:spPr>
      </p:pic>
      <p:cxnSp>
        <p:nvCxnSpPr>
          <p:cNvPr id="4" name="Straight Arrow Connector 3"/>
          <p:cNvCxnSpPr/>
          <p:nvPr/>
        </p:nvCxnSpPr>
        <p:spPr>
          <a:xfrm>
            <a:off x="2913080" y="1003859"/>
            <a:ext cx="1244905" cy="5941208"/>
          </a:xfrm>
          <a:prstGeom prst="straightConnector1">
            <a:avLst/>
          </a:prstGeom>
          <a:ln w="101600">
            <a:prstDash val="dash"/>
          </a:ln>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p:nvPr/>
        </p:nvCxnSpPr>
        <p:spPr>
          <a:xfrm>
            <a:off x="880806" y="2724761"/>
            <a:ext cx="716936" cy="4220306"/>
          </a:xfrm>
          <a:prstGeom prst="straightConnector1">
            <a:avLst/>
          </a:prstGeom>
          <a:ln w="101600">
            <a:prstDash val="solid"/>
          </a:ln>
        </p:spPr>
        <p:style>
          <a:lnRef idx="2">
            <a:schemeClr val="accent1"/>
          </a:lnRef>
          <a:fillRef idx="0">
            <a:schemeClr val="accent1"/>
          </a:fillRef>
          <a:effectRef idx="1">
            <a:schemeClr val="accent1"/>
          </a:effectRef>
          <a:fontRef idx="minor">
            <a:schemeClr val="tx1"/>
          </a:fontRef>
        </p:style>
      </p:cxnSp>
      <p:sp>
        <p:nvSpPr>
          <p:cNvPr id="9" name="Up Arrow 8"/>
          <p:cNvSpPr/>
          <p:nvPr/>
        </p:nvSpPr>
        <p:spPr>
          <a:xfrm rot="14530463">
            <a:off x="1851878" y="3261646"/>
            <a:ext cx="1145314" cy="1593476"/>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ounded Rectangle 10"/>
          <p:cNvSpPr/>
          <p:nvPr/>
        </p:nvSpPr>
        <p:spPr>
          <a:xfrm>
            <a:off x="4629354" y="1597980"/>
            <a:ext cx="4445000" cy="167992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r>
              <a:rPr lang="en-US" sz="2400" dirty="0" smtClean="0"/>
              <a:t>Seismic</a:t>
            </a:r>
            <a:r>
              <a:rPr lang="en-US" sz="2400" dirty="0" smtClean="0"/>
              <a:t> </a:t>
            </a:r>
            <a:r>
              <a:rPr lang="en-US" sz="2400" dirty="0" smtClean="0"/>
              <a:t>motion:</a:t>
            </a:r>
          </a:p>
          <a:p>
            <a:pPr marL="0" lvl="1"/>
            <a:r>
              <a:rPr lang="en-US" sz="2400" dirty="0" smtClean="0"/>
              <a:t>Multistage suspension</a:t>
            </a:r>
          </a:p>
          <a:p>
            <a:pPr marL="0" lvl="1"/>
            <a:r>
              <a:rPr lang="en-US" sz="2400" dirty="0" smtClean="0"/>
              <a:t>Active seismic platform</a:t>
            </a:r>
            <a:endParaRPr lang="en-US" sz="2400" dirty="0"/>
          </a:p>
        </p:txBody>
      </p:sp>
    </p:spTree>
    <p:extLst>
      <p:ext uri="{BB962C8B-B14F-4D97-AF65-F5344CB8AC3E}">
        <p14:creationId xmlns:p14="http://schemas.microsoft.com/office/powerpoint/2010/main" val="3567192951"/>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Seismic isolation</a:t>
            </a:r>
            <a:endParaRPr lang="en-US" dirty="0"/>
          </a:p>
        </p:txBody>
      </p:sp>
      <p:sp>
        <p:nvSpPr>
          <p:cNvPr id="3" name="Content Placeholder 2"/>
          <p:cNvSpPr>
            <a:spLocks noGrp="1"/>
          </p:cNvSpPr>
          <p:nvPr>
            <p:ph sz="quarter" idx="10"/>
          </p:nvPr>
        </p:nvSpPr>
        <p:spPr/>
        <p:txBody>
          <a:bodyPr/>
          <a:lstStyle/>
          <a:p>
            <a:r>
              <a:rPr lang="en-US" dirty="0" smtClean="0"/>
              <a:t>Multi-stage (quad) suspension, which is isolated by</a:t>
            </a:r>
          </a:p>
          <a:p>
            <a:pPr lvl="1"/>
            <a:r>
              <a:rPr lang="en-US" dirty="0" smtClean="0"/>
              <a:t>ISI (Internal Seismic Isolation) system, which is isolated by</a:t>
            </a:r>
          </a:p>
          <a:p>
            <a:pPr lvl="2"/>
            <a:r>
              <a:rPr lang="en-US" dirty="0" smtClean="0"/>
              <a:t>HEPI (Hydraulic External Pre-Isolator)</a:t>
            </a:r>
            <a:endParaRPr lang="en-US" dirty="0"/>
          </a:p>
        </p:txBody>
      </p:sp>
    </p:spTree>
    <p:extLst>
      <p:ext uri="{BB962C8B-B14F-4D97-AF65-F5344CB8AC3E}">
        <p14:creationId xmlns:p14="http://schemas.microsoft.com/office/powerpoint/2010/main" val="2084015820"/>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232697" y="1774236"/>
            <a:ext cx="5658733" cy="3903478"/>
          </a:xfrm>
          <a:prstGeom prst="rect">
            <a:avLst/>
          </a:prstGeom>
        </p:spPr>
      </p:pic>
      <p:sp>
        <p:nvSpPr>
          <p:cNvPr id="2" name="Title 1"/>
          <p:cNvSpPr>
            <a:spLocks noGrp="1"/>
          </p:cNvSpPr>
          <p:nvPr>
            <p:ph type="title"/>
          </p:nvPr>
        </p:nvSpPr>
        <p:spPr/>
        <p:txBody>
          <a:bodyPr/>
          <a:lstStyle/>
          <a:p>
            <a:r>
              <a:rPr lang="en-US" dirty="0" smtClean="0"/>
              <a:t>Spacetime is not entirely unlike</a:t>
            </a:r>
            <a:br>
              <a:rPr lang="en-US" dirty="0" smtClean="0"/>
            </a:br>
            <a:r>
              <a:rPr lang="en-US" dirty="0" smtClean="0"/>
              <a:t>stretchy fabric</a:t>
            </a:r>
            <a:endParaRPr lang="en-US" dirty="0"/>
          </a:p>
        </p:txBody>
      </p:sp>
      <p:sp>
        <p:nvSpPr>
          <p:cNvPr id="5" name="Content Placeholder 4"/>
          <p:cNvSpPr>
            <a:spLocks noGrp="1"/>
          </p:cNvSpPr>
          <p:nvPr>
            <p:ph sz="quarter" idx="10"/>
          </p:nvPr>
        </p:nvSpPr>
        <p:spPr>
          <a:xfrm>
            <a:off x="1729799" y="5677714"/>
            <a:ext cx="8323262" cy="1881961"/>
          </a:xfrm>
        </p:spPr>
        <p:txBody>
          <a:bodyPr>
            <a:normAutofit/>
          </a:bodyPr>
          <a:lstStyle/>
          <a:p>
            <a:r>
              <a:rPr lang="en-US" sz="2400" dirty="0" smtClean="0"/>
              <a:t>It dynamically interacts with matters, stretching and shrinking as </a:t>
            </a:r>
            <a:r>
              <a:rPr lang="en-US" sz="2400" dirty="0" smtClean="0"/>
              <a:t>matters</a:t>
            </a:r>
            <a:r>
              <a:rPr lang="en-US" sz="2400" dirty="0" smtClean="0"/>
              <a:t> </a:t>
            </a:r>
            <a:r>
              <a:rPr lang="en-US" sz="2400" dirty="0" smtClean="0"/>
              <a:t>move while telling them where to move next.</a:t>
            </a:r>
            <a:endParaRPr lang="en-US" sz="2400" dirty="0"/>
          </a:p>
        </p:txBody>
      </p:sp>
    </p:spTree>
    <p:extLst>
      <p:ext uri="{BB962C8B-B14F-4D97-AF65-F5344CB8AC3E}">
        <p14:creationId xmlns:p14="http://schemas.microsoft.com/office/powerpoint/2010/main" val="87137349"/>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Seismic isolation</a:t>
            </a:r>
            <a:endParaRPr lang="en-US" dirty="0"/>
          </a:p>
        </p:txBody>
      </p:sp>
      <p:pic>
        <p:nvPicPr>
          <p:cNvPr id="6" name="Picture 5"/>
          <p:cNvPicPr/>
          <p:nvPr/>
        </p:nvPicPr>
        <p:blipFill>
          <a:blip r:embed="rId2"/>
          <a:stretch/>
        </p:blipFill>
        <p:spPr>
          <a:xfrm>
            <a:off x="6862127" y="635581"/>
            <a:ext cx="3218498" cy="2182051"/>
          </a:xfrm>
          <a:prstGeom prst="rect">
            <a:avLst/>
          </a:prstGeom>
          <a:ln>
            <a:noFill/>
          </a:ln>
        </p:spPr>
      </p:pic>
      <p:pic>
        <p:nvPicPr>
          <p:cNvPr id="7" name="Picture 6"/>
          <p:cNvPicPr/>
          <p:nvPr/>
        </p:nvPicPr>
        <p:blipFill>
          <a:blip r:embed="rId3"/>
          <a:stretch/>
        </p:blipFill>
        <p:spPr>
          <a:xfrm>
            <a:off x="731159" y="2756020"/>
            <a:ext cx="4517819" cy="3966458"/>
          </a:xfrm>
          <a:prstGeom prst="rect">
            <a:avLst/>
          </a:prstGeom>
          <a:ln>
            <a:noFill/>
          </a:ln>
        </p:spPr>
      </p:pic>
      <p:pic>
        <p:nvPicPr>
          <p:cNvPr id="8" name="Picture 5"/>
          <p:cNvPicPr/>
          <p:nvPr/>
        </p:nvPicPr>
        <p:blipFill>
          <a:blip r:embed="rId4"/>
          <a:stretch/>
        </p:blipFill>
        <p:spPr>
          <a:xfrm>
            <a:off x="7227831" y="2817632"/>
            <a:ext cx="2553886" cy="4742043"/>
          </a:xfrm>
          <a:prstGeom prst="rect">
            <a:avLst/>
          </a:prstGeom>
          <a:ln>
            <a:noFill/>
          </a:ln>
        </p:spPr>
      </p:pic>
      <p:sp>
        <p:nvSpPr>
          <p:cNvPr id="9" name="TextBox 8"/>
          <p:cNvSpPr txBox="1"/>
          <p:nvPr/>
        </p:nvSpPr>
        <p:spPr>
          <a:xfrm>
            <a:off x="535781" y="2202425"/>
            <a:ext cx="2857500" cy="369332"/>
          </a:xfrm>
          <a:prstGeom prst="rect">
            <a:avLst/>
          </a:prstGeom>
          <a:noFill/>
        </p:spPr>
        <p:txBody>
          <a:bodyPr wrap="square" rtlCol="0">
            <a:spAutoFit/>
          </a:bodyPr>
          <a:lstStyle/>
          <a:p>
            <a:r>
              <a:rPr lang="en-US" dirty="0" smtClean="0"/>
              <a:t>HEPI</a:t>
            </a:r>
            <a:endParaRPr lang="en-US" dirty="0"/>
          </a:p>
        </p:txBody>
      </p:sp>
      <p:sp>
        <p:nvSpPr>
          <p:cNvPr id="10" name="TextBox 9"/>
          <p:cNvSpPr txBox="1"/>
          <p:nvPr/>
        </p:nvSpPr>
        <p:spPr>
          <a:xfrm>
            <a:off x="9116384" y="325774"/>
            <a:ext cx="466895" cy="369332"/>
          </a:xfrm>
          <a:prstGeom prst="rect">
            <a:avLst/>
          </a:prstGeom>
          <a:noFill/>
        </p:spPr>
        <p:txBody>
          <a:bodyPr wrap="none" rtlCol="0">
            <a:spAutoFit/>
          </a:bodyPr>
          <a:lstStyle/>
          <a:p>
            <a:r>
              <a:rPr lang="en-US" dirty="0" smtClean="0"/>
              <a:t>ISI</a:t>
            </a:r>
            <a:endParaRPr lang="en-US" dirty="0"/>
          </a:p>
        </p:txBody>
      </p:sp>
      <p:sp>
        <p:nvSpPr>
          <p:cNvPr id="11" name="TextBox 10"/>
          <p:cNvSpPr txBox="1"/>
          <p:nvPr/>
        </p:nvSpPr>
        <p:spPr>
          <a:xfrm>
            <a:off x="6131719" y="4424692"/>
            <a:ext cx="1096112" cy="369332"/>
          </a:xfrm>
          <a:prstGeom prst="rect">
            <a:avLst/>
          </a:prstGeom>
          <a:noFill/>
        </p:spPr>
        <p:txBody>
          <a:bodyPr wrap="square" rtlCol="0">
            <a:spAutoFit/>
          </a:bodyPr>
          <a:lstStyle/>
          <a:p>
            <a:r>
              <a:rPr lang="en-US" dirty="0" smtClean="0"/>
              <a:t>Quad</a:t>
            </a:r>
            <a:endParaRPr lang="en-US" dirty="0"/>
          </a:p>
        </p:txBody>
      </p:sp>
      <p:sp>
        <p:nvSpPr>
          <p:cNvPr id="12" name="Freeform 11"/>
          <p:cNvSpPr/>
          <p:nvPr/>
        </p:nvSpPr>
        <p:spPr>
          <a:xfrm>
            <a:off x="2659063" y="1555807"/>
            <a:ext cx="4028281" cy="1083135"/>
          </a:xfrm>
          <a:custGeom>
            <a:avLst/>
            <a:gdLst>
              <a:gd name="connsiteX0" fmla="*/ 4524375 w 4524375"/>
              <a:gd name="connsiteY0" fmla="*/ 626776 h 1083135"/>
              <a:gd name="connsiteX1" fmla="*/ 2797969 w 4524375"/>
              <a:gd name="connsiteY1" fmla="*/ 11685 h 1083135"/>
              <a:gd name="connsiteX2" fmla="*/ 515937 w 4524375"/>
              <a:gd name="connsiteY2" fmla="*/ 289468 h 1083135"/>
              <a:gd name="connsiteX3" fmla="*/ 0 w 4524375"/>
              <a:gd name="connsiteY3" fmla="*/ 1083135 h 1083135"/>
            </a:gdLst>
            <a:ahLst/>
            <a:cxnLst>
              <a:cxn ang="0">
                <a:pos x="connsiteX0" y="connsiteY0"/>
              </a:cxn>
              <a:cxn ang="0">
                <a:pos x="connsiteX1" y="connsiteY1"/>
              </a:cxn>
              <a:cxn ang="0">
                <a:pos x="connsiteX2" y="connsiteY2"/>
              </a:cxn>
              <a:cxn ang="0">
                <a:pos x="connsiteX3" y="connsiteY3"/>
              </a:cxn>
            </a:cxnLst>
            <a:rect l="l" t="t" r="r" b="b"/>
            <a:pathLst>
              <a:path w="4524375" h="1083135">
                <a:moveTo>
                  <a:pt x="4524375" y="626776"/>
                </a:moveTo>
                <a:cubicBezTo>
                  <a:pt x="3995208" y="347339"/>
                  <a:pt x="3466042" y="67903"/>
                  <a:pt x="2797969" y="11685"/>
                </a:cubicBezTo>
                <a:cubicBezTo>
                  <a:pt x="2129896" y="-44533"/>
                  <a:pt x="982265" y="110893"/>
                  <a:pt x="515937" y="289468"/>
                </a:cubicBezTo>
                <a:cubicBezTo>
                  <a:pt x="49609" y="468043"/>
                  <a:pt x="0" y="1083135"/>
                  <a:pt x="0" y="1083135"/>
                </a:cubicBezTo>
              </a:path>
            </a:pathLst>
          </a:custGeom>
          <a:ln>
            <a:tailEnd type="triangle" w="lg" len="lg"/>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656683182"/>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(But fundamental noise sources are not the only ones we fight)</a:t>
            </a:r>
            <a:endParaRPr lang="en-US" dirty="0"/>
          </a:p>
        </p:txBody>
      </p:sp>
      <p:sp>
        <p:nvSpPr>
          <p:cNvPr id="3" name="Content Placeholder 2"/>
          <p:cNvSpPr>
            <a:spLocks noGrp="1"/>
          </p:cNvSpPr>
          <p:nvPr>
            <p:ph sz="quarter" idx="10"/>
          </p:nvPr>
        </p:nvSpPr>
        <p:spPr/>
        <p:txBody>
          <a:bodyPr/>
          <a:lstStyle/>
          <a:p>
            <a:r>
              <a:rPr lang="en-US" dirty="0" smtClean="0"/>
              <a:t>Technical noise: See appendix</a:t>
            </a:r>
            <a:endParaRPr lang="en-US" dirty="0"/>
          </a:p>
        </p:txBody>
      </p:sp>
    </p:spTree>
    <p:extLst>
      <p:ext uri="{BB962C8B-B14F-4D97-AF65-F5344CB8AC3E}">
        <p14:creationId xmlns:p14="http://schemas.microsoft.com/office/powerpoint/2010/main" val="2656832060"/>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Over-Simplified </a:t>
            </a:r>
            <a:r>
              <a:rPr lang="en-US" dirty="0" smtClean="0"/>
              <a:t>IFO Time </a:t>
            </a:r>
            <a:r>
              <a:rPr lang="en-US" dirty="0" smtClean="0"/>
              <a:t>Line</a:t>
            </a:r>
            <a:endParaRPr lang="en-US" dirty="0"/>
          </a:p>
        </p:txBody>
      </p:sp>
      <p:sp>
        <p:nvSpPr>
          <p:cNvPr id="3" name="Content Placeholder 2"/>
          <p:cNvSpPr>
            <a:spLocks noGrp="1"/>
          </p:cNvSpPr>
          <p:nvPr>
            <p:ph sz="quarter" idx="10"/>
          </p:nvPr>
        </p:nvSpPr>
        <p:spPr>
          <a:xfrm>
            <a:off x="800100" y="1757363"/>
            <a:ext cx="8455025" cy="5338586"/>
          </a:xfrm>
        </p:spPr>
        <p:txBody>
          <a:bodyPr>
            <a:normAutofit fontScale="85000" lnSpcReduction="20000"/>
          </a:bodyPr>
          <a:lstStyle/>
          <a:p>
            <a:r>
              <a:rPr lang="en-US" dirty="0" smtClean="0"/>
              <a:t>1970-80’s: </a:t>
            </a:r>
            <a:r>
              <a:rPr lang="en-US" dirty="0" smtClean="0"/>
              <a:t>Prototypes with O(1) to O(10) meters arms.</a:t>
            </a:r>
          </a:p>
          <a:p>
            <a:pPr lvl="1"/>
            <a:r>
              <a:rPr lang="en-US" dirty="0" smtClean="0"/>
              <a:t>MIT</a:t>
            </a:r>
            <a:r>
              <a:rPr lang="en-US" dirty="0" smtClean="0"/>
              <a:t>, Caltech, </a:t>
            </a:r>
            <a:r>
              <a:rPr lang="en-US" dirty="0" err="1" smtClean="0"/>
              <a:t>Garching</a:t>
            </a:r>
            <a:r>
              <a:rPr lang="en-US" dirty="0" smtClean="0"/>
              <a:t>, Glasgow among others</a:t>
            </a:r>
            <a:r>
              <a:rPr lang="en-US" dirty="0" smtClean="0"/>
              <a:t>.</a:t>
            </a:r>
            <a:endParaRPr lang="en-US" dirty="0" smtClean="0"/>
          </a:p>
          <a:p>
            <a:r>
              <a:rPr lang="en-US" dirty="0" smtClean="0"/>
              <a:t>1990’s: Mid-</a:t>
            </a:r>
            <a:r>
              <a:rPr lang="en-US" dirty="0" smtClean="0"/>
              <a:t>scale (TAMA, GEO), and then first </a:t>
            </a:r>
            <a:r>
              <a:rPr lang="en-US" dirty="0" smtClean="0"/>
              <a:t>gen large </a:t>
            </a:r>
            <a:r>
              <a:rPr lang="en-US" dirty="0" smtClean="0"/>
              <a:t>IFOs (LIGO</a:t>
            </a:r>
            <a:r>
              <a:rPr lang="en-US" dirty="0" smtClean="0"/>
              <a:t>, </a:t>
            </a:r>
            <a:r>
              <a:rPr lang="en-US" dirty="0" smtClean="0"/>
              <a:t>VIRGO) emerge. O(100) to O(1000) meters.</a:t>
            </a:r>
            <a:endParaRPr lang="en-US" dirty="0" smtClean="0"/>
          </a:p>
          <a:p>
            <a:r>
              <a:rPr lang="en-US" dirty="0" smtClean="0"/>
              <a:t>2000’s: </a:t>
            </a:r>
            <a:r>
              <a:rPr lang="en-US" dirty="0" smtClean="0"/>
              <a:t>Science runs by 1</a:t>
            </a:r>
            <a:r>
              <a:rPr lang="en-US" baseline="30000" dirty="0" smtClean="0"/>
              <a:t>st</a:t>
            </a:r>
            <a:r>
              <a:rPr lang="en-US" dirty="0" smtClean="0"/>
              <a:t> </a:t>
            </a:r>
            <a:r>
              <a:rPr lang="en-US" dirty="0" smtClean="0"/>
              <a:t>gen detectors. LIGO </a:t>
            </a:r>
            <a:r>
              <a:rPr lang="en-US" dirty="0" smtClean="0"/>
              <a:t>finally </a:t>
            </a:r>
            <a:r>
              <a:rPr lang="en-US" dirty="0" smtClean="0"/>
              <a:t>exceeds its design sensitivity in </a:t>
            </a:r>
            <a:r>
              <a:rPr lang="en-US" dirty="0" smtClean="0"/>
              <a:t>2010, reaching ~20Mpc NSNS range (</a:t>
            </a:r>
            <a:r>
              <a:rPr lang="en-US" i="1" dirty="0" smtClean="0"/>
              <a:t>Virg</a:t>
            </a:r>
            <a:r>
              <a:rPr lang="en-US" i="1" dirty="0" smtClean="0"/>
              <a:t>o cluster</a:t>
            </a:r>
            <a:r>
              <a:rPr lang="en-US" dirty="0" smtClean="0"/>
              <a:t>!)</a:t>
            </a:r>
            <a:r>
              <a:rPr lang="en-US" dirty="0" smtClean="0"/>
              <a:t>.</a:t>
            </a:r>
            <a:endParaRPr lang="en-US" dirty="0" smtClean="0"/>
          </a:p>
          <a:p>
            <a:r>
              <a:rPr lang="en-US" dirty="0" smtClean="0"/>
              <a:t>LIGO (2010) and VIRGO (2011) go on hiatus for </a:t>
            </a:r>
            <a:r>
              <a:rPr lang="en-US" dirty="0" smtClean="0"/>
              <a:t>fundamental upgrade </a:t>
            </a:r>
            <a:r>
              <a:rPr lang="en-US" dirty="0" smtClean="0"/>
              <a:t>(“advanced” </a:t>
            </a:r>
            <a:r>
              <a:rPr lang="en-US" dirty="0" smtClean="0"/>
              <a:t>2</a:t>
            </a:r>
            <a:r>
              <a:rPr lang="en-US" baseline="30000" dirty="0" smtClean="0"/>
              <a:t>nd</a:t>
            </a:r>
            <a:r>
              <a:rPr lang="en-US" dirty="0" smtClean="0"/>
              <a:t> gen detectors</a:t>
            </a:r>
            <a:r>
              <a:rPr lang="en-US" dirty="0" smtClean="0"/>
              <a:t>).</a:t>
            </a:r>
          </a:p>
          <a:p>
            <a:r>
              <a:rPr lang="en-US" dirty="0" smtClean="0"/>
              <a:t>2015</a:t>
            </a:r>
            <a:r>
              <a:rPr lang="en-US" dirty="0" smtClean="0"/>
              <a:t>: </a:t>
            </a:r>
            <a:r>
              <a:rPr lang="en-US" dirty="0" err="1" smtClean="0"/>
              <a:t>aLIGO’s</a:t>
            </a:r>
            <a:r>
              <a:rPr lang="en-US" dirty="0" smtClean="0"/>
              <a:t> first observation run, O1, started on Sep/18 with non-final </a:t>
            </a:r>
            <a:r>
              <a:rPr lang="en-US" dirty="0" smtClean="0"/>
              <a:t>configuration, ~40Mpc NSNS initially (but 60-80 now).</a:t>
            </a:r>
            <a:endParaRPr lang="en-US" dirty="0" smtClean="0"/>
          </a:p>
          <a:p>
            <a:r>
              <a:rPr lang="en-US" dirty="0" smtClean="0"/>
              <a:t>2016: O1 will likely end on Jan/14. Another O run </a:t>
            </a:r>
            <a:r>
              <a:rPr lang="en-US" dirty="0" smtClean="0"/>
              <a:t>(O2) after </a:t>
            </a:r>
            <a:r>
              <a:rPr lang="en-US" dirty="0" smtClean="0"/>
              <a:t>an upgrade. VIRGO will come back online. </a:t>
            </a:r>
            <a:endParaRPr lang="en-US" dirty="0" smtClean="0"/>
          </a:p>
          <a:p>
            <a:r>
              <a:rPr lang="en-US" dirty="0" smtClean="0"/>
              <a:t>2019(?): LIGO reaches its design sensitivity, ~180Mpc.</a:t>
            </a:r>
            <a:endParaRPr lang="en-US" dirty="0"/>
          </a:p>
        </p:txBody>
      </p:sp>
    </p:spTree>
    <p:extLst>
      <p:ext uri="{BB962C8B-B14F-4D97-AF65-F5344CB8AC3E}">
        <p14:creationId xmlns:p14="http://schemas.microsoft.com/office/powerpoint/2010/main" val="1967117727"/>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aLIGO’s</a:t>
            </a:r>
            <a:r>
              <a:rPr lang="en-US" dirty="0" smtClean="0"/>
              <a:t> first observational run, O1</a:t>
            </a:r>
            <a:endParaRPr lang="en-US" dirty="0"/>
          </a:p>
        </p:txBody>
      </p:sp>
    </p:spTree>
    <p:extLst>
      <p:ext uri="{BB962C8B-B14F-4D97-AF65-F5344CB8AC3E}">
        <p14:creationId xmlns:p14="http://schemas.microsoft.com/office/powerpoint/2010/main" val="3442261267"/>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aLIGO’s</a:t>
            </a:r>
            <a:r>
              <a:rPr lang="en-US" dirty="0" smtClean="0"/>
              <a:t> first observational run, O1</a:t>
            </a:r>
            <a:endParaRPr lang="en-US" dirty="0"/>
          </a:p>
        </p:txBody>
      </p:sp>
      <p:sp>
        <p:nvSpPr>
          <p:cNvPr id="3" name="Content Placeholder 2"/>
          <p:cNvSpPr>
            <a:spLocks noGrp="1"/>
          </p:cNvSpPr>
          <p:nvPr>
            <p:ph sz="quarter" idx="10"/>
          </p:nvPr>
        </p:nvSpPr>
        <p:spPr/>
        <p:txBody>
          <a:bodyPr/>
          <a:lstStyle/>
          <a:p>
            <a:r>
              <a:rPr lang="en-US" dirty="0" smtClean="0"/>
              <a:t>First run using LIGO’s two “advanced” instruments separated by 3000km or 10ms.</a:t>
            </a:r>
          </a:p>
          <a:p>
            <a:r>
              <a:rPr lang="en-US" dirty="0" smtClean="0"/>
              <a:t>Started on Sep/18/2015, run period ~ 4 months.</a:t>
            </a:r>
          </a:p>
          <a:p>
            <a:r>
              <a:rPr lang="en-US" dirty="0" smtClean="0"/>
              <a:t>Non-final configuration</a:t>
            </a:r>
          </a:p>
          <a:p>
            <a:pPr lvl="1"/>
            <a:r>
              <a:rPr lang="en-US" dirty="0"/>
              <a:t>2</a:t>
            </a:r>
            <a:r>
              <a:rPr lang="en-US" dirty="0" smtClean="0"/>
              <a:t>0W instead of 120~150W</a:t>
            </a:r>
          </a:p>
          <a:p>
            <a:pPr lvl="1"/>
            <a:r>
              <a:rPr lang="en-US" dirty="0" smtClean="0"/>
              <a:t>End mirrors not final</a:t>
            </a:r>
          </a:p>
          <a:p>
            <a:pPr lvl="1"/>
            <a:r>
              <a:rPr lang="en-US" dirty="0" smtClean="0"/>
              <a:t>SRM not final</a:t>
            </a:r>
          </a:p>
          <a:p>
            <a:r>
              <a:rPr lang="en-US" dirty="0" smtClean="0"/>
              <a:t>Both instruments running with unprecedented sensitivity, NSNS </a:t>
            </a:r>
            <a:r>
              <a:rPr lang="en-US" dirty="0" err="1" smtClean="0"/>
              <a:t>inspiral</a:t>
            </a:r>
            <a:r>
              <a:rPr lang="en-US" dirty="0" smtClean="0"/>
              <a:t> 60~80 </a:t>
            </a:r>
            <a:r>
              <a:rPr lang="en-US" dirty="0" err="1" smtClean="0"/>
              <a:t>Mpc</a:t>
            </a:r>
            <a:r>
              <a:rPr lang="en-US" dirty="0" smtClean="0"/>
              <a:t> (preliminary).</a:t>
            </a:r>
          </a:p>
          <a:p>
            <a:r>
              <a:rPr lang="en-US" dirty="0" smtClean="0"/>
              <a:t>EM </a:t>
            </a:r>
            <a:r>
              <a:rPr lang="en-US" dirty="0" err="1" smtClean="0"/>
              <a:t>followup</a:t>
            </a:r>
            <a:r>
              <a:rPr lang="en-US" dirty="0" smtClean="0"/>
              <a:t> partnership in place.</a:t>
            </a:r>
            <a:endParaRPr lang="en-US" dirty="0"/>
          </a:p>
        </p:txBody>
      </p:sp>
    </p:spTree>
    <p:extLst>
      <p:ext uri="{BB962C8B-B14F-4D97-AF65-F5344CB8AC3E}">
        <p14:creationId xmlns:p14="http://schemas.microsoft.com/office/powerpoint/2010/main" val="2777467746"/>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Quantum noise: Shot noise and radiation pressure noise</a:t>
            </a:r>
            <a:endParaRPr lang="en-US" dirty="0"/>
          </a:p>
        </p:txBody>
      </p:sp>
      <p:pic>
        <p:nvPicPr>
          <p:cNvPr id="3" name="Picture 2" descr="sensitivity2.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0080625" cy="7578438"/>
          </a:xfrm>
          <a:prstGeom prst="rect">
            <a:avLst/>
          </a:prstGeom>
        </p:spPr>
      </p:pic>
      <p:sp>
        <p:nvSpPr>
          <p:cNvPr id="7" name="Down Arrow 6"/>
          <p:cNvSpPr/>
          <p:nvPr/>
        </p:nvSpPr>
        <p:spPr>
          <a:xfrm>
            <a:off x="4965126" y="5258042"/>
            <a:ext cx="762444" cy="479284"/>
          </a:xfrm>
          <a:prstGeom prst="down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3" name="Rounded Rectangle 12"/>
          <p:cNvSpPr/>
          <p:nvPr/>
        </p:nvSpPr>
        <p:spPr>
          <a:xfrm>
            <a:off x="4683125" y="1746068"/>
            <a:ext cx="5382638" cy="1627858"/>
          </a:xfrm>
          <a:prstGeom prst="roundRect">
            <a:avLst/>
          </a:prstGeom>
        </p:spPr>
        <p:style>
          <a:lnRef idx="1">
            <a:schemeClr val="accent4"/>
          </a:lnRef>
          <a:fillRef idx="3">
            <a:schemeClr val="accent4"/>
          </a:fillRef>
          <a:effectRef idx="2">
            <a:schemeClr val="accent4"/>
          </a:effectRef>
          <a:fontRef idx="minor">
            <a:schemeClr val="lt1"/>
          </a:fontRef>
        </p:style>
        <p:txBody>
          <a:bodyPr rtlCol="0" anchor="ctr"/>
          <a:lstStyle/>
          <a:p>
            <a:r>
              <a:rPr lang="en-US" sz="2000" dirty="0"/>
              <a:t>Factor of 3 to 5 improvement over </a:t>
            </a:r>
            <a:r>
              <a:rPr lang="en-US" sz="2000" dirty="0" smtClean="0"/>
              <a:t>1</a:t>
            </a:r>
            <a:r>
              <a:rPr lang="en-US" sz="2000" baseline="30000" dirty="0" smtClean="0"/>
              <a:t>st</a:t>
            </a:r>
            <a:r>
              <a:rPr lang="en-US" sz="2000" dirty="0" smtClean="0"/>
              <a:t> Gen </a:t>
            </a:r>
            <a:r>
              <a:rPr lang="en-US" sz="2000" dirty="0"/>
              <a:t>@ 100-300 Hz. </a:t>
            </a:r>
          </a:p>
          <a:p>
            <a:r>
              <a:rPr lang="en-US" sz="2000" dirty="0" smtClean="0"/>
              <a:t>N(events) </a:t>
            </a:r>
            <a:r>
              <a:rPr lang="en-US" sz="2000" dirty="0"/>
              <a:t>∝ </a:t>
            </a:r>
            <a:r>
              <a:rPr lang="en-US" sz="2000" dirty="0" smtClean="0"/>
              <a:t>volume </a:t>
            </a:r>
            <a:r>
              <a:rPr lang="en-US" sz="2000" dirty="0"/>
              <a:t>∝ </a:t>
            </a:r>
            <a:r>
              <a:rPr lang="en-US" sz="2000" dirty="0" smtClean="0"/>
              <a:t>reach</a:t>
            </a:r>
            <a:r>
              <a:rPr lang="en-US" sz="2000" baseline="30000" dirty="0" smtClean="0"/>
              <a:t>3</a:t>
            </a:r>
            <a:r>
              <a:rPr lang="en-US" sz="2000" dirty="0" smtClean="0"/>
              <a:t> </a:t>
            </a:r>
          </a:p>
          <a:p>
            <a:r>
              <a:rPr lang="en-US" sz="2000" dirty="0" smtClean="0"/>
              <a:t>10 days </a:t>
            </a:r>
            <a:r>
              <a:rPr lang="en-US" sz="2000" dirty="0" err="1" smtClean="0"/>
              <a:t>obs</a:t>
            </a:r>
            <a:r>
              <a:rPr lang="en-US" sz="2000" dirty="0" smtClean="0"/>
              <a:t> &gt; All 1</a:t>
            </a:r>
            <a:r>
              <a:rPr lang="en-US" sz="2000" baseline="30000" dirty="0" smtClean="0"/>
              <a:t>st</a:t>
            </a:r>
            <a:r>
              <a:rPr lang="en-US" sz="2000" dirty="0" smtClean="0"/>
              <a:t> Gen </a:t>
            </a:r>
            <a:r>
              <a:rPr lang="en-US" sz="2000" dirty="0" err="1" smtClean="0"/>
              <a:t>obs</a:t>
            </a:r>
            <a:r>
              <a:rPr lang="en-US" sz="2000" dirty="0" smtClean="0"/>
              <a:t> combined!</a:t>
            </a:r>
            <a:endParaRPr lang="en-US" sz="2000" dirty="0"/>
          </a:p>
        </p:txBody>
      </p:sp>
      <p:cxnSp>
        <p:nvCxnSpPr>
          <p:cNvPr id="20" name="Straight Arrow Connector 19"/>
          <p:cNvCxnSpPr/>
          <p:nvPr/>
        </p:nvCxnSpPr>
        <p:spPr>
          <a:xfrm flipH="1">
            <a:off x="5417344" y="3373925"/>
            <a:ext cx="310226" cy="1884117"/>
          </a:xfrm>
          <a:prstGeom prst="straightConnector1">
            <a:avLst/>
          </a:prstGeom>
          <a:ln>
            <a:tailEnd type="arrow"/>
          </a:ln>
        </p:spPr>
        <p:style>
          <a:lnRef idx="2">
            <a:schemeClr val="accent4"/>
          </a:lnRef>
          <a:fillRef idx="0">
            <a:schemeClr val="accent4"/>
          </a:fillRef>
          <a:effectRef idx="1">
            <a:schemeClr val="accent4"/>
          </a:effectRef>
          <a:fontRef idx="minor">
            <a:schemeClr val="tx1"/>
          </a:fontRef>
        </p:style>
      </p:cxnSp>
    </p:spTree>
    <p:extLst>
      <p:ext uri="{BB962C8B-B14F-4D97-AF65-F5344CB8AC3E}">
        <p14:creationId xmlns:p14="http://schemas.microsoft.com/office/powerpoint/2010/main" val="2083426571"/>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O1, cont’d</a:t>
            </a:r>
            <a:endParaRPr lang="en-US" dirty="0"/>
          </a:p>
        </p:txBody>
      </p:sp>
      <p:sp>
        <p:nvSpPr>
          <p:cNvPr id="3" name="Content Placeholder 2"/>
          <p:cNvSpPr>
            <a:spLocks noGrp="1"/>
          </p:cNvSpPr>
          <p:nvPr>
            <p:ph sz="quarter" idx="10"/>
          </p:nvPr>
        </p:nvSpPr>
        <p:spPr/>
        <p:txBody>
          <a:bodyPr/>
          <a:lstStyle/>
          <a:p>
            <a:r>
              <a:rPr lang="en-US" dirty="0" smtClean="0"/>
              <a:t>Non-negligible detection likelihood</a:t>
            </a:r>
          </a:p>
          <a:p>
            <a:pPr lvl="1"/>
            <a:r>
              <a:rPr lang="en-US" dirty="0" smtClean="0"/>
              <a:t>Let’s say NSNS merger happens 1/Mpc</a:t>
            </a:r>
            <a:r>
              <a:rPr lang="en-US" baseline="30000" dirty="0" smtClean="0"/>
              <a:t>3</a:t>
            </a:r>
            <a:r>
              <a:rPr lang="en-US" dirty="0" smtClean="0"/>
              <a:t>/</a:t>
            </a:r>
            <a:r>
              <a:rPr lang="en-US" dirty="0" err="1" smtClean="0"/>
              <a:t>Myear</a:t>
            </a:r>
            <a:endParaRPr lang="en-US" dirty="0" smtClean="0"/>
          </a:p>
          <a:p>
            <a:pPr lvl="2"/>
            <a:r>
              <a:rPr lang="en-US" dirty="0" smtClean="0"/>
              <a:t>“Realistic” (but uncertain) rate, LIGO-P0900125, </a:t>
            </a:r>
            <a:r>
              <a:rPr lang="da-DK" dirty="0" err="1" smtClean="0">
                <a:hlinkClick r:id="rId2"/>
              </a:rPr>
              <a:t>arxiv</a:t>
            </a:r>
            <a:r>
              <a:rPr lang="da-DK" dirty="0" smtClean="0">
                <a:hlinkClick r:id="rId2"/>
              </a:rPr>
              <a:t> 1003.2480</a:t>
            </a:r>
            <a:endParaRPr lang="en-US" dirty="0" smtClean="0"/>
          </a:p>
          <a:p>
            <a:pPr lvl="1"/>
            <a:r>
              <a:rPr lang="en-US" dirty="0" smtClean="0"/>
              <a:t>Observing with 60Mpc reach will give us roughly 1/year event. If our double IFO duty factor is ~50%, 4 month run will give us O(0.1) event.</a:t>
            </a:r>
          </a:p>
        </p:txBody>
      </p:sp>
    </p:spTree>
    <p:extLst>
      <p:ext uri="{BB962C8B-B14F-4D97-AF65-F5344CB8AC3E}">
        <p14:creationId xmlns:p14="http://schemas.microsoft.com/office/powerpoint/2010/main" val="2214798162"/>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Title 1"/>
          <p:cNvSpPr>
            <a:spLocks noGrp="1"/>
          </p:cNvSpPr>
          <p:nvPr>
            <p:ph type="title"/>
          </p:nvPr>
        </p:nvSpPr>
        <p:spPr>
          <a:xfrm>
            <a:off x="1143000" y="0"/>
            <a:ext cx="7772400" cy="1262063"/>
          </a:xfrm>
        </p:spPr>
        <p:txBody>
          <a:bodyPr/>
          <a:lstStyle/>
          <a:p>
            <a:pPr eaLnBrk="1" hangingPunct="1"/>
            <a:r>
              <a:rPr lang="en-US" dirty="0" smtClean="0"/>
              <a:t>O1, optimistic guess</a:t>
            </a:r>
            <a:endParaRPr lang="en-US" dirty="0"/>
          </a:p>
        </p:txBody>
      </p:sp>
      <p:pic>
        <p:nvPicPr>
          <p:cNvPr id="12290" name="Picture 3" descr="Screen Shot 2015-10-06 at 13.07.05.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31800" y="1439863"/>
            <a:ext cx="9197975" cy="615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reeform 6"/>
          <p:cNvSpPr/>
          <p:nvPr/>
        </p:nvSpPr>
        <p:spPr>
          <a:xfrm>
            <a:off x="3048000" y="4249738"/>
            <a:ext cx="777875" cy="373062"/>
          </a:xfrm>
          <a:custGeom>
            <a:avLst/>
            <a:gdLst>
              <a:gd name="connsiteX0" fmla="*/ 0 w 778852"/>
              <a:gd name="connsiteY0" fmla="*/ 372481 h 372481"/>
              <a:gd name="connsiteX1" fmla="*/ 778852 w 778852"/>
              <a:gd name="connsiteY1" fmla="*/ 0 h 372481"/>
              <a:gd name="connsiteX2" fmla="*/ 778852 w 778852"/>
              <a:gd name="connsiteY2" fmla="*/ 0 h 372481"/>
            </a:gdLst>
            <a:ahLst/>
            <a:cxnLst>
              <a:cxn ang="0">
                <a:pos x="connsiteX0" y="connsiteY0"/>
              </a:cxn>
              <a:cxn ang="0">
                <a:pos x="connsiteX1" y="connsiteY1"/>
              </a:cxn>
              <a:cxn ang="0">
                <a:pos x="connsiteX2" y="connsiteY2"/>
              </a:cxn>
            </a:cxnLst>
            <a:rect l="l" t="t" r="r" b="b"/>
            <a:pathLst>
              <a:path w="778852" h="372481">
                <a:moveTo>
                  <a:pt x="0" y="372481"/>
                </a:moveTo>
                <a:lnTo>
                  <a:pt x="778852" y="0"/>
                </a:lnTo>
                <a:lnTo>
                  <a:pt x="778852" y="0"/>
                </a:lnTo>
              </a:path>
            </a:pathLst>
          </a:custGeom>
          <a:ln w="76200" cmpd="sng">
            <a:solidFill>
              <a:srgbClr val="FFFF00"/>
            </a:solidFill>
          </a:ln>
        </p:spPr>
        <p:style>
          <a:lnRef idx="2">
            <a:schemeClr val="accent1"/>
          </a:lnRef>
          <a:fillRef idx="0">
            <a:schemeClr val="accent1"/>
          </a:fillRef>
          <a:effectRef idx="1">
            <a:schemeClr val="accent1"/>
          </a:effectRef>
          <a:fontRef idx="minor">
            <a:schemeClr val="tx1"/>
          </a:fontRef>
        </p:style>
        <p:txBody>
          <a:bodyPr anchor="ctr"/>
          <a:lstStyle/>
          <a:p>
            <a:pPr algn="ctr" fontAlgn="auto">
              <a:spcBef>
                <a:spcPts val="0"/>
              </a:spcBef>
              <a:spcAft>
                <a:spcPts val="0"/>
              </a:spcAft>
              <a:defRPr/>
            </a:pPr>
            <a:endParaRPr lang="en-US"/>
          </a:p>
        </p:txBody>
      </p:sp>
      <p:sp>
        <p:nvSpPr>
          <p:cNvPr id="12292" name="TextBox 7"/>
          <p:cNvSpPr txBox="1">
            <a:spLocks noChangeArrowheads="1"/>
          </p:cNvSpPr>
          <p:nvPr/>
        </p:nvSpPr>
        <p:spPr bwMode="auto">
          <a:xfrm>
            <a:off x="1541463" y="2809875"/>
            <a:ext cx="3538537" cy="1200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cs typeface="DejaVu Sans" charset="0"/>
              </a:defRPr>
            </a:lvl1pPr>
            <a:lvl2pPr marL="742950" indent="-285750">
              <a:defRPr>
                <a:solidFill>
                  <a:schemeClr val="tx1"/>
                </a:solidFill>
                <a:latin typeface="Arial" charset="0"/>
                <a:ea typeface="DejaVu Sans" charset="0"/>
                <a:cs typeface="DejaVu Sans" charset="0"/>
              </a:defRPr>
            </a:lvl2pPr>
            <a:lvl3pPr marL="1143000" indent="-228600">
              <a:defRPr>
                <a:solidFill>
                  <a:schemeClr val="tx1"/>
                </a:solidFill>
                <a:latin typeface="Arial" charset="0"/>
                <a:ea typeface="DejaVu Sans" charset="0"/>
                <a:cs typeface="DejaVu Sans" charset="0"/>
              </a:defRPr>
            </a:lvl3pPr>
            <a:lvl4pPr marL="1600200" indent="-228600">
              <a:defRPr>
                <a:solidFill>
                  <a:schemeClr val="tx1"/>
                </a:solidFill>
                <a:latin typeface="Arial" charset="0"/>
                <a:ea typeface="DejaVu Sans" charset="0"/>
                <a:cs typeface="DejaVu Sans" charset="0"/>
              </a:defRPr>
            </a:lvl4pPr>
            <a:lvl5pPr marL="2057400" indent="-228600">
              <a:defRPr>
                <a:solidFill>
                  <a:schemeClr val="tx1"/>
                </a:solidFill>
                <a:latin typeface="Arial" charset="0"/>
                <a:ea typeface="DejaVu Sans" charset="0"/>
                <a:cs typeface="DejaVu Sans" charset="0"/>
              </a:defRPr>
            </a:lvl5pPr>
            <a:lvl6pPr marL="2514600" indent="-228600" fontAlgn="base">
              <a:spcBef>
                <a:spcPct val="0"/>
              </a:spcBef>
              <a:spcAft>
                <a:spcPct val="0"/>
              </a:spcAft>
              <a:defRPr>
                <a:solidFill>
                  <a:schemeClr val="tx1"/>
                </a:solidFill>
                <a:latin typeface="Arial" charset="0"/>
                <a:ea typeface="DejaVu Sans" charset="0"/>
                <a:cs typeface="DejaVu Sans" charset="0"/>
              </a:defRPr>
            </a:lvl6pPr>
            <a:lvl7pPr marL="2971800" indent="-228600" fontAlgn="base">
              <a:spcBef>
                <a:spcPct val="0"/>
              </a:spcBef>
              <a:spcAft>
                <a:spcPct val="0"/>
              </a:spcAft>
              <a:defRPr>
                <a:solidFill>
                  <a:schemeClr val="tx1"/>
                </a:solidFill>
                <a:latin typeface="Arial" charset="0"/>
                <a:ea typeface="DejaVu Sans" charset="0"/>
                <a:cs typeface="DejaVu Sans" charset="0"/>
              </a:defRPr>
            </a:lvl7pPr>
            <a:lvl8pPr marL="3429000" indent="-228600" fontAlgn="base">
              <a:spcBef>
                <a:spcPct val="0"/>
              </a:spcBef>
              <a:spcAft>
                <a:spcPct val="0"/>
              </a:spcAft>
              <a:defRPr>
                <a:solidFill>
                  <a:schemeClr val="tx1"/>
                </a:solidFill>
                <a:latin typeface="Arial" charset="0"/>
                <a:ea typeface="DejaVu Sans" charset="0"/>
                <a:cs typeface="DejaVu Sans" charset="0"/>
              </a:defRPr>
            </a:lvl8pPr>
            <a:lvl9pPr marL="3886200" indent="-228600" fontAlgn="base">
              <a:spcBef>
                <a:spcPct val="0"/>
              </a:spcBef>
              <a:spcAft>
                <a:spcPct val="0"/>
              </a:spcAft>
              <a:defRPr>
                <a:solidFill>
                  <a:schemeClr val="tx1"/>
                </a:solidFill>
                <a:latin typeface="Arial" charset="0"/>
                <a:ea typeface="DejaVu Sans" charset="0"/>
                <a:cs typeface="DejaVu Sans" charset="0"/>
              </a:defRPr>
            </a:lvl9pPr>
          </a:lstStyle>
          <a:p>
            <a:r>
              <a:rPr lang="en-US" sz="2400" dirty="0">
                <a:solidFill>
                  <a:srgbClr val="FFFF00"/>
                </a:solidFill>
              </a:rPr>
              <a:t>60- to 80-ish </a:t>
            </a:r>
            <a:r>
              <a:rPr lang="en-US" sz="2400" dirty="0" err="1" smtClean="0">
                <a:solidFill>
                  <a:srgbClr val="FFFF00"/>
                </a:solidFill>
              </a:rPr>
              <a:t>MPc</a:t>
            </a:r>
            <a:r>
              <a:rPr lang="en-US" sz="2400" dirty="0" smtClean="0">
                <a:solidFill>
                  <a:srgbClr val="FFFF00"/>
                </a:solidFill>
              </a:rPr>
              <a:t>, ~4Mo </a:t>
            </a:r>
            <a:r>
              <a:rPr lang="en-US" sz="2400" dirty="0">
                <a:solidFill>
                  <a:srgbClr val="FFFF00"/>
                </a:solidFill>
              </a:rPr>
              <a:t>period, </a:t>
            </a:r>
            <a:r>
              <a:rPr lang="en-US" sz="2400" dirty="0" smtClean="0">
                <a:solidFill>
                  <a:srgbClr val="FFFF00"/>
                </a:solidFill>
              </a:rPr>
              <a:t>maybe ~2Mo </a:t>
            </a:r>
            <a:r>
              <a:rPr lang="en-US" sz="2400" dirty="0">
                <a:solidFill>
                  <a:srgbClr val="FFFF00"/>
                </a:solidFill>
              </a:rPr>
              <a:t>coincidence?</a:t>
            </a:r>
          </a:p>
        </p:txBody>
      </p:sp>
      <p:sp>
        <p:nvSpPr>
          <p:cNvPr id="12293" name="TextBox 8"/>
          <p:cNvSpPr txBox="1">
            <a:spLocks noChangeArrowheads="1"/>
          </p:cNvSpPr>
          <p:nvPr/>
        </p:nvSpPr>
        <p:spPr bwMode="auto">
          <a:xfrm>
            <a:off x="2590800" y="7035800"/>
            <a:ext cx="3182938"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cs typeface="DejaVu Sans" charset="0"/>
              </a:defRPr>
            </a:lvl1pPr>
            <a:lvl2pPr marL="742950" indent="-285750">
              <a:defRPr>
                <a:solidFill>
                  <a:schemeClr val="tx1"/>
                </a:solidFill>
                <a:latin typeface="Arial" charset="0"/>
                <a:ea typeface="DejaVu Sans" charset="0"/>
                <a:cs typeface="DejaVu Sans" charset="0"/>
              </a:defRPr>
            </a:lvl2pPr>
            <a:lvl3pPr marL="1143000" indent="-228600">
              <a:defRPr>
                <a:solidFill>
                  <a:schemeClr val="tx1"/>
                </a:solidFill>
                <a:latin typeface="Arial" charset="0"/>
                <a:ea typeface="DejaVu Sans" charset="0"/>
                <a:cs typeface="DejaVu Sans" charset="0"/>
              </a:defRPr>
            </a:lvl3pPr>
            <a:lvl4pPr marL="1600200" indent="-228600">
              <a:defRPr>
                <a:solidFill>
                  <a:schemeClr val="tx1"/>
                </a:solidFill>
                <a:latin typeface="Arial" charset="0"/>
                <a:ea typeface="DejaVu Sans" charset="0"/>
                <a:cs typeface="DejaVu Sans" charset="0"/>
              </a:defRPr>
            </a:lvl4pPr>
            <a:lvl5pPr marL="2057400" indent="-228600">
              <a:defRPr>
                <a:solidFill>
                  <a:schemeClr val="tx1"/>
                </a:solidFill>
                <a:latin typeface="Arial" charset="0"/>
                <a:ea typeface="DejaVu Sans" charset="0"/>
                <a:cs typeface="DejaVu Sans" charset="0"/>
              </a:defRPr>
            </a:lvl5pPr>
            <a:lvl6pPr marL="2514600" indent="-228600" fontAlgn="base">
              <a:spcBef>
                <a:spcPct val="0"/>
              </a:spcBef>
              <a:spcAft>
                <a:spcPct val="0"/>
              </a:spcAft>
              <a:defRPr>
                <a:solidFill>
                  <a:schemeClr val="tx1"/>
                </a:solidFill>
                <a:latin typeface="Arial" charset="0"/>
                <a:ea typeface="DejaVu Sans" charset="0"/>
                <a:cs typeface="DejaVu Sans" charset="0"/>
              </a:defRPr>
            </a:lvl6pPr>
            <a:lvl7pPr marL="2971800" indent="-228600" fontAlgn="base">
              <a:spcBef>
                <a:spcPct val="0"/>
              </a:spcBef>
              <a:spcAft>
                <a:spcPct val="0"/>
              </a:spcAft>
              <a:defRPr>
                <a:solidFill>
                  <a:schemeClr val="tx1"/>
                </a:solidFill>
                <a:latin typeface="Arial" charset="0"/>
                <a:ea typeface="DejaVu Sans" charset="0"/>
                <a:cs typeface="DejaVu Sans" charset="0"/>
              </a:defRPr>
            </a:lvl7pPr>
            <a:lvl8pPr marL="3429000" indent="-228600" fontAlgn="base">
              <a:spcBef>
                <a:spcPct val="0"/>
              </a:spcBef>
              <a:spcAft>
                <a:spcPct val="0"/>
              </a:spcAft>
              <a:defRPr>
                <a:solidFill>
                  <a:schemeClr val="tx1"/>
                </a:solidFill>
                <a:latin typeface="Arial" charset="0"/>
                <a:ea typeface="DejaVu Sans" charset="0"/>
                <a:cs typeface="DejaVu Sans" charset="0"/>
              </a:defRPr>
            </a:lvl8pPr>
            <a:lvl9pPr marL="3886200" indent="-228600" fontAlgn="base">
              <a:spcBef>
                <a:spcPct val="0"/>
              </a:spcBef>
              <a:spcAft>
                <a:spcPct val="0"/>
              </a:spcAft>
              <a:defRPr>
                <a:solidFill>
                  <a:schemeClr val="tx1"/>
                </a:solidFill>
                <a:latin typeface="Arial" charset="0"/>
                <a:ea typeface="DejaVu Sans" charset="0"/>
                <a:cs typeface="DejaVu Sans" charset="0"/>
              </a:defRPr>
            </a:lvl9pPr>
          </a:lstStyle>
          <a:p>
            <a:r>
              <a:rPr lang="en-US" sz="1100">
                <a:hlinkClick r:id="rId4"/>
              </a:rPr>
              <a:t>G1400194</a:t>
            </a:r>
            <a:endParaRPr lang="en-US" sz="1100"/>
          </a:p>
        </p:txBody>
      </p:sp>
    </p:spTree>
    <p:extLst>
      <p:ext uri="{BB962C8B-B14F-4D97-AF65-F5344CB8AC3E}">
        <p14:creationId xmlns:p14="http://schemas.microsoft.com/office/powerpoint/2010/main" val="2443348080"/>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happens in the future?</a:t>
            </a:r>
            <a:endParaRPr lang="en-US" dirty="0"/>
          </a:p>
        </p:txBody>
      </p:sp>
      <p:sp>
        <p:nvSpPr>
          <p:cNvPr id="3" name="Content Placeholder 2"/>
          <p:cNvSpPr>
            <a:spLocks noGrp="1"/>
          </p:cNvSpPr>
          <p:nvPr>
            <p:ph sz="quarter" idx="10"/>
          </p:nvPr>
        </p:nvSpPr>
        <p:spPr/>
        <p:txBody>
          <a:bodyPr/>
          <a:lstStyle/>
          <a:p>
            <a:r>
              <a:rPr lang="en-US" dirty="0" smtClean="0"/>
              <a:t>LIGO repeats several upgrade-run cycles</a:t>
            </a:r>
          </a:p>
          <a:p>
            <a:pPr lvl="1"/>
            <a:r>
              <a:rPr lang="en-US" dirty="0" smtClean="0"/>
              <a:t>Because, in reality, there are many many technical noise that need to be eliminated before we can enjoy the benefits of any upgrade.</a:t>
            </a:r>
          </a:p>
          <a:p>
            <a:pPr lvl="1"/>
            <a:r>
              <a:rPr lang="en-US" dirty="0" smtClean="0"/>
              <a:t>Next upgrade before O2 will be the laser power (both), fixing Faraday (L1), and lots of technical noise hunting!</a:t>
            </a:r>
          </a:p>
          <a:p>
            <a:r>
              <a:rPr lang="en-US" dirty="0" smtClean="0"/>
              <a:t>O2: ~100 </a:t>
            </a:r>
            <a:r>
              <a:rPr lang="en-US" dirty="0" err="1" smtClean="0"/>
              <a:t>Mpc</a:t>
            </a:r>
            <a:r>
              <a:rPr lang="en-US" dirty="0" smtClean="0"/>
              <a:t>,  &gt;3 Months in 2016, O(1) expected event.</a:t>
            </a:r>
          </a:p>
          <a:p>
            <a:r>
              <a:rPr lang="en-US" dirty="0" smtClean="0"/>
              <a:t>O3: &gt;150 </a:t>
            </a:r>
            <a:r>
              <a:rPr lang="en-US" dirty="0" err="1" smtClean="0"/>
              <a:t>Mpc</a:t>
            </a:r>
            <a:r>
              <a:rPr lang="en-US" dirty="0" smtClean="0"/>
              <a:t>, 6 Months, O(10) expected events.</a:t>
            </a:r>
          </a:p>
        </p:txBody>
      </p:sp>
    </p:spTree>
    <p:extLst>
      <p:ext uri="{BB962C8B-B14F-4D97-AF65-F5344CB8AC3E}">
        <p14:creationId xmlns:p14="http://schemas.microsoft.com/office/powerpoint/2010/main" val="446327838"/>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And others will join soon!</a:t>
            </a:r>
            <a:endParaRPr lang="en-US" dirty="0"/>
          </a:p>
        </p:txBody>
      </p:sp>
      <p:sp>
        <p:nvSpPr>
          <p:cNvPr id="3" name="Content Placeholder 2"/>
          <p:cNvSpPr>
            <a:spLocks noGrp="1"/>
          </p:cNvSpPr>
          <p:nvPr>
            <p:ph sz="quarter" idx="10"/>
          </p:nvPr>
        </p:nvSpPr>
        <p:spPr/>
        <p:txBody>
          <a:bodyPr/>
          <a:lstStyle/>
          <a:p>
            <a:r>
              <a:rPr lang="en-US" dirty="0" smtClean="0"/>
              <a:t>Advanced VIRGO</a:t>
            </a:r>
          </a:p>
          <a:p>
            <a:pPr lvl="1"/>
            <a:r>
              <a:rPr lang="en-US" dirty="0" smtClean="0"/>
              <a:t>Installation/integration going on right now</a:t>
            </a:r>
          </a:p>
          <a:p>
            <a:pPr lvl="1"/>
            <a:r>
              <a:rPr lang="en-US" dirty="0" smtClean="0"/>
              <a:t>First “lock” expected in spring 2016, hopefully join O2 later</a:t>
            </a:r>
          </a:p>
          <a:p>
            <a:r>
              <a:rPr lang="en-US" dirty="0" smtClean="0"/>
              <a:t>KAGRA</a:t>
            </a:r>
          </a:p>
          <a:p>
            <a:pPr lvl="1"/>
            <a:r>
              <a:rPr lang="en-US" dirty="0" err="1" smtClean="0"/>
              <a:t>Underground@Kamioka</a:t>
            </a:r>
            <a:endParaRPr lang="en-US" dirty="0" smtClean="0"/>
          </a:p>
          <a:p>
            <a:pPr lvl="1"/>
            <a:r>
              <a:rPr lang="en-US" dirty="0"/>
              <a:t>C</a:t>
            </a:r>
            <a:r>
              <a:rPr lang="en-US" dirty="0" smtClean="0"/>
              <a:t>ryogenic</a:t>
            </a:r>
          </a:p>
          <a:p>
            <a:pPr lvl="1"/>
            <a:r>
              <a:rPr lang="en-US" dirty="0" smtClean="0"/>
              <a:t>Installing initial version. Final version 2018</a:t>
            </a:r>
          </a:p>
          <a:p>
            <a:r>
              <a:rPr lang="en-US" dirty="0" smtClean="0"/>
              <a:t>LIGO-India (will talk later)</a:t>
            </a:r>
          </a:p>
          <a:p>
            <a:pPr lvl="1"/>
            <a:endParaRPr lang="en-US" dirty="0" smtClean="0"/>
          </a:p>
        </p:txBody>
      </p:sp>
    </p:spTree>
    <p:extLst>
      <p:ext uri="{BB962C8B-B14F-4D97-AF65-F5344CB8AC3E}">
        <p14:creationId xmlns:p14="http://schemas.microsoft.com/office/powerpoint/2010/main" val="2361239955"/>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1917: Einstein’s prediction of </a:t>
            </a:r>
            <a:br>
              <a:rPr lang="en-US" dirty="0" smtClean="0"/>
            </a:br>
            <a:r>
              <a:rPr lang="en-US" dirty="0" smtClean="0"/>
              <a:t>Gravitational Waves </a:t>
            </a:r>
            <a:endParaRPr lang="en-US" dirty="0"/>
          </a:p>
        </p:txBody>
      </p:sp>
      <p:sp>
        <p:nvSpPr>
          <p:cNvPr id="3" name="Content Placeholder 2"/>
          <p:cNvSpPr>
            <a:spLocks noGrp="1"/>
          </p:cNvSpPr>
          <p:nvPr>
            <p:ph sz="quarter" idx="10"/>
          </p:nvPr>
        </p:nvSpPr>
        <p:spPr>
          <a:xfrm>
            <a:off x="592137" y="1565275"/>
            <a:ext cx="8714581" cy="2482425"/>
          </a:xfrm>
        </p:spPr>
        <p:txBody>
          <a:bodyPr>
            <a:normAutofit/>
          </a:bodyPr>
          <a:lstStyle/>
          <a:p>
            <a:r>
              <a:rPr lang="en-US" dirty="0" smtClean="0"/>
              <a:t>GW = Wave solution of the linearized Einstein field equations in vacuum.</a:t>
            </a:r>
          </a:p>
          <a:p>
            <a:r>
              <a:rPr lang="en-US" dirty="0" smtClean="0"/>
              <a:t>Ripple </a:t>
            </a:r>
            <a:r>
              <a:rPr lang="en-US" dirty="0" smtClean="0"/>
              <a:t>in spacetime when it is stirred up by rapid motions of large concentrations of matter or energy.</a:t>
            </a:r>
          </a:p>
          <a:p>
            <a:endParaRPr lang="en-US" dirty="0"/>
          </a:p>
        </p:txBody>
      </p:sp>
      <p:pic>
        <p:nvPicPr>
          <p:cNvPr id="5" name="Picture 4" descr="inspiral_imag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844" y="4345330"/>
            <a:ext cx="10080625" cy="2367839"/>
          </a:xfrm>
          <a:prstGeom prst="rect">
            <a:avLst/>
          </a:prstGeom>
        </p:spPr>
      </p:pic>
      <p:sp>
        <p:nvSpPr>
          <p:cNvPr id="6" name="TextBox 5"/>
          <p:cNvSpPr txBox="1"/>
          <p:nvPr/>
        </p:nvSpPr>
        <p:spPr>
          <a:xfrm>
            <a:off x="7580313" y="6713169"/>
            <a:ext cx="1556836" cy="369332"/>
          </a:xfrm>
          <a:prstGeom prst="rect">
            <a:avLst/>
          </a:prstGeom>
          <a:noFill/>
        </p:spPr>
        <p:txBody>
          <a:bodyPr wrap="none" rtlCol="0">
            <a:spAutoFit/>
          </a:bodyPr>
          <a:lstStyle/>
          <a:p>
            <a:r>
              <a:rPr lang="en-US" dirty="0" smtClean="0"/>
              <a:t>Credit: NASA</a:t>
            </a:r>
            <a:endParaRPr lang="en-US" dirty="0"/>
          </a:p>
        </p:txBody>
      </p:sp>
    </p:spTree>
    <p:extLst>
      <p:ext uri="{BB962C8B-B14F-4D97-AF65-F5344CB8AC3E}">
        <p14:creationId xmlns:p14="http://schemas.microsoft.com/office/powerpoint/2010/main" val="2773113238"/>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Network of km</a:t>
            </a:r>
            <a:r>
              <a:rPr lang="en-US" dirty="0" smtClean="0"/>
              <a:t>-scale instruments</a:t>
            </a:r>
            <a:endParaRPr lang="en-US" dirty="0"/>
          </a:p>
        </p:txBody>
      </p:sp>
      <p:pic>
        <p:nvPicPr>
          <p:cNvPr id="6" name="Picture 5"/>
          <p:cNvPicPr>
            <a:picLocks noChangeAspect="1"/>
          </p:cNvPicPr>
          <p:nvPr/>
        </p:nvPicPr>
        <p:blipFill>
          <a:blip r:embed="rId3"/>
          <a:stretch>
            <a:fillRect/>
          </a:stretch>
        </p:blipFill>
        <p:spPr>
          <a:xfrm>
            <a:off x="21300" y="1390512"/>
            <a:ext cx="10059325" cy="6086500"/>
          </a:xfrm>
          <a:prstGeom prst="rect">
            <a:avLst/>
          </a:prstGeom>
        </p:spPr>
      </p:pic>
      <p:pic>
        <p:nvPicPr>
          <p:cNvPr id="7" name="Picture 6"/>
          <p:cNvPicPr>
            <a:picLocks noChangeAspect="1"/>
          </p:cNvPicPr>
          <p:nvPr/>
        </p:nvPicPr>
        <p:blipFill>
          <a:blip r:embed="rId4">
            <a:alphaModFix/>
          </a:blip>
          <a:stretch>
            <a:fillRect/>
          </a:stretch>
        </p:blipFill>
        <p:spPr>
          <a:xfrm>
            <a:off x="1433052" y="2478816"/>
            <a:ext cx="986589" cy="672353"/>
          </a:xfrm>
          <a:prstGeom prst="rect">
            <a:avLst/>
          </a:prstGeom>
          <a:ln>
            <a:solidFill>
              <a:srgbClr val="FFFF00"/>
            </a:solidFill>
          </a:ln>
        </p:spPr>
      </p:pic>
      <p:pic>
        <p:nvPicPr>
          <p:cNvPr id="8" name="Picture 7"/>
          <p:cNvPicPr>
            <a:picLocks noChangeAspect="1"/>
          </p:cNvPicPr>
          <p:nvPr/>
        </p:nvPicPr>
        <p:blipFill>
          <a:blip r:embed="rId5"/>
          <a:stretch>
            <a:fillRect/>
          </a:stretch>
        </p:blipFill>
        <p:spPr>
          <a:xfrm>
            <a:off x="2777203" y="3151169"/>
            <a:ext cx="940526" cy="783771"/>
          </a:xfrm>
          <a:prstGeom prst="rect">
            <a:avLst/>
          </a:prstGeom>
          <a:ln>
            <a:solidFill>
              <a:srgbClr val="FFFF00"/>
            </a:solidFill>
          </a:ln>
        </p:spPr>
      </p:pic>
      <p:pic>
        <p:nvPicPr>
          <p:cNvPr id="9" name="Picture 8"/>
          <p:cNvPicPr>
            <a:picLocks noChangeAspect="1"/>
          </p:cNvPicPr>
          <p:nvPr/>
        </p:nvPicPr>
        <p:blipFill>
          <a:blip r:embed="rId6"/>
          <a:stretch>
            <a:fillRect/>
          </a:stretch>
        </p:blipFill>
        <p:spPr>
          <a:xfrm>
            <a:off x="5203060" y="3126863"/>
            <a:ext cx="883578" cy="557349"/>
          </a:xfrm>
          <a:prstGeom prst="rect">
            <a:avLst/>
          </a:prstGeom>
          <a:ln>
            <a:solidFill>
              <a:srgbClr val="FFFF00"/>
            </a:solidFill>
          </a:ln>
        </p:spPr>
      </p:pic>
      <p:pic>
        <p:nvPicPr>
          <p:cNvPr id="10" name="Picture 9"/>
          <p:cNvPicPr>
            <a:picLocks noChangeAspect="1"/>
          </p:cNvPicPr>
          <p:nvPr/>
        </p:nvPicPr>
        <p:blipFill>
          <a:blip r:embed="rId7"/>
          <a:stretch>
            <a:fillRect/>
          </a:stretch>
        </p:blipFill>
        <p:spPr>
          <a:xfrm>
            <a:off x="5826432" y="2478816"/>
            <a:ext cx="872836" cy="643467"/>
          </a:xfrm>
          <a:prstGeom prst="rect">
            <a:avLst/>
          </a:prstGeom>
          <a:ln>
            <a:solidFill>
              <a:srgbClr val="FFFF00"/>
            </a:solidFill>
          </a:ln>
        </p:spPr>
      </p:pic>
      <p:pic>
        <p:nvPicPr>
          <p:cNvPr id="11" name="Picture 10"/>
          <p:cNvPicPr>
            <a:picLocks noChangeAspect="1"/>
          </p:cNvPicPr>
          <p:nvPr/>
        </p:nvPicPr>
        <p:blipFill>
          <a:blip r:embed="rId8"/>
          <a:stretch>
            <a:fillRect/>
          </a:stretch>
        </p:blipFill>
        <p:spPr>
          <a:xfrm>
            <a:off x="8304043" y="2924774"/>
            <a:ext cx="1222714" cy="825500"/>
          </a:xfrm>
          <a:prstGeom prst="rect">
            <a:avLst/>
          </a:prstGeom>
          <a:ln>
            <a:solidFill>
              <a:srgbClr val="FFFF00"/>
            </a:solidFill>
          </a:ln>
        </p:spPr>
      </p:pic>
      <p:pic>
        <p:nvPicPr>
          <p:cNvPr id="12" name="Picture 11"/>
          <p:cNvPicPr>
            <a:picLocks noChangeAspect="1"/>
          </p:cNvPicPr>
          <p:nvPr/>
        </p:nvPicPr>
        <p:blipFill>
          <a:blip r:embed="rId9"/>
          <a:stretch>
            <a:fillRect/>
          </a:stretch>
        </p:blipFill>
        <p:spPr>
          <a:xfrm>
            <a:off x="6469216" y="3484911"/>
            <a:ext cx="901700" cy="754380"/>
          </a:xfrm>
          <a:prstGeom prst="rect">
            <a:avLst/>
          </a:prstGeom>
          <a:ln>
            <a:solidFill>
              <a:srgbClr val="FFFF00"/>
            </a:solidFill>
          </a:ln>
        </p:spPr>
      </p:pic>
      <p:sp>
        <p:nvSpPr>
          <p:cNvPr id="13" name="TextBox 12"/>
          <p:cNvSpPr txBox="1"/>
          <p:nvPr/>
        </p:nvSpPr>
        <p:spPr>
          <a:xfrm>
            <a:off x="632133" y="3151169"/>
            <a:ext cx="1865302" cy="646331"/>
          </a:xfrm>
          <a:prstGeom prst="rect">
            <a:avLst/>
          </a:prstGeom>
          <a:noFill/>
        </p:spPr>
        <p:txBody>
          <a:bodyPr wrap="none" rtlCol="0">
            <a:spAutoFit/>
          </a:bodyPr>
          <a:lstStyle/>
          <a:p>
            <a:r>
              <a:rPr lang="en-US" dirty="0" smtClean="0">
                <a:solidFill>
                  <a:srgbClr val="FFFF00"/>
                </a:solidFill>
              </a:rPr>
              <a:t>aLIGO Hanford</a:t>
            </a:r>
          </a:p>
          <a:p>
            <a:r>
              <a:rPr lang="en-US" dirty="0" smtClean="0">
                <a:solidFill>
                  <a:srgbClr val="FFFF00"/>
                </a:solidFill>
              </a:rPr>
              <a:t>(4km, operating)</a:t>
            </a:r>
            <a:endParaRPr lang="en-US" dirty="0">
              <a:solidFill>
                <a:srgbClr val="FFFF00"/>
              </a:solidFill>
            </a:endParaRPr>
          </a:p>
        </p:txBody>
      </p:sp>
      <p:sp>
        <p:nvSpPr>
          <p:cNvPr id="14" name="TextBox 13"/>
          <p:cNvSpPr txBox="1"/>
          <p:nvPr/>
        </p:nvSpPr>
        <p:spPr>
          <a:xfrm>
            <a:off x="1155583" y="3805247"/>
            <a:ext cx="1968207" cy="646331"/>
          </a:xfrm>
          <a:prstGeom prst="rect">
            <a:avLst/>
          </a:prstGeom>
          <a:noFill/>
        </p:spPr>
        <p:txBody>
          <a:bodyPr wrap="none" rtlCol="0">
            <a:spAutoFit/>
          </a:bodyPr>
          <a:lstStyle/>
          <a:p>
            <a:r>
              <a:rPr lang="en-US" dirty="0" smtClean="0">
                <a:solidFill>
                  <a:srgbClr val="FFFF00"/>
                </a:solidFill>
              </a:rPr>
              <a:t>aLIGO Livingston</a:t>
            </a:r>
          </a:p>
          <a:p>
            <a:r>
              <a:rPr lang="en-US" dirty="0" smtClean="0">
                <a:solidFill>
                  <a:srgbClr val="FFFF00"/>
                </a:solidFill>
              </a:rPr>
              <a:t>(4km, operating)</a:t>
            </a:r>
            <a:endParaRPr lang="en-US" dirty="0">
              <a:solidFill>
                <a:srgbClr val="FFFF00"/>
              </a:solidFill>
            </a:endParaRPr>
          </a:p>
        </p:txBody>
      </p:sp>
      <p:sp>
        <p:nvSpPr>
          <p:cNvPr id="15" name="TextBox 14"/>
          <p:cNvSpPr txBox="1"/>
          <p:nvPr/>
        </p:nvSpPr>
        <p:spPr>
          <a:xfrm>
            <a:off x="4629387" y="1770067"/>
            <a:ext cx="3668567" cy="646331"/>
          </a:xfrm>
          <a:prstGeom prst="rect">
            <a:avLst/>
          </a:prstGeom>
          <a:noFill/>
        </p:spPr>
        <p:txBody>
          <a:bodyPr wrap="none" rtlCol="0">
            <a:spAutoFit/>
          </a:bodyPr>
          <a:lstStyle/>
          <a:p>
            <a:r>
              <a:rPr lang="en-US" dirty="0" smtClean="0">
                <a:solidFill>
                  <a:srgbClr val="FFFF00"/>
                </a:solidFill>
              </a:rPr>
              <a:t>GEO600</a:t>
            </a:r>
          </a:p>
          <a:p>
            <a:r>
              <a:rPr lang="en-US" dirty="0" smtClean="0">
                <a:solidFill>
                  <a:srgbClr val="FFFF00"/>
                </a:solidFill>
              </a:rPr>
              <a:t>(600m folded = 1200m, operating)</a:t>
            </a:r>
            <a:endParaRPr lang="en-US" dirty="0">
              <a:solidFill>
                <a:srgbClr val="FFFF00"/>
              </a:solidFill>
            </a:endParaRPr>
          </a:p>
        </p:txBody>
      </p:sp>
      <p:sp>
        <p:nvSpPr>
          <p:cNvPr id="16" name="TextBox 15"/>
          <p:cNvSpPr txBox="1"/>
          <p:nvPr/>
        </p:nvSpPr>
        <p:spPr>
          <a:xfrm>
            <a:off x="4770864" y="3750274"/>
            <a:ext cx="1563887" cy="646331"/>
          </a:xfrm>
          <a:prstGeom prst="rect">
            <a:avLst/>
          </a:prstGeom>
          <a:noFill/>
        </p:spPr>
        <p:txBody>
          <a:bodyPr wrap="none" rtlCol="0">
            <a:spAutoFit/>
          </a:bodyPr>
          <a:lstStyle/>
          <a:p>
            <a:r>
              <a:rPr lang="en-US" dirty="0" err="1" smtClean="0">
                <a:solidFill>
                  <a:srgbClr val="FFFF00"/>
                </a:solidFill>
              </a:rPr>
              <a:t>AdVIRGO</a:t>
            </a:r>
            <a:endParaRPr lang="en-US" dirty="0" smtClean="0">
              <a:solidFill>
                <a:srgbClr val="FFFF00"/>
              </a:solidFill>
            </a:endParaRPr>
          </a:p>
          <a:p>
            <a:r>
              <a:rPr lang="en-US" dirty="0" smtClean="0">
                <a:solidFill>
                  <a:srgbClr val="FFFF00"/>
                </a:solidFill>
              </a:rPr>
              <a:t>(3km, ~2016)</a:t>
            </a:r>
            <a:endParaRPr lang="en-US" dirty="0">
              <a:solidFill>
                <a:srgbClr val="FFFF00"/>
              </a:solidFill>
            </a:endParaRPr>
          </a:p>
        </p:txBody>
      </p:sp>
      <p:sp>
        <p:nvSpPr>
          <p:cNvPr id="17" name="TextBox 16"/>
          <p:cNvSpPr txBox="1"/>
          <p:nvPr/>
        </p:nvSpPr>
        <p:spPr>
          <a:xfrm>
            <a:off x="6390209" y="4299248"/>
            <a:ext cx="1551063" cy="646331"/>
          </a:xfrm>
          <a:prstGeom prst="rect">
            <a:avLst/>
          </a:prstGeom>
          <a:noFill/>
        </p:spPr>
        <p:txBody>
          <a:bodyPr wrap="none" rtlCol="0">
            <a:spAutoFit/>
          </a:bodyPr>
          <a:lstStyle/>
          <a:p>
            <a:r>
              <a:rPr lang="en-US" dirty="0" smtClean="0">
                <a:solidFill>
                  <a:srgbClr val="FFFF00"/>
                </a:solidFill>
              </a:rPr>
              <a:t>LIGO India</a:t>
            </a:r>
          </a:p>
          <a:p>
            <a:r>
              <a:rPr lang="en-US" dirty="0" smtClean="0">
                <a:solidFill>
                  <a:srgbClr val="FFFF00"/>
                </a:solidFill>
              </a:rPr>
              <a:t>(4km, ~2020)</a:t>
            </a:r>
            <a:endParaRPr lang="en-US" dirty="0">
              <a:solidFill>
                <a:srgbClr val="FFFF00"/>
              </a:solidFill>
            </a:endParaRPr>
          </a:p>
        </p:txBody>
      </p:sp>
      <p:sp>
        <p:nvSpPr>
          <p:cNvPr id="18" name="TextBox 17"/>
          <p:cNvSpPr txBox="1"/>
          <p:nvPr/>
        </p:nvSpPr>
        <p:spPr>
          <a:xfrm>
            <a:off x="8297954" y="3763844"/>
            <a:ext cx="1416261" cy="646331"/>
          </a:xfrm>
          <a:prstGeom prst="rect">
            <a:avLst/>
          </a:prstGeom>
          <a:noFill/>
        </p:spPr>
        <p:txBody>
          <a:bodyPr wrap="none" rtlCol="0">
            <a:spAutoFit/>
          </a:bodyPr>
          <a:lstStyle/>
          <a:p>
            <a:r>
              <a:rPr lang="en-US" dirty="0" smtClean="0">
                <a:solidFill>
                  <a:srgbClr val="FFFF00"/>
                </a:solidFill>
              </a:rPr>
              <a:t>KAGRA</a:t>
            </a:r>
          </a:p>
          <a:p>
            <a:r>
              <a:rPr lang="en-US" dirty="0" smtClean="0">
                <a:solidFill>
                  <a:srgbClr val="FFFF00"/>
                </a:solidFill>
              </a:rPr>
              <a:t>(3km, </a:t>
            </a:r>
            <a:r>
              <a:rPr lang="en-US" dirty="0" smtClean="0">
                <a:solidFill>
                  <a:srgbClr val="FFFF00"/>
                </a:solidFill>
              </a:rPr>
              <a:t>2018)</a:t>
            </a:r>
            <a:endParaRPr lang="en-US" dirty="0">
              <a:solidFill>
                <a:srgbClr val="FFFF00"/>
              </a:solidFill>
            </a:endParaRPr>
          </a:p>
        </p:txBody>
      </p:sp>
    </p:spTree>
    <p:extLst>
      <p:ext uri="{BB962C8B-B14F-4D97-AF65-F5344CB8AC3E}">
        <p14:creationId xmlns:p14="http://schemas.microsoft.com/office/powerpoint/2010/main" val="1432746721"/>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 we need more than one instrument?</a:t>
            </a:r>
            <a:endParaRPr lang="en-US" dirty="0"/>
          </a:p>
        </p:txBody>
      </p:sp>
      <p:sp>
        <p:nvSpPr>
          <p:cNvPr id="3" name="Content Placeholder 2"/>
          <p:cNvSpPr>
            <a:spLocks noGrp="1"/>
          </p:cNvSpPr>
          <p:nvPr>
            <p:ph sz="quarter" idx="10"/>
          </p:nvPr>
        </p:nvSpPr>
        <p:spPr/>
        <p:txBody>
          <a:bodyPr/>
          <a:lstStyle/>
          <a:p>
            <a:r>
              <a:rPr lang="en-US" dirty="0" smtClean="0"/>
              <a:t>It’s all about sky localization.</a:t>
            </a:r>
          </a:p>
          <a:p>
            <a:r>
              <a:rPr lang="en-US" dirty="0" smtClean="0"/>
              <a:t>Being an immobile “microphone”, each instrument cannot pinpoint the sky location of an event, even though it has an antenna pattern.</a:t>
            </a:r>
          </a:p>
          <a:p>
            <a:r>
              <a:rPr lang="en-US" dirty="0" smtClean="0"/>
              <a:t>Need three instruments for triangulation.</a:t>
            </a:r>
          </a:p>
          <a:p>
            <a:pPr lvl="1"/>
            <a:r>
              <a:rPr lang="en-US" dirty="0"/>
              <a:t>Each IFO has its antenna pattern as well as polarization </a:t>
            </a:r>
            <a:r>
              <a:rPr lang="en-US" dirty="0" smtClean="0"/>
              <a:t>sensitivity, so it’s more than triangulation.</a:t>
            </a:r>
          </a:p>
          <a:p>
            <a:r>
              <a:rPr lang="en-US" dirty="0" smtClean="0"/>
              <a:t>The more instruments </a:t>
            </a:r>
            <a:r>
              <a:rPr lang="en-US" dirty="0" smtClean="0">
                <a:solidFill>
                  <a:schemeClr val="tx1"/>
                </a:solidFill>
              </a:rPr>
              <a:t>out of a plane</a:t>
            </a:r>
            <a:r>
              <a:rPr lang="en-US" dirty="0" smtClean="0"/>
              <a:t> we have, the tighter the sky localization.</a:t>
            </a:r>
          </a:p>
        </p:txBody>
      </p:sp>
    </p:spTree>
    <p:extLst>
      <p:ext uri="{BB962C8B-B14F-4D97-AF65-F5344CB8AC3E}">
        <p14:creationId xmlns:p14="http://schemas.microsoft.com/office/powerpoint/2010/main" val="3815612029"/>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2138" y="97"/>
            <a:ext cx="7772400" cy="1262063"/>
          </a:xfrm>
        </p:spPr>
        <p:txBody>
          <a:bodyPr/>
          <a:lstStyle/>
          <a:p>
            <a:pPr algn="l"/>
            <a:r>
              <a:rPr lang="en-US" dirty="0" smtClean="0"/>
              <a:t>That’s where LIGO India</a:t>
            </a:r>
            <a:br>
              <a:rPr lang="en-US" dirty="0" smtClean="0"/>
            </a:br>
            <a:r>
              <a:rPr lang="en-US" dirty="0" smtClean="0"/>
              <a:t> comes in</a:t>
            </a:r>
            <a:endParaRPr lang="en-US" dirty="0"/>
          </a:p>
        </p:txBody>
      </p:sp>
      <p:sp>
        <p:nvSpPr>
          <p:cNvPr id="6" name="Content Placeholder 5"/>
          <p:cNvSpPr>
            <a:spLocks noGrp="1"/>
          </p:cNvSpPr>
          <p:nvPr>
            <p:ph sz="quarter" idx="10"/>
          </p:nvPr>
        </p:nvSpPr>
        <p:spPr>
          <a:xfrm>
            <a:off x="293361" y="1565275"/>
            <a:ext cx="5143553" cy="949430"/>
          </a:xfrm>
        </p:spPr>
        <p:txBody>
          <a:bodyPr/>
          <a:lstStyle/>
          <a:p>
            <a:r>
              <a:rPr lang="en-US" dirty="0" smtClean="0"/>
              <a:t>Localization with Hanford, Livingston and Virgo</a:t>
            </a:r>
            <a:endParaRPr lang="en-US" dirty="0"/>
          </a:p>
        </p:txBody>
      </p:sp>
      <p:pic>
        <p:nvPicPr>
          <p:cNvPr id="5" name="Picture 4" descr="LIGOIndiaLocalizatio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24073" y="373471"/>
            <a:ext cx="4945729" cy="7186204"/>
          </a:xfrm>
          <a:prstGeom prst="rect">
            <a:avLst/>
          </a:prstGeom>
        </p:spPr>
      </p:pic>
      <p:sp>
        <p:nvSpPr>
          <p:cNvPr id="7" name="Content Placeholder 5"/>
          <p:cNvSpPr txBox="1">
            <a:spLocks/>
          </p:cNvSpPr>
          <p:nvPr/>
        </p:nvSpPr>
        <p:spPr>
          <a:xfrm>
            <a:off x="293361" y="4554694"/>
            <a:ext cx="5143553" cy="949430"/>
          </a:xfrm>
          <a:prstGeom prst="rect">
            <a:avLst/>
          </a:prstGeom>
        </p:spPr>
        <p:txBody>
          <a:bodyPr vert="horz" lIns="91440" tIns="45720" rIns="91440" bIns="45720" rtlCol="0">
            <a:normAutofit/>
          </a:bodyPr>
          <a:lstStyle>
            <a:lvl1pPr marL="514350" indent="-514350" algn="l" rtl="0" eaLnBrk="1" fontAlgn="base" hangingPunct="1">
              <a:spcBef>
                <a:spcPct val="20000"/>
              </a:spcBef>
              <a:spcAft>
                <a:spcPct val="0"/>
              </a:spcAft>
              <a:buFont typeface="Arial" charset="0"/>
              <a:buChar char="•"/>
              <a:defRPr sz="2800">
                <a:solidFill>
                  <a:srgbClr val="17375E"/>
                </a:solidFill>
                <a:latin typeface="Arial" charset="0"/>
                <a:ea typeface="ＭＳ Ｐゴシック" charset="0"/>
                <a:cs typeface="ＭＳ Ｐゴシック" charset="0"/>
              </a:defRPr>
            </a:lvl1pPr>
            <a:lvl2pPr marL="747713" indent="-295275" algn="l" rtl="0" eaLnBrk="1" fontAlgn="base" hangingPunct="1">
              <a:spcBef>
                <a:spcPct val="20000"/>
              </a:spcBef>
              <a:spcAft>
                <a:spcPct val="0"/>
              </a:spcAft>
              <a:buFont typeface="Arial" charset="0"/>
              <a:buChar char="•"/>
              <a:defRPr sz="2400">
                <a:solidFill>
                  <a:srgbClr val="17375E"/>
                </a:solidFill>
                <a:latin typeface="Arial" charset="0"/>
                <a:ea typeface="ＭＳ Ｐゴシック" charset="0"/>
              </a:defRPr>
            </a:lvl2pPr>
            <a:lvl3pPr marL="1077913" indent="-330200" algn="l" rtl="0" eaLnBrk="1" fontAlgn="base" hangingPunct="1">
              <a:spcBef>
                <a:spcPct val="20000"/>
              </a:spcBef>
              <a:spcAft>
                <a:spcPct val="0"/>
              </a:spcAft>
              <a:buFont typeface="Arial" charset="0"/>
              <a:buChar char="•"/>
              <a:defRPr sz="2000">
                <a:solidFill>
                  <a:srgbClr val="17375E"/>
                </a:solidFill>
                <a:latin typeface="Arial" charset="0"/>
                <a:ea typeface="ＭＳ Ｐゴシック" charset="0"/>
              </a:defRPr>
            </a:lvl3pPr>
            <a:lvl4pPr marL="1427163" indent="-400050" algn="l" rtl="0" eaLnBrk="1" fontAlgn="base" hangingPunct="1">
              <a:spcBef>
                <a:spcPct val="20000"/>
              </a:spcBef>
              <a:spcAft>
                <a:spcPct val="0"/>
              </a:spcAft>
              <a:buFont typeface="Arial" charset="0"/>
              <a:buChar char="•"/>
              <a:defRPr>
                <a:solidFill>
                  <a:srgbClr val="17375E"/>
                </a:solidFill>
                <a:latin typeface="Arial" charset="0"/>
                <a:ea typeface="ＭＳ Ｐゴシック" charset="0"/>
              </a:defRPr>
            </a:lvl4pPr>
            <a:lvl5pPr marL="1722438" indent="-347663" algn="l" rtl="0" eaLnBrk="1" fontAlgn="base" hangingPunct="1">
              <a:spcBef>
                <a:spcPct val="20000"/>
              </a:spcBef>
              <a:spcAft>
                <a:spcPct val="0"/>
              </a:spcAft>
              <a:buFont typeface="Arial" charset="0"/>
              <a:buChar char="•"/>
              <a:defRPr>
                <a:solidFill>
                  <a:srgbClr val="17375E"/>
                </a:solidFill>
                <a:latin typeface="Arial" charset="0"/>
                <a:ea typeface="ＭＳ Ｐゴシック" charset="0"/>
              </a:defRPr>
            </a:lvl5pPr>
            <a:lvl6pPr marL="514350" indent="-514350" eaLnBrk="1" hangingPunct="1">
              <a:buFont typeface="Arial"/>
              <a:buChar char="•"/>
              <a:defRPr>
                <a:solidFill>
                  <a:schemeClr val="tx2">
                    <a:lumMod val="75000"/>
                  </a:schemeClr>
                </a:solidFill>
              </a:defRPr>
            </a:lvl6pPr>
            <a:lvl7pPr marL="514350" indent="-514350" eaLnBrk="1" hangingPunct="1">
              <a:buFont typeface="Arial"/>
              <a:buChar char="•"/>
              <a:defRPr>
                <a:solidFill>
                  <a:schemeClr val="tx2">
                    <a:lumMod val="75000"/>
                  </a:schemeClr>
                </a:solidFill>
              </a:defRPr>
            </a:lvl7pPr>
            <a:lvl8pPr marL="2914650" indent="-338138" algn="l" rtl="0" eaLnBrk="1" fontAlgn="base" hangingPunct="1">
              <a:spcBef>
                <a:spcPct val="20000"/>
              </a:spcBef>
              <a:spcAft>
                <a:spcPct val="0"/>
              </a:spcAft>
              <a:buFont typeface="Arial" charset="0"/>
              <a:buChar char="•"/>
              <a:defRPr>
                <a:solidFill>
                  <a:srgbClr val="17375E"/>
                </a:solidFill>
                <a:latin typeface="Arial" charset="0"/>
                <a:ea typeface="ＭＳ Ｐゴシック" charset="0"/>
              </a:defRPr>
            </a:lvl8pPr>
            <a:lvl9pPr marL="3371850" indent="-338138" algn="l" rtl="0" eaLnBrk="1" fontAlgn="base" hangingPunct="1">
              <a:spcBef>
                <a:spcPct val="20000"/>
              </a:spcBef>
              <a:spcAft>
                <a:spcPct val="0"/>
              </a:spcAft>
              <a:buFont typeface="Arial" charset="0"/>
              <a:buChar char="•"/>
              <a:defRPr>
                <a:solidFill>
                  <a:srgbClr val="17375E"/>
                </a:solidFill>
                <a:latin typeface="Arial" charset="0"/>
                <a:ea typeface="ＭＳ Ｐゴシック" charset="0"/>
              </a:defRPr>
            </a:lvl9pPr>
          </a:lstStyle>
          <a:p>
            <a:r>
              <a:rPr lang="en-US" dirty="0" smtClean="0"/>
              <a:t>Localization with Hanford, Livingston, India and Virgo</a:t>
            </a:r>
            <a:endParaRPr lang="en-US" dirty="0"/>
          </a:p>
        </p:txBody>
      </p:sp>
    </p:spTree>
    <p:extLst>
      <p:ext uri="{BB962C8B-B14F-4D97-AF65-F5344CB8AC3E}">
        <p14:creationId xmlns:p14="http://schemas.microsoft.com/office/powerpoint/2010/main" val="4068402073"/>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LIGO India</a:t>
            </a:r>
            <a:endParaRPr lang="en-US" dirty="0"/>
          </a:p>
        </p:txBody>
      </p:sp>
      <p:sp>
        <p:nvSpPr>
          <p:cNvPr id="3" name="Content Placeholder 2"/>
          <p:cNvSpPr>
            <a:spLocks noGrp="1"/>
          </p:cNvSpPr>
          <p:nvPr>
            <p:ph sz="quarter" idx="10"/>
          </p:nvPr>
        </p:nvSpPr>
        <p:spPr/>
        <p:txBody>
          <a:bodyPr/>
          <a:lstStyle/>
          <a:p>
            <a:r>
              <a:rPr lang="en-US" dirty="0" smtClean="0"/>
              <a:t>LIGO US will provide components for one aLIGO instrument</a:t>
            </a:r>
          </a:p>
          <a:p>
            <a:pPr lvl="1"/>
            <a:r>
              <a:rPr lang="en-US" dirty="0" smtClean="0"/>
              <a:t>Components were put on storage at LHO.</a:t>
            </a:r>
          </a:p>
          <a:p>
            <a:r>
              <a:rPr lang="en-US" dirty="0" smtClean="0"/>
              <a:t>LIGO India will provide facility, staffs and operating funds  through 2026</a:t>
            </a:r>
          </a:p>
          <a:p>
            <a:r>
              <a:rPr lang="en-US" dirty="0"/>
              <a:t>Expected to come online ~</a:t>
            </a:r>
            <a:r>
              <a:rPr lang="en-US" dirty="0" smtClean="0"/>
              <a:t>2020</a:t>
            </a:r>
          </a:p>
          <a:p>
            <a:r>
              <a:rPr lang="en-US" dirty="0" smtClean="0"/>
              <a:t>Awaiting for final approval by Indian government</a:t>
            </a:r>
          </a:p>
          <a:p>
            <a:r>
              <a:rPr lang="en-US" dirty="0"/>
              <a:t>http://</a:t>
            </a:r>
            <a:r>
              <a:rPr lang="en-US" dirty="0" err="1"/>
              <a:t>gw-indigo.org</a:t>
            </a:r>
            <a:endParaRPr lang="en-US" dirty="0"/>
          </a:p>
          <a:p>
            <a:endParaRPr lang="en-US" dirty="0"/>
          </a:p>
        </p:txBody>
      </p:sp>
    </p:spTree>
    <p:extLst>
      <p:ext uri="{BB962C8B-B14F-4D97-AF65-F5344CB8AC3E}">
        <p14:creationId xmlns:p14="http://schemas.microsoft.com/office/powerpoint/2010/main" val="3743027330"/>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And then? We’ll go 3</a:t>
            </a:r>
            <a:r>
              <a:rPr lang="en-US" baseline="30000" dirty="0" smtClean="0"/>
              <a:t>rd</a:t>
            </a:r>
            <a:r>
              <a:rPr lang="en-US" dirty="0" smtClean="0"/>
              <a:t> Gen.</a:t>
            </a:r>
            <a:endParaRPr lang="en-US" dirty="0"/>
          </a:p>
        </p:txBody>
      </p:sp>
      <p:sp>
        <p:nvSpPr>
          <p:cNvPr id="3" name="Content Placeholder 2"/>
          <p:cNvSpPr>
            <a:spLocks noGrp="1"/>
          </p:cNvSpPr>
          <p:nvPr>
            <p:ph sz="quarter" idx="10"/>
          </p:nvPr>
        </p:nvSpPr>
        <p:spPr/>
        <p:txBody>
          <a:bodyPr>
            <a:normAutofit/>
          </a:bodyPr>
          <a:lstStyle/>
          <a:p>
            <a:r>
              <a:rPr lang="en-US" dirty="0" smtClean="0"/>
              <a:t>Manipulate quantum noise by using non-classical field: Squeezing</a:t>
            </a:r>
          </a:p>
          <a:p>
            <a:pPr lvl="1"/>
            <a:r>
              <a:rPr lang="en-US" dirty="0" smtClean="0"/>
              <a:t>Simple squeezing demonstrated on GEO and then </a:t>
            </a:r>
            <a:r>
              <a:rPr lang="en-US" dirty="0" err="1" smtClean="0"/>
              <a:t>iLIGO</a:t>
            </a:r>
            <a:r>
              <a:rPr lang="en-US" dirty="0" smtClean="0"/>
              <a:t>.</a:t>
            </a:r>
          </a:p>
        </p:txBody>
      </p:sp>
    </p:spTree>
    <p:extLst>
      <p:ext uri="{BB962C8B-B14F-4D97-AF65-F5344CB8AC3E}">
        <p14:creationId xmlns:p14="http://schemas.microsoft.com/office/powerpoint/2010/main" val="2964897873"/>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5-12-11 at 23.48.59.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17915" y="1557851"/>
            <a:ext cx="6621462" cy="5213673"/>
          </a:xfrm>
          <a:prstGeom prst="rect">
            <a:avLst/>
          </a:prstGeom>
        </p:spPr>
      </p:pic>
      <p:sp>
        <p:nvSpPr>
          <p:cNvPr id="2" name="Title 1"/>
          <p:cNvSpPr>
            <a:spLocks noGrp="1"/>
          </p:cNvSpPr>
          <p:nvPr>
            <p:ph type="title"/>
          </p:nvPr>
        </p:nvSpPr>
        <p:spPr/>
        <p:txBody>
          <a:bodyPr/>
          <a:lstStyle/>
          <a:p>
            <a:r>
              <a:rPr lang="en-US" dirty="0" smtClean="0"/>
              <a:t>Squeezing demonstration in initial LIGO:</a:t>
            </a:r>
            <a:br>
              <a:rPr lang="en-US" dirty="0" smtClean="0"/>
            </a:br>
            <a:r>
              <a:rPr lang="en-US" dirty="0" smtClean="0"/>
              <a:t>Technology is there.</a:t>
            </a:r>
            <a:endParaRPr lang="en-US" dirty="0"/>
          </a:p>
        </p:txBody>
      </p:sp>
      <p:sp>
        <p:nvSpPr>
          <p:cNvPr id="5" name="Content Placeholder 4"/>
          <p:cNvSpPr>
            <a:spLocks noGrp="1"/>
          </p:cNvSpPr>
          <p:nvPr>
            <p:ph sz="quarter" idx="10"/>
          </p:nvPr>
        </p:nvSpPr>
        <p:spPr>
          <a:xfrm>
            <a:off x="473074" y="1565275"/>
            <a:ext cx="3753643" cy="5202238"/>
          </a:xfrm>
        </p:spPr>
        <p:txBody>
          <a:bodyPr>
            <a:normAutofit fontScale="92500" lnSpcReduction="10000"/>
          </a:bodyPr>
          <a:lstStyle/>
          <a:p>
            <a:r>
              <a:rPr lang="en-US" dirty="0" smtClean="0"/>
              <a:t>2+ dB decrease in the shot noise level was demonstrated without any ill effect.</a:t>
            </a:r>
          </a:p>
          <a:p>
            <a:r>
              <a:rPr lang="en-US" dirty="0" smtClean="0"/>
              <a:t>But simple squeezing means smaller phase noise, larger amplitude noise i.e. larger radiation pressure noise.</a:t>
            </a:r>
          </a:p>
          <a:p>
            <a:pPr lvl="1"/>
            <a:r>
              <a:rPr lang="en-US" dirty="0" smtClean="0"/>
              <a:t>Frequency-dependent squeezing will eventually be needed.</a:t>
            </a:r>
          </a:p>
          <a:p>
            <a:endParaRPr lang="en-US" dirty="0"/>
          </a:p>
        </p:txBody>
      </p:sp>
    </p:spTree>
    <p:extLst>
      <p:ext uri="{BB962C8B-B14F-4D97-AF65-F5344CB8AC3E}">
        <p14:creationId xmlns:p14="http://schemas.microsoft.com/office/powerpoint/2010/main" val="3391269167"/>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And then? We’ll go 3</a:t>
            </a:r>
            <a:r>
              <a:rPr lang="en-US" baseline="30000" dirty="0" smtClean="0"/>
              <a:t>rd</a:t>
            </a:r>
            <a:r>
              <a:rPr lang="en-US" dirty="0" smtClean="0"/>
              <a:t> Gen.</a:t>
            </a:r>
            <a:endParaRPr lang="en-US" dirty="0"/>
          </a:p>
        </p:txBody>
      </p:sp>
      <p:sp>
        <p:nvSpPr>
          <p:cNvPr id="3" name="Content Placeholder 2"/>
          <p:cNvSpPr>
            <a:spLocks noGrp="1"/>
          </p:cNvSpPr>
          <p:nvPr>
            <p:ph sz="quarter" idx="10"/>
          </p:nvPr>
        </p:nvSpPr>
        <p:spPr/>
        <p:txBody>
          <a:bodyPr>
            <a:normAutofit fontScale="92500"/>
          </a:bodyPr>
          <a:lstStyle/>
          <a:p>
            <a:r>
              <a:rPr lang="en-US" dirty="0" smtClean="0"/>
              <a:t>Manipulate quantum noise by using non-classical field: Squeezing</a:t>
            </a:r>
          </a:p>
          <a:p>
            <a:pPr lvl="1"/>
            <a:r>
              <a:rPr lang="en-US" dirty="0" smtClean="0"/>
              <a:t>Simple squeezing demonstrated on GEO and then </a:t>
            </a:r>
            <a:r>
              <a:rPr lang="en-US" dirty="0" err="1" smtClean="0"/>
              <a:t>iLIGO</a:t>
            </a:r>
            <a:r>
              <a:rPr lang="en-US" dirty="0" smtClean="0"/>
              <a:t>.</a:t>
            </a:r>
          </a:p>
          <a:p>
            <a:pPr lvl="1"/>
            <a:r>
              <a:rPr lang="en-US" dirty="0" smtClean="0"/>
              <a:t>Potential near-term upgrade for aLIGO.</a:t>
            </a:r>
          </a:p>
          <a:p>
            <a:pPr lvl="1"/>
            <a:r>
              <a:rPr lang="en-US" dirty="0" smtClean="0"/>
              <a:t>Non-simple squeezing a must-have for 3</a:t>
            </a:r>
            <a:r>
              <a:rPr lang="en-US" baseline="30000" dirty="0" smtClean="0"/>
              <a:t>rd</a:t>
            </a:r>
            <a:r>
              <a:rPr lang="en-US" dirty="0" smtClean="0"/>
              <a:t>-gen.</a:t>
            </a:r>
          </a:p>
          <a:p>
            <a:pPr lvl="1"/>
            <a:r>
              <a:rPr lang="en-US" dirty="0" smtClean="0"/>
              <a:t>N. </a:t>
            </a:r>
            <a:r>
              <a:rPr lang="en-US" dirty="0" err="1" smtClean="0"/>
              <a:t>Mavalvala</a:t>
            </a:r>
            <a:r>
              <a:rPr lang="en-US" dirty="0" smtClean="0"/>
              <a:t> talk on Wed.</a:t>
            </a:r>
          </a:p>
          <a:p>
            <a:r>
              <a:rPr lang="en-US" dirty="0" smtClean="0"/>
              <a:t>Design studies going on</a:t>
            </a:r>
          </a:p>
          <a:p>
            <a:pPr lvl="1"/>
            <a:r>
              <a:rPr lang="en-US" dirty="0" smtClean="0"/>
              <a:t>Einstein Telescope </a:t>
            </a:r>
            <a:r>
              <a:rPr lang="en-US" dirty="0"/>
              <a:t>in Europe, </a:t>
            </a:r>
            <a:r>
              <a:rPr lang="en-US" dirty="0">
                <a:hlinkClick r:id="rId3"/>
              </a:rPr>
              <a:t>http://</a:t>
            </a:r>
            <a:r>
              <a:rPr lang="en-US" dirty="0" err="1">
                <a:hlinkClick r:id="rId3"/>
              </a:rPr>
              <a:t>www.et-gw.eu</a:t>
            </a:r>
            <a:r>
              <a:rPr lang="en-US" dirty="0">
                <a:hlinkClick r:id="rId3"/>
              </a:rPr>
              <a:t>/</a:t>
            </a:r>
            <a:endParaRPr lang="en-US" dirty="0" smtClean="0"/>
          </a:p>
          <a:p>
            <a:pPr lvl="1"/>
            <a:r>
              <a:rPr lang="en-US" dirty="0" smtClean="0"/>
              <a:t>LSC AIC working group on near, mid and long term LIGO path</a:t>
            </a:r>
            <a:r>
              <a:rPr lang="en-US" dirty="0"/>
              <a:t>, e.g. </a:t>
            </a:r>
            <a:r>
              <a:rPr lang="en-US" dirty="0" smtClean="0">
                <a:hlinkClick r:id="rId4"/>
              </a:rPr>
              <a:t>LIGO-T1500290</a:t>
            </a:r>
            <a:r>
              <a:rPr lang="en-US" dirty="0" smtClean="0"/>
              <a:t>.</a:t>
            </a:r>
          </a:p>
          <a:p>
            <a:pPr lvl="1"/>
            <a:r>
              <a:rPr lang="en-US" dirty="0" smtClean="0"/>
              <a:t>The reach of z&gt;O(10) for BNS doesn’t seem to be impossible (!!).</a:t>
            </a:r>
          </a:p>
          <a:p>
            <a:pPr marL="452438" lvl="1" indent="0">
              <a:buNone/>
            </a:pPr>
            <a:endParaRPr lang="en-US" dirty="0"/>
          </a:p>
        </p:txBody>
      </p:sp>
    </p:spTree>
    <p:extLst>
      <p:ext uri="{BB962C8B-B14F-4D97-AF65-F5344CB8AC3E}">
        <p14:creationId xmlns:p14="http://schemas.microsoft.com/office/powerpoint/2010/main" val="844810669"/>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sz="quarter" idx="10"/>
          </p:nvPr>
        </p:nvSpPr>
        <p:spPr>
          <a:xfrm>
            <a:off x="800100" y="1598629"/>
            <a:ext cx="8455025" cy="4992687"/>
          </a:xfrm>
        </p:spPr>
        <p:txBody>
          <a:bodyPr>
            <a:normAutofit fontScale="92500"/>
          </a:bodyPr>
          <a:lstStyle/>
          <a:p>
            <a:r>
              <a:rPr lang="en-US" dirty="0" smtClean="0"/>
              <a:t>Interferometer technology is maturing, allowing us to operate km-scale instruments reliably with unprecedented sensitivity.</a:t>
            </a:r>
          </a:p>
          <a:p>
            <a:pPr lvl="1"/>
            <a:r>
              <a:rPr lang="en-US" dirty="0" smtClean="0"/>
              <a:t>Current aLIGO: NSNS 40 to 60-80Mpc (preliminary), will reach 150-180Mpc by 2019, some O runs in between.</a:t>
            </a:r>
          </a:p>
          <a:p>
            <a:r>
              <a:rPr lang="en-US" dirty="0" smtClean="0"/>
              <a:t>First detection</a:t>
            </a:r>
            <a:r>
              <a:rPr lang="en-US" dirty="0"/>
              <a:t> </a:t>
            </a:r>
            <a:r>
              <a:rPr lang="en-US" dirty="0" smtClean="0"/>
              <a:t>imminent.</a:t>
            </a:r>
          </a:p>
          <a:p>
            <a:r>
              <a:rPr lang="en-US" dirty="0" smtClean="0"/>
              <a:t>A new window for astronomy/astrophysics will be opened by world network of 2</a:t>
            </a:r>
            <a:r>
              <a:rPr lang="en-US" baseline="30000" dirty="0" smtClean="0"/>
              <a:t>nd</a:t>
            </a:r>
            <a:r>
              <a:rPr lang="en-US" dirty="0" smtClean="0"/>
              <a:t> Gen instruments.</a:t>
            </a:r>
          </a:p>
          <a:p>
            <a:pPr lvl="1"/>
            <a:r>
              <a:rPr lang="en-US" dirty="0" smtClean="0"/>
              <a:t>aLIGO, </a:t>
            </a:r>
            <a:r>
              <a:rPr lang="en-US" dirty="0" err="1" smtClean="0"/>
              <a:t>AdVIRGO</a:t>
            </a:r>
            <a:r>
              <a:rPr lang="en-US" dirty="0" smtClean="0"/>
              <a:t> (2016), KAGRA (2018), LIGO India (2020)</a:t>
            </a:r>
          </a:p>
          <a:p>
            <a:r>
              <a:rPr lang="en-US" dirty="0" smtClean="0"/>
              <a:t>3</a:t>
            </a:r>
            <a:r>
              <a:rPr lang="en-US" baseline="30000" dirty="0" smtClean="0"/>
              <a:t>rd</a:t>
            </a:r>
            <a:r>
              <a:rPr lang="en-US" dirty="0" smtClean="0"/>
              <a:t> Gen instruments being envisioned and studied.</a:t>
            </a:r>
          </a:p>
          <a:p>
            <a:endParaRPr lang="en-US" dirty="0" smtClean="0"/>
          </a:p>
        </p:txBody>
      </p:sp>
    </p:spTree>
    <p:extLst>
      <p:ext uri="{BB962C8B-B14F-4D97-AF65-F5344CB8AC3E}">
        <p14:creationId xmlns:p14="http://schemas.microsoft.com/office/powerpoint/2010/main" val="788868499"/>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Appendix</a:t>
            </a:r>
            <a:endParaRPr lang="en-US" dirty="0"/>
          </a:p>
        </p:txBody>
      </p:sp>
    </p:spTree>
    <p:extLst>
      <p:ext uri="{BB962C8B-B14F-4D97-AF65-F5344CB8AC3E}">
        <p14:creationId xmlns:p14="http://schemas.microsoft.com/office/powerpoint/2010/main" val="1191613683"/>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Live long to emit GW!</a:t>
            </a:r>
            <a:endParaRPr lang="en-US" dirty="0"/>
          </a:p>
        </p:txBody>
      </p:sp>
      <p:pic>
        <p:nvPicPr>
          <p:cNvPr id="6" name="Picture 5"/>
          <p:cNvPicPr>
            <a:picLocks noChangeAspect="1"/>
          </p:cNvPicPr>
          <p:nvPr/>
        </p:nvPicPr>
        <p:blipFill>
          <a:blip r:embed="rId2"/>
          <a:stretch>
            <a:fillRect/>
          </a:stretch>
        </p:blipFill>
        <p:spPr>
          <a:xfrm>
            <a:off x="471830" y="2499002"/>
            <a:ext cx="2411506" cy="3388659"/>
          </a:xfrm>
          <a:prstGeom prst="rect">
            <a:avLst/>
          </a:prstGeom>
        </p:spPr>
      </p:pic>
      <p:sp>
        <p:nvSpPr>
          <p:cNvPr id="7" name="Rectangle 6"/>
          <p:cNvSpPr/>
          <p:nvPr/>
        </p:nvSpPr>
        <p:spPr>
          <a:xfrm>
            <a:off x="3609449" y="2499002"/>
            <a:ext cx="5898913" cy="3693319"/>
          </a:xfrm>
          <a:prstGeom prst="rect">
            <a:avLst/>
          </a:prstGeom>
        </p:spPr>
        <p:txBody>
          <a:bodyPr wrap="square">
            <a:spAutoFit/>
          </a:bodyPr>
          <a:lstStyle/>
          <a:p>
            <a:r>
              <a:rPr lang="ro-RO" dirty="0"/>
              <a:t>L</a:t>
            </a:r>
            <a:r>
              <a:rPr lang="ro-RO" baseline="-25000" dirty="0"/>
              <a:t>int</a:t>
            </a:r>
            <a:r>
              <a:rPr lang="ro-RO" dirty="0"/>
              <a:t> = M l </a:t>
            </a:r>
            <a:r>
              <a:rPr lang="ro-RO" baseline="30000" dirty="0"/>
              <a:t>2</a:t>
            </a:r>
            <a:r>
              <a:rPr lang="ro-RO" dirty="0"/>
              <a:t>w</a:t>
            </a:r>
            <a:r>
              <a:rPr lang="ro-RO" baseline="30000" dirty="0"/>
              <a:t>3</a:t>
            </a:r>
            <a:r>
              <a:rPr lang="ro-RO" dirty="0" smtClean="0"/>
              <a:t>/24</a:t>
            </a:r>
          </a:p>
          <a:p>
            <a:endParaRPr lang="ro-RO" dirty="0" smtClean="0"/>
          </a:p>
          <a:p>
            <a:r>
              <a:rPr lang="ro-RO" dirty="0" smtClean="0"/>
              <a:t>M=10 kg (!!!)</a:t>
            </a:r>
          </a:p>
          <a:p>
            <a:r>
              <a:rPr lang="ro-RO" dirty="0" smtClean="0"/>
              <a:t>l </a:t>
            </a:r>
            <a:r>
              <a:rPr lang="ro-RO" dirty="0"/>
              <a:t>= 1 m</a:t>
            </a:r>
          </a:p>
          <a:p>
            <a:r>
              <a:rPr lang="pl-PL" dirty="0" smtClean="0"/>
              <a:t>w </a:t>
            </a:r>
            <a:r>
              <a:rPr lang="pl-PL" dirty="0"/>
              <a:t>= 2*pi*3 </a:t>
            </a:r>
            <a:r>
              <a:rPr lang="pl-PL" dirty="0" err="1"/>
              <a:t>Hz</a:t>
            </a:r>
            <a:r>
              <a:rPr lang="pl-PL" dirty="0"/>
              <a:t> (!!)</a:t>
            </a:r>
          </a:p>
          <a:p>
            <a:endParaRPr lang="pl-PL" dirty="0" smtClean="0"/>
          </a:p>
          <a:p>
            <a:r>
              <a:rPr lang="pl-PL" dirty="0" smtClean="0"/>
              <a:t>L</a:t>
            </a:r>
            <a:r>
              <a:rPr lang="pl-PL" baseline="-25000" dirty="0" smtClean="0"/>
              <a:t>0</a:t>
            </a:r>
            <a:r>
              <a:rPr lang="pl-PL" dirty="0"/>
              <a:t>=c</a:t>
            </a:r>
            <a:r>
              <a:rPr lang="pl-PL" baseline="30000" dirty="0"/>
              <a:t>5</a:t>
            </a:r>
            <a:r>
              <a:rPr lang="pl-PL" dirty="0"/>
              <a:t>/G=3.53 10</a:t>
            </a:r>
            <a:r>
              <a:rPr lang="pl-PL" baseline="30000" dirty="0"/>
              <a:t>59</a:t>
            </a:r>
            <a:r>
              <a:rPr lang="pl-PL" dirty="0"/>
              <a:t> erg/sec</a:t>
            </a:r>
          </a:p>
          <a:p>
            <a:r>
              <a:rPr lang="en-US" dirty="0"/>
              <a:t>L</a:t>
            </a:r>
            <a:r>
              <a:rPr lang="en-US" baseline="-25000" dirty="0"/>
              <a:t>out</a:t>
            </a:r>
            <a:r>
              <a:rPr lang="en-US" dirty="0"/>
              <a:t> ~ (L</a:t>
            </a:r>
            <a:r>
              <a:rPr lang="en-US" baseline="-25000" dirty="0"/>
              <a:t>int</a:t>
            </a:r>
            <a:r>
              <a:rPr lang="en-US" dirty="0"/>
              <a:t>/L</a:t>
            </a:r>
            <a:r>
              <a:rPr lang="en-US" baseline="-25000" dirty="0"/>
              <a:t>0</a:t>
            </a:r>
            <a:r>
              <a:rPr lang="en-US" dirty="0"/>
              <a:t>)</a:t>
            </a:r>
            <a:r>
              <a:rPr lang="en-US" baseline="30000" dirty="0"/>
              <a:t>2</a:t>
            </a:r>
            <a:r>
              <a:rPr lang="en-US" dirty="0"/>
              <a:t>L</a:t>
            </a:r>
            <a:r>
              <a:rPr lang="en-US" baseline="-25000" dirty="0"/>
              <a:t>0</a:t>
            </a:r>
            <a:r>
              <a:rPr lang="en-US" dirty="0"/>
              <a:t>~ 2 10</a:t>
            </a:r>
            <a:r>
              <a:rPr lang="en-US" baseline="30000" dirty="0"/>
              <a:t>-39</a:t>
            </a:r>
            <a:r>
              <a:rPr lang="en-US" dirty="0"/>
              <a:t> erg/sec</a:t>
            </a:r>
          </a:p>
          <a:p>
            <a:r>
              <a:rPr lang="de-DE" dirty="0" err="1"/>
              <a:t>E</a:t>
            </a:r>
            <a:r>
              <a:rPr lang="de-DE" baseline="-25000" dirty="0" err="1"/>
              <a:t>graviton</a:t>
            </a:r>
            <a:r>
              <a:rPr lang="de-DE" dirty="0"/>
              <a:t>=</a:t>
            </a:r>
            <a:r>
              <a:rPr lang="de-DE" dirty="0" err="1"/>
              <a:t>hf</a:t>
            </a:r>
            <a:r>
              <a:rPr lang="de-DE" dirty="0"/>
              <a:t>=6.62 10</a:t>
            </a:r>
            <a:r>
              <a:rPr lang="de-DE" baseline="30000" dirty="0"/>
              <a:t>-27</a:t>
            </a:r>
            <a:r>
              <a:rPr lang="de-DE" dirty="0"/>
              <a:t> </a:t>
            </a:r>
            <a:r>
              <a:rPr lang="de-DE" dirty="0" err="1" smtClean="0"/>
              <a:t>erg</a:t>
            </a:r>
            <a:r>
              <a:rPr lang="de-DE" dirty="0"/>
              <a:t> </a:t>
            </a:r>
            <a:r>
              <a:rPr lang="de-DE" dirty="0" smtClean="0"/>
              <a:t>sec x 3 </a:t>
            </a:r>
            <a:r>
              <a:rPr lang="de-DE" dirty="0"/>
              <a:t>Hz ~ 2 </a:t>
            </a:r>
            <a:r>
              <a:rPr lang="de-DE" dirty="0" smtClean="0"/>
              <a:t>x 10</a:t>
            </a:r>
            <a:r>
              <a:rPr lang="de-DE" baseline="30000" dirty="0"/>
              <a:t>-26</a:t>
            </a:r>
            <a:r>
              <a:rPr lang="de-DE" dirty="0"/>
              <a:t> </a:t>
            </a:r>
            <a:r>
              <a:rPr lang="de-DE" dirty="0" err="1"/>
              <a:t>erg</a:t>
            </a:r>
            <a:endParaRPr lang="de-DE" dirty="0"/>
          </a:p>
          <a:p>
            <a:endParaRPr lang="de-DE" dirty="0" smtClean="0"/>
          </a:p>
          <a:p>
            <a:r>
              <a:rPr lang="de-DE" dirty="0" err="1" smtClean="0"/>
              <a:t>emission</a:t>
            </a:r>
            <a:r>
              <a:rPr lang="de-DE" dirty="0" smtClean="0"/>
              <a:t> rate = </a:t>
            </a:r>
            <a:r>
              <a:rPr lang="de-DE" dirty="0" err="1" smtClean="0"/>
              <a:t>L</a:t>
            </a:r>
            <a:r>
              <a:rPr lang="de-DE" baseline="-25000" dirty="0" err="1" smtClean="0"/>
              <a:t>out</a:t>
            </a:r>
            <a:r>
              <a:rPr lang="de-DE" dirty="0" smtClean="0"/>
              <a:t> /</a:t>
            </a:r>
            <a:r>
              <a:rPr lang="de-DE" dirty="0" err="1" smtClean="0"/>
              <a:t>E</a:t>
            </a:r>
            <a:r>
              <a:rPr lang="de-DE" baseline="-25000" dirty="0" err="1" smtClean="0"/>
              <a:t>graviton</a:t>
            </a:r>
            <a:r>
              <a:rPr lang="de-DE" dirty="0" smtClean="0"/>
              <a:t> ~10 </a:t>
            </a:r>
            <a:r>
              <a:rPr lang="de-DE" baseline="30000" dirty="0" smtClean="0"/>
              <a:t>-13</a:t>
            </a:r>
            <a:r>
              <a:rPr lang="de-DE" dirty="0" smtClean="0"/>
              <a:t> /sec </a:t>
            </a:r>
          </a:p>
          <a:p>
            <a:endParaRPr lang="en-US" dirty="0" smtClean="0"/>
          </a:p>
          <a:p>
            <a:r>
              <a:rPr lang="en-US" dirty="0"/>
              <a:t>			~ </a:t>
            </a:r>
            <a:r>
              <a:rPr lang="en-US" dirty="0">
                <a:solidFill>
                  <a:srgbClr val="FF0000"/>
                </a:solidFill>
              </a:rPr>
              <a:t>3 </a:t>
            </a:r>
            <a:r>
              <a:rPr lang="en-US" dirty="0" smtClean="0">
                <a:solidFill>
                  <a:srgbClr val="FF0000"/>
                </a:solidFill>
              </a:rPr>
              <a:t>x 10</a:t>
            </a:r>
            <a:r>
              <a:rPr lang="en-US" baseline="30000" dirty="0">
                <a:solidFill>
                  <a:srgbClr val="FF0000"/>
                </a:solidFill>
              </a:rPr>
              <a:t>-6</a:t>
            </a:r>
            <a:r>
              <a:rPr lang="en-US" dirty="0">
                <a:solidFill>
                  <a:srgbClr val="FF0000"/>
                </a:solidFill>
              </a:rPr>
              <a:t> / year</a:t>
            </a:r>
          </a:p>
        </p:txBody>
      </p:sp>
      <p:cxnSp>
        <p:nvCxnSpPr>
          <p:cNvPr id="10" name="Straight Arrow Connector 9"/>
          <p:cNvCxnSpPr/>
          <p:nvPr/>
        </p:nvCxnSpPr>
        <p:spPr>
          <a:xfrm>
            <a:off x="5661462" y="2690441"/>
            <a:ext cx="845514"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1" name="Rectangle 10"/>
          <p:cNvSpPr/>
          <p:nvPr/>
        </p:nvSpPr>
        <p:spPr>
          <a:xfrm>
            <a:off x="6597487" y="2490885"/>
            <a:ext cx="2910876" cy="738664"/>
          </a:xfrm>
          <a:prstGeom prst="rect">
            <a:avLst/>
          </a:prstGeom>
        </p:spPr>
        <p:txBody>
          <a:bodyPr wrap="square">
            <a:spAutoFit/>
          </a:bodyPr>
          <a:lstStyle/>
          <a:p>
            <a:r>
              <a:rPr lang="en-US" sz="1400" dirty="0" err="1"/>
              <a:t>Misner</a:t>
            </a:r>
            <a:r>
              <a:rPr lang="en-US" sz="1400" dirty="0"/>
              <a:t>, Thorne and Wheeler</a:t>
            </a:r>
          </a:p>
          <a:p>
            <a:r>
              <a:rPr lang="en-US" sz="1400" dirty="0"/>
              <a:t>“</a:t>
            </a:r>
            <a:r>
              <a:rPr lang="en-US" sz="1400" dirty="0" err="1"/>
              <a:t>Gravtitation</a:t>
            </a:r>
            <a:r>
              <a:rPr lang="en-US" sz="1400" dirty="0"/>
              <a:t>” p979, </a:t>
            </a:r>
          </a:p>
          <a:p>
            <a:r>
              <a:rPr lang="en-US" sz="1400" dirty="0"/>
              <a:t>for rotating beams</a:t>
            </a:r>
          </a:p>
        </p:txBody>
      </p:sp>
    </p:spTree>
    <p:extLst>
      <p:ext uri="{BB962C8B-B14F-4D97-AF65-F5344CB8AC3E}">
        <p14:creationId xmlns:p14="http://schemas.microsoft.com/office/powerpoint/2010/main" val="3224323235"/>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But GW is very, very small</a:t>
            </a:r>
            <a:endParaRPr lang="en-US" dirty="0"/>
          </a:p>
        </p:txBody>
      </p:sp>
      <p:sp>
        <p:nvSpPr>
          <p:cNvPr id="6" name="Content Placeholder 5"/>
          <p:cNvSpPr>
            <a:spLocks noGrp="1"/>
          </p:cNvSpPr>
          <p:nvPr>
            <p:ph sz="quarter" idx="10"/>
          </p:nvPr>
        </p:nvSpPr>
        <p:spPr/>
        <p:txBody>
          <a:bodyPr>
            <a:normAutofit lnSpcReduction="10000"/>
          </a:bodyPr>
          <a:lstStyle/>
          <a:p>
            <a:r>
              <a:rPr lang="en-US" dirty="0" smtClean="0"/>
              <a:t>There are stars accelerating/decelerating violently, which are the primary sources of GW.</a:t>
            </a:r>
          </a:p>
          <a:p>
            <a:pPr lvl="1"/>
            <a:r>
              <a:rPr lang="en-US" dirty="0" smtClean="0"/>
              <a:t>But the wave amplitude falls as 1/distance.</a:t>
            </a:r>
          </a:p>
          <a:p>
            <a:r>
              <a:rPr lang="en-US" dirty="0" smtClean="0"/>
              <a:t>We’re talking about the “stretching” of spacetime by O(10</a:t>
            </a:r>
            <a:r>
              <a:rPr lang="en-US" baseline="30000" dirty="0" smtClean="0"/>
              <a:t>-21</a:t>
            </a:r>
            <a:r>
              <a:rPr lang="en-US" dirty="0" smtClean="0"/>
              <a:t>) at most on the earth, for example.</a:t>
            </a:r>
          </a:p>
          <a:p>
            <a:r>
              <a:rPr lang="en-US" dirty="0" smtClean="0"/>
              <a:t>Therefore it wasn’t until much later </a:t>
            </a:r>
            <a:r>
              <a:rPr lang="en-US" dirty="0" smtClean="0"/>
              <a:t>(</a:t>
            </a:r>
            <a:r>
              <a:rPr lang="en-US" dirty="0" smtClean="0"/>
              <a:t>1960’s) </a:t>
            </a:r>
            <a:r>
              <a:rPr lang="en-US" dirty="0" smtClean="0"/>
              <a:t>when </a:t>
            </a:r>
            <a:r>
              <a:rPr lang="en-US" dirty="0" smtClean="0"/>
              <a:t>the technology reached the point where people </a:t>
            </a:r>
            <a:r>
              <a:rPr lang="en-US" dirty="0" smtClean="0"/>
              <a:t>started </a:t>
            </a:r>
            <a:r>
              <a:rPr lang="en-US" dirty="0" smtClean="0"/>
              <a:t>to think seriously about the detection of GW.</a:t>
            </a:r>
          </a:p>
          <a:p>
            <a:r>
              <a:rPr lang="en-US" dirty="0">
                <a:solidFill>
                  <a:schemeClr val="bg1">
                    <a:lumMod val="50000"/>
                  </a:schemeClr>
                </a:solidFill>
              </a:rPr>
              <a:t>GW generation in lab? </a:t>
            </a:r>
            <a:r>
              <a:rPr lang="en-US" dirty="0" smtClean="0">
                <a:solidFill>
                  <a:schemeClr val="bg1">
                    <a:lumMod val="50000"/>
                  </a:schemeClr>
                </a:solidFill>
              </a:rPr>
              <a:t>No.</a:t>
            </a:r>
            <a:endParaRPr lang="en-US" dirty="0">
              <a:solidFill>
                <a:schemeClr val="bg1">
                  <a:lumMod val="50000"/>
                </a:schemeClr>
              </a:solidFill>
            </a:endParaRPr>
          </a:p>
          <a:p>
            <a:pPr lvl="1"/>
            <a:r>
              <a:rPr lang="en-US" sz="1800" dirty="0" smtClean="0">
                <a:solidFill>
                  <a:schemeClr val="bg1">
                    <a:lumMod val="50000"/>
                  </a:schemeClr>
                </a:solidFill>
              </a:rPr>
              <a:t>Despite a popular myth, waving your hands around will NOT generate gravitational wave unless you live 10</a:t>
            </a:r>
            <a:r>
              <a:rPr lang="en-US" sz="1800" baseline="30000" dirty="0" smtClean="0">
                <a:solidFill>
                  <a:schemeClr val="bg1">
                    <a:lumMod val="50000"/>
                  </a:schemeClr>
                </a:solidFill>
              </a:rPr>
              <a:t>6</a:t>
            </a:r>
            <a:r>
              <a:rPr lang="en-US" sz="1800" dirty="0" smtClean="0">
                <a:solidFill>
                  <a:schemeClr val="bg1">
                    <a:lumMod val="50000"/>
                  </a:schemeClr>
                </a:solidFill>
              </a:rPr>
              <a:t> years or so. </a:t>
            </a:r>
            <a:r>
              <a:rPr lang="en-US" sz="1800" dirty="0">
                <a:solidFill>
                  <a:schemeClr val="bg1">
                    <a:lumMod val="50000"/>
                  </a:schemeClr>
                </a:solidFill>
              </a:rPr>
              <a:t>See appendix.</a:t>
            </a:r>
          </a:p>
          <a:p>
            <a:endParaRPr lang="en-US" dirty="0" smtClean="0"/>
          </a:p>
          <a:p>
            <a:endParaRPr lang="en-US" dirty="0"/>
          </a:p>
        </p:txBody>
      </p:sp>
      <p:pic>
        <p:nvPicPr>
          <p:cNvPr id="4" name="Picture 3"/>
          <p:cNvPicPr>
            <a:picLocks noChangeAspect="1"/>
          </p:cNvPicPr>
          <p:nvPr/>
        </p:nvPicPr>
        <p:blipFill>
          <a:blip r:embed="rId3"/>
          <a:stretch>
            <a:fillRect/>
          </a:stretch>
        </p:blipFill>
        <p:spPr>
          <a:xfrm>
            <a:off x="471830" y="6115189"/>
            <a:ext cx="671170" cy="943131"/>
          </a:xfrm>
          <a:prstGeom prst="rect">
            <a:avLst/>
          </a:prstGeom>
        </p:spPr>
      </p:pic>
    </p:spTree>
    <p:extLst>
      <p:ext uri="{BB962C8B-B14F-4D97-AF65-F5344CB8AC3E}">
        <p14:creationId xmlns:p14="http://schemas.microsoft.com/office/powerpoint/2010/main" val="3284200449"/>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First Prototype GW IFO</a:t>
            </a:r>
            <a:endParaRPr lang="en-US" dirty="0"/>
          </a:p>
        </p:txBody>
      </p:sp>
      <p:sp>
        <p:nvSpPr>
          <p:cNvPr id="3" name="Content Placeholder 2"/>
          <p:cNvSpPr>
            <a:spLocks noGrp="1"/>
          </p:cNvSpPr>
          <p:nvPr>
            <p:ph sz="quarter" idx="10"/>
          </p:nvPr>
        </p:nvSpPr>
        <p:spPr>
          <a:xfrm>
            <a:off x="5039360" y="1757363"/>
            <a:ext cx="4895317" cy="4992687"/>
          </a:xfrm>
        </p:spPr>
        <p:txBody>
          <a:bodyPr/>
          <a:lstStyle/>
          <a:p>
            <a:r>
              <a:rPr lang="en-US" dirty="0" smtClean="0"/>
              <a:t>1972, proposal by R. Weiss</a:t>
            </a:r>
          </a:p>
          <a:p>
            <a:r>
              <a:rPr lang="en-US" dirty="0" smtClean="0"/>
              <a:t>1978, implementation (R. L. Forward)</a:t>
            </a:r>
          </a:p>
          <a:p>
            <a:r>
              <a:rPr lang="en-US" dirty="0" smtClean="0"/>
              <a:t>Simple Michelson, 2m arm (folded, 4.25m path)</a:t>
            </a:r>
          </a:p>
          <a:p>
            <a:r>
              <a:rPr lang="en-US" dirty="0" smtClean="0"/>
              <a:t>35-55mW laser</a:t>
            </a:r>
          </a:p>
          <a:p>
            <a:r>
              <a:rPr lang="en-US" dirty="0" err="1" smtClean="0"/>
              <a:t>Strain~O</a:t>
            </a:r>
            <a:r>
              <a:rPr lang="en-US" dirty="0" smtClean="0"/>
              <a:t>(10</a:t>
            </a:r>
            <a:r>
              <a:rPr lang="en-US" baseline="30000" dirty="0" smtClean="0"/>
              <a:t>-16</a:t>
            </a:r>
            <a:r>
              <a:rPr lang="en-US" dirty="0" smtClean="0"/>
              <a:t>) /</a:t>
            </a:r>
            <a:r>
              <a:rPr lang="en-US" dirty="0" err="1" smtClean="0"/>
              <a:t>sqrt</a:t>
            </a:r>
            <a:r>
              <a:rPr lang="en-US" dirty="0" smtClean="0"/>
              <a:t>(Hz) @ ~kHz</a:t>
            </a:r>
          </a:p>
        </p:txBody>
      </p:sp>
      <p:pic>
        <p:nvPicPr>
          <p:cNvPr id="4" name="Picture 3"/>
          <p:cNvPicPr>
            <a:picLocks noChangeAspect="1"/>
          </p:cNvPicPr>
          <p:nvPr/>
        </p:nvPicPr>
        <p:blipFill>
          <a:blip r:embed="rId2"/>
          <a:stretch>
            <a:fillRect/>
          </a:stretch>
        </p:blipFill>
        <p:spPr>
          <a:xfrm>
            <a:off x="421640" y="1528826"/>
            <a:ext cx="4617720" cy="5221224"/>
          </a:xfrm>
          <a:prstGeom prst="rect">
            <a:avLst/>
          </a:prstGeom>
        </p:spPr>
      </p:pic>
    </p:spTree>
    <p:extLst>
      <p:ext uri="{BB962C8B-B14F-4D97-AF65-F5344CB8AC3E}">
        <p14:creationId xmlns:p14="http://schemas.microsoft.com/office/powerpoint/2010/main" val="3405248827"/>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IFO noise in reality: Technical Noise</a:t>
            </a:r>
            <a:endParaRPr lang="en-US" dirty="0"/>
          </a:p>
        </p:txBody>
      </p:sp>
      <p:pic>
        <p:nvPicPr>
          <p:cNvPr id="4" name="Picture 3" descr="NoiseBudget.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1600" y="1181100"/>
            <a:ext cx="6248400" cy="6248400"/>
          </a:xfrm>
          <a:prstGeom prst="rect">
            <a:avLst/>
          </a:prstGeom>
        </p:spPr>
      </p:pic>
    </p:spTree>
    <p:extLst>
      <p:ext uri="{BB962C8B-B14F-4D97-AF65-F5344CB8AC3E}">
        <p14:creationId xmlns:p14="http://schemas.microsoft.com/office/powerpoint/2010/main" val="154152867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descr="Screen Shot 2015-10-06 at 22.17.56.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050095" y="3750076"/>
            <a:ext cx="5030530" cy="38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5" name="Title 1"/>
          <p:cNvSpPr>
            <a:spLocks noGrp="1"/>
          </p:cNvSpPr>
          <p:nvPr>
            <p:ph type="title"/>
          </p:nvPr>
        </p:nvSpPr>
        <p:spPr/>
        <p:txBody>
          <a:bodyPr/>
          <a:lstStyle/>
          <a:p>
            <a:pPr eaLnBrk="1" hangingPunct="1"/>
            <a:r>
              <a:rPr lang="en-US" dirty="0"/>
              <a:t>Parametric Instability</a:t>
            </a:r>
          </a:p>
        </p:txBody>
      </p:sp>
      <p:sp>
        <p:nvSpPr>
          <p:cNvPr id="26626" name="Text Placeholder 2"/>
          <p:cNvSpPr>
            <a:spLocks noGrp="1"/>
          </p:cNvSpPr>
          <p:nvPr>
            <p:ph sz="quarter" idx="10"/>
          </p:nvPr>
        </p:nvSpPr>
        <p:spPr>
          <a:xfrm>
            <a:off x="592139" y="1565275"/>
            <a:ext cx="4348956" cy="5202238"/>
          </a:xfrm>
        </p:spPr>
        <p:txBody>
          <a:bodyPr>
            <a:normAutofit/>
          </a:bodyPr>
          <a:lstStyle/>
          <a:p>
            <a:pPr algn="l" eaLnBrk="1" hangingPunct="1"/>
            <a:r>
              <a:rPr lang="en-US" dirty="0"/>
              <a:t>First observed at L1, then H1 at about </a:t>
            </a:r>
            <a:r>
              <a:rPr lang="en-US" dirty="0" smtClean="0"/>
              <a:t>15kHz</a:t>
            </a:r>
          </a:p>
          <a:p>
            <a:pPr lvl="1"/>
            <a:r>
              <a:rPr lang="en-US" dirty="0" smtClean="0"/>
              <a:t>100kW in each arm</a:t>
            </a:r>
            <a:endParaRPr lang="en-US" dirty="0"/>
          </a:p>
          <a:p>
            <a:pPr algn="l" eaLnBrk="1" hangingPunct="1"/>
            <a:r>
              <a:rPr lang="en-US" dirty="0">
                <a:hlinkClick r:id="rId3"/>
              </a:rPr>
              <a:t>https://dcc.ligo.org/P1400254</a:t>
            </a:r>
            <a:endParaRPr lang="en-US" dirty="0"/>
          </a:p>
          <a:p>
            <a:pPr algn="l" eaLnBrk="1" hangingPunct="1"/>
            <a:r>
              <a:rPr lang="en-US" dirty="0"/>
              <a:t>Mitigation strategies:</a:t>
            </a:r>
          </a:p>
          <a:p>
            <a:pPr marL="742950" lvl="1" indent="-234950" algn="l" eaLnBrk="1" hangingPunct="1"/>
            <a:r>
              <a:rPr lang="en-US" dirty="0">
                <a:solidFill>
                  <a:srgbClr val="000000"/>
                </a:solidFill>
              </a:rPr>
              <a:t>Thermal </a:t>
            </a:r>
            <a:r>
              <a:rPr lang="en-US" dirty="0" smtClean="0">
                <a:solidFill>
                  <a:srgbClr val="000000"/>
                </a:solidFill>
              </a:rPr>
              <a:t>tuning for now.</a:t>
            </a:r>
            <a:endParaRPr lang="en-US" dirty="0">
              <a:solidFill>
                <a:srgbClr val="000000"/>
              </a:solidFill>
            </a:endParaRPr>
          </a:p>
          <a:p>
            <a:pPr marL="742950" lvl="1" indent="-234950" algn="l" eaLnBrk="1" hangingPunct="1"/>
            <a:r>
              <a:rPr lang="en-US" dirty="0">
                <a:solidFill>
                  <a:srgbClr val="000000"/>
                </a:solidFill>
              </a:rPr>
              <a:t>Fast DAQ for single mode damping via </a:t>
            </a:r>
            <a:r>
              <a:rPr lang="en-US" dirty="0" smtClean="0">
                <a:solidFill>
                  <a:srgbClr val="000000"/>
                </a:solidFill>
              </a:rPr>
              <a:t>ESD.</a:t>
            </a:r>
            <a:endParaRPr lang="en-US" dirty="0">
              <a:solidFill>
                <a:srgbClr val="000000"/>
              </a:solidFill>
            </a:endParaRPr>
          </a:p>
        </p:txBody>
      </p:sp>
      <p:pic>
        <p:nvPicPr>
          <p:cNvPr id="2" name="Picture 1" descr="Screen Shot 2015-12-11 at 20.50.0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41095" y="1262063"/>
            <a:ext cx="4902200" cy="2717800"/>
          </a:xfrm>
          <a:prstGeom prst="rect">
            <a:avLst/>
          </a:prstGeom>
        </p:spPr>
      </p:pic>
      <p:sp>
        <p:nvSpPr>
          <p:cNvPr id="4" name="TextBox 3"/>
          <p:cNvSpPr txBox="1"/>
          <p:nvPr/>
        </p:nvSpPr>
        <p:spPr>
          <a:xfrm>
            <a:off x="5050095" y="1168298"/>
            <a:ext cx="1993792" cy="369332"/>
          </a:xfrm>
          <a:prstGeom prst="rect">
            <a:avLst/>
          </a:prstGeom>
          <a:noFill/>
        </p:spPr>
        <p:txBody>
          <a:bodyPr wrap="none" rtlCol="0">
            <a:spAutoFit/>
          </a:bodyPr>
          <a:lstStyle/>
          <a:p>
            <a:r>
              <a:rPr lang="en-US" dirty="0" smtClean="0"/>
              <a:t>Mechanical mode</a:t>
            </a:r>
            <a:endParaRPr lang="en-US" dirty="0"/>
          </a:p>
        </p:txBody>
      </p:sp>
      <p:sp>
        <p:nvSpPr>
          <p:cNvPr id="5" name="TextBox 4"/>
          <p:cNvSpPr txBox="1"/>
          <p:nvPr/>
        </p:nvSpPr>
        <p:spPr>
          <a:xfrm>
            <a:off x="7600156" y="1168298"/>
            <a:ext cx="1885157" cy="369332"/>
          </a:xfrm>
          <a:prstGeom prst="rect">
            <a:avLst/>
          </a:prstGeom>
          <a:noFill/>
        </p:spPr>
        <p:txBody>
          <a:bodyPr wrap="square" rtlCol="0">
            <a:spAutoFit/>
          </a:bodyPr>
          <a:lstStyle/>
          <a:p>
            <a:r>
              <a:rPr lang="en-US" dirty="0" smtClean="0"/>
              <a:t>Optical mode</a:t>
            </a:r>
            <a:endParaRPr lang="en-US" dirty="0"/>
          </a:p>
        </p:txBody>
      </p:sp>
    </p:spTree>
    <p:extLst>
      <p:ext uri="{BB962C8B-B14F-4D97-AF65-F5344CB8AC3E}">
        <p14:creationId xmlns:p14="http://schemas.microsoft.com/office/powerpoint/2010/main" val="32333295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PI, cont’d</a:t>
            </a:r>
            <a:endParaRPr lang="en-US" dirty="0"/>
          </a:p>
        </p:txBody>
      </p:sp>
      <p:sp>
        <p:nvSpPr>
          <p:cNvPr id="3" name="Content Placeholder 2"/>
          <p:cNvSpPr>
            <a:spLocks noGrp="1"/>
          </p:cNvSpPr>
          <p:nvPr>
            <p:ph sz="quarter" idx="10"/>
          </p:nvPr>
        </p:nvSpPr>
        <p:spPr>
          <a:xfrm>
            <a:off x="800100" y="1757363"/>
            <a:ext cx="4061619" cy="4992687"/>
          </a:xfrm>
        </p:spPr>
        <p:txBody>
          <a:bodyPr/>
          <a:lstStyle/>
          <a:p>
            <a:r>
              <a:rPr lang="en-US" dirty="0" smtClean="0"/>
              <a:t>We cannot operate IFO with full designed power without doing something.</a:t>
            </a:r>
          </a:p>
          <a:p>
            <a:pPr marL="514350" lvl="1" indent="-514350"/>
            <a:r>
              <a:rPr lang="en-US" sz="2800" dirty="0">
                <a:solidFill>
                  <a:srgbClr val="000000"/>
                </a:solidFill>
              </a:rPr>
              <a:t>In the future, resonant damper on the </a:t>
            </a:r>
            <a:r>
              <a:rPr lang="en-US" sz="2800" dirty="0" smtClean="0">
                <a:solidFill>
                  <a:srgbClr val="000000"/>
                </a:solidFill>
              </a:rPr>
              <a:t>TM to absorb the mechanical energy of offending modes.</a:t>
            </a:r>
            <a:endParaRPr lang="en-US" sz="2800" dirty="0">
              <a:solidFill>
                <a:srgbClr val="000000"/>
              </a:solidFill>
            </a:endParaRPr>
          </a:p>
          <a:p>
            <a:endParaRPr lang="en-US" dirty="0"/>
          </a:p>
        </p:txBody>
      </p:sp>
      <p:pic>
        <p:nvPicPr>
          <p:cNvPr id="4" name="Picture 3" descr="Screen Shot 2015-12-11 at 21.01.5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1719" y="1757363"/>
            <a:ext cx="5305392" cy="4294345"/>
          </a:xfrm>
          <a:prstGeom prst="rect">
            <a:avLst/>
          </a:prstGeom>
        </p:spPr>
      </p:pic>
    </p:spTree>
    <p:extLst>
      <p:ext uri="{BB962C8B-B14F-4D97-AF65-F5344CB8AC3E}">
        <p14:creationId xmlns:p14="http://schemas.microsoft.com/office/powerpoint/2010/main" val="273176699"/>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itle 1"/>
          <p:cNvSpPr>
            <a:spLocks noGrp="1"/>
          </p:cNvSpPr>
          <p:nvPr>
            <p:ph type="title"/>
          </p:nvPr>
        </p:nvSpPr>
        <p:spPr/>
        <p:txBody>
          <a:bodyPr/>
          <a:lstStyle/>
          <a:p>
            <a:pPr eaLnBrk="1" hangingPunct="1"/>
            <a:r>
              <a:rPr lang="en-US"/>
              <a:t>Lock acquisition success rate is a function of seismic level</a:t>
            </a:r>
          </a:p>
        </p:txBody>
      </p:sp>
      <p:sp>
        <p:nvSpPr>
          <p:cNvPr id="2" name="Content Placeholder 1"/>
          <p:cNvSpPr>
            <a:spLocks noGrp="1"/>
          </p:cNvSpPr>
          <p:nvPr>
            <p:ph sz="quarter" idx="10"/>
          </p:nvPr>
        </p:nvSpPr>
        <p:spPr>
          <a:xfrm>
            <a:off x="5232399" y="1565275"/>
            <a:ext cx="4848225" cy="5202238"/>
          </a:xfrm>
        </p:spPr>
        <p:txBody>
          <a:bodyPr/>
          <a:lstStyle/>
          <a:p>
            <a:r>
              <a:rPr lang="en-US" dirty="0" smtClean="0"/>
              <a:t>This is from early O1, but no fundamental change up to now</a:t>
            </a:r>
            <a:endParaRPr lang="en-US" dirty="0"/>
          </a:p>
        </p:txBody>
      </p:sp>
      <p:pic>
        <p:nvPicPr>
          <p:cNvPr id="28674" name="Picture 3" descr="Screen Shot 2015-10-06 at 15.54.37.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470400" y="3344863"/>
            <a:ext cx="5610225" cy="4198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5" name="Picture 4" descr="Screen Shot 2015-10-06 at 15.55.33.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425575"/>
            <a:ext cx="5232400" cy="422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35179459"/>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8" descr="mesh.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647276"/>
            <a:ext cx="5061019" cy="3795764"/>
          </a:xfrm>
          <a:prstGeom prst="rect">
            <a:avLst/>
          </a:prstGeom>
        </p:spPr>
      </p:pic>
      <p:sp>
        <p:nvSpPr>
          <p:cNvPr id="2" name="Title 1"/>
          <p:cNvSpPr>
            <a:spLocks noGrp="1"/>
          </p:cNvSpPr>
          <p:nvPr>
            <p:ph type="title"/>
          </p:nvPr>
        </p:nvSpPr>
        <p:spPr/>
        <p:txBody>
          <a:bodyPr/>
          <a:lstStyle/>
          <a:p>
            <a:r>
              <a:rPr lang="en-US" dirty="0" smtClean="0"/>
              <a:t>General Relativity, Spacetime and Matter</a:t>
            </a:r>
            <a:endParaRPr lang="en-US" dirty="0"/>
          </a:p>
        </p:txBody>
      </p:sp>
      <p:sp>
        <p:nvSpPr>
          <p:cNvPr id="29" name="Curved Down Arrow 28"/>
          <p:cNvSpPr/>
          <p:nvPr/>
        </p:nvSpPr>
        <p:spPr>
          <a:xfrm flipH="1">
            <a:off x="3457586" y="3092563"/>
            <a:ext cx="3245587" cy="684579"/>
          </a:xfrm>
          <a:prstGeom prst="curved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solidFill>
                <a:schemeClr val="tx1"/>
              </a:solidFill>
            </a:endParaRPr>
          </a:p>
        </p:txBody>
      </p:sp>
      <p:sp>
        <p:nvSpPr>
          <p:cNvPr id="30" name="TextBox 29"/>
          <p:cNvSpPr txBox="1"/>
          <p:nvPr/>
        </p:nvSpPr>
        <p:spPr>
          <a:xfrm rot="1040063">
            <a:off x="758155" y="5082259"/>
            <a:ext cx="1862039" cy="369332"/>
          </a:xfrm>
          <a:prstGeom prst="rect">
            <a:avLst/>
          </a:prstGeom>
          <a:noFill/>
        </p:spPr>
        <p:txBody>
          <a:bodyPr wrap="square" rtlCol="0">
            <a:spAutoFit/>
          </a:bodyPr>
          <a:lstStyle/>
          <a:p>
            <a:r>
              <a:rPr lang="en-US" dirty="0" smtClean="0">
                <a:solidFill>
                  <a:schemeClr val="tx2">
                    <a:lumMod val="60000"/>
                    <a:lumOff val="40000"/>
                  </a:schemeClr>
                </a:solidFill>
              </a:rPr>
              <a:t>Spacetime</a:t>
            </a:r>
            <a:endParaRPr lang="en-US" dirty="0">
              <a:solidFill>
                <a:schemeClr val="tx2">
                  <a:lumMod val="60000"/>
                  <a:lumOff val="40000"/>
                </a:schemeClr>
              </a:solidFill>
            </a:endParaRPr>
          </a:p>
        </p:txBody>
      </p:sp>
      <p:sp>
        <p:nvSpPr>
          <p:cNvPr id="33" name="TextBox 32"/>
          <p:cNvSpPr txBox="1"/>
          <p:nvPr/>
        </p:nvSpPr>
        <p:spPr>
          <a:xfrm>
            <a:off x="3073076" y="2570831"/>
            <a:ext cx="3975885" cy="369332"/>
          </a:xfrm>
          <a:prstGeom prst="rect">
            <a:avLst/>
          </a:prstGeom>
          <a:noFill/>
        </p:spPr>
        <p:txBody>
          <a:bodyPr wrap="square" rtlCol="0">
            <a:spAutoFit/>
          </a:bodyPr>
          <a:lstStyle/>
          <a:p>
            <a:r>
              <a:rPr lang="en-US" dirty="0" smtClean="0"/>
              <a:t>Matter “</a:t>
            </a:r>
            <a:r>
              <a:rPr lang="en-US" dirty="0"/>
              <a:t>t</a:t>
            </a:r>
            <a:r>
              <a:rPr lang="en-US" dirty="0" smtClean="0"/>
              <a:t>ells” spacetime how to curve</a:t>
            </a:r>
            <a:endParaRPr lang="en-US" dirty="0"/>
          </a:p>
        </p:txBody>
      </p:sp>
      <p:sp>
        <p:nvSpPr>
          <p:cNvPr id="34" name="Curved Down Arrow 33"/>
          <p:cNvSpPr/>
          <p:nvPr/>
        </p:nvSpPr>
        <p:spPr>
          <a:xfrm rot="10800000" flipH="1">
            <a:off x="3457586" y="4813251"/>
            <a:ext cx="3245587" cy="684579"/>
          </a:xfrm>
          <a:prstGeom prst="curvedDownArrow">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solidFill>
                <a:schemeClr val="tx1"/>
              </a:solidFill>
            </a:endParaRPr>
          </a:p>
        </p:txBody>
      </p:sp>
      <p:sp>
        <p:nvSpPr>
          <p:cNvPr id="35" name="TextBox 34"/>
          <p:cNvSpPr txBox="1"/>
          <p:nvPr/>
        </p:nvSpPr>
        <p:spPr>
          <a:xfrm>
            <a:off x="3273230" y="5720600"/>
            <a:ext cx="6248185" cy="369332"/>
          </a:xfrm>
          <a:prstGeom prst="rect">
            <a:avLst/>
          </a:prstGeom>
          <a:noFill/>
        </p:spPr>
        <p:txBody>
          <a:bodyPr wrap="square" rtlCol="0">
            <a:spAutoFit/>
          </a:bodyPr>
          <a:lstStyle/>
          <a:p>
            <a:r>
              <a:rPr lang="en-US" dirty="0" smtClean="0"/>
              <a:t>Spacetime “tells” matter how to move</a:t>
            </a:r>
            <a:endParaRPr lang="en-US" dirty="0"/>
          </a:p>
        </p:txBody>
      </p:sp>
      <p:sp>
        <p:nvSpPr>
          <p:cNvPr id="36" name="TextBox 35"/>
          <p:cNvSpPr txBox="1"/>
          <p:nvPr/>
        </p:nvSpPr>
        <p:spPr>
          <a:xfrm>
            <a:off x="3728045" y="1707497"/>
            <a:ext cx="6352580" cy="646331"/>
          </a:xfrm>
          <a:prstGeom prst="rect">
            <a:avLst/>
          </a:prstGeom>
          <a:noFill/>
        </p:spPr>
        <p:txBody>
          <a:bodyPr wrap="square" rtlCol="0">
            <a:spAutoFit/>
          </a:bodyPr>
          <a:lstStyle/>
          <a:p>
            <a:r>
              <a:rPr lang="en-US" sz="3600" dirty="0" err="1"/>
              <a:t>G</a:t>
            </a:r>
            <a:r>
              <a:rPr lang="en-US" sz="3600" baseline="-25000" dirty="0" err="1">
                <a:latin typeface="Symbol" charset="2"/>
                <a:cs typeface="Symbol" charset="2"/>
              </a:rPr>
              <a:t>mn</a:t>
            </a:r>
            <a:r>
              <a:rPr lang="en-US" sz="3600" dirty="0" smtClean="0"/>
              <a:t> </a:t>
            </a:r>
            <a:r>
              <a:rPr lang="en-US" sz="3600" dirty="0"/>
              <a:t>= </a:t>
            </a:r>
            <a:r>
              <a:rPr lang="en-US" sz="3600" dirty="0" smtClean="0"/>
              <a:t>8 </a:t>
            </a:r>
            <a:r>
              <a:rPr lang="en-US" sz="3600" dirty="0" smtClean="0">
                <a:latin typeface="Symbol" charset="2"/>
                <a:cs typeface="Symbol" charset="2"/>
              </a:rPr>
              <a:t>p</a:t>
            </a:r>
            <a:r>
              <a:rPr lang="en-US" sz="3600" dirty="0" smtClean="0"/>
              <a:t> </a:t>
            </a:r>
            <a:r>
              <a:rPr lang="en-US" sz="3600" dirty="0" err="1" smtClean="0"/>
              <a:t>T</a:t>
            </a:r>
            <a:r>
              <a:rPr lang="en-US" sz="3600" baseline="-25000" dirty="0" err="1" smtClean="0">
                <a:latin typeface="Symbol" charset="2"/>
                <a:cs typeface="Symbol" charset="2"/>
              </a:rPr>
              <a:t>mn</a:t>
            </a:r>
            <a:endParaRPr lang="en-US" sz="3600" dirty="0">
              <a:latin typeface="+mn-lt"/>
              <a:cs typeface="Symbol" charset="2"/>
            </a:endParaRPr>
          </a:p>
        </p:txBody>
      </p:sp>
      <p:sp>
        <p:nvSpPr>
          <p:cNvPr id="40" name="Oval 39"/>
          <p:cNvSpPr/>
          <p:nvPr/>
        </p:nvSpPr>
        <p:spPr>
          <a:xfrm>
            <a:off x="6703173" y="3460774"/>
            <a:ext cx="1491133" cy="1491133"/>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Matter</a:t>
            </a:r>
          </a:p>
          <a:p>
            <a:pPr algn="ctr"/>
            <a:r>
              <a:rPr lang="en-US" dirty="0" smtClean="0"/>
              <a:t>(energy)</a:t>
            </a:r>
            <a:endParaRPr lang="en-US" dirty="0"/>
          </a:p>
        </p:txBody>
      </p:sp>
    </p:spTree>
    <p:extLst>
      <p:ext uri="{BB962C8B-B14F-4D97-AF65-F5344CB8AC3E}">
        <p14:creationId xmlns:p14="http://schemas.microsoft.com/office/powerpoint/2010/main" val="2705051502"/>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OK, so why </a:t>
            </a:r>
            <a:r>
              <a:rPr lang="en-US" dirty="0" smtClean="0"/>
              <a:t>do we want to detect </a:t>
            </a:r>
            <a:r>
              <a:rPr lang="en-US" dirty="0" smtClean="0"/>
              <a:t>GW?</a:t>
            </a:r>
            <a:endParaRPr lang="en-US" dirty="0"/>
          </a:p>
        </p:txBody>
      </p:sp>
      <p:sp>
        <p:nvSpPr>
          <p:cNvPr id="6" name="Content Placeholder 5"/>
          <p:cNvSpPr>
            <a:spLocks noGrp="1"/>
          </p:cNvSpPr>
          <p:nvPr>
            <p:ph sz="quarter" idx="10"/>
          </p:nvPr>
        </p:nvSpPr>
        <p:spPr/>
        <p:txBody>
          <a:bodyPr>
            <a:normAutofit/>
          </a:bodyPr>
          <a:lstStyle/>
          <a:p>
            <a:r>
              <a:rPr lang="en-US" dirty="0" smtClean="0"/>
              <a:t>After all, existence of GW was already experimentally confirmed by PSR B1913+16</a:t>
            </a:r>
            <a:r>
              <a:rPr lang="en-US" dirty="0" smtClean="0"/>
              <a:t>.</a:t>
            </a:r>
          </a:p>
          <a:p>
            <a:pPr lvl="1"/>
            <a:r>
              <a:rPr lang="en-US" dirty="0" smtClean="0"/>
              <a:t>And these people already got Nobel!</a:t>
            </a:r>
            <a:endParaRPr lang="en-US" dirty="0" smtClean="0"/>
          </a:p>
          <a:p>
            <a:pPr marL="0" indent="0">
              <a:buNone/>
            </a:pPr>
            <a:endParaRPr lang="en-US" dirty="0" smtClean="0"/>
          </a:p>
          <a:p>
            <a:endParaRPr lang="en-US" dirty="0" smtClean="0">
              <a:solidFill>
                <a:schemeClr val="tx2">
                  <a:lumMod val="75000"/>
                </a:schemeClr>
              </a:solidFill>
            </a:endParaRPr>
          </a:p>
        </p:txBody>
      </p:sp>
    </p:spTree>
    <p:extLst>
      <p:ext uri="{BB962C8B-B14F-4D97-AF65-F5344CB8AC3E}">
        <p14:creationId xmlns:p14="http://schemas.microsoft.com/office/powerpoint/2010/main" val="4107954534"/>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quarter" idx="10"/>
          </p:nvPr>
        </p:nvSpPr>
        <p:spPr/>
        <p:txBody>
          <a:bodyPr>
            <a:normAutofit/>
          </a:bodyPr>
          <a:lstStyle/>
          <a:p>
            <a:r>
              <a:rPr lang="en-US" dirty="0" smtClean="0"/>
              <a:t>Opening a new window for the Universe!</a:t>
            </a:r>
          </a:p>
          <a:p>
            <a:pPr lvl="1"/>
            <a:r>
              <a:rPr lang="en-US" dirty="0" smtClean="0"/>
              <a:t>Astronomy and Astrophysics</a:t>
            </a:r>
          </a:p>
          <a:p>
            <a:r>
              <a:rPr lang="en-US" dirty="0" smtClean="0"/>
              <a:t>B</a:t>
            </a:r>
            <a:r>
              <a:rPr lang="en-US" dirty="0"/>
              <a:t>. </a:t>
            </a:r>
            <a:r>
              <a:rPr lang="en-US" dirty="0" err="1" smtClean="0"/>
              <a:t>Sathyaprakash</a:t>
            </a:r>
            <a:r>
              <a:rPr lang="en-US" dirty="0" smtClean="0"/>
              <a:t> on GW astronomy and GR test on Wed. </a:t>
            </a:r>
            <a:endParaRPr lang="en-US" dirty="0"/>
          </a:p>
          <a:p>
            <a:r>
              <a:rPr lang="en-US" dirty="0"/>
              <a:t>P. </a:t>
            </a:r>
            <a:r>
              <a:rPr lang="en-US" dirty="0" err="1" smtClean="0"/>
              <a:t>Ajith</a:t>
            </a:r>
            <a:r>
              <a:rPr lang="en-US" dirty="0" smtClean="0"/>
              <a:t> on GW astronomy on Thu.</a:t>
            </a:r>
          </a:p>
          <a:p>
            <a:endParaRPr lang="en-US" dirty="0" smtClean="0">
              <a:solidFill>
                <a:schemeClr val="tx2">
                  <a:lumMod val="75000"/>
                </a:schemeClr>
              </a:solidFill>
            </a:endParaRPr>
          </a:p>
        </p:txBody>
      </p:sp>
      <p:sp>
        <p:nvSpPr>
          <p:cNvPr id="7" name="Title 4"/>
          <p:cNvSpPr txBox="1">
            <a:spLocks/>
          </p:cNvSpPr>
          <p:nvPr/>
        </p:nvSpPr>
        <p:spPr bwMode="auto">
          <a:xfrm>
            <a:off x="1156492" y="-6336"/>
            <a:ext cx="7772400" cy="126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0" tIns="0" rIns="0" bIns="0" numCol="1" anchor="ctr" anchorCtr="0" compatLnSpc="1">
            <a:prstTxWarp prst="textNoShape">
              <a:avLst/>
            </a:prstTxWarp>
          </a:bodyPr>
          <a:lstStyle>
            <a:lvl1pPr algn="ctr" rtl="0" eaLnBrk="1" fontAlgn="base" hangingPunct="1">
              <a:spcBef>
                <a:spcPct val="0"/>
              </a:spcBef>
              <a:spcAft>
                <a:spcPct val="0"/>
              </a:spcAft>
              <a:defRPr sz="2800">
                <a:solidFill>
                  <a:schemeClr val="tx2">
                    <a:lumMod val="75000"/>
                  </a:schemeClr>
                </a:solidFill>
                <a:latin typeface="Arial" charset="0"/>
                <a:ea typeface="ＭＳ Ｐゴシック" charset="0"/>
                <a:cs typeface="ＭＳ Ｐゴシック" charset="0"/>
              </a:defRPr>
            </a:lvl1pPr>
            <a:lvl2pPr algn="ctr" rtl="0" eaLnBrk="1" fontAlgn="base" hangingPunct="1">
              <a:spcBef>
                <a:spcPct val="0"/>
              </a:spcBef>
              <a:spcAft>
                <a:spcPct val="0"/>
              </a:spcAft>
              <a:defRPr>
                <a:solidFill>
                  <a:srgbClr val="17375E"/>
                </a:solidFill>
                <a:latin typeface="Arial" charset="0"/>
                <a:ea typeface="ＭＳ Ｐゴシック" charset="0"/>
                <a:cs typeface="ＭＳ Ｐゴシック" charset="0"/>
              </a:defRPr>
            </a:lvl2pPr>
            <a:lvl3pPr algn="ctr" rtl="0" eaLnBrk="1" fontAlgn="base" hangingPunct="1">
              <a:spcBef>
                <a:spcPct val="0"/>
              </a:spcBef>
              <a:spcAft>
                <a:spcPct val="0"/>
              </a:spcAft>
              <a:defRPr>
                <a:solidFill>
                  <a:srgbClr val="17375E"/>
                </a:solidFill>
                <a:latin typeface="Arial" charset="0"/>
                <a:ea typeface="ＭＳ Ｐゴシック" charset="0"/>
                <a:cs typeface="ＭＳ Ｐゴシック" charset="0"/>
              </a:defRPr>
            </a:lvl3pPr>
            <a:lvl4pPr algn="ctr" rtl="0" eaLnBrk="1" fontAlgn="base" hangingPunct="1">
              <a:spcBef>
                <a:spcPct val="0"/>
              </a:spcBef>
              <a:spcAft>
                <a:spcPct val="0"/>
              </a:spcAft>
              <a:defRPr>
                <a:solidFill>
                  <a:srgbClr val="17375E"/>
                </a:solidFill>
                <a:latin typeface="Arial" charset="0"/>
                <a:ea typeface="ＭＳ Ｐゴシック" charset="0"/>
                <a:cs typeface="ＭＳ Ｐゴシック" charset="0"/>
              </a:defRPr>
            </a:lvl4pPr>
            <a:lvl5pPr algn="ctr" rtl="0" eaLnBrk="1" fontAlgn="base" hangingPunct="1">
              <a:spcBef>
                <a:spcPct val="0"/>
              </a:spcBef>
              <a:spcAft>
                <a:spcPct val="0"/>
              </a:spcAft>
              <a:defRPr>
                <a:solidFill>
                  <a:srgbClr val="17375E"/>
                </a:solidFill>
                <a:latin typeface="Arial" charset="0"/>
                <a:ea typeface="ＭＳ Ｐゴシック" charset="0"/>
                <a:cs typeface="ＭＳ Ｐゴシック" charset="0"/>
              </a:defRPr>
            </a:lvl5pPr>
            <a:lvl6pPr marL="457200" algn="ctr" rtl="0" eaLnBrk="1" fontAlgn="base" hangingPunct="1">
              <a:spcBef>
                <a:spcPct val="0"/>
              </a:spcBef>
              <a:spcAft>
                <a:spcPct val="0"/>
              </a:spcAft>
              <a:defRPr>
                <a:solidFill>
                  <a:srgbClr val="17375E"/>
                </a:solidFill>
                <a:latin typeface="Arial" charset="0"/>
                <a:ea typeface="ＭＳ Ｐゴシック" charset="0"/>
                <a:cs typeface="ＭＳ Ｐゴシック" charset="0"/>
              </a:defRPr>
            </a:lvl6pPr>
            <a:lvl7pPr marL="914400" algn="ctr" rtl="0" eaLnBrk="1" fontAlgn="base" hangingPunct="1">
              <a:spcBef>
                <a:spcPct val="0"/>
              </a:spcBef>
              <a:spcAft>
                <a:spcPct val="0"/>
              </a:spcAft>
              <a:defRPr>
                <a:solidFill>
                  <a:srgbClr val="17375E"/>
                </a:solidFill>
                <a:latin typeface="Arial" charset="0"/>
                <a:ea typeface="ＭＳ Ｐゴシック" charset="0"/>
                <a:cs typeface="ＭＳ Ｐゴシック" charset="0"/>
              </a:defRPr>
            </a:lvl7pPr>
            <a:lvl8pPr marL="1371600" algn="ctr" rtl="0" eaLnBrk="1" fontAlgn="base" hangingPunct="1">
              <a:spcBef>
                <a:spcPct val="0"/>
              </a:spcBef>
              <a:spcAft>
                <a:spcPct val="0"/>
              </a:spcAft>
              <a:defRPr>
                <a:solidFill>
                  <a:srgbClr val="17375E"/>
                </a:solidFill>
                <a:latin typeface="Arial" charset="0"/>
                <a:ea typeface="ＭＳ Ｐゴシック" charset="0"/>
                <a:cs typeface="ＭＳ Ｐゴシック" charset="0"/>
              </a:defRPr>
            </a:lvl8pPr>
            <a:lvl9pPr marL="1828800" algn="ctr" rtl="0" eaLnBrk="1" fontAlgn="base" hangingPunct="1">
              <a:spcBef>
                <a:spcPct val="0"/>
              </a:spcBef>
              <a:spcAft>
                <a:spcPct val="0"/>
              </a:spcAft>
              <a:defRPr>
                <a:solidFill>
                  <a:srgbClr val="17375E"/>
                </a:solidFill>
                <a:latin typeface="Arial" charset="0"/>
                <a:ea typeface="ＭＳ Ｐゴシック" charset="0"/>
                <a:cs typeface="ＭＳ Ｐゴシック" charset="0"/>
              </a:defRPr>
            </a:lvl9pPr>
          </a:lstStyle>
          <a:p>
            <a:r>
              <a:rPr lang="en-US" dirty="0" smtClean="0"/>
              <a:t>OK, so why do we want to detect GW?</a:t>
            </a:r>
            <a:endParaRPr lang="en-US" dirty="0"/>
          </a:p>
        </p:txBody>
      </p:sp>
    </p:spTree>
    <p:extLst>
      <p:ext uri="{BB962C8B-B14F-4D97-AF65-F5344CB8AC3E}">
        <p14:creationId xmlns:p14="http://schemas.microsoft.com/office/powerpoint/2010/main" val="3788176783"/>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 want to open a new window…</a:t>
            </a:r>
            <a:br>
              <a:rPr lang="en-US" dirty="0" smtClean="0"/>
            </a:br>
            <a:endParaRPr lang="en-US" dirty="0"/>
          </a:p>
        </p:txBody>
      </p:sp>
      <p:pic>
        <p:nvPicPr>
          <p:cNvPr id="5" name="Picture 4"/>
          <p:cNvPicPr>
            <a:picLocks noChangeAspect="1"/>
          </p:cNvPicPr>
          <p:nvPr/>
        </p:nvPicPr>
        <p:blipFill>
          <a:blip r:embed="rId3"/>
          <a:stretch>
            <a:fillRect/>
          </a:stretch>
        </p:blipFill>
        <p:spPr>
          <a:xfrm>
            <a:off x="152400" y="812800"/>
            <a:ext cx="9767944" cy="5927464"/>
          </a:xfrm>
          <a:prstGeom prst="rect">
            <a:avLst/>
          </a:prstGeom>
        </p:spPr>
      </p:pic>
    </p:spTree>
    <p:extLst>
      <p:ext uri="{BB962C8B-B14F-4D97-AF65-F5344CB8AC3E}">
        <p14:creationId xmlns:p14="http://schemas.microsoft.com/office/powerpoint/2010/main" val="924492213"/>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3253332"/>
            <a:ext cx="7772400" cy="1147418"/>
          </a:xfrm>
        </p:spPr>
        <p:txBody>
          <a:bodyPr/>
          <a:lstStyle/>
          <a:p>
            <a:r>
              <a:rPr lang="en-US" dirty="0" smtClean="0"/>
              <a:t>But </a:t>
            </a:r>
            <a:r>
              <a:rPr lang="en-US" dirty="0" smtClean="0"/>
              <a:t>who are trying </a:t>
            </a:r>
            <a:r>
              <a:rPr lang="en-US" dirty="0" smtClean="0"/>
              <a:t>other than tracking orbital decay of PSR B1913+16?</a:t>
            </a:r>
            <a:endParaRPr lang="en-US" dirty="0"/>
          </a:p>
        </p:txBody>
      </p:sp>
    </p:spTree>
    <p:extLst>
      <p:ext uri="{BB962C8B-B14F-4D97-AF65-F5344CB8AC3E}">
        <p14:creationId xmlns:p14="http://schemas.microsoft.com/office/powerpoint/2010/main" val="3898696151"/>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Kawabe_OldStyleLIGO">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Kawabe_OldStyleLIGO.potx</Template>
  <TotalTime>21348</TotalTime>
  <Words>3372</Words>
  <Application>Microsoft Macintosh PowerPoint</Application>
  <PresentationFormat>Custom</PresentationFormat>
  <Paragraphs>340</Paragraphs>
  <Slides>55</Slides>
  <Notes>27</Notes>
  <HiddenSlides>0</HiddenSlides>
  <MMClips>1</MMClips>
  <ScaleCrop>false</ScaleCrop>
  <HeadingPairs>
    <vt:vector size="4" baseType="variant">
      <vt:variant>
        <vt:lpstr>Theme</vt:lpstr>
      </vt:variant>
      <vt:variant>
        <vt:i4>1</vt:i4>
      </vt:variant>
      <vt:variant>
        <vt:lpstr>Slide Titles</vt:lpstr>
      </vt:variant>
      <vt:variant>
        <vt:i4>55</vt:i4>
      </vt:variant>
    </vt:vector>
  </HeadingPairs>
  <TitlesOfParts>
    <vt:vector size="56" baseType="lpstr">
      <vt:lpstr>Kawabe_OldStyleLIGO</vt:lpstr>
      <vt:lpstr>PowerPoint Presentation</vt:lpstr>
      <vt:lpstr>TOC</vt:lpstr>
      <vt:lpstr>Spacetime is not entirely unlike stretchy fabric</vt:lpstr>
      <vt:lpstr>1917: Einstein’s prediction of  Gravitational Waves </vt:lpstr>
      <vt:lpstr>But GW is very, very small</vt:lpstr>
      <vt:lpstr>OK, so why do we want to detect GW?</vt:lpstr>
      <vt:lpstr>PowerPoint Presentation</vt:lpstr>
      <vt:lpstr>We want to open a new window… </vt:lpstr>
      <vt:lpstr>But who are trying other than tracking orbital decay of PSR B1913+16?</vt:lpstr>
      <vt:lpstr>Turns out that there are many techniques for different frequency windows,</vt:lpstr>
      <vt:lpstr>Many potentially interesting sources.</vt:lpstr>
      <vt:lpstr>Coalescing binary system</vt:lpstr>
      <vt:lpstr>Coalescing binary system: Numerical relativity is the key</vt:lpstr>
      <vt:lpstr>Periodic sources and Bursts</vt:lpstr>
      <vt:lpstr>Stochastic GW</vt:lpstr>
      <vt:lpstr>Interferometers and LIGO</vt:lpstr>
      <vt:lpstr>Effect of GW on free-falling masses</vt:lpstr>
      <vt:lpstr>How interferometers detect GW</vt:lpstr>
      <vt:lpstr>IFO is like a microphone that measures noise except when there’s an event</vt:lpstr>
      <vt:lpstr>Evolution from Michelson prototype to iLIGO to aLIGO</vt:lpstr>
      <vt:lpstr>From the very 1st prototype to iLIGO over-simplified</vt:lpstr>
      <vt:lpstr>iLIGO on one page</vt:lpstr>
      <vt:lpstr>1st gen (iLIGO) to 2nd gen (aLIGO) again over-simplified</vt:lpstr>
      <vt:lpstr>Quantum noise: Shot noise and radiation pressure noise</vt:lpstr>
      <vt:lpstr>High power laser, bigger mirror</vt:lpstr>
      <vt:lpstr>Quantum noise: Shot noise and radiation pressure noise</vt:lpstr>
      <vt:lpstr>Smaller Brownian motion</vt:lpstr>
      <vt:lpstr>Quantum noise: Shot noise and radiation pressure noise</vt:lpstr>
      <vt:lpstr>Seismic isolation</vt:lpstr>
      <vt:lpstr>Seismic isolation</vt:lpstr>
      <vt:lpstr>(But fundamental noise sources are not the only ones we fight)</vt:lpstr>
      <vt:lpstr>Over-Simplified IFO Time Line</vt:lpstr>
      <vt:lpstr>aLIGO’s first observational run, O1</vt:lpstr>
      <vt:lpstr>aLIGO’s first observational run, O1</vt:lpstr>
      <vt:lpstr>Quantum noise: Shot noise and radiation pressure noise</vt:lpstr>
      <vt:lpstr>O1, cont’d</vt:lpstr>
      <vt:lpstr>O1, optimistic guess</vt:lpstr>
      <vt:lpstr>What happens in the future?</vt:lpstr>
      <vt:lpstr>And others will join soon!</vt:lpstr>
      <vt:lpstr>Network of km-scale instruments</vt:lpstr>
      <vt:lpstr>Do we need more than one instrument?</vt:lpstr>
      <vt:lpstr>That’s where LIGO India  comes in</vt:lpstr>
      <vt:lpstr>LIGO India</vt:lpstr>
      <vt:lpstr>And then? We’ll go 3rd Gen.</vt:lpstr>
      <vt:lpstr>Squeezing demonstration in initial LIGO: Technology is there.</vt:lpstr>
      <vt:lpstr>And then? We’ll go 3rd Gen.</vt:lpstr>
      <vt:lpstr>Summary</vt:lpstr>
      <vt:lpstr>Appendix</vt:lpstr>
      <vt:lpstr>Live long to emit GW!</vt:lpstr>
      <vt:lpstr>First Prototype GW IFO</vt:lpstr>
      <vt:lpstr>IFO noise in reality: Technical Noise</vt:lpstr>
      <vt:lpstr>Parametric Instability</vt:lpstr>
      <vt:lpstr>PI, cont’d</vt:lpstr>
      <vt:lpstr>Lock acquisition success rate is a function of seismic level</vt:lpstr>
      <vt:lpstr>General Relativity, Spacetime and Matter</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keita Kawabe</cp:lastModifiedBy>
  <cp:revision>251</cp:revision>
  <dcterms:modified xsi:type="dcterms:W3CDTF">2015-12-13T20:38:36Z</dcterms:modified>
</cp:coreProperties>
</file>