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300" r:id="rId3"/>
    <p:sldId id="301" r:id="rId4"/>
    <p:sldId id="302" r:id="rId5"/>
    <p:sldId id="303" r:id="rId6"/>
    <p:sldId id="296" r:id="rId7"/>
    <p:sldId id="304" r:id="rId8"/>
    <p:sldId id="280" r:id="rId9"/>
    <p:sldId id="305" r:id="rId10"/>
    <p:sldId id="281" r:id="rId11"/>
    <p:sldId id="306" r:id="rId12"/>
    <p:sldId id="284" r:id="rId13"/>
    <p:sldId id="293" r:id="rId14"/>
    <p:sldId id="286" r:id="rId15"/>
    <p:sldId id="298" r:id="rId16"/>
    <p:sldId id="307" r:id="rId17"/>
    <p:sldId id="308" r:id="rId18"/>
    <p:sldId id="311" r:id="rId19"/>
    <p:sldId id="310" r:id="rId20"/>
    <p:sldId id="297" r:id="rId21"/>
    <p:sldId id="309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32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98614-9DC9-4102-8BEE-381135E5E28F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1E579-D1A7-4405-8F99-363F81D06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79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1E579-D1A7-4405-8F99-363F81D06E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57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1E579-D1A7-4405-8F99-363F81D06E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45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1E579-D1A7-4405-8F99-363F81D06E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30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1E579-D1A7-4405-8F99-363F81D06E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14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1E579-D1A7-4405-8F99-363F81D06E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88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1E579-D1A7-4405-8F99-363F81D06E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49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1E579-D1A7-4405-8F99-363F81D06E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55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1E579-D1A7-4405-8F99-363F81D06E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4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1E579-D1A7-4405-8F99-363F81D06E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3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FA2DF-7B69-46DF-9D29-517ADA3DC6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944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F9D71-CA5C-4A6E-BE32-FAAE9E9C61F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82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152400"/>
            <a:ext cx="21717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3627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D6310-5E3A-4C92-9FB7-6FB25282459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8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C324A-2D3D-4AA3-90D2-5248580DEF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459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66879-150D-4F04-8A50-E6BA3FCCC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39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17CD8-31DD-41F5-870D-6C2041139A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347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405E7-9E45-40CA-95AB-7E3C9E0C24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66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3DF1D-B3A7-43BE-A7D4-EB55BE036E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080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21D59-65E5-4518-A70E-76599387DC3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AutoShape 2" descr="data:image/jpeg;base64,/9j/4AAQSkZJRgABAQAAAQABAAD/2wCEAAkGBxQSEhUUEhQWFRUXGBwYGBcWGBQfGBgbFxwcGhsYHRsdHSggGBolGxUdIzEiJSkrLi4uFx80ODMsNygtLisBCgoKDg0OGxAQGy8mICY0LDYsLDQ0LCw0NDQsLCw0NCwsLCwsLCwsLCwsLDQsLCwsLCwsLCwsLCwsLCwsLCwsLP/AABEIANMA7wMBEQACEQEDEQH/xAAcAAEAAwEAAwEAAAAAAAAAAAAABQYHBAECAwj/xABSEAABAgMDBggHCwkIAgMAAAABAgMABBEFEiEGBzFBUWETIjJxgYKRoRQXM3KSsdIjQlJTVGJzk6KywRUWJERVg8LR0zQ1Q2OUs8Pwo/ElNuH/xAAbAQEAAgMBAQAAAAAAAAAAAAAAAwQBAgUGB//EAEERAAEDAgEHCgMGBQQDAQAAAAEAAgMEETEFEhMhQVFxFDJhgZGhscHR8BVCUiIzgqKy4QYjNDVTFiRiknLS8UP/2gAMAwEAAhEDEQA/ANxgiQRIIkESCJBEgi+cwwlxJStIUkihBFQeiMgkG4RZDnFyGMskzMqpZZHlG7yyWwffpNalG0HRzaL8VQ6RuYDZ2w2GvoK0jbFHIHStzmbRci3SLHuVAvn4SvSV/OKBrpwbE9w9F69uQ6BzQ5rTY/8AJ3qvqmVdIqEukHQRwpB6dcOXz7+4ei1ORcnA2I/MfVe3gb3wHux2Mcvn39w9E+DZN3fmPqvXwB34t30XIz8QqN/cPRPg2Td35j6p4A78W76LkPiFRv7h6J8Gybu/MfVePyc58W76LkPiFR9XcPRPg2Td35j/AOyfk5z4t30XP5Q+IVH1dw9E+DZM3D/sf/ZfFcvdNCCDsNQeww+IVH1dw9FuMhZPOsM/M7/2U5kZkiu0HSkEoZQRwrn8Ca4FZHQNJ1A346iVkefKbk4CwHWdS8zlKGjEuhpm2tznXcde4XJHE9XHeLGsdmUbDTCAhA2aSfhKOlSt5ik+RzznOKrNaGiwXfGi2SCJBEgiQRIIkESCJBEgiQRIIkESCJBEgiQRIIkEXzfZStKkKFUqBSQdBBwI7DGQba0X5kfY4Na261uLUiu26op/CMV4/nX3gHuXrcgvLqJoOwkd/wC60zJe2JhixHXmym8y4bnCAlJRVN5NKjWpVMdMZo2B7g12C4uX7MnLm42BPvgq742Z/ZL/AFa/bjscgi6ffUvO8penjZn9kv8AVr/qQ5BF0++pZ5S9PGzP7Jf6tf8AUhyCLp99Sxyl6eNmf2S/1a/bhyCLp99Szyl6s2b3Lecn5vgneBDaW1OKuoUFGhCQASs0xWDo0CK9VTRxMzhe/voUkUznusVmttTC1vPLcqVlayqu0E4dFKdEceJodK0O2keK+hSu0NE50Wxpt1D2VvGQEmhqz5YN0oppLiiPfLcAUo9ppuoBqi9UuJldfevBxD7IVhiBSJBEgiQRIIkESCJBEgiQRIIkESCJBEgiQRIIkESCJBFCZZW0JOUde98E3WxtWrBI7TXmBiWCPSPDe3gtHus3Uvz5Iyq3VobRxlrUEjepR0npNYq1EullLh1L3VFA2ipA13yi7uOJV+znTaJOTl7NZOoLcOshJqK71OVV1d8dXJ0OvP3LwmUap00hccTr9AsvjrLmpBEgiQRTGSNtGTm2n/epVRY2oVgrsGI3pEQzxaRhat435rgVas6djhmaD6PJzAvgjRfHK7QQrpMeXkGa5fQcjVGlg0bsW+Bw9FZMzNt3mnJRZ4zRvt/RqOIHmrP2xHQlOkY2YbdR4j1Xlqmn5NUOh2DW3gcOzBaVFdRJBEgiQRIIkESCJBEgiQRIIkESCJBEgiQRIIkESCJBFjWeC2+FmUSyTxGBeXvcUMB1UH7ZidztFATtdqHDauhkmm5RVBx5rNfXs9epe+aqy0hTs89g2wlQSTorSq1dVGHWMUoWFztS6+XavMYIRt1nh78FQcoLWVNzLr69LiqgfBSMEp6EgDnrHqIoxGwNGxeEe7OcSo+JFqp/IWxPDJ1poiqAb7nmIxIPOaJ60QVMujjLtuxSRMznAL0y1sQyU46zTiVvt70LxHZinqwp5dJGHdqxKzNdZQcTrRIItUsNX5TsZbBxmJSlzaQkEo7UXkc6Y4WUIM11xt1rvZFrNDK0k6sDwO3qVKybtgyk0zMDQlVFga21YLG80xG8CIaJ2dnQn5sOIXc/iGmvG2oaNbceB9D4lfo9twKAUk1BFQRoIOIMaLza9oIkESCJBEgiQRIIkESCJBEgiQRIIkESCJBEgiQRRuUdrplJZ19ehCagfCUcEp6VEDpjeKMyPDRtWr3ZouvzqgOPu41W68up+ctw/wAzEVXKJJPs4DUOpezyXTCjpQX4n7TvfQNS0DONMpkJBizmjxlgKdI0lINST57nckiOhk6DXnHZ4+/JeMylVGaQuO3w3LK47C5aQRaLk034DZD82cHpo8E1tCMRUfbV1UxxcpzXOYNniV3ch0mmnbfDE8B6lfbKlv8AKNlMzgxflfc3qaSnAKJ+yvcFKjGTZrHNO3xWMs0ehmIGGI4H08lmkdtcNIIrTm2t3wSebKjRt33JzYLxF1XQqmOwqitVxaSM7xrUsL81y6s4dieCzjiQPc3PdEbKKJvJ6FVw2ER5o3Y+4X0TJ8raukzX6/lPZ5jvWh5o7b4aU4BR48uQjeWzi2egAp6kdCos4iVuDtfXtXjXxOgkdC7Fpt1bD1hXqK6wkESCJBEgiQRIIkESCJBEgiQRIIkESCJBEgiQRZBnjt3hHkSiDxWqOO71kcRPQk3usNkT30MBftdqHDaVdyZS8pqgDzWaz5Dt18AvjmoshKnXJx2gblwaE6L5FVK6qMesNkUYmXK7mXKrMjEQxdrPAep8FScqLZVOTTr5rRRogH3qE4JHZid5Meohj0bA1eCe/OcSoqJVquyxrNVMvtMI5TigmuwaVK6EgnojSR4Y0uOxZa3ONleM6U8nhmpRrBqVbCaDReUBhvogJHSqPKzPLnXK+gZDptHAZPqw4D9/JM1lppTMLlncWplJSQdF4A0HWSVD0YROzXLOW6bSQaQYt8D78VTcpLHVJzLsuqvEVxSffIOKVdKSOmsepikEjA4L5+9ua4hRsSLVCILC1W0l/lOxkTGl+UqHNpCQAuvOi650R52ugzHm3EcF6nINZmyhpwdq69np1qrZC234HOtuE0bX7k5sCVkUV1VUPNWFI7SRuiOOI8wrf8QU2a5tSP8Axd5Hy7F+hIjXCSCJBEgiQRIIkESCJBEgiQRIIkESCJBEgiQRR+UFqolJd19ehtJNPhHQlI3lRA6Y3jjMjw0bVq9waLlfnNTjj7pUqq3XV1NNa1nQOkgCIquUPks3Aah76V7LJNLyWlvJzj9p3p1DvutDy8fFnWazINn3R0VdI1p0uHrLN0bgdkXsnQXdnHZ4rx+VKszSOdvw4LKI7S5KQRaTmlkUsombRdHEaQUI3kC8sjfS6kecoRzMoy2AZ1lXqCAyyADE6gqVNzKnXFuLNVrUVKO9RqeiOBe6+lsY2NoY3AagvRl1SFJWg0UkhSTsKTUHtEFlzQ4FpwKv+cuVTOSUvaTQxCQh0DUCaY+a5VPXjt5Om15h2r5xlKlMMhadnhsKy+OuuYkEV5zR20GZssOeSmRcodF8cntBUnfVMUq6LPjzt3grFM/NeojKyxfBZl1g8kGqDtQrFPPQYc6THn2PMMgcNi+hsLcoUdnfMLHoO/t1rZM2tu+FySCo1ca9yc2kpAorrJIPPWL1QwB924HWOteIAc0lj8QbHiFaogWyQRIIkESCJBEgiQRIIkESCJBEgiQRIIkEWQ547e4R1Emg8VujjtNayOIk8yTe6w2RPnaGEv2u1DzKuZMpeVVQB5rNZ8h29y5c1Fihx9Uy5QNy4qCdF8jT1U1PSmKETbld/LdVo4tEMXY8B6+qqGWFuGdm3X/ek3WxsbTgnmryjvUY9RBFo2BvavAyPz3XUNEy0Xs00paglIqpRCUgaSSaAdJMYJA1lMVquX12Rs+Ws9s4qF5wjXcN5R6zpr1THmKqUyOJ3r2P8P0v2zIcG6hxP7eKzaKq9WkEWiZrJ1DzcxZ72KHUqUkc4uuAb9ChzExPBIWu1LzmXqXOAmHA+Szi17OXLPOMOcptRSd9NCuYgg9MeoY8PaHDavDuaWmxXJG6wvZpwpUFJNFJIUkjSCDUHoIjBAOopey1PLhIn7Pl7RbAvpAQ6BqBNFDmS5o3LJjzNXDo3kbvBex/h+r+0Yj82HEevkobNdbfg06EKNG5ijZ2BYxbPSSU9YRNAdLAWbW6xwOKiy7TaKoE4wfqPEYdo8FukRLkpBEgiQRIIkESCJBEgiQRIIkESCJBEgijsobWRKS7j69CEk0+ErQlI3lRA6Y3jjMjg0LVzg0ElfnN11x5xS11U66sqNNJUs6B0mgERVcofJZuA1D30r2eSKTktMC/nO1u9Ooea0bLFwWZZTckgjhnwQ4RsOLp5jUIG47ou5Pgu652eK8jlWsM8jnb8OCyaO2uMkEVtzYolxOh6adbaQyLyeEUlN5ZwTSummJ3EJirV5+jzWC91NBm51yVbcqLOkZ2YU+q1mE1ASlHuZupSNFeEFcanrRxXUcpN809i9LR5ajpohGGg7zfHuUT+aNn/tdjsb/qxryKXcexWv8AUjfoH/b9l4/NGQ/bEv2N/wBWHIpfpPYs/wCpGfR+b9l2WPYMlLPtvItiXvNqCqUbxGgp8roKSR0xkUcoN7HsUM+X4ponRuYNf/L9ti4c7i5V5xuZln2XFEcG6ltaScMULoDsqknzY61FntBY4Ebl5eozSQQVn0X1XSCLRs0VpJXw9nvYtvpUpI+dS6sDeU0PUMc3KEOc0P6irtFO6N4IxGsKoWvZ65d5xlRIW0si8MMQapWOcUI5441PLoZQ49fBe9qom19GQ35hcdBH76it+yNtsTko0974i64Ni04KG7HEbiItTR6N5bs2cF4ljrjWpuIlskESCJBEgiQRIIkESCJBEgiQRIIkEWP54be4R5Eog8Rqi3Ka3COKnqpNesNkT52hhL9rtQ4bSruS6TlVUL81ms8dg8+AXHmrsTh5rh1j3OX42OguHk9gqrcQmKEbblegyzVaKHRg63eG307VWcubd8NnHHQfcxxGvMTWh6xJV1o9PTxaOMDbtXgJX5zrqBidRpBEgiQRIIkESCJBEgiQRdNmzy2HW3m+W2oLG+h0HcRgdxMavaHtLTtWWuzTdaNnPlEPNy9oM8h5CUr3EiqCd9KpPmgR5aojLHEFe4yBVBzTEeI8/XtXzzP23wUyuWUeI+LyNziBiOsgfYEXGnS04O1uo8NnouZlem5PVlw5r9fXt9etbLEC56QRIIkESCJBEgiQRIIkESCJBEgiisqLaTJyzj6sbo4qfhLOCU9J7qxJFGZHhoWr3Zouvzq44txSlrJU4tRUo61KUanvMQVUwlk+zgNQ4fvivbZKo+S04a7nHW7j+w1LSspHPyVZCJZJpMTNQsjSLwHCnmCaIB3iLmT4M59zgNa8jlat00rnDgOA9361kkd1cNIIvBMFhLw2wS6Xhtgl0vDaIJdLw2wRLw2iCJeG0QS6AwReYLKQRafm0mEzknM2a6caFbROoKOrzXKK68cjKMPzjaunk2qMMgcNnhtColXGHQRxXWV1G5bZ0dopHOo5AyWzsDqPWvZ5WphVUmczWR9pvvpC26Tzj2eptClvhCikEoKXKpJGKTRNDQ4RbNHMDay8SKiMjFfbxh2d8qT6Lvsxjkk30rOnj3p4wrO+VJ9F32Yckm+lNPHvTxh2d8qT6Lvsw5JN9KaePenjCs75Un0XfZhySb6U08e9PGHZvypPou+zDkk30pp4966bOyzkphxLTL4cWrQlKHa7zycANpwjV1PIwXcNSy2VjtQKn4hUiQRIIkESCJBFiOdPKTwqYDDZqzLk1I0Ld0E8yRxRvKonkdoIbfM7uH7rpZHo+U1GkdzGd7tnZj2L1zX2F4RNB1Y9zYos10FfvB0UvdUbY58bbld7LFVoYMwYu8NvooLOBb/hs4taTVpHubWwpSTVXWVU12XdkenpotHGAcdq+eyvz3X2KuRYUaQRazknLIkLPYcVLomJicdTcQq6MFDiC8oG6Lovc644ddUHSWbs1Ls5NoxMCXGwAuTa6sPCTf7HY+vY9iKmll9lXeS0X+b8pThJv9jsfXsexDSy+ynJaL/N+Upwk3+x2Pr2PYjGll9lOS0X+b8pThJv9jsfXsexDSy+ynJaL/N+Upwk3+x2Pr2PYhpZfZTktF/m/KU4Sb/Y7H17HsRnSy+ynJaL/N+UqGyglRPys0yZVEtNyt10IRdVeTdrgpKRevJvCm27FmkqS2X7XWquUKFrI2vjdnNOBtbWMRZY8DHeXDSCKUyYtgyc00+K0QrjAe+QcFj0SabwIimj0jC1bMdmuBV5zi5PlybZel6KTOAXTUBJcphicBfTQjaax5eVhDrL3mSK5vJy155ngfRRXi7tD4gfWNe1GM16s/FaL6u4+ieLy0PiB9Y17UM16z8Uovq7j6J4vLQ+IH1jXtQzXp8Uovq7j6J4vLR+IH1jXtQzXp8Uovq7j6LktTI+blmy6+2lCBrLjWJ2ABVSdwjBDhipYa6mmfmRm54H0UJLMLdWltpJW4s3UpGkn8ANJOoRPTwmU3Js0Yn3tUWUq+OjjwBeeaPM9AW7ZDZIIkGsaLfWBwjn8CdiB36dgFiWXPs1upowHvavGfac4vebuOJVoiFZSCJBEgiQRUHOdlj4MjwZhX6Q4MSP8JB99551duys8TWtbpZMB3nct4YJKiUQx4nE7hvWRWbILecQy0m8tZupH4nYAMSdxihLI6V5ccSvcRRw0VPmjU1o99ZK0fLCbRZNnpkWFVfeB4RQwNFYOObQTS6nYB82OnQU2c7OOA8V4bKVc6aQvO3AbgsjjtrjpBF4VBYK1HOQKyVmKR5PgqCm0ttlPck9keXqr55vvK9v/Dpb9sdA8125D5XqmU+BzLq0OEUZfQQFn5qiQQVjUSDe146dYpbHXrWuVslhgM0WG0bukdHRs4KtZUW5asjMKYcm3DTjIWAii0HQocXDQQRqIMd2GKCVucG+K8lI+RjrEqJ/Pq0flbnY37MS8lh+nxWmmfvT8+rR+Vudjfsw5LD9PimmfvQZdWj8rc7EezDksP0+KaZ+9alJTzlnSwmLTmXHXljisi7QGlboAAvKAOKiaDVv41TLHezG2HiuvQ0c1Q7NHXuCiciso1z1qqdUhKAZdSLqanipWkgqJ5SqqpWg0xTa677rvV9G2mogwG/2ge0HBZTaKEpedCOSHFhPMFEDuj1bDdouvDnErnjZYSCLTs3toonpVdmTCiFp48uv3wu8YUPwkHEfNJGgRyMoU9/tjr47108nVjoJARs2bxuUDbWUtqyrymXZlxKkmmhFDsIN3FJGIMbUehlbmub9oY+qmynA6FwmhN43YdB+k8NnQuH8+rR+Vudjfsxd5LD9PiuVpn70/Pq0flbnY37MOSw/T4ppn71fshX5xxlU9PTjqZZFSlHEF8JwKiQmt2uAAxJGzTz6swx/Za0X2lXKWOWZwA13wCpOV+Uzk89fVUIBo00NQO7Ws6+yOZHG6eQNH/zpXtQ2HJdMXu1nb0ncPfStPzbZHeBt8M8P0lwY/wCUk48GN/wjtw1Rcle2wjj5o7+kryMksk8hml5x7huCu8QLCQRIIkESCKpZfZZJkG7qKLmFjiI1JGjhF7EjUNZw2kTxRBwL36mjE+Q6Ua18jxFELuOA8z0LDlrW6sqUVOOuKqonFS1K/wC0AipUVBmduAwHvava5PoGUUVr3cdbne9g2LZchclBJMqdVcVNLToUrio2N3gDTHlEA90I2AayuBlOvdUuzWc0YdPT6Kq2tm3npl5bz0zLKWs1PGcoNiQLmCQMAI7DK6Fjc1oNl551NI43K5PFJNfHy3pOexG3xGPcVjkj08Uk18fLek57EPiMe4pyR6eKSa+PlvSc9iHxGPcU5I9XCRyPeXZxkppxpVw1YcQVEopWgUFJGAqRh71VMKVjnVTmSnObtXTydPJSSB2Ow9I3eiyW0JJ2WdLbgKHEHVqIxCknWNYMc4ghe6ikZMwObrB92KvedQCZs+RnKcY0CqbHUXiOhTfeY7eTX3JG8L51lKHRSFu4kLLI665qQRWLN5JB60ZZKhUBZWf3aSsd6RFeqdmwuI93UkIu8KWzmWip6fdBPFao2gbKAFXSVE9g2R5h5u5fRckwiOlaRi7WffBWvJDJd9iTdW2ptubmE3UlxRHAtnmBN/XTVxa6KGemDWuzn4Lh5ZqzUO0cWA27zv6tirgzSzPyiW9Jz2I7HxGPcV5zkb158Usz8olvSc9iHxGPce5ORvTxSzPyiW9Jz2IfEY9x7k5HIvpLZrpxtaXG5qXStBCkqC3KgjQeRGDXxEWIPcsikkBuFdsp8lvD5ZHDqZTNoTgtsm4o60moBunT80nCuvluOa/OjNrYLrUk5Y0xzNzmO5w8xuIWHWjILYcU24kpUk0INMOzA840x2qWqbOLYOGI9Ohc+vyc6mIe050Z5rvI7j74cyGyohKdKiAOc4Dvi1e2srnLWM60yGGZaRawQEhSgNaW6JQO0E86RHlqh5cde1e2yBTj7Up2ah5++lR+aTJ8PzCplwVQwQEA6C6RWvVFOlQOqLbBoYBbF+s8NnauflipM9UWfKzUOO0+S2eIFz0giQRIIkEVOy+y7as9NxJSuZUOKgnBAPv17BsGk9pFqmpXSm+z3gopZczisMmrT4VanXXL7izVSjpJ/ADQANEKimqpSAGWaMBceuK9Bk2syZRs+8u84nNd2D7OC+fhSPhCK3w6p+nvHqun8eyf/k/K70Xr4Q3tEY+G1H0d49U+P0H+Tud6LyHkbuyHw6o+nvHqn+oKD/J3O9F54VP/AEQ+HVH0949Vn/UFB/k7nei8hxJ/9QOT6gC5b3j1WWZeoXuDWyaz0O9F9Lo2RTXXuUujZBLleRBYWj5Wf/XpXna9So62TeeOBXz7LX38n/ksqjuLiJBFcc0g/wDk2vNc+4YqVv3J6lNT/eBc2Wp/T5r6VUeadiV9LyeP9rHwUJdGwRpqVzWl0bBDUmtLo2CFglyl0bBCwWLlXLJKxmHbPtB1xtKnGm1ltRrxSGlKB000iuMWaaNr3gOG0Lz2XK2enLdE62oqhXz/ANA/lHe5BTfR4+q8x8br/wDKeweiFw7e4Rs2igabtbY8T6rSTK9ZI0sfJcHEEN9F1WKP0hj6Zv76Ynk5h4Fc9vOCvOeA/p43MI+8uPJyc5fQ8h/034j4BWzMu3SScPwphZ7EoH4R0aj5B/xC8nKbzyn/AJO8Vf4rrVIIkESCLhnrZl2fLPtN+etA7iY3bG93NBKwXAYlV+czk2c3gHy4djaHFd9LvfEwpJbXItxIC0ErXGzdZ6Nag53O8yK8DLOr89SEDuvHujBijbz5B1a1bjo6uTmRO69XjZQk3nYm1eTZYb86+s+tI7o00lK3a49VvFXGZErX45reu/gFBzeXdouE1mikbG0Npp03b3fGOVRYMjvxJPcrTf4eI1yzdgA7yfJQk5azrleGmHV7lurI7CqkStkqnfdx2/D6rBoskxfeS3/F5NXzk5JbnkmnHPMbWr1AwdHWHnvt1geCw2qyLF93HnfhJ/UpiXyPn18iUd69xH31CIjSg8+Ud5Unx6Jg/lQH8rfC6lZbNpaC9KGm/PdB+4FQ5PTDF5PAeqhd/EFQebG0cST4WUi1mnmKVcmWEcyVq9ZTGQymHyuPX6Ku7LVcdrRwHqSni7lW/L2o2NwDSfvOGJQ2P5Ye8lV3ZUrTzpuwNHkul+zLLLaWnrXdcaTSjYeaKBTRRKUHRWJ2GZvMiA6iudK5shJkfclcJksnUaZh5f8AqD3pbAiTOrDsHcorQb/FL2Tg968r/V/zEZ/3nR3LP8j3deFTOTnxDx6Zr8XIAVm8dyxeD3dBM5OfEPDpmv6kLVm8dyx/t93ivcOZOH3ryemc/mYxar22/Kt2viGBI7V7CXyeXofeR/qh3qQRGhZU7WA/9VKKgDB7h1lefzasRfItFSfOda/jREZbJthB6vRTNrZW82Z3/Y+a9/F5KOeQtRB5+BX91aYjIj+aHxCsNylWDmzHsafEKTkMhZ1hh9mXmpdbb6Sld9tYNFJKaghRoaHfGI3U7HBwaR138VFVVNRUgaRwNhbC3gqlM5qrQTyQy55rmP20pjoCuhO9c00z1EzOQ1oN8qUc6txf3FGJRVQn5loYXjYo+WlXJd9pT7bjSUuoUouIWmgCgTpGwRIXBzSGm+pagFpF1Zs5VrsTM4HGHEuI4FAqnaFLqMca4jtjzc1NM03LT2L3WRayBsGYXgG51EgblwWDlXNyaShh0BsqKrikIIqdJrgrVtiblcZAEjNYAF77uhQTZAe9zpIpRrJNiN5viD5K0SWduYT5aXac3trWg9igoRsHUzsHEcRfwVCTI9dHg0O4H1srFI52JNXlUPM7yi8ntQSe6NxT53McD1qhLHLF96xzeI1duCs1m5Uycx5KZaUT728Ar0VUPdEb4JGc5pUbZGuwKmIiW6/KzCQE1oNeoRaq5Jn1JiY47La7bAu9kuCkjye2pljBIvc2udTiFYZDJCeeALcq5Q63LqBTbxyDToiDkjf/ANJB1XK2d/EDGi0MR67N8LqwSeaqbVi66w0N19ZHckd8bCOmb9R7lTky5WO5ua3qJ8dXcvucibNY/tVpgkaUoUyg+jxlROxv+OEdYJ8Vz5coVL9Ukx6rN8F6GayeY0IcmFDaHzX0ylBiwGVZ1ah2eSovkiJu4knpufFeRnGkmP7JZqBvIaR08VKjGeRyu57/ABK107BzWrlms702fJssNjeFqP3gO6Nm5Pj2klampdsCh5rONaK/1i4NiG2h3lJPfEraOEbFoZ3naomZylnHOXNPn96sDsBAiUQxjBo7FoZHnEqLdcKzVais7VEk98SAWwWt7r3Yk1q5DaleahR9QgXAYlM0nYu9nJ2bXyZWYP7l2nbdpGhmjGLh2rbRu3LzaOTs1Lo4R9hbaCQm8sAYmpApWuoxhk0bzZpuUMbmi5C6LGyRm5tvhJdoOIqUkhxoUI1EFQIOIOjWIxJURxmzjbtWWxucLhd4zb2l8m/8rHtxHyyH6u4rbQSblx2pkXPS6C47LqCE4lSShQA2m4okDfojdlTE82Dtaw6J7RchRdl2Y7MuBthF9ZBISCkEgaaXiK4aoke9rBdx1LRrS42C6LWyemZUAzDKmgo0BUU4nTQUJrGrJmP1NN1lzHNxCjIlWq6l2U8BeLDoG0tOU7aRppG7x2rOYdy52HSg1QopPzSQe6NiAcVgFSctlNON8iafG7hFkdhJERmGM4tC2EjxgVLyuci0UfrF8bFttHvCQe+IjRwnZ4rcTvG1TMrnfmh5RlhzmvpPrUO6Ijk+PYSFuKl20LoOcSQf/tVmpJ2pDK+9QSY15HK3mP8AELbTsPOagdyef1OSyj9On1XkCNXMqra7OHUVuySNpuwlp6Lheycg5F/+x2mkn4Kyys9gKSIrva3/APSHsuFfiyjVM5kx67O8VyT2a6dRi2pl4blKSo9ChT7UQGGmdgSO9dGPL1W3nNa7tafMdyrdqZMTbIJflXUpAxUEhaQBrKkVAG+JGQytP8mUcMO4rZ2VKGb+pgt02B7xYrklLZmJcDgH3WxsStV2nmk07onpZHTSujmAJF9m4jaquVqKngpmVFMSA4jbqsQTt17FwDyZ5j+MRP8A7gOI/SFep/7EeDv1latnQyhmZVMomXeU0FtEquhNSU3AMSKjSdBET0cLH5xcL+yvMTvc0CxWWTtovPeWecc+kWtXrMdNrGt5osqhcTiV4k7OddwaZcc+jbWr7oMHPa3nGyBpOAXtaNnOy6gh9tTaikKCVChumoBpqxB7Iwx7Xi7TdC0t1FebJlEvPNtLc4MLUE37t4JKjQVFRhU6a4Qe4taSBdGi5stSZzONgceaWVUwuoQkd5UaVjmnKJ2NVsUo3rJ5uWU0tbbgotCilQ2FJofVHTa4OFxgqZBBsVsuQOTEoJCXdmZdpbjp5TiAom+s3BQ4cmkcmpnk0pDSQAr0UbcwEhVrPPKhp+WDSUto4NRSlCQkBQVicNdLvZFigOc119aiqRYiy0Bm3HEWOmbFFuplkuG9WhUEi9WhB1GKJiBnzNl1YDzo87oWeeM603PJtN9Rl1X8Ri/yKAYnvCrcokOxR2UOWs68yuWnWkUWAoXm1tuJINUrFToqNYxFYkipo2uD2HzWr5XkZrgrlmLP6PM/Sj7giplHnt4KalwKq1sZR2smYfS25M3A64E3Wqi6FkJobmIpSLMcNPmAkDAbf3UbpJM42Wk5uZ2belFKn0qCr5CS4gIUpugxUmg1lQrQVA6Tz6psbX2jVmEuLftLLcg20G2m+CpwYdeKKaLgS5dpupSOlUk8nN8bDyVSL73V0qaz4LKpmWQKkhtRA3rXTtN2Icn6mOK3qecArVZFjStiyZmHkhTwSL66ArUtWhtuugVw1aKmKz5H1Mma3DZ6lTNa2JtyqwvPG9fqJVu5sLir3pUp3RY+HNtzlFyo3wUbl7llLzzDYZYCHiqrqlIRfSE6EpWBiFE11cnEYxJTUz4nkuOrYtZZWvGoKhxeVda3ZGbGW8GZ8MW43MOGnEWkcZVVBuigQVBIx5jHLkrX55zNYHu6uNp25ozsVS84GS6bPfQ2hS1oWi+FLu1rUgjAAYYelFumnMrbnFQTR5hsFBWXIKmHUMoKQtZupvEgE6hWhpXREz3hjS47FG1ucbBTM/kLaDIJVLLIGNUFCxz8Uk90RNqonYOW5heNirZAMWFEu6Qth9mnAvutjYhxYHYDSNHRtdzgFsHuGBWp5I22/NWTaCphwuKQh1KSQkEDga0wAridJjmzRMjnYGi2Hircby6N11kjvJT0eqI6P+sk/F+oLv5V/tFP+D9BXkeTPMfxjR/9wHEfpCsU/wDYjwd+srQs836j9Cr/AI4t0Hz8fVeVqflWbx0VWW22bOGyrDadpVwhK7qtZfWFXd1EK7o4726epI96grzTo4rr3ywshu2JBEzLYupSVt6Lx+GyrfUdChsJjEEjqeUsfht9UkaJWXCxALKTUYFJrzEf/ojsWvqVHBb/AJaW4ZVMnNjFvhQh2nxTyCSegoSrnSI4dPFpC5m22riF0JH5oDlSM8lg0cbnGRVL1EKu6CunEV1kinVG2LlBLqMbtigqY9ecFYstZwSabKlkmgS80T5jN1BruPCV6Igp26TSPO496lkOZmgLhz6y3ucq5sWtHpgK/wCMxvk463DgtaoagVYchZ4psVp0AKLbTlEnAEtKWKV1cmIKhv8AuCOkd6kiP8oKkvZ5JgjiS7KfOUtXquxcGTm7XFQGqOwKmlEzaUwtxKFOuuKqopBuJwoKnQhIAAxOgCLd2QsAOoBQ2dIbrS8xfkZrX7qnEaDxY5+Uec3grNLgVxzOdh5madbcYbW026tHEKguiFFNakkE0Gig6I2FA1zAQdZCwakhxBCs2WUu5aNn8LIvropF8ITQB5OtCsLwVgRStKggjZWgIhltIP2UsgL2XaVmuaNFbTa3IcP2SPxjo1p/knqVWn56ms6kwlNsSqlmiUIYUrcA+sq7hENGLwOt0+CknNpBdWXPRKrXIJUgEpbeStdNSbq03uYFY7Yr0DgJbHaFLUAlmpYfHZVBKwRaLmiyU4d3wt1PuTR9zB0LcHvt4R96mwxQrp81uYMTjw/dWKeO5zivlnEypdM+2tKXEtSiwW7yVJC1JIvqxAqDS6N2OuFLA3REHFyzNIc8dCsueWTS9JMzSMQ2oG9/lvACvpBEV6BxbIWHb5KSpF2hyoWbKU4W05cUwQVOHqJJH2rsXqt2bCVXgF5AtrlbbC59+TNOI02sDbeKr45gCj0o5BitGH9JV4PGcWrEG7JUxayJZOBRNISnzCsEV2jgyKjZWOwZA+AvO733qhm2kt0q1552mGSw2ywyhbl5a1pbQF0TQJFQNZJ9GKtAXOuSTYKapsLABec3P9z2nzO/7AhVf1EfV4pD9273sWau8lPR6ogo/wCsk/F+oL0OVv7TT/g/QUHkzzH8Y0f/AHDrH6QrFP8A2I8HfrK0LPN+o/Qq/wCOLdB8/H1XlanYqHY0gZiYZZH+I4lB3AnjHoTU9EXpH5jS7cq7W5xAW85dZLLn2WmG3EsoQu+SUlXJSUpAAI+EdeoRxKacROLiLroSx54suTJOymLJCm3J9Cg4ocRxTaAF6KpBVWpwGnUI3me+o1hmCxG0R6rql53ck+Bc8LZT7k6aOgDBDh99uSv73nRboajOGY7EYcP2UFRHY5wVht9lUxk60oAqUhllZ2+53Qo+iFGIIyGVZ4lSPBdD2L5ZsbWbm5JUpNEHwcoKSogAoCgps1OtKkU5gnbGauMxyZ7dvspA4OZmnYqtnZtMP2glLbiSltCEpUFAoClEqKqjUKivmxZomZsVyMVDUOu9T+cvKmRnJTgmn7zqFhxFG3bpIBSReu0FQo480QUkEsb7kaupSTSMc2wK5Mkc4MpJSLcs4286oXyq6hu57opSinjLBI41NGMbzUkkkheCAsRzta2y905yJBvyNmpHVYR91JjHI5Tzn+KcoYMGrntTOwpxlxpuVS2FoUi8HcU3gRUAIAqKxsygAcHF3d+6wam4sAoHJLLlyz2lNsstKvKvKUsrqTSgGBAAAHriaalErruJUccxYLAKAtee4d5x4oSguKK1JTW7eOJIrUipx6YnY3NaG3wUbjc3VjyazhTEiwGGm2lJBUqqw4TVRqdCgAIrzUjJXZxJUrJ3MFgvlZGWfATbk2JZrhHAQUpUtKBeNVKAJVxlUFcaacMYy+mz4wzONgsNms7OsuTLLKT8oPJeLIaWEXDRZUFAEkGhSKHjHbXCN6eHQtzb3WJJM83srPkjnPUw0GJttTzaRdStNL93RdUFEBYphWoO2umK09CHHOYbKWOosLO1qRVbuT6jeMsAdnAqA7Em7Eeiqxqv3rbPgOu3cq/ldaEjOvyrcspEtLoSoLVwRQEXlAmiUpxJCRTVU4xPA2WNri7WVHI5jyANQV1t3LOXkpFtNmuS7hSpKAi9W6mhJUpAUFGpFK7V1ipHTPkkJlBCndK1jfsKCls8Tuh2VbVtuLUnuKVeuJjk5uxyjFUdoV0l5tFr2Y7cbLfCJWgINOKtHJIIwpeAMVC008wucLKcESMVFzHSd6afdI8m0E46i4qvb7kYu5QdZgG/35qvSj7RK5lW/wAFlCt6vEL/AAK9l26GewFIV1Y20WdShvRfzWM+011dbXsCtuSkwBxS2tSvOZTdB/8AKj0Ypsl/2zm9I7//AIp3M/mhyoWeKcv2iU/FNIR0mqz3LEXaFtor7yq9QbvUzm6/ue0+Z3/YERVX9RH1eK3h+7d72LNXeSno9UQUf9ZJ+L9QXosq/wBpp/wfoKf4Z5j+MaP/ALh1j9IU9P8A2I8HfrK0LPN+o/Qq/wCOLdB8/H1Xlan5VBZtZqXYm/CJpxLaWkG7UKKlLWLoolIJNElXaInq2vczNYMVHCWh13Lozk5Tom5hKpZ90tcGElHuiE3gSb100rUKGNPexrSQGNtngX6iszSBx+yVS7oi5dQWVttHOJPPNloqbS2U3ClLaTVNKUN+9XCKraSJpvrv73KZ07yLKFcygmikI8JeCEgJCEuLSgACgF1JApTdEohjBvmhaZ7t6iyQcMIl1rRSEtYsy55OXeV5rThHaBEZlYMXDtC2DHHAKVl8hLRXolHOsW0/eUIjNVCPmW4hk3KSYzW2grShpHnOD+EGIzXQjethTvXezmgmzynmE8xcV/AI0OUI9gK2FK7eukZoFDlzraf3ZPrcEa/EBsae39ltybpXkZrZccu0kei2PW4Yxy52xnvsTkw+pefFtIjTaSe1j2octl+jxTk7Pq8E8W0kdFpJ7WPahy2X6PFOTt+rwQ5rJdXItFB6rZ9Tghy54xZ77E5MPqXqc0CjyJ1tX7oj1OGM/ERtb3/snJulcz2aCbHIeYVzlxP8JjYZQj3FamldvXA/mttBOhDS/NcH8QEbiuhO9YNO9RkxkJaKNMo4fNLavuqMSCqhPzLQwv3KLmbGmG/KS7yPOacA7SIkEjDgQtSxw2LgvDbEi0UtZmUs3LpCWZh1CRoSFVSK4miTUDE7IifBG/W5q3bI5uBUpYWX01KFZbDKuEWVrKmwCpR0klBTEUlJG+176lu2dzVX7UmuGdcdu3eEWpZSCSAVmpoTjSpMWGNzWgblG43N1sdhZ0JJTbQmC4h1KAlSi2SCqgvEFN40JFY5MlFICc3BXW1DLC6ynKyfExOzDqTeStxV044pHFScfmpEdOFubGGlVJHZziVes3X9z2lzPf7AilVf1EfV4qeH7t3vYs1d5Kej1RBR/wBZJ+L9QXosq/2mn/B+goPJnmP4xo/+4DiPAKen/sR4O/WVoGeQ/wBg+hV/xxcofn4+q8tU7FT5DJice8lKvKG0oKU+kqg74tunjbi4KARvOAVhkc1c+ul5LTXnuVPYgKHfFd1dEMLn30qQU7zipdOaltrGan0NjWAlKftLX/DEXLy7Uxi35MBiV4Ni2Ax5SaW+diVqVX6lH4xnSVbsG299KBkINr399C8/nBYjODMgp2mgqbBHa6snuiFzpfnlA6/RW46OR/Mhceo+JXuM6Ibwl5BpsaiVgfZQgeuK7nQfNITwB81eZkmudhGBxI8rrhmM6U8rkhhA3IWo9pXTujTTUo2OPYFZZkGrdznNHafIKMfy7tFemaIGxCGR/DWMcriHNj7SVZb/AA47F83Y0DzKj38oZxfKm5g8zqwOxJEYNaRgxo6lMz+H6fbI49Y9FbrAydbnrMedKnlzSA4AVPOkXki8jilVMQQInp615cM61r67ALh5VyeynkLGXta4ufe1ZfQHGO6vPrzdGwQuiXYJZapJWJJ2vJgyzbMvONDjoSlKUqO8AchVKhWNMRtjiVWnjdYPNtmtdvJ09O1382MOG3UNXSFRLWsN2WVdfZLZ0cZIunmVoV0GKRrKhuLyvWQ0OTZxeNjTw9MVwhlOoDojYV9QPm8PRZdkOhOMfeR5rpYm3EYIdcTsCXHB6jGeXy7bHqCjOQKO2oEdZ81eskbFtV9QUqZmmGdanFrKjuShdSec0HPoiRtU53OY3ssuJW0VFACI5HF264I6zbwXHlDlrNykwWpefMylGClLaYpe1pBA41NZwx5o6UVNHI3Ocy3WVwHyua6zTdesrncnU8tDCx5q0ntC6d0Zdk+I4ErAqXrvGdZp3CZs9CxrIUlX2Vo/GI+QEc1/vqW3KQcWr3ZtmxJmoVIuNkCpuNEUG2rKqgb6Rgx1TMH36/VZDoXbPfUvUZP2E/5KcUydinLvc8mvfGdLVNxbfq9FjMhdgffWvDuaQLF6WnUODUFIH3kKPqgMoW1OahptxULPZr7Qb5KG3fo3E17F3YmbXRHbb31rQ07wq7P5PzTFeFl3kAayhV30gCO+J2zRuwIURjcMQr9m4NbGtKmx3/YEU6r+oj6vFWIfu3e9izV3kp6PVFej/rJPxfqC9FlX+00/4P0FeUCqDzGI5CBlC53jwCsUwLsh2AubO/WVqTmdVCUoDMopakpCb7qkppQAGgAUSMNojDmxAnOkHVrXJiyfWS2zYjxNh461DT+c6fcqEFpkariLyh0rJHdEenpm4NJ46l0I8gVTue9reF3eigJ3KKce8rNPKGwLKU9iKCMCsJ1Rxjsv77FbGQKeMZ00h7Q0e+tQxKK6iSeck+uJRy+QbQOpvotLZEp8c0nrf6qXkrAmnfJSr6ht4NQT6SqCIzSPP3kg7brb47Sx6oYj2Bo99Sm5LNvaLmlttr6RxJ7kXocnp24vJ4C3iqz/AOIKh3MjA4knwspuVzQvGnCTaE7QhpSu9Sh6o2HJm4MJ4n0VSTK1c/5wOAHndS8tmjlh5R99fMUJHcmvfG2maOaxo6rqq+oqX86V3bbwUk1mxs4cpla/Oee/BQjIrJRhYdQVd0TX87XxJVCzn5MNyTrK5dFxlxJSQCogLQa1qSTilX2TCZzp4Dnay036l08iytp6sNwDxbrxHp1r7ZprcDEyWVmiHwAK6A4mt30gSOe7HOjdY2Xey1TGSESNxb4H09VAZxcnTJTagBRl0lbR1UPKR1SacxTHpaWbSR9IxXgZmZrlV4sqJIIvvIzrjCw4ytTa06FJNDzbxuOBjVzQ4WcNSyCQbhX+zM7bwSEzTDb41qBuE7ymhSTzUii/J7DzTbvVllU4Yru8YFlqxXZxr9FLHvKhFc5MdvHvqVtuVJQNT3dp9V7HOlKND9GkCDv4JvvQFRs3Jp2kKKSvc/nEniVV8pM4k5NgovBls4FDVaqGxSziRzUBi3FRxx68Sqr53O1YKoxbUKQRIItZyKlxZdmuzzwo68BwaTppjwaesSVHdTZHEyhUAusMB4rr5LozNIGb8egLNVkrVjValEk4ElROJNBp1mKNNHM8kRm1umy9nXzUdOxunaCDqAtf2Avi0tIVVJuqGtJKVDsoYtl1dGNYJHUVyhHkSo5pAPEs7jYKcksqp5ryc29zLIWOxYMRcsF/5kY8Fs7+H4nC8Mp7nDyVgkc6U6jBxLLw3pUhR6UmndGRLTOxu3v/AHVSTIVWzmOa7tB8x3qRnM5rL0tMNLlVtLdacTVBQtJUpBSCo8U6SMaGJ4mRl7S2QGxGOrxXNno6qNpz4j1a/C6y93kp/wC6o2o/6yT8X6gullYEZJpwf+H6Cpiy8mpx4e5yryt5TdT6S6CNaqma+YvLwAbdOwblrk7LLaakbEIySL7gNZJ89yssjmunl04Qssj5yipQ6Ein2oh0NM3Eud2D91tJl6rfzGtb2k+Q7lYJDNC2PLzTi9zaUIHNU3jGwkibzIx161RkrayTnynq+z4KwyWbiz28eA4Q7XVLV9km73Rk1ctrA24WCpmJpN3az061YZKzGWRRpptsfMQlPqEQue52Jutw0DBdcarKQRIIkESCKDyysAT0qtmtFcptXwVp5J5joO5RiWGTRvvs28Fq4EjVjs4hfnxaFoWUrBQ4hVFDQpKkn+euK1TBon2GBwK9vk2ubWQ5x5w1OHT6FanYtqsWzK+BzhuzCRVK8AVEDBxGq9TlJ146tElNUOY64x8V57K2StES9o+we73sKzXKfJeYkHLryaoJ4jqeQvmPvVfNOPOMY9BDOyUXb2LzD43MOtQsTLRIIkESCJBEgiQRIItDyOyGCU+GWlRphHGDa8CvYVjSE7E6VbKaedVVoaC1h17/AEVylpHyvAtcnAKMy3yqVPO1FUsIqG0HvWr5x7hhtrw7OlcGtHBe8pKaLJ8BfIdfzHyHvWVc80+SZQPDX00UoUZSdKUnS4dhUNGwV2xfkzYmaFv4jvO7gF5Oqqn1cxmdqHyjcPU7VoE/ZLD4o8y2556Eq9YiFr3N5psoC0HFVyezaWe5UhpTROtpa0/ZJKR2RPyuS1na+IBWrWBhuy4PQSPBV6ezQj/AmlDc6hKq9ZJT6o1L4Xc6MdWpXY8oVsfNlJ42PjrVens2doN1uJaeGq4uh7FgDvjTQUzsHEcRfwV6PL9S3nsa7gSPVVu1Mn5trByWeTjp4NRT6Sajvi3QwCKQuzwRbhu2FVsr5UbWU4jDCCCDsIwIxHHcv0tSKCoJBEgiQRIIkESCJBEgiQRIIqJnCyE8M93l6JmAKEHBLoGgE6lAaFdB1ETskaW6OTm944LeGaWnk0sR17RsI3FY44hbThSsKbdQcUmoWkjEHaNoIirPTPi14t2Ee9S9hQ5TgrG5uDtrT71j2VerDzjG5wM+2JhoihVRJVT5yTxV8+B540ZMWm6p1mQ2Sa4dXQcP294LpcyMsue40jM8Cs48GcQP3ayFjoNI6UWUnfNr7ivM1OSpYec0jpxHaoS0M1M83Xg+CeGq6u6rsWAB2mLra6I43C55pnjBQr+RNoI0yjvVCVfdJiYVMJ+YLQwvGxcasm5wfqkz9Q97MbaaP6h2ha5jtxXu3ktOq0Skx0tOD1gQM8Q+YdqCN52FSErm9tFzRLKSNq1Np9aq90RmrhHzeK3EEh2Kfks0zoF6bmWmUDTdqo03qVdSnviu/KLBzR26lLHSPcbeGtdzU/ZNmYyyDNzA0OEggHbfpdT1ATHOmrnv1X6gu9SZAlcbuGaN5x7P/iqGUuUz86q8+rig8RtNbiScMBpKt5qYrRxyTus0L0FqTJkWc426cSegemG9XHIHN2pZTMTyKJFChhWk7FODUPmduw3QWU4zYzd213kPVeWra6Wtdd+pgwb5nefBa1FdVkgiQRIIkESCJBEgiQRIIkESCJBEgiQRIIkESCKGyjyXlp1NH26qHJcTg4nmVs3Go3RLHM+PDs2LUtB17VmVt5rJlqpllpfRqSqiHOb4Cueo5oy5lPLiM09Gsdi6dPlirg1Os8dOo9vrdUu0bOeYNJhlxqmtaFBJ5lUunoMRmgkOuMh3A6+wrsQ/xBSu+8BYekXHaL+S6pDKSaa8lMugbL5KfRJI7ogdDNHi0hWg7J9TgWHsv5FTLGcW0E6Xkq85tv8AACI9I4I7JFI7BvYT+66k50Z7/JP7tXtw0jlH8Dpv+Xb+y9XM508dbI5m/wCajDSOQZEpRv7f2UfNZdz69MypI2IS2nvCa98M9x2qZuS6OPXmDrJ9VAzc+t5Q4Vxbqq4XlKWa7gSTEzKSd+vNPE6vFaPylQUosHN4N1n8vmp+w8hJ2aoQ1wKPhvVThuRyj2Ab4sNpoo/vHXO4eq5FRl+R+qnZbpd5D1K1HJXIGWkiHCOGfH+IsDi+YnQjnxO+MvnJbmtFm7h571xHF0j9JIS528+9StsQokESCJBEgiQRIIkESCJBEgiQRIIkESCJBEgiQRIIkESCLwpIOBxgih53JOSeJLkqySdKuDSFekADErZ5G4OK0MbTiFVLeyEkGwShi6dzj1Oy/SJ2VMjtRN+oei0zQzm6uBIWc21ZrbZNwEdZZ9Zi6xrXYtHYPRYdUztwkd/2PquKyZRK1AKBOPwlfgY2fFG3Bo7AsNqqgnXI7/s71Wo5M5DyLgCnGLx+c48R2X6RQfUSN1NNuoei2zc8/b18SSrvZtiy8v5BhprehCQTzkCpis+R7+cSVIGgYBd8aLZIIkESCJBEgiQRIIkEX//Z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SEhUUEhQWFRUXGBwYGBcWGBQfGBgbFxwcGhsYHRsdHSggGBolGxUdIzEiJSkrLi4uFx80ODMsNygtLisBCgoKDg0OGxAQGy8mICY0LDYsLDQ0LCw0NDQsLCw0NCwsLCwsLCwsLCwsLDQsLCwsLCwsLCwsLCwsLCwsLCwsLP/AABEIANMA7wMBEQACEQEDEQH/xAAcAAEAAwEAAwEAAAAAAAAAAAAABQYHBAECAwj/xABSEAABAgMDBggHCwkIAgMAAAABAgMABBEFEiEGBzFBUWETIjJxgYKRoRQXM3KSsdIjQlJTVGJzk6KywRUWJERVg8LR0zQ1Q2OUs8Pwo/ElNuH/xAAbAQEAAgMBAQAAAAAAAAAAAAAAAwQBAgUGB//EAEERAAEDAgEHCgMGBQQDAQAAAAEAAgMEETEFEhMhQVFxFDJhgZGhscHR8BVCUiIzgqKy4QYjNDVTFiRiknLS8UP/2gAMAwEAAhEDEQA/ANxgiQRIIkESCJBEgi+cwwlxJStIUkihBFQeiMgkG4RZDnFyGMskzMqpZZHlG7yyWwffpNalG0HRzaL8VQ6RuYDZ2w2GvoK0jbFHIHStzmbRci3SLHuVAvn4SvSV/OKBrpwbE9w9F69uQ6BzQ5rTY/8AJ3qvqmVdIqEukHQRwpB6dcOXz7+4ei1ORcnA2I/MfVe3gb3wHux2Mcvn39w9E+DZN3fmPqvXwB34t30XIz8QqN/cPRPg2Td35j6p4A78W76LkPiFRv7h6J8Gybu/MfVePyc58W76LkPiFR9XcPRPg2Td35j/AOyfk5z4t30XP5Q+IVH1dw9E+DZM3D/sf/ZfFcvdNCCDsNQeww+IVH1dw9FuMhZPOsM/M7/2U5kZkiu0HSkEoZQRwrn8Ca4FZHQNJ1A346iVkefKbk4CwHWdS8zlKGjEuhpm2tznXcde4XJHE9XHeLGsdmUbDTCAhA2aSfhKOlSt5ik+RzznOKrNaGiwXfGi2SCJBEgiQRIIkESCJBEgiQRIIkESCJBEgiQRIIkEXzfZStKkKFUqBSQdBBwI7DGQba0X5kfY4Na261uLUiu26op/CMV4/nX3gHuXrcgvLqJoOwkd/wC60zJe2JhixHXmym8y4bnCAlJRVN5NKjWpVMdMZo2B7g12C4uX7MnLm42BPvgq742Z/ZL/AFa/bjscgi6ffUvO8penjZn9kv8AVr/qQ5BF0++pZ5S9PGzP7Jf6tf8AUhyCLp99Sxyl6eNmf2S/1a/bhyCLp99Szyl6s2b3Lecn5vgneBDaW1OKuoUFGhCQASs0xWDo0CK9VTRxMzhe/voUkUznusVmttTC1vPLcqVlayqu0E4dFKdEceJodK0O2keK+hSu0NE50Wxpt1D2VvGQEmhqz5YN0oppLiiPfLcAUo9ppuoBqi9UuJldfevBxD7IVhiBSJBEgiQRIIkESCJBEgiQRIIkESCJBEgiQRIIkESCJBFCZZW0JOUde98E3WxtWrBI7TXmBiWCPSPDe3gtHus3Uvz5Iyq3VobRxlrUEjepR0npNYq1EullLh1L3VFA2ipA13yi7uOJV+znTaJOTl7NZOoLcOshJqK71OVV1d8dXJ0OvP3LwmUap00hccTr9AsvjrLmpBEgiQRTGSNtGTm2n/epVRY2oVgrsGI3pEQzxaRhat435rgVas6djhmaD6PJzAvgjRfHK7QQrpMeXkGa5fQcjVGlg0bsW+Bw9FZMzNt3mnJRZ4zRvt/RqOIHmrP2xHQlOkY2YbdR4j1Xlqmn5NUOh2DW3gcOzBaVFdRJBEgiQRIIkESCJBEgiQRIIkESCJBEgiQRIIkESCJBFjWeC2+FmUSyTxGBeXvcUMB1UH7ZidztFATtdqHDauhkmm5RVBx5rNfXs9epe+aqy0hTs89g2wlQSTorSq1dVGHWMUoWFztS6+XavMYIRt1nh78FQcoLWVNzLr69LiqgfBSMEp6EgDnrHqIoxGwNGxeEe7OcSo+JFqp/IWxPDJ1poiqAb7nmIxIPOaJ60QVMujjLtuxSRMznAL0y1sQyU46zTiVvt70LxHZinqwp5dJGHdqxKzNdZQcTrRIItUsNX5TsZbBxmJSlzaQkEo7UXkc6Y4WUIM11xt1rvZFrNDK0k6sDwO3qVKybtgyk0zMDQlVFga21YLG80xG8CIaJ2dnQn5sOIXc/iGmvG2oaNbceB9D4lfo9twKAUk1BFQRoIOIMaLza9oIkESCJBEgiQRIIkESCJBEgiQRIIkESCJBEgiQRRuUdrplJZ19ehCagfCUcEp6VEDpjeKMyPDRtWr3ZouvzqgOPu41W68up+ctw/wAzEVXKJJPs4DUOpezyXTCjpQX4n7TvfQNS0DONMpkJBizmjxlgKdI0lINST57nckiOhk6DXnHZ4+/JeMylVGaQuO3w3LK47C5aQRaLk034DZD82cHpo8E1tCMRUfbV1UxxcpzXOYNniV3ch0mmnbfDE8B6lfbKlv8AKNlMzgxflfc3qaSnAKJ+yvcFKjGTZrHNO3xWMs0ehmIGGI4H08lmkdtcNIIrTm2t3wSebKjRt33JzYLxF1XQqmOwqitVxaSM7xrUsL81y6s4dieCzjiQPc3PdEbKKJvJ6FVw2ER5o3Y+4X0TJ8raukzX6/lPZ5jvWh5o7b4aU4BR48uQjeWzi2egAp6kdCos4iVuDtfXtXjXxOgkdC7Fpt1bD1hXqK6wkESCJBEgiQRIIkESCJBEgiQRIIkESCJBEgiQRZBnjt3hHkSiDxWqOO71kcRPQk3usNkT30MBftdqHDaVdyZS8pqgDzWaz5Dt18AvjmoshKnXJx2gblwaE6L5FVK6qMesNkUYmXK7mXKrMjEQxdrPAep8FScqLZVOTTr5rRRogH3qE4JHZid5Meohj0bA1eCe/OcSoqJVquyxrNVMvtMI5TigmuwaVK6EgnojSR4Y0uOxZa3ONleM6U8nhmpRrBqVbCaDReUBhvogJHSqPKzPLnXK+gZDptHAZPqw4D9/JM1lppTMLlncWplJSQdF4A0HWSVD0YROzXLOW6bSQaQYt8D78VTcpLHVJzLsuqvEVxSffIOKVdKSOmsepikEjA4L5+9ua4hRsSLVCILC1W0l/lOxkTGl+UqHNpCQAuvOi650R52ugzHm3EcF6nINZmyhpwdq69np1qrZC234HOtuE0bX7k5sCVkUV1VUPNWFI7SRuiOOI8wrf8QU2a5tSP8Axd5Hy7F+hIjXCSCJBEgiQRIIkESCJBEgiQRIIkESCJBEgiQRR+UFqolJd19ehtJNPhHQlI3lRA6Y3jjMjw0bVq9waLlfnNTjj7pUqq3XV1NNa1nQOkgCIquUPks3Aah76V7LJNLyWlvJzj9p3p1DvutDy8fFnWazINn3R0VdI1p0uHrLN0bgdkXsnQXdnHZ4rx+VKszSOdvw4LKI7S5KQRaTmlkUsombRdHEaQUI3kC8sjfS6kecoRzMoy2AZ1lXqCAyyADE6gqVNzKnXFuLNVrUVKO9RqeiOBe6+lsY2NoY3AagvRl1SFJWg0UkhSTsKTUHtEFlzQ4FpwKv+cuVTOSUvaTQxCQh0DUCaY+a5VPXjt5Om15h2r5xlKlMMhadnhsKy+OuuYkEV5zR20GZssOeSmRcodF8cntBUnfVMUq6LPjzt3grFM/NeojKyxfBZl1g8kGqDtQrFPPQYc6THn2PMMgcNi+hsLcoUdnfMLHoO/t1rZM2tu+FySCo1ca9yc2kpAorrJIPPWL1QwB924HWOteIAc0lj8QbHiFaogWyQRIIkESCJBEgiQRIIkESCJBEgiQRIIkEWQ547e4R1Emg8VujjtNayOIk8yTe6w2RPnaGEv2u1DzKuZMpeVVQB5rNZ8h29y5c1Fihx9Uy5QNy4qCdF8jT1U1PSmKETbld/LdVo4tEMXY8B6+qqGWFuGdm3X/ek3WxsbTgnmryjvUY9RBFo2BvavAyPz3XUNEy0Xs00paglIqpRCUgaSSaAdJMYJA1lMVquX12Rs+Ws9s4qF5wjXcN5R6zpr1THmKqUyOJ3r2P8P0v2zIcG6hxP7eKzaKq9WkEWiZrJ1DzcxZ72KHUqUkc4uuAb9ChzExPBIWu1LzmXqXOAmHA+Szi17OXLPOMOcptRSd9NCuYgg9MeoY8PaHDavDuaWmxXJG6wvZpwpUFJNFJIUkjSCDUHoIjBAOopey1PLhIn7Pl7RbAvpAQ6BqBNFDmS5o3LJjzNXDo3kbvBex/h+r+0Yj82HEevkobNdbfg06EKNG5ijZ2BYxbPSSU9YRNAdLAWbW6xwOKiy7TaKoE4wfqPEYdo8FukRLkpBEgiQRIIkESCJBEgiQRIIkESCJBEgijsobWRKS7j69CEk0+ErQlI3lRA6Y3jjMjg0LVzg0ElfnN11x5xS11U66sqNNJUs6B0mgERVcofJZuA1D30r2eSKTktMC/nO1u9Ooea0bLFwWZZTckgjhnwQ4RsOLp5jUIG47ou5Pgu652eK8jlWsM8jnb8OCyaO2uMkEVtzYolxOh6adbaQyLyeEUlN5ZwTSummJ3EJirV5+jzWC91NBm51yVbcqLOkZ2YU+q1mE1ASlHuZupSNFeEFcanrRxXUcpN809i9LR5ajpohGGg7zfHuUT+aNn/tdjsb/qxryKXcexWv8AUjfoH/b9l4/NGQ/bEv2N/wBWHIpfpPYs/wCpGfR+b9l2WPYMlLPtvItiXvNqCqUbxGgp8roKSR0xkUcoN7HsUM+X4ponRuYNf/L9ti4c7i5V5xuZln2XFEcG6ltaScMULoDsqknzY61FntBY4Ebl5eozSQQVn0X1XSCLRs0VpJXw9nvYtvpUpI+dS6sDeU0PUMc3KEOc0P6irtFO6N4IxGsKoWvZ65d5xlRIW0si8MMQapWOcUI5441PLoZQ49fBe9qom19GQ35hcdBH76it+yNtsTko0974i64Ni04KG7HEbiItTR6N5bs2cF4ljrjWpuIlskESCJBEgiQRIIkESCJBEgiQRIIkEWP54be4R5Eog8Rqi3Ka3COKnqpNesNkT52hhL9rtQ4bSruS6TlVUL81ms8dg8+AXHmrsTh5rh1j3OX42OguHk9gqrcQmKEbblegyzVaKHRg63eG307VWcubd8NnHHQfcxxGvMTWh6xJV1o9PTxaOMDbtXgJX5zrqBidRpBEgiQRIIkESCJBEgiQRdNmzy2HW3m+W2oLG+h0HcRgdxMavaHtLTtWWuzTdaNnPlEPNy9oM8h5CUr3EiqCd9KpPmgR5aojLHEFe4yBVBzTEeI8/XtXzzP23wUyuWUeI+LyNziBiOsgfYEXGnS04O1uo8NnouZlem5PVlw5r9fXt9etbLEC56QRIIkESCJBEgiQRIIkESCJBEgiisqLaTJyzj6sbo4qfhLOCU9J7qxJFGZHhoWr3Zouvzq44txSlrJU4tRUo61KUanvMQVUwlk+zgNQ4fvivbZKo+S04a7nHW7j+w1LSspHPyVZCJZJpMTNQsjSLwHCnmCaIB3iLmT4M59zgNa8jlat00rnDgOA9361kkd1cNIIvBMFhLw2wS6Xhtgl0vDaIJdLw2wRLw2iCJeG0QS6AwReYLKQRafm0mEzknM2a6caFbROoKOrzXKK68cjKMPzjaunk2qMMgcNnhtColXGHQRxXWV1G5bZ0dopHOo5AyWzsDqPWvZ5WphVUmczWR9pvvpC26Tzj2eptClvhCikEoKXKpJGKTRNDQ4RbNHMDay8SKiMjFfbxh2d8qT6Lvsxjkk30rOnj3p4wrO+VJ9F32Yckm+lNPHvTxh2d8qT6Lvsw5JN9KaePenjCs75Un0XfZhySb6U08e9PGHZvypPou+zDkk30pp4966bOyzkphxLTL4cWrQlKHa7zycANpwjV1PIwXcNSy2VjtQKn4hUiQRIIkESCJBFiOdPKTwqYDDZqzLk1I0Ld0E8yRxRvKonkdoIbfM7uH7rpZHo+U1GkdzGd7tnZj2L1zX2F4RNB1Y9zYos10FfvB0UvdUbY58bbld7LFVoYMwYu8NvooLOBb/hs4taTVpHubWwpSTVXWVU12XdkenpotHGAcdq+eyvz3X2KuRYUaQRazknLIkLPYcVLomJicdTcQq6MFDiC8oG6Lovc644ddUHSWbs1Ls5NoxMCXGwAuTa6sPCTf7HY+vY9iKmll9lXeS0X+b8pThJv9jsfXsexDSy+ynJaL/N+Upwk3+x2Pr2PYjGll9lOS0X+b8pThJv9jsfXsexDSy+ynJaL/N+Upwk3+x2Pr2PYhpZfZTktF/m/KU4Sb/Y7H17HsRnSy+ynJaL/N+UqGyglRPys0yZVEtNyt10IRdVeTdrgpKRevJvCm27FmkqS2X7XWquUKFrI2vjdnNOBtbWMRZY8DHeXDSCKUyYtgyc00+K0QrjAe+QcFj0SabwIimj0jC1bMdmuBV5zi5PlybZel6KTOAXTUBJcphicBfTQjaax5eVhDrL3mSK5vJy155ngfRRXi7tD4gfWNe1GM16s/FaL6u4+ieLy0PiB9Y17UM16z8Uovq7j6J4vLQ+IH1jXtQzXp8Uovq7j6J4vLR+IH1jXtQzXp8Uovq7j6LktTI+blmy6+2lCBrLjWJ2ABVSdwjBDhipYa6mmfmRm54H0UJLMLdWltpJW4s3UpGkn8ANJOoRPTwmU3Js0Yn3tUWUq+OjjwBeeaPM9AW7ZDZIIkGsaLfWBwjn8CdiB36dgFiWXPs1upowHvavGfac4vebuOJVoiFZSCJBEgiQRUHOdlj4MjwZhX6Q4MSP8JB99551duys8TWtbpZMB3nct4YJKiUQx4nE7hvWRWbILecQy0m8tZupH4nYAMSdxihLI6V5ccSvcRRw0VPmjU1o99ZK0fLCbRZNnpkWFVfeB4RQwNFYOObQTS6nYB82OnQU2c7OOA8V4bKVc6aQvO3AbgsjjtrjpBF4VBYK1HOQKyVmKR5PgqCm0ttlPck9keXqr55vvK9v/Dpb9sdA8125D5XqmU+BzLq0OEUZfQQFn5qiQQVjUSDe146dYpbHXrWuVslhgM0WG0bukdHRs4KtZUW5asjMKYcm3DTjIWAii0HQocXDQQRqIMd2GKCVucG+K8lI+RjrEqJ/Pq0flbnY37MS8lh+nxWmmfvT8+rR+Vudjfsw5LD9PimmfvQZdWj8rc7EezDksP0+KaZ+9alJTzlnSwmLTmXHXljisi7QGlboAAvKAOKiaDVv41TLHezG2HiuvQ0c1Q7NHXuCiciso1z1qqdUhKAZdSLqanipWkgqJ5SqqpWg0xTa677rvV9G2mogwG/2ge0HBZTaKEpedCOSHFhPMFEDuj1bDdouvDnErnjZYSCLTs3toonpVdmTCiFp48uv3wu8YUPwkHEfNJGgRyMoU9/tjr47108nVjoJARs2bxuUDbWUtqyrymXZlxKkmmhFDsIN3FJGIMbUehlbmub9oY+qmynA6FwmhN43YdB+k8NnQuH8+rR+Vudjfsxd5LD9PiuVpn70/Pq0flbnY37MOSw/T4ppn71fshX5xxlU9PTjqZZFSlHEF8JwKiQmt2uAAxJGzTz6swx/Za0X2lXKWOWZwA13wCpOV+Uzk89fVUIBo00NQO7Ws6+yOZHG6eQNH/zpXtQ2HJdMXu1nb0ncPfStPzbZHeBt8M8P0lwY/wCUk48GN/wjtw1Rcle2wjj5o7+kryMksk8hml5x7huCu8QLCQRIIkESCKpZfZZJkG7qKLmFjiI1JGjhF7EjUNZw2kTxRBwL36mjE+Q6Ua18jxFELuOA8z0LDlrW6sqUVOOuKqonFS1K/wC0AipUVBmduAwHvava5PoGUUVr3cdbne9g2LZchclBJMqdVcVNLToUrio2N3gDTHlEA90I2AayuBlOvdUuzWc0YdPT6Kq2tm3npl5bz0zLKWs1PGcoNiQLmCQMAI7DK6Fjc1oNl551NI43K5PFJNfHy3pOexG3xGPcVjkj08Uk18fLek57EPiMe4pyR6eKSa+PlvSc9iHxGPcU5I9XCRyPeXZxkppxpVw1YcQVEopWgUFJGAqRh71VMKVjnVTmSnObtXTydPJSSB2Ow9I3eiyW0JJ2WdLbgKHEHVqIxCknWNYMc4ghe6ikZMwObrB92KvedQCZs+RnKcY0CqbHUXiOhTfeY7eTX3JG8L51lKHRSFu4kLLI665qQRWLN5JB60ZZKhUBZWf3aSsd6RFeqdmwuI93UkIu8KWzmWip6fdBPFao2gbKAFXSVE9g2R5h5u5fRckwiOlaRi7WffBWvJDJd9iTdW2ptubmE3UlxRHAtnmBN/XTVxa6KGemDWuzn4Lh5ZqzUO0cWA27zv6tirgzSzPyiW9Jz2I7HxGPcV5zkb158Usz8olvSc9iHxGPce5ORvTxSzPyiW9Jz2IfEY9x7k5HIvpLZrpxtaXG5qXStBCkqC3KgjQeRGDXxEWIPcsikkBuFdsp8lvD5ZHDqZTNoTgtsm4o60moBunT80nCuvluOa/OjNrYLrUk5Y0xzNzmO5w8xuIWHWjILYcU24kpUk0INMOzA840x2qWqbOLYOGI9Ohc+vyc6mIe050Z5rvI7j74cyGyohKdKiAOc4Dvi1e2srnLWM60yGGZaRawQEhSgNaW6JQO0E86RHlqh5cde1e2yBTj7Up2ah5++lR+aTJ8PzCplwVQwQEA6C6RWvVFOlQOqLbBoYBbF+s8NnauflipM9UWfKzUOO0+S2eIFz0giQRIIkEVOy+y7as9NxJSuZUOKgnBAPv17BsGk9pFqmpXSm+z3gopZczisMmrT4VanXXL7izVSjpJ/ADQANEKimqpSAGWaMBceuK9Bk2syZRs+8u84nNd2D7OC+fhSPhCK3w6p+nvHqun8eyf/k/K70Xr4Q3tEY+G1H0d49U+P0H+Tud6LyHkbuyHw6o+nvHqn+oKD/J3O9F54VP/AEQ+HVH0949Vn/UFB/k7nei8hxJ/9QOT6gC5b3j1WWZeoXuDWyaz0O9F9Lo2RTXXuUujZBLleRBYWj5Wf/XpXna9So62TeeOBXz7LX38n/ksqjuLiJBFcc0g/wDk2vNc+4YqVv3J6lNT/eBc2Wp/T5r6VUeadiV9LyeP9rHwUJdGwRpqVzWl0bBDUmtLo2CFglyl0bBCwWLlXLJKxmHbPtB1xtKnGm1ltRrxSGlKB000iuMWaaNr3gOG0Lz2XK2enLdE62oqhXz/ANA/lHe5BTfR4+q8x8br/wDKeweiFw7e4Rs2igabtbY8T6rSTK9ZI0sfJcHEEN9F1WKP0hj6Zv76Ynk5h4Fc9vOCvOeA/p43MI+8uPJyc5fQ8h/034j4BWzMu3SScPwphZ7EoH4R0aj5B/xC8nKbzyn/AJO8Vf4rrVIIkESCLhnrZl2fLPtN+etA7iY3bG93NBKwXAYlV+czk2c3gHy4djaHFd9LvfEwpJbXItxIC0ErXGzdZ6Nag53O8yK8DLOr89SEDuvHujBijbz5B1a1bjo6uTmRO69XjZQk3nYm1eTZYb86+s+tI7o00lK3a49VvFXGZErX45reu/gFBzeXdouE1mikbG0Npp03b3fGOVRYMjvxJPcrTf4eI1yzdgA7yfJQk5azrleGmHV7lurI7CqkStkqnfdx2/D6rBoskxfeS3/F5NXzk5JbnkmnHPMbWr1AwdHWHnvt1geCw2qyLF93HnfhJ/UpiXyPn18iUd69xH31CIjSg8+Ud5Unx6Jg/lQH8rfC6lZbNpaC9KGm/PdB+4FQ5PTDF5PAeqhd/EFQebG0cST4WUi1mnmKVcmWEcyVq9ZTGQymHyuPX6Ku7LVcdrRwHqSni7lW/L2o2NwDSfvOGJQ2P5Ye8lV3ZUrTzpuwNHkul+zLLLaWnrXdcaTSjYeaKBTRRKUHRWJ2GZvMiA6iudK5shJkfclcJksnUaZh5f8AqD3pbAiTOrDsHcorQb/FL2Tg968r/V/zEZ/3nR3LP8j3deFTOTnxDx6Zr8XIAVm8dyxeD3dBM5OfEPDpmv6kLVm8dyx/t93ivcOZOH3ryemc/mYxar22/Kt2viGBI7V7CXyeXofeR/qh3qQRGhZU7WA/9VKKgDB7h1lefzasRfItFSfOda/jREZbJthB6vRTNrZW82Z3/Y+a9/F5KOeQtRB5+BX91aYjIj+aHxCsNylWDmzHsafEKTkMhZ1hh9mXmpdbb6Sld9tYNFJKaghRoaHfGI3U7HBwaR138VFVVNRUgaRwNhbC3gqlM5qrQTyQy55rmP20pjoCuhO9c00z1EzOQ1oN8qUc6txf3FGJRVQn5loYXjYo+WlXJd9pT7bjSUuoUouIWmgCgTpGwRIXBzSGm+pagFpF1Zs5VrsTM4HGHEuI4FAqnaFLqMca4jtjzc1NM03LT2L3WRayBsGYXgG51EgblwWDlXNyaShh0BsqKrikIIqdJrgrVtiblcZAEjNYAF77uhQTZAe9zpIpRrJNiN5viD5K0SWduYT5aXac3trWg9igoRsHUzsHEcRfwVCTI9dHg0O4H1srFI52JNXlUPM7yi8ntQSe6NxT53McD1qhLHLF96xzeI1duCs1m5Uycx5KZaUT728Ar0VUPdEb4JGc5pUbZGuwKmIiW6/KzCQE1oNeoRaq5Jn1JiY47La7bAu9kuCkjye2pljBIvc2udTiFYZDJCeeALcq5Q63LqBTbxyDToiDkjf/ANJB1XK2d/EDGi0MR67N8LqwSeaqbVi66w0N19ZHckd8bCOmb9R7lTky5WO5ua3qJ8dXcvucibNY/tVpgkaUoUyg+jxlROxv+OEdYJ8Vz5coVL9Ukx6rN8F6GayeY0IcmFDaHzX0ylBiwGVZ1ah2eSovkiJu4knpufFeRnGkmP7JZqBvIaR08VKjGeRyu57/ABK107BzWrlms702fJssNjeFqP3gO6Nm5Pj2klampdsCh5rONaK/1i4NiG2h3lJPfEraOEbFoZ3naomZylnHOXNPn96sDsBAiUQxjBo7FoZHnEqLdcKzVais7VEk98SAWwWt7r3Yk1q5DaleahR9QgXAYlM0nYu9nJ2bXyZWYP7l2nbdpGhmjGLh2rbRu3LzaOTs1Lo4R9hbaCQm8sAYmpApWuoxhk0bzZpuUMbmi5C6LGyRm5tvhJdoOIqUkhxoUI1EFQIOIOjWIxJURxmzjbtWWxucLhd4zb2l8m/8rHtxHyyH6u4rbQSblx2pkXPS6C47LqCE4lSShQA2m4okDfojdlTE82Dtaw6J7RchRdl2Y7MuBthF9ZBISCkEgaaXiK4aoke9rBdx1LRrS42C6LWyemZUAzDKmgo0BUU4nTQUJrGrJmP1NN1lzHNxCjIlWq6l2U8BeLDoG0tOU7aRppG7x2rOYdy52HSg1QopPzSQe6NiAcVgFSctlNON8iafG7hFkdhJERmGM4tC2EjxgVLyuci0UfrF8bFttHvCQe+IjRwnZ4rcTvG1TMrnfmh5RlhzmvpPrUO6Ijk+PYSFuKl20LoOcSQf/tVmpJ2pDK+9QSY15HK3mP8AELbTsPOagdyef1OSyj9On1XkCNXMqra7OHUVuySNpuwlp6Lheycg5F/+x2mkn4Kyys9gKSIrva3/APSHsuFfiyjVM5kx67O8VyT2a6dRi2pl4blKSo9ChT7UQGGmdgSO9dGPL1W3nNa7tafMdyrdqZMTbIJflXUpAxUEhaQBrKkVAG+JGQytP8mUcMO4rZ2VKGb+pgt02B7xYrklLZmJcDgH3WxsStV2nmk07onpZHTSujmAJF9m4jaquVqKngpmVFMSA4jbqsQTt17FwDyZ5j+MRP8A7gOI/SFep/7EeDv1latnQyhmZVMomXeU0FtEquhNSU3AMSKjSdBET0cLH5xcL+yvMTvc0CxWWTtovPeWecc+kWtXrMdNrGt5osqhcTiV4k7OddwaZcc+jbWr7oMHPa3nGyBpOAXtaNnOy6gh9tTaikKCVChumoBpqxB7Iwx7Xi7TdC0t1FebJlEvPNtLc4MLUE37t4JKjQVFRhU6a4Qe4taSBdGi5stSZzONgceaWVUwuoQkd5UaVjmnKJ2NVsUo3rJ5uWU0tbbgotCilQ2FJofVHTa4OFxgqZBBsVsuQOTEoJCXdmZdpbjp5TiAom+s3BQ4cmkcmpnk0pDSQAr0UbcwEhVrPPKhp+WDSUto4NRSlCQkBQVicNdLvZFigOc119aiqRYiy0Bm3HEWOmbFFuplkuG9WhUEi9WhB1GKJiBnzNl1YDzo87oWeeM603PJtN9Rl1X8Ri/yKAYnvCrcokOxR2UOWs68yuWnWkUWAoXm1tuJINUrFToqNYxFYkipo2uD2HzWr5XkZrgrlmLP6PM/Sj7giplHnt4KalwKq1sZR2smYfS25M3A64E3Wqi6FkJobmIpSLMcNPmAkDAbf3UbpJM42Wk5uZ2belFKn0qCr5CS4gIUpugxUmg1lQrQVA6Tz6psbX2jVmEuLftLLcg20G2m+CpwYdeKKaLgS5dpupSOlUk8nN8bDyVSL73V0qaz4LKpmWQKkhtRA3rXTtN2Icn6mOK3qecArVZFjStiyZmHkhTwSL66ArUtWhtuugVw1aKmKz5H1Mma3DZ6lTNa2JtyqwvPG9fqJVu5sLir3pUp3RY+HNtzlFyo3wUbl7llLzzDYZYCHiqrqlIRfSE6EpWBiFE11cnEYxJTUz4nkuOrYtZZWvGoKhxeVda3ZGbGW8GZ8MW43MOGnEWkcZVVBuigQVBIx5jHLkrX55zNYHu6uNp25ozsVS84GS6bPfQ2hS1oWi+FLu1rUgjAAYYelFumnMrbnFQTR5hsFBWXIKmHUMoKQtZupvEgE6hWhpXREz3hjS47FG1ucbBTM/kLaDIJVLLIGNUFCxz8Uk90RNqonYOW5heNirZAMWFEu6Qth9mnAvutjYhxYHYDSNHRtdzgFsHuGBWp5I22/NWTaCphwuKQh1KSQkEDga0wAridJjmzRMjnYGi2Hircby6N11kjvJT0eqI6P+sk/F+oLv5V/tFP+D9BXkeTPMfxjR/9wHEfpCsU/wDYjwd+srQs836j9Cr/AI4t0Hz8fVeVqflWbx0VWW22bOGyrDadpVwhK7qtZfWFXd1EK7o4726epI96grzTo4rr3ywshu2JBEzLYupSVt6Lx+GyrfUdChsJjEEjqeUsfht9UkaJWXCxALKTUYFJrzEf/ojsWvqVHBb/AJaW4ZVMnNjFvhQh2nxTyCSegoSrnSI4dPFpC5m22riF0JH5oDlSM8lg0cbnGRVL1EKu6CunEV1kinVG2LlBLqMbtigqY9ecFYstZwSabKlkmgS80T5jN1BruPCV6Igp26TSPO496lkOZmgLhz6y3ucq5sWtHpgK/wCMxvk463DgtaoagVYchZ4psVp0AKLbTlEnAEtKWKV1cmIKhv8AuCOkd6kiP8oKkvZ5JgjiS7KfOUtXquxcGTm7XFQGqOwKmlEzaUwtxKFOuuKqopBuJwoKnQhIAAxOgCLd2QsAOoBQ2dIbrS8xfkZrX7qnEaDxY5+Uec3grNLgVxzOdh5madbcYbW026tHEKguiFFNakkE0Gig6I2FA1zAQdZCwakhxBCs2WUu5aNn8LIvropF8ITQB5OtCsLwVgRStKggjZWgIhltIP2UsgL2XaVmuaNFbTa3IcP2SPxjo1p/knqVWn56ms6kwlNsSqlmiUIYUrcA+sq7hENGLwOt0+CknNpBdWXPRKrXIJUgEpbeStdNSbq03uYFY7Yr0DgJbHaFLUAlmpYfHZVBKwRaLmiyU4d3wt1PuTR9zB0LcHvt4R96mwxQrp81uYMTjw/dWKeO5zivlnEypdM+2tKXEtSiwW7yVJC1JIvqxAqDS6N2OuFLA3REHFyzNIc8dCsueWTS9JMzSMQ2oG9/lvACvpBEV6BxbIWHb5KSpF2hyoWbKU4W05cUwQVOHqJJH2rsXqt2bCVXgF5AtrlbbC59+TNOI02sDbeKr45gCj0o5BitGH9JV4PGcWrEG7JUxayJZOBRNISnzCsEV2jgyKjZWOwZA+AvO733qhm2kt0q1552mGSw2ywyhbl5a1pbQF0TQJFQNZJ9GKtAXOuSTYKapsLABec3P9z2nzO/7AhVf1EfV4pD9273sWau8lPR6ogo/wCsk/F+oL0OVv7TT/g/QUHkzzH8Y0f/AHDrH6QrFP8A2I8HfrK0LPN+o/Qq/wCOLdB8/H1XlanYqHY0gZiYZZH+I4lB3AnjHoTU9EXpH5jS7cq7W5xAW85dZLLn2WmG3EsoQu+SUlXJSUpAAI+EdeoRxKacROLiLroSx54suTJOymLJCm3J9Cg4ocRxTaAF6KpBVWpwGnUI3me+o1hmCxG0R6rql53ck+Bc8LZT7k6aOgDBDh99uSv73nRboajOGY7EYcP2UFRHY5wVht9lUxk60oAqUhllZ2+53Qo+iFGIIyGVZ4lSPBdD2L5ZsbWbm5JUpNEHwcoKSogAoCgps1OtKkU5gnbGauMxyZ7dvspA4OZmnYqtnZtMP2glLbiSltCEpUFAoClEqKqjUKivmxZomZsVyMVDUOu9T+cvKmRnJTgmn7zqFhxFG3bpIBSReu0FQo480QUkEsb7kaupSTSMc2wK5Mkc4MpJSLcs4286oXyq6hu57opSinjLBI41NGMbzUkkkheCAsRzta2y905yJBvyNmpHVYR91JjHI5Tzn+KcoYMGrntTOwpxlxpuVS2FoUi8HcU3gRUAIAqKxsygAcHF3d+6wam4sAoHJLLlyz2lNsstKvKvKUsrqTSgGBAAAHriaalErruJUccxYLAKAtee4d5x4oSguKK1JTW7eOJIrUipx6YnY3NaG3wUbjc3VjyazhTEiwGGm2lJBUqqw4TVRqdCgAIrzUjJXZxJUrJ3MFgvlZGWfATbk2JZrhHAQUpUtKBeNVKAJVxlUFcaacMYy+mz4wzONgsNms7OsuTLLKT8oPJeLIaWEXDRZUFAEkGhSKHjHbXCN6eHQtzb3WJJM83srPkjnPUw0GJttTzaRdStNL93RdUFEBYphWoO2umK09CHHOYbKWOosLO1qRVbuT6jeMsAdnAqA7Em7Eeiqxqv3rbPgOu3cq/ldaEjOvyrcspEtLoSoLVwRQEXlAmiUpxJCRTVU4xPA2WNri7WVHI5jyANQV1t3LOXkpFtNmuS7hSpKAi9W6mhJUpAUFGpFK7V1ipHTPkkJlBCndK1jfsKCls8Tuh2VbVtuLUnuKVeuJjk5uxyjFUdoV0l5tFr2Y7cbLfCJWgINOKtHJIIwpeAMVC008wucLKcESMVFzHSd6afdI8m0E46i4qvb7kYu5QdZgG/35qvSj7RK5lW/wAFlCt6vEL/AAK9l26GewFIV1Y20WdShvRfzWM+011dbXsCtuSkwBxS2tSvOZTdB/8AKj0Ypsl/2zm9I7//AIp3M/mhyoWeKcv2iU/FNIR0mqz3LEXaFtor7yq9QbvUzm6/ue0+Z3/YERVX9RH1eK3h+7d72LNXeSno9UQUf9ZJ+L9QXosq/wBpp/wfoKf4Z5j+MaP/ALh1j9IU9P8A2I8HfrK0LPN+o/Qq/wCOLdB8/H1Xlan5VBZtZqXYm/CJpxLaWkG7UKKlLWLoolIJNElXaInq2vczNYMVHCWh13Lozk5Tom5hKpZ90tcGElHuiE3gSb100rUKGNPexrSQGNtngX6iszSBx+yVS7oi5dQWVttHOJPPNloqbS2U3ClLaTVNKUN+9XCKraSJpvrv73KZ07yLKFcygmikI8JeCEgJCEuLSgACgF1JApTdEohjBvmhaZ7t6iyQcMIl1rRSEtYsy55OXeV5rThHaBEZlYMXDtC2DHHAKVl8hLRXolHOsW0/eUIjNVCPmW4hk3KSYzW2grShpHnOD+EGIzXQjethTvXezmgmzynmE8xcV/AI0OUI9gK2FK7eukZoFDlzraf3ZPrcEa/EBsae39ltybpXkZrZccu0kei2PW4Yxy52xnvsTkw+pefFtIjTaSe1j2octl+jxTk7Pq8E8W0kdFpJ7WPahy2X6PFOTt+rwQ5rJdXItFB6rZ9Tghy54xZ77E5MPqXqc0CjyJ1tX7oj1OGM/ERtb3/snJulcz2aCbHIeYVzlxP8JjYZQj3FamldvXA/mttBOhDS/NcH8QEbiuhO9YNO9RkxkJaKNMo4fNLavuqMSCqhPzLQwv3KLmbGmG/KS7yPOacA7SIkEjDgQtSxw2LgvDbEi0UtZmUs3LpCWZh1CRoSFVSK4miTUDE7IifBG/W5q3bI5uBUpYWX01KFZbDKuEWVrKmwCpR0klBTEUlJG+176lu2dzVX7UmuGdcdu3eEWpZSCSAVmpoTjSpMWGNzWgblG43N1sdhZ0JJTbQmC4h1KAlSi2SCqgvEFN40JFY5MlFICc3BXW1DLC6ynKyfExOzDqTeStxV044pHFScfmpEdOFubGGlVJHZziVes3X9z2lzPf7AilVf1EfV4qeH7t3vYs1d5Kej1RBR/wBZJ+L9QXosq/2mn/B+goPJnmP4xo/+4DiPAKen/sR4O/WVoGeQ/wBg+hV/xxcofn4+q8tU7FT5DJice8lKvKG0oKU+kqg74tunjbi4KARvOAVhkc1c+ul5LTXnuVPYgKHfFd1dEMLn30qQU7zipdOaltrGan0NjWAlKftLX/DEXLy7Uxi35MBiV4Ni2Ax5SaW+diVqVX6lH4xnSVbsG299KBkINr399C8/nBYjODMgp2mgqbBHa6snuiFzpfnlA6/RW46OR/Mhceo+JXuM6Ibwl5BpsaiVgfZQgeuK7nQfNITwB81eZkmudhGBxI8rrhmM6U8rkhhA3IWo9pXTujTTUo2OPYFZZkGrdznNHafIKMfy7tFemaIGxCGR/DWMcriHNj7SVZb/AA47F83Y0DzKj38oZxfKm5g8zqwOxJEYNaRgxo6lMz+H6fbI49Y9FbrAydbnrMedKnlzSA4AVPOkXki8jilVMQQInp615cM61r67ALh5VyeynkLGXta4ufe1ZfQHGO6vPrzdGwQuiXYJZapJWJJ2vJgyzbMvONDjoSlKUqO8AchVKhWNMRtjiVWnjdYPNtmtdvJ09O1382MOG3UNXSFRLWsN2WVdfZLZ0cZIunmVoV0GKRrKhuLyvWQ0OTZxeNjTw9MVwhlOoDojYV9QPm8PRZdkOhOMfeR5rpYm3EYIdcTsCXHB6jGeXy7bHqCjOQKO2oEdZ81eskbFtV9QUqZmmGdanFrKjuShdSec0HPoiRtU53OY3ssuJW0VFACI5HF264I6zbwXHlDlrNykwWpefMylGClLaYpe1pBA41NZwx5o6UVNHI3Ocy3WVwHyua6zTdesrncnU8tDCx5q0ntC6d0Zdk+I4ErAqXrvGdZp3CZs9CxrIUlX2Vo/GI+QEc1/vqW3KQcWr3ZtmxJmoVIuNkCpuNEUG2rKqgb6Rgx1TMH36/VZDoXbPfUvUZP2E/5KcUydinLvc8mvfGdLVNxbfq9FjMhdgffWvDuaQLF6WnUODUFIH3kKPqgMoW1OahptxULPZr7Qb5KG3fo3E17F3YmbXRHbb31rQ07wq7P5PzTFeFl3kAayhV30gCO+J2zRuwIURjcMQr9m4NbGtKmx3/YEU6r+oj6vFWIfu3e9izV3kp6PVFej/rJPxfqC9FlX+00/4P0FeUCqDzGI5CBlC53jwCsUwLsh2AubO/WVqTmdVCUoDMopakpCb7qkppQAGgAUSMNojDmxAnOkHVrXJiyfWS2zYjxNh461DT+c6fcqEFpkariLyh0rJHdEenpm4NJ46l0I8gVTue9reF3eigJ3KKce8rNPKGwLKU9iKCMCsJ1Rxjsv77FbGQKeMZ00h7Q0e+tQxKK6iSeck+uJRy+QbQOpvotLZEp8c0nrf6qXkrAmnfJSr6ht4NQT6SqCIzSPP3kg7brb47Sx6oYj2Bo99Sm5LNvaLmlttr6RxJ7kXocnp24vJ4C3iqz/AOIKh3MjA4knwspuVzQvGnCTaE7QhpSu9Sh6o2HJm4MJ4n0VSTK1c/5wOAHndS8tmjlh5R99fMUJHcmvfG2maOaxo6rqq+oqX86V3bbwUk1mxs4cpla/Oee/BQjIrJRhYdQVd0TX87XxJVCzn5MNyTrK5dFxlxJSQCogLQa1qSTilX2TCZzp4Dnay036l08iytp6sNwDxbrxHp1r7ZprcDEyWVmiHwAK6A4mt30gSOe7HOjdY2Xey1TGSESNxb4H09VAZxcnTJTagBRl0lbR1UPKR1SacxTHpaWbSR9IxXgZmZrlV4sqJIIvvIzrjCw4ytTa06FJNDzbxuOBjVzQ4WcNSyCQbhX+zM7bwSEzTDb41qBuE7ymhSTzUii/J7DzTbvVllU4Yru8YFlqxXZxr9FLHvKhFc5MdvHvqVtuVJQNT3dp9V7HOlKND9GkCDv4JvvQFRs3Jp2kKKSvc/nEniVV8pM4k5NgovBls4FDVaqGxSziRzUBi3FRxx68Sqr53O1YKoxbUKQRIItZyKlxZdmuzzwo68BwaTppjwaesSVHdTZHEyhUAusMB4rr5LozNIGb8egLNVkrVjValEk4ElROJNBp1mKNNHM8kRm1umy9nXzUdOxunaCDqAtf2Avi0tIVVJuqGtJKVDsoYtl1dGNYJHUVyhHkSo5pAPEs7jYKcksqp5ryc29zLIWOxYMRcsF/5kY8Fs7+H4nC8Mp7nDyVgkc6U6jBxLLw3pUhR6UmndGRLTOxu3v/AHVSTIVWzmOa7tB8x3qRnM5rL0tMNLlVtLdacTVBQtJUpBSCo8U6SMaGJ4mRl7S2QGxGOrxXNno6qNpz4j1a/C6y93kp/wC6o2o/6yT8X6gullYEZJpwf+H6Cpiy8mpx4e5yryt5TdT6S6CNaqma+YvLwAbdOwblrk7LLaakbEIySL7gNZJ89yssjmunl04Qssj5yipQ6Ein2oh0NM3Eud2D91tJl6rfzGtb2k+Q7lYJDNC2PLzTi9zaUIHNU3jGwkibzIx161RkrayTnynq+z4KwyWbiz28eA4Q7XVLV9km73Rk1ctrA24WCpmJpN3az061YZKzGWRRpptsfMQlPqEQue52Jutw0DBdcarKQRIIkESCKDyysAT0qtmtFcptXwVp5J5joO5RiWGTRvvs28Fq4EjVjs4hfnxaFoWUrBQ4hVFDQpKkn+euK1TBon2GBwK9vk2ubWQ5x5w1OHT6FanYtqsWzK+BzhuzCRVK8AVEDBxGq9TlJ146tElNUOY64x8V57K2StES9o+we73sKzXKfJeYkHLryaoJ4jqeQvmPvVfNOPOMY9BDOyUXb2LzD43MOtQsTLRIIkESCJBEgiQRIItDyOyGCU+GWlRphHGDa8CvYVjSE7E6VbKaedVVoaC1h17/AEVylpHyvAtcnAKMy3yqVPO1FUsIqG0HvWr5x7hhtrw7OlcGtHBe8pKaLJ8BfIdfzHyHvWVc80+SZQPDX00UoUZSdKUnS4dhUNGwV2xfkzYmaFv4jvO7gF5Oqqn1cxmdqHyjcPU7VoE/ZLD4o8y2556Eq9YiFr3N5psoC0HFVyezaWe5UhpTROtpa0/ZJKR2RPyuS1na+IBWrWBhuy4PQSPBV6ezQj/AmlDc6hKq9ZJT6o1L4Xc6MdWpXY8oVsfNlJ42PjrVens2doN1uJaeGq4uh7FgDvjTQUzsHEcRfwV6PL9S3nsa7gSPVVu1Mn5trByWeTjp4NRT6Sajvi3QwCKQuzwRbhu2FVsr5UbWU4jDCCCDsIwIxHHcv0tSKCoJBEgiQRIIkESCJBEgiQRIIqJnCyE8M93l6JmAKEHBLoGgE6lAaFdB1ETskaW6OTm944LeGaWnk0sR17RsI3FY44hbThSsKbdQcUmoWkjEHaNoIirPTPi14t2Ee9S9hQ5TgrG5uDtrT71j2VerDzjG5wM+2JhoihVRJVT5yTxV8+B540ZMWm6p1mQ2Sa4dXQcP294LpcyMsue40jM8Cs48GcQP3ayFjoNI6UWUnfNr7ivM1OSpYec0jpxHaoS0M1M83Xg+CeGq6u6rsWAB2mLra6I43C55pnjBQr+RNoI0yjvVCVfdJiYVMJ+YLQwvGxcasm5wfqkz9Q97MbaaP6h2ha5jtxXu3ktOq0Skx0tOD1gQM8Q+YdqCN52FSErm9tFzRLKSNq1Np9aq90RmrhHzeK3EEh2Kfks0zoF6bmWmUDTdqo03qVdSnviu/KLBzR26lLHSPcbeGtdzU/ZNmYyyDNzA0OEggHbfpdT1ATHOmrnv1X6gu9SZAlcbuGaN5x7P/iqGUuUz86q8+rig8RtNbiScMBpKt5qYrRxyTus0L0FqTJkWc426cSegemG9XHIHN2pZTMTyKJFChhWk7FODUPmduw3QWU4zYzd213kPVeWra6Wtdd+pgwb5nefBa1FdVkgiQRIIkESCJBEgiQRIIkESCJBEgiQRIIkESCKGyjyXlp1NH26qHJcTg4nmVs3Go3RLHM+PDs2LUtB17VmVt5rJlqpllpfRqSqiHOb4Cueo5oy5lPLiM09Gsdi6dPlirg1Os8dOo9vrdUu0bOeYNJhlxqmtaFBJ5lUunoMRmgkOuMh3A6+wrsQ/xBSu+8BYekXHaL+S6pDKSaa8lMugbL5KfRJI7ogdDNHi0hWg7J9TgWHsv5FTLGcW0E6Xkq85tv8AACI9I4I7JFI7BvYT+66k50Z7/JP7tXtw0jlH8Dpv+Xb+y9XM508dbI5m/wCajDSOQZEpRv7f2UfNZdz69MypI2IS2nvCa98M9x2qZuS6OPXmDrJ9VAzc+t5Q4Vxbqq4XlKWa7gSTEzKSd+vNPE6vFaPylQUosHN4N1n8vmp+w8hJ2aoQ1wKPhvVThuRyj2Ab4sNpoo/vHXO4eq5FRl+R+qnZbpd5D1K1HJXIGWkiHCOGfH+IsDi+YnQjnxO+MvnJbmtFm7h571xHF0j9JIS528+9StsQokESCJBEgiQRIIkESCJBEgiQRIIkESCJBEgiQRIIkESCLwpIOBxgih53JOSeJLkqySdKuDSFekADErZ5G4OK0MbTiFVLeyEkGwShi6dzj1Oy/SJ2VMjtRN+oei0zQzm6uBIWc21ZrbZNwEdZZ9Zi6xrXYtHYPRYdUztwkd/2PquKyZRK1AKBOPwlfgY2fFG3Bo7AsNqqgnXI7/s71Wo5M5DyLgCnGLx+c48R2X6RQfUSN1NNuoei2zc8/b18SSrvZtiy8v5BhprehCQTzkCpis+R7+cSVIGgYBd8aLZIIkESCJBEgiQRIIkEX//Z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9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359AF-AABC-4BA9-81BB-924AA1664CE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982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365ED-3810-413A-9A54-0A820059046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273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gravwave_wash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32" name="Object 8"/>
          <p:cNvGraphicFramePr>
            <a:graphicFrameLocks noChangeAspect="1"/>
          </p:cNvGraphicFramePr>
          <p:nvPr userDrawn="1"/>
        </p:nvGraphicFramePr>
        <p:xfrm>
          <a:off x="0" y="0"/>
          <a:ext cx="1524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" r:id="rId15" imgW="5880240" imgH="4292640" progId="">
                  <p:embed/>
                </p:oleObj>
              </mc:Choice>
              <mc:Fallback>
                <p:oleObj r:id="rId15" imgW="5880240" imgH="429264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52400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EFEFB4-4449-46FB-B57C-850FC34A6AE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3" name="AutoShape 9"/>
          <p:cNvSpPr>
            <a:spLocks noChangeArrowheads="1"/>
          </p:cNvSpPr>
          <p:nvPr userDrawn="1"/>
        </p:nvSpPr>
        <p:spPr bwMode="auto">
          <a:xfrm>
            <a:off x="17463" y="1219200"/>
            <a:ext cx="9126537" cy="31750"/>
          </a:xfrm>
          <a:prstGeom prst="roundRect">
            <a:avLst>
              <a:gd name="adj" fmla="val 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D49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ravw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-31668" y="990600"/>
            <a:ext cx="9144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Maiandra GD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FFFFFF"/>
                </a:solidFill>
              </a:rPr>
              <a:t>LIGO’s Detection of Gravitational Waves from Two Black Holes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4191000"/>
            <a:ext cx="91440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Maiandra GD" pitchFamily="34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Maiandra GD" pitchFamily="34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Maiandra GD" pitchFamily="34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Maiandra GD" pitchFamily="34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Maiandra GD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3000" b="1" dirty="0" smtClean="0">
                <a:solidFill>
                  <a:srgbClr val="FFFFFF"/>
                </a:solidFill>
              </a:rPr>
              <a:t>Gregory Harry</a:t>
            </a:r>
          </a:p>
          <a:p>
            <a:pPr>
              <a:lnSpc>
                <a:spcPct val="80000"/>
              </a:lnSpc>
            </a:pPr>
            <a:r>
              <a:rPr lang="en-US" altLang="en-US" sz="2400" b="1" i="1" dirty="0" smtClean="0">
                <a:solidFill>
                  <a:srgbClr val="FFFFFF"/>
                </a:solidFill>
              </a:rPr>
              <a:t>Department of Physics, American University</a:t>
            </a:r>
            <a:endParaRPr lang="en-US" altLang="en-US" sz="2400" b="1" i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200" b="1" i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2000" b="1" i="1" dirty="0" smtClean="0">
                <a:solidFill>
                  <a:srgbClr val="FFFFFF"/>
                </a:solidFill>
              </a:rPr>
              <a:t>February 17,2016</a:t>
            </a:r>
            <a:endParaRPr lang="en-US" altLang="en-US" sz="2000" b="1" i="1" dirty="0">
              <a:solidFill>
                <a:srgbClr val="FFFFFF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7086600" y="6553200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aiandra GD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aiandra GD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aiandra GD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aiandra GD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LIGO-G1600274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Interferometers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770434"/>
            <a:ext cx="6858000" cy="2971800"/>
          </a:xfrm>
        </p:spPr>
        <p:txBody>
          <a:bodyPr/>
          <a:lstStyle/>
          <a:p>
            <a:r>
              <a:rPr lang="en-US" dirty="0" smtClean="0"/>
              <a:t>US has two sites</a:t>
            </a:r>
          </a:p>
          <a:p>
            <a:pPr lvl="1"/>
            <a:r>
              <a:rPr lang="en-US" dirty="0" smtClean="0"/>
              <a:t>Livingston, Louisiana (LLO) and Hanford, Washington (LHO)</a:t>
            </a:r>
          </a:p>
          <a:p>
            <a:r>
              <a:rPr lang="en-US" dirty="0" smtClean="0"/>
              <a:t>4 kilometer-long beam tubes</a:t>
            </a:r>
          </a:p>
          <a:p>
            <a:pPr lvl="1"/>
            <a:r>
              <a:rPr lang="en-US" dirty="0" smtClean="0"/>
              <a:t>Entire 8 km length in vacuum </a:t>
            </a:r>
          </a:p>
          <a:p>
            <a:pPr lvl="1"/>
            <a:r>
              <a:rPr lang="en-US" dirty="0" smtClean="0"/>
              <a:t>Low seismic noise environment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4" y="1547256"/>
            <a:ext cx="3088301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00400" y="1447801"/>
            <a:ext cx="5943601" cy="24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D</a:t>
            </a:r>
            <a:r>
              <a:rPr lang="en-US" kern="0" dirty="0" smtClean="0"/>
              <a:t>etectors use interferometry</a:t>
            </a:r>
          </a:p>
          <a:p>
            <a:r>
              <a:rPr lang="en-US" kern="0" dirty="0" smtClean="0"/>
              <a:t>Sense tiny motion of mirrors</a:t>
            </a:r>
          </a:p>
          <a:p>
            <a:r>
              <a:rPr lang="en-US" kern="0" dirty="0" smtClean="0"/>
              <a:t>Reduction of noise crucial</a:t>
            </a:r>
          </a:p>
        </p:txBody>
      </p:sp>
      <p:pic>
        <p:nvPicPr>
          <p:cNvPr id="6" name="Picture 5" descr="uLHOaerial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5332534"/>
            <a:ext cx="1841500" cy="14873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7" name="Picture 6" descr="LLOaeri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3768968"/>
            <a:ext cx="1841500" cy="148736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333" y="3270663"/>
            <a:ext cx="108113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4" t="19231" r="24832" b="19231"/>
          <a:stretch>
            <a:fillRect/>
          </a:stretch>
        </p:blipFill>
        <p:spPr bwMode="auto">
          <a:xfrm>
            <a:off x="5334000" y="3270663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harry\talks\2016\Detection\if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1676400"/>
            <a:ext cx="8852123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33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620000" cy="1143000"/>
          </a:xfrm>
        </p:spPr>
        <p:txBody>
          <a:bodyPr/>
          <a:lstStyle/>
          <a:p>
            <a:r>
              <a:rPr lang="en-US" dirty="0" smtClean="0"/>
              <a:t>My History with Gravitational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95400"/>
            <a:ext cx="4114800" cy="2133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Heritage High School AP Physics project on gravitational waves 1985</a:t>
            </a:r>
            <a:endParaRPr lang="en-US" dirty="0"/>
          </a:p>
        </p:txBody>
      </p:sp>
      <p:pic>
        <p:nvPicPr>
          <p:cNvPr id="8194" name="Picture 2" descr="https://www.littletongov.org/modules/showimage.aspx?imageid=14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1295400"/>
            <a:ext cx="5254625" cy="30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caltech bridge laborat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7" y="1295400"/>
            <a:ext cx="5038361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4711535"/>
            <a:ext cx="388937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 smtClean="0"/>
              <a:t>Caltech Undergrad</a:t>
            </a:r>
          </a:p>
          <a:p>
            <a:r>
              <a:rPr lang="en-US" sz="2400" kern="0" dirty="0" smtClean="0"/>
              <a:t>1985-1990</a:t>
            </a:r>
          </a:p>
          <a:p>
            <a:r>
              <a:rPr lang="en-US" sz="2400" kern="0" dirty="0" smtClean="0"/>
              <a:t>Class with Kip Thorne</a:t>
            </a:r>
          </a:p>
          <a:p>
            <a:r>
              <a:rPr lang="en-US" sz="2400" kern="0" dirty="0" smtClean="0"/>
              <a:t>Advisor Ron </a:t>
            </a:r>
            <a:r>
              <a:rPr lang="en-US" sz="2400" kern="0" dirty="0" err="1" smtClean="0"/>
              <a:t>Drever</a:t>
            </a:r>
            <a:endParaRPr lang="en-US" sz="2400" kern="0" dirty="0"/>
          </a:p>
        </p:txBody>
      </p:sp>
      <p:pic>
        <p:nvPicPr>
          <p:cNvPr id="8199" name="Picture 7" descr="http://www.campusexplorer.com/media/560x420/University-of-Maryland-University-College-634EB7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372" y="2811735"/>
            <a:ext cx="5334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68593" y="2830538"/>
            <a:ext cx="5160289" cy="6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 smtClean="0"/>
              <a:t>University of Maryland PhD</a:t>
            </a:r>
          </a:p>
        </p:txBody>
      </p:sp>
      <p:sp>
        <p:nvSpPr>
          <p:cNvPr id="5" name="AutoShape 9" descr="Image result for ho jung pai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636" y="3886200"/>
            <a:ext cx="2154059" cy="287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903522" y="6324600"/>
            <a:ext cx="2298223" cy="43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400" kern="0" dirty="0" smtClean="0"/>
              <a:t>Ho Jung Paik</a:t>
            </a:r>
          </a:p>
        </p:txBody>
      </p:sp>
      <p:sp>
        <p:nvSpPr>
          <p:cNvPr id="8" name="AutoShape 12" descr="Image result for syracuse university physics saulson la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7" y="1295400"/>
            <a:ext cx="1743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7" y="1333500"/>
            <a:ext cx="2015289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958" y="3505200"/>
            <a:ext cx="2298223" cy="43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400" kern="0" dirty="0" smtClean="0"/>
              <a:t>Peter </a:t>
            </a:r>
            <a:r>
              <a:rPr lang="en-US" sz="2400" kern="0" dirty="0" err="1" smtClean="0"/>
              <a:t>Saulson</a:t>
            </a:r>
            <a:endParaRPr lang="en-US" sz="2400" kern="0" dirty="0" smtClean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865002" y="1333500"/>
            <a:ext cx="2298223" cy="43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400" kern="0" dirty="0" smtClean="0"/>
              <a:t>Syracuse </a:t>
            </a:r>
            <a:r>
              <a:rPr lang="en-US" sz="2400" kern="0" dirty="0" err="1" smtClean="0"/>
              <a:t>Univ</a:t>
            </a:r>
            <a:endParaRPr lang="en-US" sz="2400" kern="0" dirty="0" smtClean="0"/>
          </a:p>
        </p:txBody>
      </p:sp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372" y="1333500"/>
            <a:ext cx="5234510" cy="363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6516686" y="4494695"/>
            <a:ext cx="2512195" cy="43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400" kern="0" dirty="0" smtClean="0"/>
              <a:t>MIT LIGO Group</a:t>
            </a:r>
          </a:p>
        </p:txBody>
      </p:sp>
      <p:pic>
        <p:nvPicPr>
          <p:cNvPr id="8209" name="Picture 17" descr="http://www.american.edu/uploads/standard/large/LIGO300x20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92" y="1444336"/>
            <a:ext cx="7762923" cy="517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507638" y="1533135"/>
            <a:ext cx="4955552" cy="43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400" kern="0" dirty="0" smtClean="0">
                <a:solidFill>
                  <a:schemeClr val="bg1"/>
                </a:solidFill>
              </a:rPr>
              <a:t>American University LIGO Group</a:t>
            </a:r>
          </a:p>
        </p:txBody>
      </p:sp>
    </p:spTree>
    <p:extLst>
      <p:ext uri="{BB962C8B-B14F-4D97-AF65-F5344CB8AC3E}">
        <p14:creationId xmlns:p14="http://schemas.microsoft.com/office/powerpoint/2010/main" val="13723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9" grpId="0" build="p"/>
      <p:bldP spid="12" grpId="0" build="p"/>
      <p:bldP spid="17" grpId="0" build="p"/>
      <p:bldP spid="18" grpId="0" build="p"/>
      <p:bldP spid="20" grpId="0" build="p"/>
      <p:bldP spid="2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8237"/>
            <a:ext cx="6400800" cy="2928964"/>
          </a:xfrm>
        </p:spPr>
        <p:txBody>
          <a:bodyPr/>
          <a:lstStyle/>
          <a:p>
            <a:r>
              <a:rPr lang="en-US" dirty="0" smtClean="0"/>
              <a:t>Improved Detectors </a:t>
            </a:r>
          </a:p>
          <a:p>
            <a:pPr lvl="1"/>
            <a:r>
              <a:rPr lang="en-US" sz="2400" dirty="0"/>
              <a:t>Active seismic </a:t>
            </a:r>
            <a:r>
              <a:rPr lang="en-US" sz="2400" dirty="0" smtClean="0"/>
              <a:t>isolation</a:t>
            </a:r>
          </a:p>
          <a:p>
            <a:pPr lvl="1"/>
            <a:r>
              <a:rPr lang="en-US" sz="2400" dirty="0" smtClean="0"/>
              <a:t>Wider frequency range (10 Hz)</a:t>
            </a:r>
          </a:p>
          <a:p>
            <a:pPr lvl="1"/>
            <a:r>
              <a:rPr lang="en-US" sz="2400" dirty="0" smtClean="0"/>
              <a:t>Higher power laser (180 W)</a:t>
            </a:r>
          </a:p>
          <a:p>
            <a:pPr lvl="1"/>
            <a:r>
              <a:rPr lang="en-US" sz="2400" dirty="0" smtClean="0"/>
              <a:t>Larger mirrors (40 kg)</a:t>
            </a:r>
          </a:p>
          <a:p>
            <a:pPr lvl="1"/>
            <a:r>
              <a:rPr lang="en-US" sz="2400" dirty="0" smtClean="0"/>
              <a:t>Additional mirror to enhance signal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667000" y="4435790"/>
            <a:ext cx="6643416" cy="242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/>
              <a:t>Data taking at intermediate sensitivity from Aug 2015 – Jan 2016</a:t>
            </a:r>
          </a:p>
          <a:p>
            <a:r>
              <a:rPr lang="en-US" sz="2800" dirty="0" smtClean="0"/>
              <a:t>First detection September 2015</a:t>
            </a:r>
            <a:endParaRPr lang="en-US" sz="2800" b="1" dirty="0" smtClean="0"/>
          </a:p>
          <a:p>
            <a:r>
              <a:rPr lang="en-US" sz="2800" dirty="0" smtClean="0"/>
              <a:t>Currently improving sensitivity for further observations late 2015</a:t>
            </a:r>
            <a:endParaRPr lang="en-US" sz="2800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1" r="20738"/>
          <a:stretch/>
        </p:blipFill>
        <p:spPr bwMode="auto">
          <a:xfrm>
            <a:off x="7749334" y="1905000"/>
            <a:ext cx="1410406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004" y="1447800"/>
            <a:ext cx="2133600" cy="160020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704" y="3205200"/>
            <a:ext cx="1642900" cy="123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/>
          <a:srcRect l="9752" t="4988" r="11758" b="14726"/>
          <a:stretch>
            <a:fillRect/>
          </a:stretch>
        </p:blipFill>
        <p:spPr bwMode="auto">
          <a:xfrm>
            <a:off x="12865" y="4572000"/>
            <a:ext cx="2686706" cy="182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8907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129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Limited by Earth motion, thermal motion, and quantum mechanics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921327" y="2314553"/>
            <a:ext cx="6952735" cy="4549625"/>
            <a:chOff x="3124200" y="2895600"/>
            <a:chExt cx="6019800" cy="3962400"/>
          </a:xfrm>
        </p:grpSpPr>
        <p:pic>
          <p:nvPicPr>
            <p:cNvPr id="6" name="Picture 5" descr="s5s6s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895600"/>
              <a:ext cx="6019800" cy="396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4565399" y="5107023"/>
              <a:ext cx="450440" cy="492548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" name="Straight Arrow Connector 7"/>
            <p:cNvCxnSpPr/>
            <p:nvPr/>
          </p:nvCxnSpPr>
          <p:spPr>
            <a:xfrm>
              <a:off x="5854012" y="5523442"/>
              <a:ext cx="0" cy="587022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" name="Straight Arrow Connector 8"/>
            <p:cNvCxnSpPr/>
            <p:nvPr/>
          </p:nvCxnSpPr>
          <p:spPr>
            <a:xfrm>
              <a:off x="7218918" y="5101520"/>
              <a:ext cx="261276" cy="594360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" name="TextBox 11"/>
            <p:cNvSpPr txBox="1">
              <a:spLocks noChangeArrowheads="1"/>
            </p:cNvSpPr>
            <p:nvPr/>
          </p:nvSpPr>
          <p:spPr bwMode="auto">
            <a:xfrm>
              <a:off x="4008418" y="5633889"/>
              <a:ext cx="894796" cy="830997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Better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seismic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isolation</a:t>
              </a:r>
            </a:p>
          </p:txBody>
        </p:sp>
        <p:sp>
          <p:nvSpPr>
            <p:cNvPr id="11" name="TextBox 12"/>
            <p:cNvSpPr txBox="1">
              <a:spLocks noChangeArrowheads="1"/>
            </p:cNvSpPr>
            <p:nvPr/>
          </p:nvSpPr>
          <p:spPr bwMode="auto">
            <a:xfrm>
              <a:off x="7510640" y="5283130"/>
              <a:ext cx="755335" cy="830997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Higher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power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laser</a:t>
              </a:r>
            </a:p>
          </p:txBody>
        </p:sp>
        <p:sp>
          <p:nvSpPr>
            <p:cNvPr id="12" name="TextBox 13"/>
            <p:cNvSpPr txBox="1">
              <a:spLocks noChangeArrowheads="1"/>
            </p:cNvSpPr>
            <p:nvPr/>
          </p:nvSpPr>
          <p:spPr bwMode="auto">
            <a:xfrm>
              <a:off x="6098110" y="5756999"/>
              <a:ext cx="1106392" cy="58477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Better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test 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masses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14553"/>
            <a:ext cx="7162800" cy="454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losc-dev.ligo.org/s/events/GW150914/P1500238/fig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70065"/>
            <a:ext cx="8077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2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6476"/>
            <a:ext cx="7620000" cy="1143000"/>
          </a:xfrm>
        </p:spPr>
        <p:txBody>
          <a:bodyPr/>
          <a:lstStyle/>
          <a:p>
            <a:r>
              <a:rPr lang="en-US" dirty="0" smtClean="0"/>
              <a:t>Advanced LIGO Mirrors and Coatings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23568" y="1371600"/>
            <a:ext cx="463436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Fused silica optics</a:t>
            </a:r>
          </a:p>
          <a:p>
            <a:pPr lvl="1"/>
            <a:r>
              <a:rPr lang="en-US" kern="0" dirty="0" smtClean="0"/>
              <a:t>40 kilograms</a:t>
            </a:r>
          </a:p>
          <a:p>
            <a:pPr lvl="1"/>
            <a:r>
              <a:rPr lang="en-US" kern="0" dirty="0" smtClean="0"/>
              <a:t>Very low absorption</a:t>
            </a:r>
          </a:p>
          <a:p>
            <a:pPr lvl="1"/>
            <a:r>
              <a:rPr lang="en-US" kern="0" dirty="0" smtClean="0"/>
              <a:t>Continuous connection to suspension</a:t>
            </a:r>
            <a:endParaRPr lang="en-US" kern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4961" b="10386"/>
          <a:stretch/>
        </p:blipFill>
        <p:spPr bwMode="auto">
          <a:xfrm>
            <a:off x="609600" y="3962400"/>
            <a:ext cx="3225113" cy="271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219253" y="4098325"/>
            <a:ext cx="4924747" cy="27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Optical coatings</a:t>
            </a:r>
          </a:p>
          <a:p>
            <a:pPr lvl="1"/>
            <a:r>
              <a:rPr lang="en-US" kern="0" dirty="0" smtClean="0"/>
              <a:t>Reflect light </a:t>
            </a:r>
          </a:p>
          <a:p>
            <a:pPr lvl="1"/>
            <a:r>
              <a:rPr lang="en-US" kern="0" dirty="0" smtClean="0"/>
              <a:t>Form resonance cavity</a:t>
            </a:r>
          </a:p>
          <a:p>
            <a:pPr lvl="1"/>
            <a:r>
              <a:rPr lang="en-US" kern="0" dirty="0" smtClean="0"/>
              <a:t>Very low absorption</a:t>
            </a:r>
          </a:p>
          <a:p>
            <a:pPr lvl="1"/>
            <a:r>
              <a:rPr lang="en-US" kern="0" dirty="0" smtClean="0"/>
              <a:t>Low thermal noise</a:t>
            </a:r>
          </a:p>
          <a:p>
            <a:pPr lvl="1"/>
            <a:endParaRPr lang="en-US" kern="0" dirty="0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7" t="26405" r="24099" b="5205"/>
          <a:stretch/>
        </p:blipFill>
        <p:spPr bwMode="auto">
          <a:xfrm>
            <a:off x="4814726" y="1377777"/>
            <a:ext cx="3733800" cy="273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03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Gravitational Waveform from Binary Black Hole </a:t>
            </a:r>
            <a:r>
              <a:rPr lang="en-US" sz="4000" dirty="0" err="1" smtClean="0"/>
              <a:t>Inspiral</a:t>
            </a:r>
            <a:endParaRPr lang="en-US" sz="4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599"/>
            <a:ext cx="8229600" cy="508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3" y="1413161"/>
            <a:ext cx="7079673" cy="530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639163"/>
            <a:ext cx="6477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39163"/>
            <a:ext cx="7772400" cy="400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of GW150914</a:t>
            </a:r>
            <a:endParaRPr lang="en-US" dirty="0"/>
          </a:p>
        </p:txBody>
      </p:sp>
      <p:pic>
        <p:nvPicPr>
          <p:cNvPr id="4" name="Content Placeholder 6"/>
          <p:cNvPicPr>
            <a:picLocks noGrp="1" noChangeAspect="1"/>
          </p:cNvPicPr>
          <p:nvPr/>
        </p:nvPicPr>
        <p:blipFill rotWithShape="1">
          <a:blip r:embed="rId4"/>
          <a:srcRect l="1206" r="476"/>
          <a:stretch/>
        </p:blipFill>
        <p:spPr bwMode="auto">
          <a:xfrm>
            <a:off x="152400" y="380999"/>
            <a:ext cx="7857876" cy="63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Users\harry\talks\2016\Detection\chir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431087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atchedFilter_shownSlow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793" y="416074"/>
            <a:ext cx="31623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6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Discoveries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6566" y="4191000"/>
                <a:ext cx="8991600" cy="2362200"/>
              </a:xfrm>
            </p:spPr>
            <p:txBody>
              <a:bodyPr/>
              <a:lstStyle/>
              <a:p>
                <a:r>
                  <a:rPr lang="en-US" sz="2800" dirty="0" smtClean="0"/>
                  <a:t>Gravitational wave exist as predicted by Einstein</a:t>
                </a:r>
              </a:p>
              <a:p>
                <a:r>
                  <a:rPr lang="en-US" sz="2800" dirty="0" smtClean="0"/>
                  <a:t>Black holes exist with masses about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30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US" sz="2800" dirty="0" smtClean="0"/>
                  <a:t> solar mass</a:t>
                </a:r>
              </a:p>
              <a:p>
                <a:r>
                  <a:rPr lang="en-US" sz="2800" dirty="0" smtClean="0"/>
                  <a:t>Black holes can form into binaries that eventually collide and merge into single larger black hole</a:t>
                </a:r>
                <a:endParaRPr lang="en-US" sz="2800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6566" y="4191000"/>
                <a:ext cx="8991600" cy="2362200"/>
              </a:xfrm>
              <a:blipFill rotWithShape="1">
                <a:blip r:embed="rId2"/>
                <a:stretch>
                  <a:fillRect l="-1153" t="-2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7839229"/>
                  </p:ext>
                </p:extLst>
              </p:nvPr>
            </p:nvGraphicFramePr>
            <p:xfrm>
              <a:off x="1295400" y="1600200"/>
              <a:ext cx="6553200" cy="2225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91000"/>
                    <a:gridCol w="236220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Parameter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Mass of first black hole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/>
                                </a:rPr>
                                <m:t>39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dirty="0" smtClean="0"/>
                            <a:t> Mass of the sun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Mass of second black hole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/>
                                </a:rPr>
                                <m:t>32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dirty="0" smtClean="0"/>
                            <a:t> Mass of the sun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Total mass of final black hole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/>
                                  <a:ea typeface="+mn-ea"/>
                                </a:rPr>
                                <m:t>67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dirty="0" smtClean="0"/>
                            <a:t> Mass of the sun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Mass converted to gravitational</a:t>
                          </a:r>
                          <a:r>
                            <a:rPr lang="en-US" baseline="0" dirty="0" smtClean="0"/>
                            <a:t> waves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/>
                                </a:rPr>
                                <m:t>3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dirty="0" smtClean="0"/>
                            <a:t> Mass of the sun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Distance to event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390 </a:t>
                          </a:r>
                          <a:r>
                            <a:rPr lang="en-US" dirty="0" err="1" smtClean="0"/>
                            <a:t>Mpc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7839229"/>
                  </p:ext>
                </p:extLst>
              </p:nvPr>
            </p:nvGraphicFramePr>
            <p:xfrm>
              <a:off x="1295400" y="1600200"/>
              <a:ext cx="6553200" cy="2225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91000"/>
                    <a:gridCol w="236220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Parameter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Mass of first black hole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78036" t="-108197" b="-4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Mass of second black hole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78036" t="-208197" b="-3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Total mass of final black hole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78036" t="-313333" b="-22833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Mass converted to gravitational</a:t>
                          </a:r>
                          <a:r>
                            <a:rPr lang="en-US" baseline="0" dirty="0" smtClean="0"/>
                            <a:t> waves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78036" t="-406557" b="-1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Distance to event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390 </a:t>
                          </a:r>
                          <a:r>
                            <a:rPr lang="en-US" dirty="0" err="1" smtClean="0"/>
                            <a:t>Mpc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71600"/>
            <a:ext cx="5334000" cy="533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06236"/>
            <a:ext cx="3733800" cy="2796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013766"/>
            <a:ext cx="511628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834" y="9896"/>
            <a:ext cx="7620000" cy="1143000"/>
          </a:xfrm>
        </p:spPr>
        <p:txBody>
          <a:bodyPr/>
          <a:lstStyle/>
          <a:p>
            <a:r>
              <a:rPr lang="en-US" dirty="0" smtClean="0"/>
              <a:t>International Network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51" y="1257300"/>
            <a:ext cx="7467600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66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Hopes and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5791200" cy="5410200"/>
          </a:xfrm>
        </p:spPr>
        <p:txBody>
          <a:bodyPr/>
          <a:lstStyle/>
          <a:p>
            <a:r>
              <a:rPr lang="en-US" dirty="0" smtClean="0"/>
              <a:t>Form International Network</a:t>
            </a:r>
          </a:p>
          <a:p>
            <a:pPr lvl="1"/>
            <a:r>
              <a:rPr lang="en-US" dirty="0" smtClean="0"/>
              <a:t>Virgo in Europe</a:t>
            </a:r>
          </a:p>
          <a:p>
            <a:pPr lvl="1"/>
            <a:r>
              <a:rPr lang="en-US" dirty="0" smtClean="0"/>
              <a:t>KAGRA in Japan</a:t>
            </a:r>
          </a:p>
          <a:p>
            <a:r>
              <a:rPr lang="en-US" dirty="0" smtClean="0"/>
              <a:t>LIGO India</a:t>
            </a:r>
          </a:p>
          <a:p>
            <a:pPr lvl="1"/>
            <a:r>
              <a:rPr lang="en-US" dirty="0" smtClean="0"/>
              <a:t>Tweet from Indian PM</a:t>
            </a:r>
          </a:p>
          <a:p>
            <a:r>
              <a:rPr lang="en-US" dirty="0" smtClean="0"/>
              <a:t>LISA - Space</a:t>
            </a:r>
          </a:p>
          <a:p>
            <a:r>
              <a:rPr lang="en-US" dirty="0" smtClean="0"/>
              <a:t>Upgrades to Advanced LIGO</a:t>
            </a:r>
          </a:p>
          <a:p>
            <a:pPr lvl="1"/>
            <a:r>
              <a:rPr lang="en-US" dirty="0" smtClean="0"/>
              <a:t>Squeezing, optics, seismic noise cancellation</a:t>
            </a:r>
          </a:p>
          <a:p>
            <a:r>
              <a:rPr lang="en-US" dirty="0" smtClean="0"/>
              <a:t>Einstein Telescope</a:t>
            </a:r>
            <a:endParaRPr lang="en-US" dirty="0"/>
          </a:p>
        </p:txBody>
      </p:sp>
      <p:pic>
        <p:nvPicPr>
          <p:cNvPr id="4" name="Picture 12" descr="http://lappweb.in2p3.fr/virgo/Images/virgovi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590800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200400"/>
            <a:ext cx="260411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://egrg.elte.hu/uploads/Optimal_Network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727" y="2639962"/>
            <a:ext cx="4338273" cy="19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199"/>
            <a:ext cx="3962400" cy="296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31" y="2266156"/>
            <a:ext cx="2960822" cy="35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739" y="1981199"/>
            <a:ext cx="5238377" cy="332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30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677893"/>
            <a:ext cx="9142858" cy="6400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524000" y="160336"/>
            <a:ext cx="6324600" cy="98266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r>
              <a:rPr lang="en-US" kern="0" dirty="0" smtClean="0"/>
              <a:t>GW150914</a:t>
            </a:r>
            <a:endParaRPr lang="en-US" kern="0" dirty="0"/>
          </a:p>
        </p:txBody>
      </p:sp>
      <p:pic>
        <p:nvPicPr>
          <p:cNvPr id="3" name="Picture 2" descr="cv11600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73" y="796291"/>
            <a:ext cx="4648200" cy="5788576"/>
          </a:xfrm>
          <a:prstGeom prst="rect">
            <a:avLst/>
          </a:prstGeom>
        </p:spPr>
      </p:pic>
      <p:sp>
        <p:nvSpPr>
          <p:cNvPr id="4" name="AutoShape 2" descr="GW150914_LHO_100m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wiki.ligo.org/pub/Bursts/BayesWave/GW150914Waveforms/GW150914_LHO_100ms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11" y="1559625"/>
            <a:ext cx="5125578" cy="504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324600" cy="1143000"/>
          </a:xfrm>
        </p:spPr>
        <p:txBody>
          <a:bodyPr/>
          <a:lstStyle/>
          <a:p>
            <a:r>
              <a:rPr lang="en-US" dirty="0" smtClean="0"/>
              <a:t>LIGO at 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7057"/>
            <a:ext cx="5943600" cy="2743200"/>
          </a:xfrm>
        </p:spPr>
        <p:txBody>
          <a:bodyPr/>
          <a:lstStyle/>
          <a:p>
            <a:r>
              <a:rPr lang="en-US" dirty="0" smtClean="0"/>
              <a:t>AU is a member of the LIGO collaboration</a:t>
            </a:r>
          </a:p>
          <a:p>
            <a:pPr lvl="1"/>
            <a:r>
              <a:rPr lang="en-US" dirty="0" smtClean="0"/>
              <a:t>80+ institutions, 16 countries</a:t>
            </a:r>
          </a:p>
          <a:p>
            <a:r>
              <a:rPr lang="en-US" dirty="0" smtClean="0"/>
              <a:t>International collaboration</a:t>
            </a:r>
          </a:p>
          <a:p>
            <a:pPr lvl="1"/>
            <a:r>
              <a:rPr lang="en-US" dirty="0" smtClean="0"/>
              <a:t>1000+ total members, 500+ US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24826" r="2305" b="14485"/>
          <a:stretch/>
        </p:blipFill>
        <p:spPr>
          <a:xfrm>
            <a:off x="152400" y="4147093"/>
            <a:ext cx="3516298" cy="214884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581401" y="3962400"/>
            <a:ext cx="5562600" cy="289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Campus lab working on reducing thermal noise</a:t>
            </a:r>
            <a:endParaRPr lang="en-US" dirty="0"/>
          </a:p>
          <a:p>
            <a:pPr lvl="1"/>
            <a:r>
              <a:rPr lang="en-US" dirty="0" smtClean="0"/>
              <a:t>Improve mirror properties</a:t>
            </a:r>
          </a:p>
          <a:p>
            <a:r>
              <a:rPr lang="en-US" dirty="0"/>
              <a:t>N</a:t>
            </a:r>
            <a:r>
              <a:rPr lang="en-US" dirty="0" smtClean="0"/>
              <a:t>ext </a:t>
            </a:r>
            <a:r>
              <a:rPr lang="en-US" dirty="0"/>
              <a:t>generation </a:t>
            </a:r>
            <a:r>
              <a:rPr lang="en-US" dirty="0" smtClean="0"/>
              <a:t>detectors</a:t>
            </a:r>
          </a:p>
          <a:p>
            <a:r>
              <a:rPr lang="en-US" dirty="0" smtClean="0"/>
              <a:t>Train students to enter field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6363069"/>
            <a:ext cx="3581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AU  LIGO Lab Summer 2013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676400"/>
            <a:ext cx="3151961" cy="210130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652680" y="1303191"/>
            <a:ext cx="3581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AU  LIGO Lab Winter 2016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93691"/>
            <a:ext cx="4267200" cy="42672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39939"/>
            <a:ext cx="3551686" cy="503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53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 LIGO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295400"/>
            <a:ext cx="4038600" cy="30480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/>
              <a:t>Advanced LIGO</a:t>
            </a:r>
          </a:p>
          <a:p>
            <a:r>
              <a:rPr lang="en-US" sz="2400" dirty="0" err="1"/>
              <a:t>T</a:t>
            </a:r>
            <a:r>
              <a:rPr lang="en-US" sz="2400" dirty="0" err="1" smtClean="0"/>
              <a:t>itania</a:t>
            </a:r>
            <a:r>
              <a:rPr lang="en-US" sz="2400" dirty="0" smtClean="0"/>
              <a:t>/</a:t>
            </a:r>
            <a:r>
              <a:rPr lang="en-US" sz="2400" dirty="0" err="1" smtClean="0"/>
              <a:t>tantala</a:t>
            </a:r>
            <a:r>
              <a:rPr lang="en-US" sz="2400" dirty="0" smtClean="0"/>
              <a:t> coatings</a:t>
            </a:r>
          </a:p>
          <a:p>
            <a:r>
              <a:rPr lang="en-US" sz="2400" dirty="0" smtClean="0"/>
              <a:t>Epoxies to minimize noise for optics retrofit</a:t>
            </a:r>
          </a:p>
          <a:p>
            <a:r>
              <a:rPr lang="en-US" sz="2400" dirty="0" smtClean="0"/>
              <a:t>Addressed optics storage concern for LIGO/India</a:t>
            </a:r>
          </a:p>
          <a:p>
            <a:r>
              <a:rPr lang="en-US" sz="2400" dirty="0" smtClean="0"/>
              <a:t>Continual optics monitor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200400" y="3886200"/>
            <a:ext cx="5943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Organizational</a:t>
            </a:r>
          </a:p>
          <a:p>
            <a:r>
              <a:rPr lang="en-US" sz="2400" dirty="0"/>
              <a:t>Optics </a:t>
            </a:r>
            <a:r>
              <a:rPr lang="en-US" sz="2400" dirty="0" smtClean="0"/>
              <a:t>chair, Coating </a:t>
            </a:r>
            <a:r>
              <a:rPr lang="en-US" sz="2400" dirty="0"/>
              <a:t>cognizant scientist</a:t>
            </a:r>
          </a:p>
          <a:p>
            <a:r>
              <a:rPr lang="en-US" sz="2400" dirty="0"/>
              <a:t>Academic affairs, political </a:t>
            </a:r>
            <a:r>
              <a:rPr lang="en-US" sz="2400" dirty="0" smtClean="0"/>
              <a:t>outreach</a:t>
            </a:r>
            <a:endParaRPr lang="en-US" sz="2400" kern="0" dirty="0" smtClean="0"/>
          </a:p>
          <a:p>
            <a:pPr marL="0" indent="0" algn="ctr">
              <a:buNone/>
            </a:pPr>
            <a:r>
              <a:rPr lang="en-US" sz="2400" kern="0" dirty="0" smtClean="0"/>
              <a:t>Future detectors</a:t>
            </a:r>
          </a:p>
          <a:p>
            <a:r>
              <a:rPr lang="en-US" sz="2400" kern="0" dirty="0" smtClean="0"/>
              <a:t>Crystalline </a:t>
            </a:r>
            <a:r>
              <a:rPr lang="en-US" sz="2400" kern="0" dirty="0" err="1" smtClean="0"/>
              <a:t>AlGaAs</a:t>
            </a:r>
            <a:r>
              <a:rPr lang="en-US" sz="2400" kern="0" dirty="0" smtClean="0"/>
              <a:t> coatings</a:t>
            </a:r>
          </a:p>
          <a:p>
            <a:r>
              <a:rPr lang="en-US" sz="2400" kern="0" dirty="0" smtClean="0"/>
              <a:t>Thermal noise in different directions</a:t>
            </a:r>
          </a:p>
          <a:p>
            <a:pPr lvl="1"/>
            <a:endParaRPr lang="en-US" sz="2000" kern="0" dirty="0" smtClean="0"/>
          </a:p>
          <a:p>
            <a:pPr lvl="1"/>
            <a:endParaRPr lang="en-US" sz="2000" kern="0" dirty="0"/>
          </a:p>
        </p:txBody>
      </p:sp>
      <p:pic>
        <p:nvPicPr>
          <p:cNvPr id="5" name="Picture 2" descr="C:\Users\harry\Pictures\Work\coating sample\IMG_29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6" t="10074" r="14219" b="8148"/>
          <a:stretch/>
        </p:blipFill>
        <p:spPr bwMode="auto">
          <a:xfrm>
            <a:off x="3962400" y="1867551"/>
            <a:ext cx="1844040" cy="163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134099" y="1867551"/>
            <a:ext cx="3009901" cy="1675540"/>
            <a:chOff x="5491688" y="4810651"/>
            <a:chExt cx="3597690" cy="2047349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1688" y="4810651"/>
              <a:ext cx="3597690" cy="2047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 descr="AMDsizev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7844" y="4941619"/>
              <a:ext cx="1604864" cy="1785411"/>
            </a:xfrm>
            <a:prstGeom prst="rect">
              <a:avLst/>
            </a:prstGeom>
            <a:noFill/>
            <a:ln w="25400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t="11762" r="5565" b="42355"/>
          <a:stretch/>
        </p:blipFill>
        <p:spPr>
          <a:xfrm rot="5400000">
            <a:off x="1387078" y="5023618"/>
            <a:ext cx="2514600" cy="1021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 t="5202" r="4117" b="6562"/>
          <a:stretch/>
        </p:blipFill>
        <p:spPr>
          <a:xfrm>
            <a:off x="182880" y="4389120"/>
            <a:ext cx="1737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9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1200" y="228600"/>
            <a:ext cx="6324600" cy="914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r>
              <a:rPr lang="en-US" kern="0" dirty="0" smtClean="0"/>
              <a:t>Early History of Gravity</a:t>
            </a:r>
            <a:endParaRPr lang="en-US" kern="0" dirty="0"/>
          </a:p>
        </p:txBody>
      </p:sp>
      <p:pic>
        <p:nvPicPr>
          <p:cNvPr id="3074" name="Picture 2" descr="C:\Users\harry\notes\LSC\EPO\Detection Outreach\Video\Aristotl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6000"/>
            <a:ext cx="1340875" cy="179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905000" y="1295400"/>
            <a:ext cx="2057400" cy="709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Aristotle</a:t>
            </a:r>
            <a:endParaRPr lang="en-US" kern="0" dirty="0"/>
          </a:p>
        </p:txBody>
      </p:sp>
      <p:pic>
        <p:nvPicPr>
          <p:cNvPr id="3076" name="Picture 4" descr="C:\Users\harry\notes\LSC\EPO\Detection Outreach\Video\kepl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412" y="2343788"/>
            <a:ext cx="1968776" cy="147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374793" y="2601420"/>
            <a:ext cx="2057400" cy="709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Kepler</a:t>
            </a:r>
            <a:endParaRPr lang="en-US" kern="0" dirty="0"/>
          </a:p>
        </p:txBody>
      </p:sp>
      <p:pic>
        <p:nvPicPr>
          <p:cNvPr id="3077" name="Picture 5" descr="C:\Users\harry\notes\LSC\EPO\Detection Outreach\Video\galile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450" y="4038600"/>
            <a:ext cx="416052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7088580" y="4192979"/>
            <a:ext cx="2057400" cy="709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Galileo</a:t>
            </a:r>
            <a:endParaRPr lang="en-US" kern="0" dirty="0"/>
          </a:p>
        </p:txBody>
      </p:sp>
      <p:pic>
        <p:nvPicPr>
          <p:cNvPr id="3078" name="Picture 6" descr="C:\Users\harry\notes\LSC\EPO\Detection Outreach\Video\newt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18260"/>
            <a:ext cx="5181600" cy="544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28600" y="5943600"/>
            <a:ext cx="5029200" cy="709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solidFill>
                  <a:schemeClr val="bg1"/>
                </a:solidFill>
              </a:rPr>
              <a:t>Isaac Newton</a:t>
            </a:r>
            <a:endParaRPr lang="en-US" kern="0" dirty="0">
              <a:solidFill>
                <a:schemeClr val="bg1"/>
              </a:solidFill>
            </a:endParaRPr>
          </a:p>
        </p:txBody>
      </p:sp>
      <p:pic>
        <p:nvPicPr>
          <p:cNvPr id="3079" name="Picture 7" descr="C:\Users\harry\notes\LSC\EPO\Detection Outreach\Video\princip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610" y="1356198"/>
            <a:ext cx="3886200" cy="537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962523" y="5029200"/>
                <a:ext cx="3919791" cy="1648143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/>
                        </a:rPr>
                        <m:t>𝐹</m:t>
                      </m:r>
                      <m:r>
                        <a:rPr lang="en-US" sz="5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5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/>
                            </a:rPr>
                            <m:t>𝐺</m:t>
                          </m:r>
                          <m:sSub>
                            <m:sSubPr>
                              <m:ctrlPr>
                                <a:rPr lang="en-US" sz="5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5400" b="0" i="1" smtClean="0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54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5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5400" b="0" i="1" smtClean="0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5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5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4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5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2523" y="5029200"/>
                <a:ext cx="3919791" cy="164814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C:\Users\harry\notes\LSC\EPO\Detection Outreach\Video\laplac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580" y="1336964"/>
            <a:ext cx="188569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7088580" y="3546764"/>
            <a:ext cx="1676400" cy="709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Laplace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54622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2" grpId="0"/>
      <p:bldP spid="3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0" y="228600"/>
            <a:ext cx="7620000" cy="1142999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r>
              <a:rPr lang="en-US" sz="4000" kern="0" dirty="0" smtClean="0"/>
              <a:t>19</a:t>
            </a:r>
            <a:r>
              <a:rPr lang="en-US" sz="4000" kern="0" baseline="30000" dirty="0" smtClean="0"/>
              <a:t>th</a:t>
            </a:r>
            <a:r>
              <a:rPr lang="en-US" sz="4000" kern="0" dirty="0" smtClean="0"/>
              <a:t> Century History of Gravity</a:t>
            </a:r>
            <a:endParaRPr lang="en-US" sz="4000" kern="0" dirty="0"/>
          </a:p>
        </p:txBody>
      </p:sp>
      <p:pic>
        <p:nvPicPr>
          <p:cNvPr id="4099" name="Picture 3" descr="C:\Users\harry\notes\LSC\EPO\Detection Outreach\Video\cavendish experim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06236"/>
            <a:ext cx="4210050" cy="315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" descr="Image result for Henry Cavendi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66" y="2409003"/>
            <a:ext cx="1683636" cy="213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648199" y="4566037"/>
            <a:ext cx="2257425" cy="709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Cavendish</a:t>
            </a:r>
            <a:endParaRPr lang="en-US" kern="0" dirty="0"/>
          </a:p>
        </p:txBody>
      </p:sp>
      <p:pic>
        <p:nvPicPr>
          <p:cNvPr id="4104" name="Picture 8" descr="C:\Users\harry\notes\LSC\EPO\Detection Outreach\Video\michel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5" y="1347848"/>
            <a:ext cx="3752727" cy="528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92613" y="1387606"/>
            <a:ext cx="3752727" cy="709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solidFill>
                  <a:schemeClr val="bg1"/>
                </a:solidFill>
              </a:rPr>
              <a:t>Albert Michelson</a:t>
            </a:r>
            <a:endParaRPr lang="en-US" kern="0" dirty="0">
              <a:solidFill>
                <a:schemeClr val="bg1"/>
              </a:solidFill>
            </a:endParaRPr>
          </a:p>
        </p:txBody>
      </p:sp>
      <p:pic>
        <p:nvPicPr>
          <p:cNvPr id="4105" name="Picture 9" descr="C:\Users\harry\notes\LSC\EPO\Detection Outreach\Video\mm experim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1414461"/>
            <a:ext cx="4899269" cy="285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s://upload.wikimedia.org/wikipedia/commons/thumb/9/94/Michelson-morley.png/325px-Michelson-morle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606462"/>
            <a:ext cx="4114801" cy="308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07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arry\notes\LSC\EPO\Detection Outreach\Video\einst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28056"/>
            <a:ext cx="3733800" cy="526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arry\notes\LSC\EPO\Detection Outreach\Video\g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95398"/>
            <a:ext cx="5181600" cy="293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524000" y="17812"/>
            <a:ext cx="7620000" cy="127758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r>
              <a:rPr lang="en-US" sz="4000" kern="0" dirty="0" smtClean="0"/>
              <a:t>20</a:t>
            </a:r>
            <a:r>
              <a:rPr lang="en-US" sz="4000" kern="0" baseline="30000" dirty="0" smtClean="0"/>
              <a:t>th</a:t>
            </a:r>
            <a:r>
              <a:rPr lang="en-US" sz="4000" kern="0" dirty="0" smtClean="0"/>
              <a:t> Century History of Gravity (General)</a:t>
            </a:r>
            <a:endParaRPr lang="en-US" sz="4000" kern="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0" y="1447800"/>
            <a:ext cx="3143127" cy="709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solidFill>
                  <a:schemeClr val="bg1"/>
                </a:solidFill>
              </a:rPr>
              <a:t>Albert Einstein</a:t>
            </a: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779230" y="1524000"/>
            <a:ext cx="1371600" cy="709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1915</a:t>
            </a:r>
            <a:endParaRPr lang="en-US" kern="0" dirty="0"/>
          </a:p>
        </p:txBody>
      </p:sp>
      <p:pic>
        <p:nvPicPr>
          <p:cNvPr id="5124" name="Picture 4" descr="C:\Users\harry\notes\LSC\EPO\Detection Outreach\Video\schwarzschil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866" y="4572000"/>
            <a:ext cx="1625134" cy="229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191000" y="6133647"/>
            <a:ext cx="3143127" cy="709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Schwarzschild</a:t>
            </a:r>
            <a:endParaRPr lang="en-US" kern="0" dirty="0"/>
          </a:p>
        </p:txBody>
      </p:sp>
      <p:pic>
        <p:nvPicPr>
          <p:cNvPr id="5125" name="Picture 5" descr="C:\Users\harry\notes\LSC\EPO\Detection Outreach\Video\wheel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461" y="4310383"/>
            <a:ext cx="1346666" cy="179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038600" y="4217245"/>
            <a:ext cx="1948861" cy="709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Wheeler</a:t>
            </a:r>
            <a:endParaRPr lang="en-US" kern="0" dirty="0"/>
          </a:p>
        </p:txBody>
      </p:sp>
      <p:pic>
        <p:nvPicPr>
          <p:cNvPr id="5126" name="Picture 6" descr="C:\Users\harry\notes\LSC\EPO\Detection Outreach\Video\ker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38" y="4068206"/>
            <a:ext cx="3432928" cy="277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255068" y="4310383"/>
            <a:ext cx="1129464" cy="709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solidFill>
                  <a:schemeClr val="bg1"/>
                </a:solidFill>
              </a:rPr>
              <a:t>Kerr</a:t>
            </a:r>
            <a:endParaRPr lang="en-US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Holes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719" y="1295401"/>
                <a:ext cx="8534400" cy="1904999"/>
              </a:xfrm>
            </p:spPr>
            <p:txBody>
              <a:bodyPr/>
              <a:lstStyle/>
              <a:p>
                <a:r>
                  <a:rPr lang="en-US" dirty="0" smtClean="0"/>
                  <a:t>Stars with escape velocity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&gt;</m:t>
                    </m:r>
                    <m:r>
                      <a:rPr lang="en-US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en-US" dirty="0" smtClean="0"/>
                  <a:t> can form</a:t>
                </a:r>
              </a:p>
              <a:p>
                <a:r>
                  <a:rPr lang="en-US" dirty="0" smtClean="0"/>
                  <a:t>Called </a:t>
                </a:r>
                <a:r>
                  <a:rPr lang="en-US" b="1" dirty="0" smtClean="0"/>
                  <a:t>Black Holes</a:t>
                </a:r>
              </a:p>
              <a:p>
                <a:r>
                  <a:rPr lang="en-US" dirty="0" smtClean="0"/>
                  <a:t>High mass, high density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719" y="1295401"/>
                <a:ext cx="8534400" cy="1904999"/>
              </a:xfrm>
              <a:blipFill rotWithShape="1">
                <a:blip r:embed="rId3"/>
                <a:stretch>
                  <a:fillRect l="-1571" t="-4167" b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76600" y="4105898"/>
            <a:ext cx="5715000" cy="275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Know black holes exist</a:t>
            </a:r>
          </a:p>
          <a:p>
            <a:r>
              <a:rPr lang="en-US" kern="0" dirty="0" smtClean="0"/>
              <a:t>Unknown whether black holes form in pairs ???</a:t>
            </a:r>
          </a:p>
          <a:p>
            <a:r>
              <a:rPr lang="en-US" kern="0" dirty="0" smtClean="0"/>
              <a:t>Unknown what mass range black holes can have ???</a:t>
            </a:r>
            <a:endParaRPr lang="en-US" kern="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0" y="4350329"/>
            <a:ext cx="331304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7400"/>
            <a:ext cx="2522318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4740" y="3124199"/>
            <a:ext cx="5995060" cy="122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Two black holes are a good source of gravitational waves</a:t>
            </a:r>
          </a:p>
        </p:txBody>
      </p:sp>
    </p:spTree>
    <p:extLst>
      <p:ext uri="{BB962C8B-B14F-4D97-AF65-F5344CB8AC3E}">
        <p14:creationId xmlns:p14="http://schemas.microsoft.com/office/powerpoint/2010/main" val="110941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0" y="17812"/>
            <a:ext cx="7620000" cy="127758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r>
              <a:rPr lang="en-US" sz="4000" kern="0" dirty="0" smtClean="0"/>
              <a:t>20</a:t>
            </a:r>
            <a:r>
              <a:rPr lang="en-US" sz="4000" kern="0" baseline="30000" dirty="0" smtClean="0"/>
              <a:t>th</a:t>
            </a:r>
            <a:r>
              <a:rPr lang="en-US" sz="4000" kern="0" dirty="0" smtClean="0"/>
              <a:t> Century History of Gravitational Waves</a:t>
            </a:r>
            <a:endParaRPr lang="en-US" sz="4000" kern="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399"/>
            <a:ext cx="3902573" cy="324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1" descr="data:image/jpeg;base64,/9j/4AAQSkZJRgABAQAAAQABAAD/2wCEAAkGBxQTEhQUExQUFhUXGBoWGBgXFxcYFRYXFxkYGBgXGBgYHCggHB8lHBYYIjEhJSkrLi4uGB8zODMsNygtLisBCgoKBQUFDgUFDisZExkrKysrKysrKysrKysrKysrKysrKysrKysrKysrKysrKysrKysrKysrKysrKysrKysrK//AABEIAPAAygMBIgACEQEDEQH/xAAcAAABBAMBAAAAAAAAAAAAAAAABAUGBwECAwj/xABCEAABAwIDBAcGAwUHBQEAAAABAgMRACEEEjEFBkFRBxMiYXGBkRQjMqGx8ELB0SQzUmLhFTRTcnOS8SWCoqOyNf/EABQBAQAAAAAAAAAAAAAAAAAAAAD/xAAUEQEAAAAAAAAAAAAAAAAAAAAA/9oADAMBAAIRAxEAPwCjaKKKArNYrIoCiiig6PuBSiQAmeA0sIrnNZoAoAVlI40AVu2iSBzNBljDrWoJQkqUeAEmpJhtwcaoZlIS2kalxYESYm08amG5WygEgpA4Zu+eB9asJpWTLGs2FhEAxqRe8Cgq5joifIleIbSb2CFq0HDSuh6HnIJ9qRbWWliI141dTWFzZZBgmfD08K3ThZUZ1EkTfWYnhxoPPO1ejfEMgkONKAEzJTa2s2GtRnH7IfZErQQmYCgQUmO8V6M2owrXKT2hYAWgjvvUF312ekzaASTAtzGluXLhQU8DQa741EKMRFJqDesUJVFZoNaJrJ0rFAE0VmK1oMzRNYooCiiigK2ita6RQYSKEitgKyNKAyceFATe9dFAwLRQkXNBp1esUp2bhit5CeZ8hF/yoQ3Y/f2KX7vsBT6Ar5ReguzdTABDSYHCT48/p5RU1YwEoQf5pGsETxim7dvDpCISeA9LA6HuqTtNwgDj3j8poEyml5h8OkRlJjzmtUMlJUJkKkyBEGT/AEpxpp3q2wnBYR7EqSVhtM5QYzEkACYMXIvFAmxbQKOEi8nRQF/1qDb24cKaVA5nMLpHZvHhJqQbubcZ2zs5/wB2ttCithxJIJSVJElKgBNl8qY2t2k4LCHDBwrSkLWFKABGaVQkTa8epoKF2m3Cv6eP6Uhp53lSA6oDgf6/maZqArs232Sa40ra+Cg4lFhQU12I0+/vWsLReg45a0IrskVzUKDSiiigKKKKDZIrslN65Na0oQnXlQaoRbvrdKIrs2OyO+4rqhomNZH3+VBzWm/07q2aYVfn+VK14bL5+vLj511wrJkCJ8Bfj+vyoOKsIrQA2+pMz86m24+y0rStMpzKU3AIEjKVm3pFudR1vDkTbzgTxvTzuphCrGqWM3u8lhqrWxJ56RQXRsl1PwBQUoAGAbgEkJJngYPpUkDhg2Mibc45Go/uu+HcxQAA0otLSRCgsALgz3LSfOlO9O1/ZUskISpLuIaYVmJASl5QSVW8fCgewbUjxa1xlyBQUYPLKeYOvhS2KYtv7VU2/g2EICuvcUlRIPYQhBWV2PMJF+dAvDSGUJSltKET8KAAEzcmBFRveB4r+EK+GRGhkkQDOvHzFTBSKgeH2g4p/GNNjMMP2AolPacKCuICbQSBM8aChd8yFOlSTocpHEEc6jVTPfnAKYWlK0krPaU4oASo3ITzAqGmgxTphmpQAInXW/3pTXUm2QwFNIObWRF+8c+VAm9l42kRob1ydaN51vrrf+pp2WxCbCx10Jn7PyrR5iwty8LX4dwoGf2cwT86SOotT0618Qj5afd6bMYiPH9b/nQIKKyaxQFFFFB3wqZNOrOHtP8AFwjiPypv2eic3hT+jCxNpAtOnnQJ8LhpIFo8vnypejAdlRsD6yI05UpTgzlGZJJ4X58/XhTizhbiQTlvbx5felAhGzYQniFd1wb8u6fSlWFwd7/nenRWGAgKBsZHITp8zNLMJgQIGkC/f4elAhRs0zIjjYE90U+dF4/asSggZoQpGozAfoTr31uhtK5JERrpPnfkKY960vYZpWJwuZKz2VKREpQYlfGJiDygGgnA3tw2Bxr/ALQ4lpGIaQ6UiVKQ837tYISPxICCNPhNMW+/ShgcThyyz1q3A424hRQQmWnAuZNxZJ4caopxwqJJJJNySZJ8TXTDqveg9BYXpgS4o/sSxB7Mu8CBc+7txtfSkm1Okdov4fErwqszOdKQHwLOAAkgti8C1VlsfazaU5CoCDNzGv2K67w7QF0ZgFAQRmE3jhQWajpzwkyvDYlKrgQUKHn2h9KS7n75YX2UNjENpxLzjjrpWCgJW4VLN1fFCQlsHuGlUW8uTXOgtPpSxKVpbbK0uFpBcUoC2Z3soQCCRwUrXgKqw1slZEjnWELI0+5oMVLt1Ggpq8wCRpxioxgsIt1aW0DMpRgCp6jALwSRkV1jVusTHaSTAUtJHAcjyoO6cOCkD8Ud/wBm/wAq541n4RYDjrE27vG9PaMOMoVEgpHkOZ9fnSfFNg6cREx5fOgYA0qSBqL8YOut+X0qMbWReRx+cE1NsQyEiQPy5c9Rp6VENuNkG/6a6/OaBkrFZrFAUUUUDlsZsqUY048qeMXtbqQkhKVLVJMwQAJgkcZk0y7NcyhS7EpAMHjeuO0MYXVZiADAEDS1BpisWtwytRPdwHgOFcaKKBdg9sPtfA6sDlJKfQ2p2Y33xSTOZB8Uj0qPtuFJlJv4A/Whx9StT36D8qCfbN6SYs8zrYls8DP4TrrNSnZW/WCWYLpSJ0WCkRfiZFUqRWKCzt5NxkYnENjZwBLgLjgSoFttAMZ54XtlE6VNdg9FWzGgjr1LfVkDhWtWRgXiIERJmyiTY8qg/Rgh9OGxC8OCl5RKUuBSQBAkJUDwzGbTr3VKcJgHHW04taM6HJSUBlbrjLjcpcSY4TdJjTxoLM2ZsPB4ZM4ZlhBj4kpBjkSdSK67bw+HeShvEdSuVAgLywSkFWh4cY5Go/0W4F1rCth4OA9UlGVaSnJ1anBof4kqSfKs70brFby8Xhm2V4lTRbRnVlCgoBKs3AwkWPIkd9Am3k3F2ctorGFYIF3FNLLZQgJJzJyzfSAbVRO/e77eDeCG+tAInK5lVHIpcR2VA+APMVbSN038Ngcdi33nWnVtOE4fDlIZMIKG0qhJJJJmUkQFR31V22Fe1IdxGYJCAllpKvxFDeZ0AHSE38SBxoIdSjA4YuuJbTEqISJMC/M1wrdlUGeI07jzoJlsTaGFwC3QVF1wDLmSnjfMlJm14vW2O3+kZW2QBcStUmCIiAOXeahSEFRsCT3CTWzqSNUx5EfWgdGt5sSkBKXISBAEDTkZrovezFHVyRyIEWpjrFBJm98F2ztpPeklJ/P7NNm09q9b+DL5z+VNlFAUUUUBRRRQKm1e7UJ1It9+FJq7H4AOZn0H9a5CgxFFZrFBmadkbKdOFU6kBSQ7kISkqUCEZs0gWTB9aaKujopQOoeIA/exYwY6tvu8aCud2Nrt4QOrcwofKgEoziEJ1kmx7vSlW9W2W8W00GcH1KkklSkpEKkCAISLWm9Wt0juBOzHypIUlWUC+hKrGw5mnzY7kYZsoAR7tPZ1AGUWvHAc6Ct901YhrYyn8OQFNrccMiQpCPiB52JP/bWR0oqwlmAlzrMrxElKG1rElBgSqLg6DSrKbZS2MqQkAmYAAuYmwnvrzzvqkjHYkHL+8Pwxli0aW0+dBNdi7/4lx1vO/hGQhJbQS2pxQbWQVI1kzA15Clu829TuExASxi8N7hPVNoOHyltCgnM2OQOVPoOVVZsr981NveI4A/iHA61IOlL/APUxQ5LAmAJ7IuQLUDix0n4pKQgpbgNhlPV5kZW0nNCbkSdJiYplxOKZUkZx2gpTwmSHUuhBLaimClQKTBiL+FR6lWNCobzEXbBTAHwyQJ75BoOeKWFKJAAFrAkgeZvXLLWKtvcHYjb+CYW63nKVqKCbxlXoJtE8KCLblbPxzD3tDGH6wpGQgqCY6xKVDiDoR60n3x2ri8ZK8QmzKurOnYUqTkkHu+WtW1sH+8Y0cetRHAR1LcDu0pj3cCMQ5j2nm0Lb6/MUlIHaHZBJtwQPU86Cm0lOVUzmtl5a3muVWDvXg20t7RKW0pyvshEJjKMokDkKr6gKKKKAooooCis0Cg2VwFCaKyBQCRWhrshHDjXJdBgCrx6MGAMMtQ0LypHElISny0qj0air+6NUD2Ici66VDkOsVf0IoE3S0QNmLHNbcDkMwP5VLthIjDtTwbQTxjs/8+tRXpiR/wBPPLrGwPXT5VN9lJ9yhPEoSBPHsigTvszBggnmdZmDp315v3zP7dif9VQ9DFem3WuR4druPh9615j3zn2/Fzr1zn/0aBLsFvNicOnm62PVYFP/AEsLB2tjMvByOGoSkHSmXdc/tuFtPv2rc/eJtTx0qx/a2MgEe8uDGsCdKCJ0qxqyQ3PBsD5mktL9qAjqgRHukeYMkH50CEVdfRWD7CgkT2l5YuYCuPmfSqUFXh0Stj2FCjrnWBbQhR/UUD11OXEpWZyu9hQJiFozKQe6e0P9tMW4yQrEY8psOtyybEHO4ZPqPSpniMGhwFJulRmJuCNDPMHQ1BtyusbxGPCUF73tyVhK/iWAO0IPPzoEHSJhOqZxk365bDqTyNkqHokX5k1U1XT0pYVxeAW64UoyLQEtoOY9pUStcCT/ACgWnU1S1AUUUUBRWaxQZNCTFBoTQda2RW00NIkUHRs8T9aSvG5p2wzAsJA4Ennw+tNeKTCleJoNGR2h4j616K6O2wMIgJiesdF/9VQv5JrzvhR20+I+tejtxlj2JsjipxXKJcWRP+6gaemUfsLYjR9AmZvf9T6VPsOyA2CrTKmO4x/SoJ0ykHBtDniETPnpU/CvdQBaBby/5oMpYEgcToeYtw8q8obx4cN4rEIBJCXVpBMSYUReK9VuP/CqPz0ryvvSucZiiJu85rr8ZoN90F5cdgzyxDJ/9iac+lFX/VcZYCHCLeA176bdz8vt+DzfD7QzPh1ibU6dKip2rjP9SD4gCgidK8c2B1cEmWwbwYMkR8qSV3xCk9iBEJAPeZN/SKDiKvDonROAbHDOszfXPp/4zVHirr6If7lwnOvnwvQT1hsDsjhr61C9zf73tHN/iW/ylbgv5g+lTTRVvGfy+VRDdFxH9obUEfjSIidVKM/+VBCOlfehLy/ZWwQllZzqkgLVAEZeQg35moFhsKtww2hSyBJCUlRjnA4U7b6pjH4r/VVSPZDwSVBThbBy9oZtAbjs30mgTYjCLR8aFo/zJKZ9RXCpRthDb3WFlfWBTicsjJlEXBzQJnkKjj7JQopUII7wdb6ig5UUUUBW7etaV2wqJVFAoSNbTr5V1w6ewdRYxHMV1SiAZtI9bf1pYnZAcCBmCbA3vPA8aBSjZD2HdQh8FJWht1IN8yV3m3cDUax6yXFkkmVKubnU86srYmBSlIUvO46UFsLWsqyIkwETYQI0qt1sLcWvIlSjKicoJtJvA4UGuz0ZnW081pHqoV6M6OmgcBhuJLaZ8TM1QmzNiYnrG1dU+hOYHrOpcUEwR2oSmTHdXoXc0IbwmHaJAWlpCcpMKJULJKTcE3saCM9MKIawQSbe1JSeGa1pverJUISCLGfWfCoH0nbOU6jAhKkgDFIJzEJ10AnU628KnbrgyifhPHlyoByAZvF+djz+leTNtvFeIfUVZipxZzfxSo3r1iXJXe1uPHS3zrytvRs44fF4hoiMjihHCJlPyIoHToywAf2phEE6OBek/u+3Ed+Wl3TDszqNqPjNm6yHdIjPPZ1vprW/RFtINbRZzlttBzBS1ZQQI0zK0k2pZ0zbaDmPWlCmXWwlISsBKiLGU508j9aCua7Px2YM9kVyJrriDcQAISNOcXPjQcalmyN/MThcOhhjIlKSVZiJUrMSTN4/4qKJFOqEhwARAgm2vZBn1yj1oLI3D6Qi+4GMUEBapyLHZBUT8JTpOsGnfc55Jxu0SVAFJGYnUkuOq1PAJKaqXYGG/bsMhJmXm4/3jWnDpEdybQxaG1KCVLBUnQEwCRbUTQN++jyV47EqRlKS4YKfhgWtTKDWVGtaB32bjAG8pIBzlWpGqCkEEcQSD5Ui2g9nWVTNkifBIH5UlooCiiigKVYIwSaTCnTAtiCdBp9+hoHLY+HVilPNqVkS0y45ZIJOQSAfHnS/ZIOcJyHKkAm5HeRMGD5U14UqbDq21qTmStKoIEoJIyn5elSHYykwoKMXhRgxYfOfzoHrZ+MX1cjCPFUgBOeVEEgTBbEjzrnu90Z4pD6nC6wNQoEKVZZ7QAteJqS7HdazoDYgABIka2Frjhz/AJqnKn0IaStZShCRKlKUlIEDWeOpigg6Oj/FlCT/AGm8ArspQ2mAIGg7QAsPrTBtp5bWIbw2ZZX1QWkpGZGISAoBTxcXmSqUlMAH508729LjTSEow7PtMzDy5Q0VJ/hESuJFwQL1E+j7r9obQ9rdWOwthsjLbItUBtAFkgJQaBs25th9ZabL7KOpxPwGym3AR21HigEGKX7W6SMeyQE4nDPAjVtEgRa4MVDt7Dmx+Kga4h0AD/UUBXDaDPVttImVGXFDKQU5soCSTc/DPK9B6f2FjQ8yy6cvbQhUiIk8B5mvNO+WIS5jsUtHwl1ceRg/MVc2zUKTsnChDyGnAlC0qUnMk5AVmUlQBgCT4C1UJisQXFrWr4lqKjGkqMn5mg5iszWBQaDq0iQruE+U3rfaCpcUTxj6CuCVEGRWVGw+f34UGoqxdyOjRzF9Q8p5Iw6wVLyyXBBIyAG1414Xps6L9zFbRxQCgfZ2iFPHSRwQDzVHkJr1BgtnttJCG0pQlICQEiAEjgIoIFtTZmHZYdwrOCCWVJyKUmylSIzFUTyvPpXnvbmADDqmwSYOp+9a9iYxsFBTEzYDvry10lNoGLcyZYkpie0CglJkADUgxQQ+t0JSQZVB4CJnzrnRQZUOVYoooCiiigyKX4QzFIBTts3UTaPmONB3w7i1IUgBUkgJTEqUVqICUjjciprg90H1Sos4gF2AuUKEeqba1HtjNpS8y6QcrbzKyOMB1Egd9jxq98Bvjhl3CFidAQnvJvPAigg+F3YLLRWW3QGAp1vskKlKFEa8LC9QPaW8KsbhX1uJ7TXVFJKioJKlAKyJsESQTpN4q/8Abm8jRweKIz2ZdGnHIocK8w4LCzhcQ5nUMpaTlB7K8xPxjjESO+gcd9cQpOLWR8K0oWAoAgZ0JJKRwk1OeiPBvThYRlzYtTqzEe7ZZCBaOKnvkarna+FUFYZZWtzrWkKGYyoQopyAngCm1XDu+wpG0kwvGK9w04pK1oKWVKWrKhzLEghAMDjxtQKujd55LeLWzhW1hWMflZcCVmFAhPwHSefGq06TnHn8Xi33GQgNrbYJC8wSrKSBMCSQDwtVjdGu3HGsGoDCYlwF95wrbDeQ9u4usEm3Kq225tJbuAedUy5GJxqnUunLkgJgI1nMO1wjvoLI2n1Cd3it1KSoYYIbJuQ44kJEcjc+lUBVxdJb5RsTAI/xCg8ZhCCbjxIqomlkafl+dBomsUvRiAMuZAzJgpiIUZB94DqLUp2uwgNYd0CC6FqWLBIUlwphAGggDWgZwknSpRuXuVidoOJShC0s5u28UnIkDWCfiVwgcYmrH6FMXhBhXRnQh/rDKVlAUtMAoKSTeL25irURt/CtpAU+0iBopaR560Hfd7YjOCw6GGE5UIHmonVSjxJpc65EC0nT9fCkTW2W3CkNS5ICgUjs5ToorNo+ZpTh8LlUVqOZZtMRCeCQOA+tB0dRP3w4/KvNnSpstHtj6wmJfyqWDIEpBCVJnUC4I591elzXnrfghzEYlFiVYx3naMMMqvUE/wDbQVRWKyaxQFFFFAUUUUGyRenXDNnXy/Oab2ExcwB38acMPiwBF/HKTf8A3DSaB0bTIChFlC5TaRJjW9S/Y2JCkt9xNz5Xj74VCXHQmJK4Jke6AmAePWcp9KcMBtNSsqUSeQKEdr1eHI0Fk7UJOCxh/CWVkQLfDz586pnBKJwj6BcqcbMC5MBZNtal20N5MQrDuNvoKUKSUlaWgSASCYPWjWor1eGQgqSp1faUAVMpy3T2QffWN50OgoFTys2G2eqQSlxxqOICVoWkeHvD86uTdzHZtqbRIg5PZWgQQfhBkDzJql9k4Jl0tgJdUoLiA2jKsxmyqJeECEG/jTxuI60zjW3gUFv3sKIKS0tTaw2kgkxJgAyddZoLP3E2h1ewMQ7/AADFqB0gysp85PzqIb+YHqN39nIIIJWFG1u0haj9arBjFuJQUpUrIbFMnKZ5pmK7o2g82MhNjFlgLgfy5pjyoL42LsRnGdU3ikdYltnDlsFSijtoJPZBABse0fCn5XRZs6bYdAB4dqZvec3ePSmLoe3aS0V4nOtTk9USQEpKAlJsBpBMeVWio8qCKYDo32c1BGFaUeagTqL6nxrDnRts4mRhWRPJJ75486ljYPEyfCK2NBBsZ0V7PcGUsIT/ADIzJXPjOn9agW9PR5hcO/hE4dCznxDSFKKiUXcSDqe/vq9qr/bG64VtfD4svOXV+6KZbzNpkKBm1wk6cDQT8cuFBVeKzEUkONSooyLSQ4lRQZnMR/DztNAodmDl1gxPA15o6YHgjGuIT+IIWQCYCoUgnvJHpNejNo4wtN9afhTGfmEyMx8hJrzr04tH+0lKNwpttSCNC3liZ/zBXyoK7rFZrFAUUUUBRRRQKHQQfAD6f1ro2uIg9/nXJ1XaPl42EVhUQLUCtdzEnWLcbQLedLNm7HcOYgDNHZOcJKTY5tOXhTW2qCLRTxs7aJBHaMcdfuLUC3a7TyMOVPpRN286VZlOZjmEjQAQbiJtTLgcUylopdbU4SuQAsogREkwacd5MTmaRB7OawOtgb/M/Ko+fgHOT9B/Wgl2xNpYNCXFJaW0u4TOImAW1hREoiSJTp+KmzrsOpDnVIU2opIKSrrApIE5sxAi4Fu/Wk+DdCBh5SDK1KVmiCDCAOcQPnW+Fw6vZVqzDLnWnLlE5koTJzcoVEedAj2GGTiGvaJDOcdZGuXiPOpBvy3swFpWzlOEknrEKBypAiCCb6zamfYeDcztONqSlXXoZSSAYWvRRBEQKf8ApC2Li8OWPanW3AsqyZEgRcZrADW1BdvRUT7IgqI7RUoeKjEa3sKnCVg6EVDejRoJwrYHBKQbEX18CL/Wpn1Y5D/igzWJoCQKMooDMOYpErD+8Cj+Eki82P01NqXZByFJUjtruNE2mTfmOFAqpEzslpKmylMdWFBAkwkKgGB4ClTQ1rdXdrQI8apJQ4k3BSQRB4iOXfXn3pSbIY2conMo4MtqJufdrR2jPeT86u3au1srKlEwUqAMHvgz8xXn3pLxwJZYGjKHEyYJ7WIcXw0GUI9aCC0UUUBRRRQFFFFB0Xqa2SskAcNfOslqT8SfWjq4ntJ9aDE1u0uNDQ23/OkeJrcsggS4i2g8TPKg6Y7EShKRpM62JiNPA0iJsPE/l+lL2sAFXLzI/wAxM28q1Rg0gj3zY77n8qDmp9OdBuQkAcja/wBaUNY05FN5uxK1gfzKSlOae+Bburd/DISqRiWjP8KVx/8ANJXm0pkpXnm1kkDS/wAXK3CgX7OS+MKtaBLSHmyTaUuwchuJIp83vdxzjuGTtDKTB6rLAgEpJJA1m1RvB7Lfcw7rqP3LZGcZgL88s31pXgNnPJfwpXJ62C3fMSJiIm1+FB6X3QytMpBIEJAtJBhIvbTXSpKhwHTwpg2Vs7MiUkIJ17IVMgc9OPrTunApi+vMSn6GgVVmq76Rt/f7LxGHQW1LQ6lanIPaASYTlkxMm88K59FW+bu0/aOtASWyhSQkkSlROt+YoLHrUjj9/d6SYlCG0KW6uEpuVFZASBl1JNtBPnzpPu/tJp9DhZkpQ8tokmZUiAogzpNA5o41vXMLuRyrYKoK53uc9ncWpYICiSmfhUEjOVeMSPnVCb2vBb5UCSSApRPEquNeScoq8emXM6lhCfh61IMaqKrFM+HCONUTvI6lb61p0KiPHLAkd1A00UUUBRRRQFFFFBmiiKKAoorMUGKBRRFBkCs1hJisgUGUuqAIBIB1AJg+Irts/HLZcS4gjMkgiRIsZiDXCTAHAaVrQWxsjpwfaRlXhmnO8LUg/RVSTZ/T3hykddhXkq49WpC062+LKaoOsUF1bW3/ANlY7GNrxOHdcbS0W0pUlMhalzJ7cRHGaR7C35wGzsfi1ssvNsuIaQltIQSFIJzxC4jleqpwWI6taV5ELj8K05kG0XHGtsZigvRttEmewI4RGunGgvlfTrgtOoxKuZKWr87Z6dujbenBOMOBlwNqW8471Tq0hwFxckciDwida8z0UHspnEhThynSJ8CP1pe4Roa8y7mdKT2BbDRYbebAAFyhVtO0Jn0qf4Pp4wqgOtwz7Z45ShxI8yUn5UHPpTx/VOT/AIIKWh+EvuWzHwBnyFUO4eHeasDeze5jFvpWFEJ6wqMpIypEZTHEmPlUAxEZlQZEmDzE60HOtmwJvWtFAUUUUBRWYrF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7" name="Picture 13" descr="C:\Users\harry\notes\LSC\EPO\Detection Outreach\Video\einsteinwell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1" t="6031" r="2988" b="-1021"/>
          <a:stretch/>
        </p:blipFill>
        <p:spPr bwMode="auto">
          <a:xfrm>
            <a:off x="4495800" y="1295399"/>
            <a:ext cx="4069080" cy="328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eb2.uwindsor.ca/courses/physics/high_schools/2005/Brownian_motion/pap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7835">
            <a:off x="3778769" y="1889707"/>
            <a:ext cx="3733800" cy="209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5492">
            <a:off x="6786012" y="2158826"/>
            <a:ext cx="2000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 rot="19752301">
            <a:off x="3610862" y="1854704"/>
            <a:ext cx="2363478" cy="4683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smtClean="0"/>
              <a:t>Thermal Noise</a:t>
            </a:r>
            <a:endParaRPr lang="en-US" sz="2400" kern="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 rot="19752301">
            <a:off x="7811825" y="3876240"/>
            <a:ext cx="1181739" cy="4683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smtClean="0"/>
              <a:t>Lasers</a:t>
            </a:r>
            <a:endParaRPr lang="en-US" sz="2400" kern="0" dirty="0"/>
          </a:p>
        </p:txBody>
      </p:sp>
      <p:pic>
        <p:nvPicPr>
          <p:cNvPr id="6161" name="Picture 17" descr="C:\Users\harry\notes\LSC\EPO\Detection Outreach\Video\young joe web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3295888"/>
            <a:ext cx="2979737" cy="371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6517060" y="3309630"/>
            <a:ext cx="2626940" cy="709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Joe Weber</a:t>
            </a:r>
            <a:endParaRPr lang="en-US" kern="0" dirty="0"/>
          </a:p>
        </p:txBody>
      </p:sp>
      <p:pic>
        <p:nvPicPr>
          <p:cNvPr id="6162" name="Picture 18" descr="C:\Users\harry\notes\LSC\EPO\Detection Outreach\Video\weber ba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28" y="1295885"/>
            <a:ext cx="3902573" cy="565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48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324600" cy="1143000"/>
          </a:xfrm>
        </p:spPr>
        <p:txBody>
          <a:bodyPr/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9330"/>
            <a:ext cx="6858000" cy="2174749"/>
          </a:xfrm>
        </p:spPr>
        <p:txBody>
          <a:bodyPr/>
          <a:lstStyle/>
          <a:p>
            <a:r>
              <a:rPr lang="en-US" dirty="0" smtClean="0"/>
              <a:t>Einstein’s theory of gravity is called the General Theory of Relativity</a:t>
            </a:r>
          </a:p>
          <a:p>
            <a:r>
              <a:rPr lang="en-US" dirty="0" smtClean="0"/>
              <a:t>Gravity can not travel faster than the speed of light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3581401" y="3530352"/>
                <a:ext cx="5562600" cy="33276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dirty="0" smtClean="0"/>
                  <a:t>Predicts waves of gravity</a:t>
                </a:r>
              </a:p>
              <a:p>
                <a:r>
                  <a:rPr lang="en-US" dirty="0" smtClean="0"/>
                  <a:t>Similar to waves in electric and magnetic fields</a:t>
                </a:r>
              </a:p>
              <a:p>
                <a:r>
                  <a:rPr lang="en-US" dirty="0" smtClean="0"/>
                  <a:t>Much smaller amplitude</a:t>
                </a:r>
              </a:p>
              <a:p>
                <a:pPr lvl="1"/>
                <a:r>
                  <a:rPr lang="en-US" dirty="0" smtClean="0"/>
                  <a:t> Strain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𝐿</m:t>
                        </m:r>
                      </m:den>
                    </m:f>
                    <m:r>
                      <a:rPr lang="en-US" i="1" smtClean="0">
                        <a:latin typeface="Cambria Math"/>
                        <a:ea typeface="Cambria Math"/>
                      </a:rPr>
                      <m:t>≅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1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−22</m:t>
                        </m:r>
                      </m:sup>
                    </m:sSup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81401" y="3530352"/>
                <a:ext cx="5562600" cy="3327647"/>
              </a:xfrm>
              <a:prstGeom prst="rect">
                <a:avLst/>
              </a:prstGeom>
              <a:blipFill rotWithShape="1">
                <a:blip r:embed="rId4"/>
                <a:stretch>
                  <a:fillRect l="-2522" t="-2381" r="-21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13" y="3621149"/>
            <a:ext cx="2430561" cy="1524000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00200"/>
            <a:ext cx="22002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8" y="5638800"/>
            <a:ext cx="3569044" cy="83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49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LIGO</a:t>
            </a:r>
            <a:endParaRPr lang="en-US" dirty="0"/>
          </a:p>
        </p:txBody>
      </p:sp>
      <p:pic>
        <p:nvPicPr>
          <p:cNvPr id="7170" name="Picture 2" descr="C:\Users\harry\notes\LSC\EPO\Detection Outreach\Video\young rai wei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49734"/>
            <a:ext cx="3048000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21722" y="1249734"/>
            <a:ext cx="3078678" cy="709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 dirty="0" smtClean="0">
                <a:solidFill>
                  <a:schemeClr val="bg1"/>
                </a:solidFill>
              </a:rPr>
              <a:t>Rai Weiss</a:t>
            </a:r>
            <a:endParaRPr lang="en-US" kern="0" dirty="0">
              <a:solidFill>
                <a:schemeClr val="bg1"/>
              </a:solidFill>
            </a:endParaRPr>
          </a:p>
        </p:txBody>
      </p:sp>
      <p:pic>
        <p:nvPicPr>
          <p:cNvPr id="7171" name="Picture 3" descr="C:\Users\harry\notes\LSC\EPO\Detection Outreach\Video\young kip thor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830" y="1277443"/>
            <a:ext cx="3115374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37214" y="1280268"/>
            <a:ext cx="2806786" cy="709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 dirty="0" smtClean="0"/>
              <a:t>Kip Thorne</a:t>
            </a:r>
            <a:endParaRPr lang="en-US" kern="0" dirty="0"/>
          </a:p>
        </p:txBody>
      </p:sp>
      <p:pic>
        <p:nvPicPr>
          <p:cNvPr id="7172" name="Picture 4" descr="C:\Users\harry\notes\LSC\EPO\Detection Outreach\Video\Construction propos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1212775"/>
            <a:ext cx="4285989" cy="563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harry\notes\LSC\EPO\Detection Outreach\Video\drev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204" y="1989777"/>
            <a:ext cx="2805796" cy="338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310495" y="5486400"/>
            <a:ext cx="2806786" cy="709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 dirty="0" smtClean="0"/>
              <a:t>Ron </a:t>
            </a:r>
            <a:r>
              <a:rPr lang="en-US" kern="0" dirty="0" err="1" smtClean="0"/>
              <a:t>Drever</a:t>
            </a:r>
            <a:endParaRPr lang="en-US" kern="0" dirty="0"/>
          </a:p>
        </p:txBody>
      </p:sp>
      <p:sp>
        <p:nvSpPr>
          <p:cNvPr id="4" name="AutoShape 8" descr="Image result for li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82607"/>
            <a:ext cx="510941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18016"/>
            <a:ext cx="4732133" cy="317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C:\Users\harry\notes\LSC\EPO\Detection Outreach\Video\iligostrai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67" y="1135334"/>
            <a:ext cx="75057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51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Maiandra GD"/>
        <a:ea typeface=""/>
        <a:cs typeface=""/>
      </a:majorFont>
      <a:minorFont>
        <a:latin typeface="Maiandra G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4218</TotalTime>
  <Words>631</Words>
  <Application>Microsoft Office PowerPoint</Application>
  <PresentationFormat>On-screen Show (4:3)</PresentationFormat>
  <Paragraphs>158</Paragraphs>
  <Slides>21</Slides>
  <Notes>9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 Holes</vt:lpstr>
      <vt:lpstr>PowerPoint Presentation</vt:lpstr>
      <vt:lpstr>Gravitational Waves</vt:lpstr>
      <vt:lpstr>History of LIGO</vt:lpstr>
      <vt:lpstr>LIGO Interferometers</vt:lpstr>
      <vt:lpstr>My History with Gravitational Waves</vt:lpstr>
      <vt:lpstr>Advanced LIGO</vt:lpstr>
      <vt:lpstr>Advanced LIGO Sensitivity</vt:lpstr>
      <vt:lpstr>Advanced LIGO Mirrors and Coatings</vt:lpstr>
      <vt:lpstr>Gravitational Waveform from Binary Black Hole Inspiral</vt:lpstr>
      <vt:lpstr>Detection of GW150914</vt:lpstr>
      <vt:lpstr>Three Discoveries</vt:lpstr>
      <vt:lpstr>International Network</vt:lpstr>
      <vt:lpstr>Future Hopes and Plans</vt:lpstr>
      <vt:lpstr>LIGO at AU</vt:lpstr>
      <vt:lpstr>AU LIGO Contributions</vt:lpstr>
    </vt:vector>
  </TitlesOfParts>
  <Company>LIGO/MIT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Gregory Harry</dc:creator>
  <cp:lastModifiedBy>auadmin</cp:lastModifiedBy>
  <cp:revision>204</cp:revision>
  <cp:lastPrinted>2014-04-02T13:18:27Z</cp:lastPrinted>
  <dcterms:created xsi:type="dcterms:W3CDTF">2008-03-10T17:37:33Z</dcterms:created>
  <dcterms:modified xsi:type="dcterms:W3CDTF">2016-02-15T20:03:57Z</dcterms:modified>
</cp:coreProperties>
</file>