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63" r:id="rId2"/>
    <p:sldId id="283" r:id="rId3"/>
    <p:sldId id="295" r:id="rId4"/>
    <p:sldId id="296" r:id="rId5"/>
    <p:sldId id="280" r:id="rId6"/>
    <p:sldId id="285" r:id="rId7"/>
    <p:sldId id="281" r:id="rId8"/>
    <p:sldId id="276" r:id="rId9"/>
    <p:sldId id="292" r:id="rId10"/>
    <p:sldId id="278" r:id="rId11"/>
    <p:sldId id="277" r:id="rId12"/>
    <p:sldId id="293" r:id="rId13"/>
    <p:sldId id="291" r:id="rId14"/>
    <p:sldId id="300" r:id="rId15"/>
    <p:sldId id="287" r:id="rId16"/>
    <p:sldId id="30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FF87"/>
    <a:srgbClr val="FFFFFF"/>
    <a:srgbClr val="000000"/>
    <a:srgbClr val="FFFFD9"/>
    <a:srgbClr val="64CB77"/>
    <a:srgbClr val="FFC614"/>
    <a:srgbClr val="EDF9B5"/>
    <a:srgbClr val="F0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5" autoAdjust="0"/>
    <p:restoredTop sz="91719" autoAdjust="0"/>
  </p:normalViewPr>
  <p:slideViewPr>
    <p:cSldViewPr>
      <p:cViewPr varScale="1">
        <p:scale>
          <a:sx n="207" d="100"/>
          <a:sy n="207" d="100"/>
        </p:scale>
        <p:origin x="9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33B377A7-942D-424B-BBA5-8600D121D4A2}" type="datetimeFigureOut">
              <a:rPr lang="ja-JP" altLang="en-US"/>
              <a:pPr>
                <a:defRPr/>
              </a:pPr>
              <a:t>2016/3/15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ja-JP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B248EF5E-124D-DC44-918B-09EE20AB62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09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8EF5E-124D-DC44-918B-09EE20AB621E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436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26691-E28D-C244-815B-1821467185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447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09EA-BB2A-B949-967F-5810BAD88B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0090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4008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400800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1-DF70-9B45-92DB-008A3B3B9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2975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D854-2B37-F34D-B850-E2BACB9FDF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2483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03F57-A3D3-6E46-ACF7-B365B82451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38180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76-C36B-D044-94B6-89AF886D7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9330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C270-5A19-6D48-9582-648B8527D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88623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062-3936-4345-AEFE-BA1613D06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0041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1398-FAA9-BE49-A39C-C14F8AC13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846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0B54-B6CC-654C-8560-AC7903B8E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75201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093-201F-B543-A104-C6A4C2782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66760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133600" y="6467475"/>
            <a:ext cx="5486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kumimoji="0" lang="en-US" altLang="ja-JP" sz="1400" dirty="0" err="1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Hiro</a:t>
            </a:r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Yamamoto      LVC March</a:t>
            </a:r>
            <a:r>
              <a:rPr kumimoji="0" lang="en-US" altLang="ja-JP" sz="1400" baseline="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15</a:t>
            </a:r>
            <a:r>
              <a:rPr kumimoji="0" lang="en-US" altLang="ja-JP" sz="1400" baseline="300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th</a:t>
            </a:r>
            <a:r>
              <a:rPr kumimoji="0" lang="en-US" altLang="ja-JP" sz="1400" baseline="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, 2016, Pasadena CA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31825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3C0A972E-EC38-EC42-92F3-EA3CE693F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elvetica" charset="0"/>
              </a:rPr>
              <a:t>Second level</a:t>
            </a:r>
          </a:p>
          <a:p>
            <a:pPr lvl="2"/>
            <a:r>
              <a:rPr lang="en-US" altLang="ja-JP">
                <a:sym typeface="Helvetica" charset="0"/>
              </a:rPr>
              <a:t>Third level</a:t>
            </a:r>
          </a:p>
          <a:p>
            <a:pPr lvl="3"/>
            <a:r>
              <a:rPr lang="en-US" altLang="ja-JP">
                <a:sym typeface="Helvetica" charset="0"/>
              </a:rPr>
              <a:t>Fourth level</a:t>
            </a:r>
          </a:p>
          <a:p>
            <a:pPr lvl="4"/>
            <a:r>
              <a:rPr lang="en-US" altLang="ja-JP">
                <a:sym typeface="Helvetica" charset="0"/>
              </a:rPr>
              <a:t>Fifth levell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title style</a:t>
            </a: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12700">
            <a:solidFill>
              <a:srgbClr val="D49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kumimoji="0" lang="ja-JP" altLang="en-US"/>
          </a:p>
        </p:txBody>
      </p:sp>
      <p:sp>
        <p:nvSpPr>
          <p:cNvPr id="1032" name="Rectangle 7"/>
          <p:cNvSpPr>
            <a:spLocks/>
          </p:cNvSpPr>
          <p:nvPr/>
        </p:nvSpPr>
        <p:spPr bwMode="auto">
          <a:xfrm>
            <a:off x="304800" y="6394450"/>
            <a:ext cx="146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/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LIGO-G1600396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00" cy="13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84175" indent="-342900" algn="l" rtl="0" eaLnBrk="0" fontAlgn="base" hangingPunct="0">
        <a:spcBef>
          <a:spcPts val="600"/>
        </a:spcBef>
        <a:spcAft>
          <a:spcPct val="0"/>
        </a:spcAft>
        <a:buClr>
          <a:srgbClr val="114FFB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3425" indent="-28575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34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906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64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78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50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22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94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66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38.em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1.tiff"/><Relationship Id="rId6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467600" cy="1371600"/>
          </a:xfrm>
        </p:spPr>
        <p:txBody>
          <a:bodyPr/>
          <a:lstStyle/>
          <a:p>
            <a:r>
              <a:rPr lang="en-US" sz="3200" dirty="0" smtClean="0"/>
              <a:t>Mirror scattering loss analysis</a:t>
            </a:r>
            <a:br>
              <a:rPr lang="en-US" sz="3200" dirty="0" smtClean="0"/>
            </a:br>
            <a:r>
              <a:rPr lang="en-US" sz="3200" dirty="0" smtClean="0"/>
              <a:t>by integrating sphere measurement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40" y="1593850"/>
            <a:ext cx="8906760" cy="5264150"/>
          </a:xfrm>
          <a:solidFill>
            <a:schemeClr val="bg1"/>
          </a:solidFill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Scattering and loss by test mass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Discrepancy between the measured arm loss, 50ppm/mirror, and the loss based on optics measurement, 25ppm/mirror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Loss by mirror is estimated as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Loss by surface figure = 10ppm, </a:t>
            </a:r>
            <a:r>
              <a:rPr lang="en-US" dirty="0"/>
              <a:t> </a:t>
            </a:r>
            <a:endParaRPr lang="en-US" dirty="0" smtClean="0"/>
          </a:p>
          <a:p>
            <a:pPr lvl="2">
              <a:buFont typeface="Wingdings" charset="2"/>
              <a:buChar char="Ø"/>
            </a:pPr>
            <a:r>
              <a:rPr lang="en-US" dirty="0" smtClean="0"/>
              <a:t>Larger angle scattering = 10ppm = 5ppm by micro roughness + 5ppm by point scattering, </a:t>
            </a:r>
            <a:r>
              <a:rPr lang="en-US" dirty="0"/>
              <a:t> </a:t>
            </a:r>
            <a:endParaRPr lang="en-US" dirty="0" smtClean="0"/>
          </a:p>
          <a:p>
            <a:pPr lvl="2">
              <a:buFont typeface="Wingdings" charset="2"/>
              <a:buChar char="Ø"/>
            </a:pPr>
            <a:r>
              <a:rPr lang="en-US" dirty="0" err="1" smtClean="0"/>
              <a:t>Misc</a:t>
            </a:r>
            <a:r>
              <a:rPr lang="en-US" dirty="0" smtClean="0"/>
              <a:t> and uncertainty = </a:t>
            </a:r>
            <a:r>
              <a:rPr lang="en-US" dirty="0" err="1" smtClean="0"/>
              <a:t>sevetal</a:t>
            </a:r>
            <a:r>
              <a:rPr lang="en-US" dirty="0" smtClean="0"/>
              <a:t> ppm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Large angle scattering measurement covers down to 1°.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What if TIS(</a:t>
            </a:r>
            <a:r>
              <a:rPr lang="en-US" sz="2000" dirty="0" err="1" smtClean="0">
                <a:solidFill>
                  <a:srgbClr val="FF0000"/>
                </a:solidFill>
              </a:rPr>
              <a:t>θ</a:t>
            </a:r>
            <a:r>
              <a:rPr lang="en-US" sz="2000" dirty="0" smtClean="0">
                <a:solidFill>
                  <a:srgbClr val="FF0000"/>
                </a:solidFill>
              </a:rPr>
              <a:t>&lt;1°) is comparable to TIS(</a:t>
            </a:r>
            <a:r>
              <a:rPr lang="en-US" sz="2000" dirty="0">
                <a:solidFill>
                  <a:srgbClr val="FF0000"/>
                </a:solidFill>
              </a:rPr>
              <a:t>θ≥1</a:t>
            </a:r>
            <a:r>
              <a:rPr lang="en-US" sz="2000" dirty="0" smtClean="0">
                <a:solidFill>
                  <a:srgbClr val="FF0000"/>
                </a:solidFill>
              </a:rPr>
              <a:t>°)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Integrating sphere measurement with extension to measure TIS in large and small angle (L. Zhang)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Preliminary and proof of concept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Small angle (</a:t>
            </a:r>
            <a:r>
              <a:rPr lang="en-US" sz="1600" dirty="0"/>
              <a:t>θ≤1°) and </a:t>
            </a:r>
            <a:r>
              <a:rPr lang="en-US" sz="1600" dirty="0" smtClean="0"/>
              <a:t>large angle (θ</a:t>
            </a:r>
            <a:r>
              <a:rPr lang="en-US" sz="1600" dirty="0"/>
              <a:t>≥1</a:t>
            </a:r>
            <a:r>
              <a:rPr lang="en-US" sz="1600" dirty="0" smtClean="0"/>
              <a:t>°) scattering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Missing energy in the small angle scattering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Information defect size/distribution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Micro roughness on coated surface is correlated to uncoated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88" y="5191871"/>
            <a:ext cx="1174750" cy="12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3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5555" r="15573" b="4445"/>
          <a:stretch/>
        </p:blipFill>
        <p:spPr>
          <a:xfrm>
            <a:off x="4856590" y="2127250"/>
            <a:ext cx="4242741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5555" r="15573" b="4445"/>
          <a:stretch/>
        </p:blipFill>
        <p:spPr>
          <a:xfrm>
            <a:off x="228600" y="2131108"/>
            <a:ext cx="4242741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TIS(θ≤1°) </a:t>
            </a:r>
            <a:r>
              <a:rPr lang="en-US" dirty="0" smtClean="0"/>
              <a:t>vs TIS(θ</a:t>
            </a:r>
            <a:r>
              <a:rPr lang="en-US" dirty="0"/>
              <a:t>≥1</a:t>
            </a:r>
            <a:r>
              <a:rPr lang="en-US" dirty="0" smtClean="0"/>
              <a:t>°)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very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5527885" y="1595735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Quadrant with scratch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2866" y="1595735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Quadrants no scratch</a:t>
            </a:r>
            <a:endParaRPr lang="en-US" dirty="0"/>
          </a:p>
        </p:txBody>
      </p:sp>
      <p:sp>
        <p:nvSpPr>
          <p:cNvPr id="10" name="Donut 9"/>
          <p:cNvSpPr/>
          <p:nvPr/>
        </p:nvSpPr>
        <p:spPr bwMode="auto">
          <a:xfrm rot="2402139">
            <a:off x="7315767" y="2953486"/>
            <a:ext cx="1013152" cy="2053799"/>
          </a:xfrm>
          <a:prstGeom prst="donut">
            <a:avLst>
              <a:gd name="adj" fmla="val 1421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1" name="Donut 10"/>
          <p:cNvSpPr/>
          <p:nvPr/>
        </p:nvSpPr>
        <p:spPr bwMode="auto">
          <a:xfrm rot="2402139">
            <a:off x="2329729" y="3320170"/>
            <a:ext cx="1351346" cy="2053799"/>
          </a:xfrm>
          <a:prstGeom prst="donut">
            <a:avLst>
              <a:gd name="adj" fmla="val 1077"/>
            </a:avLst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2" name="Donut 11"/>
          <p:cNvSpPr/>
          <p:nvPr/>
        </p:nvSpPr>
        <p:spPr bwMode="auto">
          <a:xfrm rot="5400000">
            <a:off x="2194322" y="4953105"/>
            <a:ext cx="575855" cy="1143000"/>
          </a:xfrm>
          <a:prstGeom prst="donut">
            <a:avLst>
              <a:gd name="adj" fmla="val 4784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4424" y="2964722"/>
            <a:ext cx="1464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(2) Scratch</a:t>
            </a:r>
          </a:p>
          <a:p>
            <a:r>
              <a:rPr lang="en-US" sz="2000" dirty="0" smtClean="0"/>
              <a:t>Large defect on surface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3243447"/>
            <a:ext cx="1877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(4) Large defect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0362" y="5087947"/>
            <a:ext cx="1948070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(3) Clustered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mall defects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Large </a:t>
            </a:r>
            <a:r>
              <a:rPr lang="en-US" sz="2000" dirty="0">
                <a:solidFill>
                  <a:srgbClr val="FF0000"/>
                </a:solidFill>
              </a:rPr>
              <a:t>TIS(θ≥1°)</a:t>
            </a:r>
            <a:r>
              <a:rPr lang="en-US" sz="2000" dirty="0" smtClean="0">
                <a:solidFill>
                  <a:srgbClr val="FF0000"/>
                </a:solidFill>
              </a:rPr>
              <a:t>, small </a:t>
            </a:r>
            <a:r>
              <a:rPr lang="en-US" sz="2000" dirty="0">
                <a:solidFill>
                  <a:srgbClr val="FF0000"/>
                </a:solidFill>
              </a:rPr>
              <a:t>TIS(θ≤1°)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6" name="Donut 15"/>
          <p:cNvSpPr/>
          <p:nvPr/>
        </p:nvSpPr>
        <p:spPr bwMode="auto">
          <a:xfrm rot="5400000">
            <a:off x="5925280" y="5254406"/>
            <a:ext cx="575855" cy="561490"/>
          </a:xfrm>
          <a:prstGeom prst="donut">
            <a:avLst>
              <a:gd name="adj" fmla="val 4784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3600" y="4845014"/>
            <a:ext cx="1979353" cy="10156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(1) Isolated </a:t>
            </a:r>
            <a:r>
              <a:rPr lang="en-US" sz="2000" dirty="0">
                <a:solidFill>
                  <a:schemeClr val="tx2"/>
                </a:solidFill>
              </a:rPr>
              <a:t>s</a:t>
            </a:r>
            <a:r>
              <a:rPr lang="en-US" sz="2000" dirty="0" smtClean="0">
                <a:solidFill>
                  <a:schemeClr val="tx2"/>
                </a:solidFill>
              </a:rPr>
              <a:t>mall defect or micro roughness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8" name="Donut 17"/>
          <p:cNvSpPr/>
          <p:nvPr/>
        </p:nvSpPr>
        <p:spPr bwMode="auto">
          <a:xfrm rot="5400000">
            <a:off x="1285264" y="5254406"/>
            <a:ext cx="575855" cy="561490"/>
          </a:xfrm>
          <a:prstGeom prst="donut">
            <a:avLst>
              <a:gd name="adj" fmla="val 4784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258" y="156745"/>
            <a:ext cx="1102672" cy="128856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2775720" y="2816908"/>
            <a:ext cx="1066800" cy="332117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0275" y="2355243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brighter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207" y="1670146"/>
            <a:ext cx="1229659" cy="1041221"/>
            <a:chOff x="2732741" y="1188628"/>
            <a:chExt cx="1229659" cy="104122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2741" y="1188628"/>
              <a:ext cx="1067486" cy="104122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3266484" y="1188628"/>
              <a:ext cx="695916" cy="5206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14305" y="1662900"/>
            <a:ext cx="1447801" cy="1041221"/>
            <a:chOff x="5530409" y="1168579"/>
            <a:chExt cx="1447801" cy="104122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9480" y="1168579"/>
              <a:ext cx="1067486" cy="104122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5530410" y="1716760"/>
              <a:ext cx="1447800" cy="49304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530409" y="1196149"/>
              <a:ext cx="670797" cy="52061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178578" y="6321405"/>
            <a:ext cx="240444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total size&gt;1.5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2133600" y="5953814"/>
            <a:ext cx="0" cy="364436"/>
          </a:xfrm>
          <a:prstGeom prst="straightConnector1">
            <a:avLst/>
          </a:prstGeom>
          <a:solidFill>
            <a:srgbClr val="D49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18754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1722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Revised setup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50263" y="631825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2956791"/>
            <a:ext cx="3668058" cy="283440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362200" y="2997777"/>
            <a:ext cx="0" cy="2793423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447800" y="2997776"/>
            <a:ext cx="0" cy="2793423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447800" y="2868882"/>
            <a:ext cx="911065" cy="26718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38495" y="2281535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Hole in the mirror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2358865" y="52578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533400" y="52578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333305" y="480702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 &gt; 0.7°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358865" y="44196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530065" y="44196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378575" y="3947050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θ</a:t>
            </a:r>
            <a:r>
              <a:rPr lang="en-US" dirty="0" smtClean="0">
                <a:solidFill>
                  <a:srgbClr val="FFC000"/>
                </a:solidFill>
              </a:rPr>
              <a:t> &gt; 0.3°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828" y="2799386"/>
            <a:ext cx="5596171" cy="3440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1717164"/>
            <a:ext cx="5973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Lens moved out of the path to reduce noise</a:t>
            </a:r>
          </a:p>
          <a:p>
            <a:r>
              <a:rPr lang="en-US" sz="2000" dirty="0" smtClean="0"/>
              <a:t>Beam diverging toward the second mirror,</a:t>
            </a:r>
          </a:p>
          <a:p>
            <a:r>
              <a:rPr lang="en-US" sz="2000" dirty="0" smtClean="0"/>
              <a:t>which induces larger tail noise of the undisturbed beam.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342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911" y="-304800"/>
            <a:ext cx="6610289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Comparison of results :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it-IT" sz="2800" dirty="0" smtClean="0">
                <a:solidFill>
                  <a:schemeClr val="tx2"/>
                </a:solidFill>
              </a:rPr>
              <a:t>PD2(0.7°≤ </a:t>
            </a:r>
            <a:r>
              <a:rPr lang="it-IT" sz="2800" dirty="0" err="1" smtClean="0">
                <a:solidFill>
                  <a:schemeClr val="tx2"/>
                </a:solidFill>
              </a:rPr>
              <a:t>θ</a:t>
            </a:r>
            <a:r>
              <a:rPr lang="it-IT" sz="2800" dirty="0" smtClean="0">
                <a:solidFill>
                  <a:schemeClr val="tx2"/>
                </a:solidFill>
              </a:rPr>
              <a:t>≤ </a:t>
            </a:r>
            <a:r>
              <a:rPr lang="it-IT" sz="2800" dirty="0">
                <a:solidFill>
                  <a:schemeClr val="tx2"/>
                </a:solidFill>
              </a:rPr>
              <a:t>1</a:t>
            </a:r>
            <a:r>
              <a:rPr lang="it-IT" sz="2800" dirty="0" smtClean="0">
                <a:solidFill>
                  <a:schemeClr val="tx2"/>
                </a:solidFill>
              </a:rPr>
              <a:t>°)</a:t>
            </a:r>
            <a:r>
              <a:rPr lang="en-US" sz="2800" dirty="0" smtClean="0">
                <a:solidFill>
                  <a:schemeClr val="tx2"/>
                </a:solidFill>
              </a:rPr>
              <a:t> vs </a:t>
            </a:r>
            <a:r>
              <a:rPr lang="it-IT" sz="2800" dirty="0" smtClean="0">
                <a:solidFill>
                  <a:schemeClr val="tx2"/>
                </a:solidFill>
              </a:rPr>
              <a:t>PD2(0.3°</a:t>
            </a:r>
            <a:r>
              <a:rPr lang="it-IT" sz="2800" dirty="0">
                <a:solidFill>
                  <a:schemeClr val="tx2"/>
                </a:solidFill>
              </a:rPr>
              <a:t>≤ </a:t>
            </a:r>
            <a:r>
              <a:rPr lang="it-IT" sz="2800" dirty="0" err="1">
                <a:solidFill>
                  <a:schemeClr val="tx2"/>
                </a:solidFill>
              </a:rPr>
              <a:t>θ</a:t>
            </a:r>
            <a:r>
              <a:rPr lang="it-IT" sz="2800" dirty="0">
                <a:solidFill>
                  <a:schemeClr val="tx2"/>
                </a:solidFill>
              </a:rPr>
              <a:t>≤ </a:t>
            </a:r>
            <a:r>
              <a:rPr lang="it-IT" sz="2800" dirty="0" smtClean="0">
                <a:solidFill>
                  <a:schemeClr val="tx2"/>
                </a:solidFill>
              </a:rPr>
              <a:t>1°)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11" y="2018133"/>
            <a:ext cx="6322508" cy="488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9" y="2813383"/>
            <a:ext cx="1844994" cy="1059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333"/>
            <a:ext cx="1791805" cy="10082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32741" y="1188628"/>
            <a:ext cx="1229659" cy="1041221"/>
            <a:chOff x="2732741" y="1188628"/>
            <a:chExt cx="1229659" cy="10412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2741" y="1188628"/>
              <a:ext cx="1067486" cy="104122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3266484" y="1188628"/>
              <a:ext cx="695916" cy="5206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47178" y="1188627"/>
            <a:ext cx="1447801" cy="1041221"/>
            <a:chOff x="5530409" y="1168579"/>
            <a:chExt cx="1447801" cy="10412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9480" y="1168579"/>
              <a:ext cx="1067486" cy="104122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5530410" y="1716760"/>
              <a:ext cx="1447800" cy="49304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530409" y="1196149"/>
              <a:ext cx="670797" cy="52061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1040444" y="3018206"/>
            <a:ext cx="19768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2"/>
                </a:solidFill>
              </a:rPr>
              <a:t>PD2(0.7°</a:t>
            </a:r>
            <a:r>
              <a:rPr lang="it-IT" sz="2000" dirty="0">
                <a:solidFill>
                  <a:schemeClr val="tx2"/>
                </a:solidFill>
              </a:rPr>
              <a:t>≤ </a:t>
            </a:r>
            <a:r>
              <a:rPr lang="it-IT" sz="2000" dirty="0" err="1">
                <a:solidFill>
                  <a:schemeClr val="tx2"/>
                </a:solidFill>
              </a:rPr>
              <a:t>θ</a:t>
            </a:r>
            <a:r>
              <a:rPr lang="it-IT" sz="2000" dirty="0">
                <a:solidFill>
                  <a:schemeClr val="tx2"/>
                </a:solidFill>
              </a:rPr>
              <a:t>≤ </a:t>
            </a:r>
            <a:r>
              <a:rPr lang="it-IT" sz="2000" dirty="0" smtClean="0">
                <a:solidFill>
                  <a:schemeClr val="tx2"/>
                </a:solidFill>
              </a:rPr>
              <a:t>1°)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1040444" y="5185811"/>
            <a:ext cx="19768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2"/>
                </a:solidFill>
              </a:rPr>
              <a:t>PD2(0.3°</a:t>
            </a:r>
            <a:r>
              <a:rPr lang="it-IT" sz="2000" dirty="0">
                <a:solidFill>
                  <a:schemeClr val="tx2"/>
                </a:solidFill>
              </a:rPr>
              <a:t>≤ </a:t>
            </a:r>
            <a:r>
              <a:rPr lang="it-IT" sz="2000" dirty="0" err="1">
                <a:solidFill>
                  <a:schemeClr val="tx2"/>
                </a:solidFill>
              </a:rPr>
              <a:t>θ</a:t>
            </a:r>
            <a:r>
              <a:rPr lang="it-IT" sz="2000" dirty="0">
                <a:solidFill>
                  <a:schemeClr val="tx2"/>
                </a:solidFill>
              </a:rPr>
              <a:t>≤ </a:t>
            </a:r>
            <a:r>
              <a:rPr lang="it-IT" sz="2000" dirty="0" smtClean="0">
                <a:solidFill>
                  <a:schemeClr val="tx2"/>
                </a:solidFill>
              </a:rPr>
              <a:t>1°)</a:t>
            </a:r>
            <a:endParaRPr lang="en-US" sz="2000" dirty="0"/>
          </a:p>
        </p:txBody>
      </p:sp>
      <p:sp>
        <p:nvSpPr>
          <p:cNvPr id="26" name="Donut 25"/>
          <p:cNvSpPr/>
          <p:nvPr/>
        </p:nvSpPr>
        <p:spPr bwMode="auto">
          <a:xfrm>
            <a:off x="5281820" y="5636138"/>
            <a:ext cx="455852" cy="536061"/>
          </a:xfrm>
          <a:prstGeom prst="donut">
            <a:avLst>
              <a:gd name="adj" fmla="val 0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5737673" y="5229628"/>
            <a:ext cx="1403011" cy="519955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280989" y="5008795"/>
            <a:ext cx="186301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3) Tail of </a:t>
            </a:r>
            <a:r>
              <a:rPr lang="en-US" sz="1600" dirty="0" err="1" smtClean="0"/>
              <a:t>gaussian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Beam (1mm beam </a:t>
            </a:r>
          </a:p>
          <a:p>
            <a:r>
              <a:rPr lang="en-US" sz="1600" dirty="0" smtClean="0"/>
              <a:t>going </a:t>
            </a:r>
            <a:r>
              <a:rPr lang="en-US" sz="1600" dirty="0" err="1" smtClean="0"/>
              <a:t>thr</a:t>
            </a:r>
            <a:r>
              <a:rPr lang="en-US" sz="1600" dirty="0"/>
              <a:t> </a:t>
            </a:r>
            <a:r>
              <a:rPr lang="en-US" sz="1600" dirty="0" smtClean="0"/>
              <a:t>2.5mmx2 </a:t>
            </a:r>
          </a:p>
          <a:p>
            <a:r>
              <a:rPr lang="en-US" sz="1600" dirty="0" smtClean="0"/>
              <a:t>hole)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Mirror with larger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ole </a:t>
            </a:r>
            <a:r>
              <a:rPr lang="en-US" sz="1600" dirty="0" smtClean="0"/>
              <a:t>being prepared</a:t>
            </a:r>
            <a:endParaRPr lang="en-US" sz="16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189" y="3424884"/>
            <a:ext cx="1482011" cy="135292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026555" y="3004580"/>
            <a:ext cx="2235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2) Efficiency </a:t>
            </a:r>
            <a:r>
              <a:rPr lang="en-US" sz="1600" dirty="0" smtClean="0"/>
              <a:t>difference?</a:t>
            </a:r>
            <a:endParaRPr lang="en-US" sz="1600" dirty="0"/>
          </a:p>
        </p:txBody>
      </p:sp>
      <p:sp>
        <p:nvSpPr>
          <p:cNvPr id="73" name="TextBox 72"/>
          <p:cNvSpPr txBox="1"/>
          <p:nvPr/>
        </p:nvSpPr>
        <p:spPr>
          <a:xfrm>
            <a:off x="7020087" y="2553101"/>
            <a:ext cx="1704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1) Cleaning issue?</a:t>
            </a:r>
            <a:endParaRPr lang="en-US" sz="1600" dirty="0"/>
          </a:p>
        </p:txBody>
      </p:sp>
      <p:sp>
        <p:nvSpPr>
          <p:cNvPr id="74" name="TextBox 73"/>
          <p:cNvSpPr txBox="1"/>
          <p:nvPr/>
        </p:nvSpPr>
        <p:spPr>
          <a:xfrm>
            <a:off x="7201370" y="2035576"/>
            <a:ext cx="1736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Why different?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1451" y="685800"/>
            <a:ext cx="114165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iLIGO</a:t>
            </a:r>
            <a:endParaRPr lang="en-US" dirty="0" smtClean="0"/>
          </a:p>
          <a:p>
            <a:r>
              <a:rPr lang="en-US" dirty="0" smtClean="0"/>
              <a:t>ETM04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75330" y="6374278"/>
            <a:ext cx="19127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2"/>
                </a:solidFill>
              </a:rPr>
              <a:t>PD1(1°</a:t>
            </a:r>
            <a:r>
              <a:rPr lang="it-IT" sz="2000" dirty="0">
                <a:solidFill>
                  <a:schemeClr val="tx2"/>
                </a:solidFill>
              </a:rPr>
              <a:t>≤ </a:t>
            </a:r>
            <a:r>
              <a:rPr lang="it-IT" sz="2000" dirty="0" err="1">
                <a:solidFill>
                  <a:schemeClr val="tx2"/>
                </a:solidFill>
              </a:rPr>
              <a:t>θ</a:t>
            </a:r>
            <a:r>
              <a:rPr lang="it-IT" sz="2000" dirty="0">
                <a:solidFill>
                  <a:schemeClr val="tx2"/>
                </a:solidFill>
              </a:rPr>
              <a:t>≤ </a:t>
            </a:r>
            <a:r>
              <a:rPr lang="it-IT" sz="2000" dirty="0" smtClean="0">
                <a:solidFill>
                  <a:schemeClr val="tx2"/>
                </a:solidFill>
              </a:rPr>
              <a:t>75°)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1451" y="219727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ens in path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0451" y="4139005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ens out path</a:t>
            </a:r>
            <a:endParaRPr lang="en-US" dirty="0"/>
          </a:p>
        </p:txBody>
      </p:sp>
      <p:sp>
        <p:nvSpPr>
          <p:cNvPr id="30" name="Donut 29"/>
          <p:cNvSpPr/>
          <p:nvPr/>
        </p:nvSpPr>
        <p:spPr bwMode="auto">
          <a:xfrm>
            <a:off x="2674194" y="5583807"/>
            <a:ext cx="455852" cy="536061"/>
          </a:xfrm>
          <a:prstGeom prst="donut">
            <a:avLst>
              <a:gd name="adj" fmla="val 0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3033081" y="5211229"/>
            <a:ext cx="4168289" cy="348849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46409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8" y="1828800"/>
            <a:ext cx="7772400" cy="4419600"/>
          </a:xfrm>
        </p:spPr>
        <p:txBody>
          <a:bodyPr/>
          <a:lstStyle/>
          <a:p>
            <a:r>
              <a:rPr lang="en-US" dirty="0" smtClean="0"/>
              <a:t>Extended Integrating Sphere measurement</a:t>
            </a:r>
          </a:p>
          <a:p>
            <a:pPr lvl="1"/>
            <a:r>
              <a:rPr lang="en-US" dirty="0" smtClean="0"/>
              <a:t>Preliminary result – proof of concept</a:t>
            </a:r>
          </a:p>
          <a:p>
            <a:pPr lvl="1"/>
            <a:r>
              <a:rPr lang="en-US" dirty="0" smtClean="0"/>
              <a:t>In the small solid angle (10</a:t>
            </a:r>
            <a:r>
              <a:rPr lang="en-US" baseline="30000" dirty="0" smtClean="0"/>
              <a:t>-4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/>
              <a:t>θ</a:t>
            </a:r>
            <a:r>
              <a:rPr lang="en-US" dirty="0" smtClean="0"/>
              <a:t>&lt;1</a:t>
            </a:r>
            <a:r>
              <a:rPr lang="en-US" dirty="0"/>
              <a:t>°</a:t>
            </a:r>
            <a:r>
              <a:rPr lang="en-US" dirty="0" smtClean="0"/>
              <a:t>), comparable energy observed as in the large solid angle(</a:t>
            </a:r>
            <a:r>
              <a:rPr lang="en-US" dirty="0"/>
              <a:t>θ≥1</a:t>
            </a:r>
            <a:r>
              <a:rPr lang="en-US" dirty="0" smtClean="0"/>
              <a:t>°)</a:t>
            </a:r>
          </a:p>
          <a:p>
            <a:pPr lvl="1"/>
            <a:r>
              <a:rPr lang="en-US" dirty="0" smtClean="0"/>
              <a:t>Improvement of measurement setup and understanding of systematic uncertainties are necessary to quantify the conclusion</a:t>
            </a:r>
          </a:p>
          <a:p>
            <a:r>
              <a:rPr lang="en-US" dirty="0" smtClean="0"/>
              <a:t>Large angle (θ</a:t>
            </a:r>
            <a:r>
              <a:rPr lang="en-US" dirty="0"/>
              <a:t>≥1°</a:t>
            </a:r>
            <a:r>
              <a:rPr lang="en-US" dirty="0" smtClean="0"/>
              <a:t>) TIS may underestimate the loss</a:t>
            </a:r>
          </a:p>
          <a:p>
            <a:r>
              <a:rPr lang="en-US" dirty="0" smtClean="0"/>
              <a:t>Measurement of </a:t>
            </a:r>
            <a:r>
              <a:rPr lang="en-US" dirty="0" err="1" smtClean="0"/>
              <a:t>aLIGO</a:t>
            </a:r>
            <a:r>
              <a:rPr lang="en-US" dirty="0" smtClean="0"/>
              <a:t> test masses coated by LMA</a:t>
            </a:r>
          </a:p>
          <a:p>
            <a:pPr lvl="1"/>
            <a:r>
              <a:rPr lang="en-US" dirty="0" smtClean="0"/>
              <a:t>Necessary to quantify the loss contribution from defects</a:t>
            </a:r>
          </a:p>
          <a:p>
            <a:r>
              <a:rPr lang="en-US" dirty="0" smtClean="0"/>
              <a:t>Quantitative comparison of larger and small angle TIS may provide further information of defects</a:t>
            </a:r>
          </a:p>
          <a:p>
            <a:pPr lvl="1"/>
            <a:r>
              <a:rPr lang="en-US" dirty="0" smtClean="0"/>
              <a:t>Size, clustering, </a:t>
            </a:r>
            <a:r>
              <a:rPr lang="is-IS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6509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size and total loss</a:t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assuming defect shape is circle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4445" r="7845" b="4445"/>
          <a:stretch/>
        </p:blipFill>
        <p:spPr>
          <a:xfrm>
            <a:off x="304801" y="1828800"/>
            <a:ext cx="4231888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4445" r="8704" b="4445"/>
          <a:stretch/>
        </p:blipFill>
        <p:spPr>
          <a:xfrm>
            <a:off x="4698922" y="1795041"/>
            <a:ext cx="4229488" cy="3538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514" y="5481577"/>
            <a:ext cx="3226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Defect size </a:t>
            </a:r>
            <a:r>
              <a:rPr lang="en-US" smtClean="0"/>
              <a:t>vs </a:t>
            </a:r>
            <a:r>
              <a:rPr lang="en-US"/>
              <a:t>TIS(θ≥1°)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482541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/ TIS(θ</a:t>
            </a:r>
            <a:r>
              <a:rPr lang="en-US" dirty="0"/>
              <a:t>≥1</a:t>
            </a:r>
            <a:r>
              <a:rPr lang="en-US" dirty="0" smtClean="0"/>
              <a:t>°) vs </a:t>
            </a:r>
            <a:r>
              <a:rPr lang="en-US" dirty="0"/>
              <a:t>TIS(θ≥1°)</a:t>
            </a:r>
          </a:p>
        </p:txBody>
      </p:sp>
    </p:spTree>
    <p:extLst>
      <p:ext uri="{BB962C8B-B14F-4D97-AF65-F5344CB8AC3E}">
        <p14:creationId xmlns:p14="http://schemas.microsoft.com/office/powerpoint/2010/main" val="335036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function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5715000" cy="4416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75263"/>
            <a:ext cx="4240306" cy="327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385" y="1671514"/>
            <a:ext cx="2994212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5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90205" cy="1371600"/>
          </a:xfrm>
        </p:spPr>
        <p:txBody>
          <a:bodyPr/>
          <a:lstStyle/>
          <a:p>
            <a:r>
              <a:rPr lang="en-US" dirty="0" smtClean="0"/>
              <a:t>Three scattering sources</a:t>
            </a:r>
            <a:br>
              <a:rPr lang="en-US" dirty="0" smtClean="0"/>
            </a:br>
            <a:r>
              <a:rPr lang="en-US" sz="2800" dirty="0" smtClean="0"/>
              <a:t>Figure error, micro roughness and point scattering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274089"/>
              </p:ext>
            </p:extLst>
          </p:nvPr>
        </p:nvGraphicFramePr>
        <p:xfrm>
          <a:off x="3870307" y="1662682"/>
          <a:ext cx="5197492" cy="2780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98"/>
                <a:gridCol w="1259999"/>
                <a:gridCol w="1574998"/>
                <a:gridCol w="1574997"/>
              </a:tblGrid>
              <a:tr h="526259"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Figure error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Micro roughness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Point scattering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674">
                <a:tc>
                  <a:txBody>
                    <a:bodyPr/>
                    <a:lstStyle/>
                    <a:p>
                      <a:r>
                        <a:rPr lang="en-US" sz="1400" b="0" dirty="0" err="1" smtClean="0"/>
                        <a:t>λ</a:t>
                      </a:r>
                      <a:r>
                        <a:rPr lang="en-US" sz="1400" b="0" baseline="-25000" dirty="0" err="1" smtClean="0"/>
                        <a:t>spatial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&gt; 5mm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&lt; 5mm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&lt; 0.1mm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674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data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/>
                        <a:t>phasemap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PSD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data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7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cause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Reflect</a:t>
                      </a:r>
                      <a:r>
                        <a:rPr lang="en-US" sz="1400" b="0" baseline="0" dirty="0" smtClean="0"/>
                        <a:t> back into cavity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Reflect</a:t>
                      </a:r>
                      <a:r>
                        <a:rPr lang="en-US" sz="1400" b="0" baseline="0" dirty="0" smtClean="0"/>
                        <a:t> out of cavity to a fixed direction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Reflect uniformly,</a:t>
                      </a:r>
                      <a:r>
                        <a:rPr lang="en-US" sz="1400" b="0" baseline="0" dirty="0" smtClean="0"/>
                        <a:t> mostly out of cavity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24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effect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Change of</a:t>
                      </a:r>
                      <a:r>
                        <a:rPr lang="en-US" sz="1400" b="0" baseline="0" dirty="0" smtClean="0"/>
                        <a:t> resonating mode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Hit</a:t>
                      </a:r>
                      <a:r>
                        <a:rPr lang="en-US" sz="1400" b="0" baseline="0" dirty="0" smtClean="0"/>
                        <a:t> specific part of IFO, e.g., beam tube baffle.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Additional loss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495800"/>
            <a:ext cx="4596580" cy="22982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9" y="5380027"/>
            <a:ext cx="1602842" cy="1414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472" y="5459168"/>
            <a:ext cx="1392327" cy="122905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1992645" y="5592013"/>
            <a:ext cx="0" cy="914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 rot="16200000">
            <a:off x="1751963" y="57847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16 cm</a:t>
            </a:r>
            <a:endParaRPr lang="en-US" sz="18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3781481" y="5592013"/>
            <a:ext cx="0" cy="914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 rot="16200000">
            <a:off x="3473473" y="578477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0.2 mm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5147" y="5010601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ETM07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1021704" y="5145644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coated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831960" y="5166522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polished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44" y="1875012"/>
            <a:ext cx="2390039" cy="3035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08" y="1889900"/>
            <a:ext cx="2141626" cy="2304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17" y="2286000"/>
            <a:ext cx="2780183" cy="2278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59" y="3808569"/>
            <a:ext cx="3128120" cy="408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459" y="1893467"/>
            <a:ext cx="3318458" cy="30726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620000" y="6172200"/>
            <a:ext cx="1243780" cy="621890"/>
          </a:xfrm>
          <a:prstGeom prst="rect">
            <a:avLst/>
          </a:prstGeom>
          <a:solidFill>
            <a:srgbClr val="F2FF87">
              <a:alpha val="25098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21460" y="4438496"/>
            <a:ext cx="2369939" cy="471994"/>
          </a:xfrm>
          <a:prstGeom prst="rect">
            <a:avLst/>
          </a:prstGeom>
          <a:solidFill>
            <a:srgbClr val="F2FF87">
              <a:alpha val="25098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28204" y="6017838"/>
            <a:ext cx="1438893" cy="670388"/>
          </a:xfrm>
          <a:prstGeom prst="rect">
            <a:avLst/>
          </a:prstGeom>
          <a:solidFill>
            <a:srgbClr val="F2FF87">
              <a:alpha val="25098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868221" y="1662682"/>
            <a:ext cx="0" cy="3347919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05722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96200" cy="1371600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ETM </a:t>
            </a:r>
            <a:r>
              <a:rPr lang="en-US" dirty="0"/>
              <a:t>TIS(θ≥1</a:t>
            </a:r>
            <a:r>
              <a:rPr lang="en-US" dirty="0" smtClean="0"/>
              <a:t>°)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using integrating sphere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4328301" cy="3846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52" y="4078754"/>
            <a:ext cx="5195748" cy="2474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77472"/>
            <a:ext cx="18923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2792" y="3389500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W=150μm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41836" y="1699323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θ</a:t>
            </a:r>
            <a:r>
              <a:rPr lang="en-US" dirty="0"/>
              <a:t>≥1°</a:t>
            </a:r>
          </a:p>
        </p:txBody>
      </p:sp>
      <p:sp>
        <p:nvSpPr>
          <p:cNvPr id="3" name="Left-Right Arrow 2"/>
          <p:cNvSpPr/>
          <p:nvPr/>
        </p:nvSpPr>
        <p:spPr bwMode="auto">
          <a:xfrm>
            <a:off x="5562600" y="5605009"/>
            <a:ext cx="654345" cy="180945"/>
          </a:xfrm>
          <a:prstGeom prst="left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599" y="5204899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95%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6269515" y="5130099"/>
            <a:ext cx="0" cy="847678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383192" y="4046427"/>
            <a:ext cx="6096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477000" y="4038600"/>
            <a:ext cx="408008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77015" y="3686563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Micro roughness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6915550" y="3815202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Point scattering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8750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3" y="2045904"/>
            <a:ext cx="4078332" cy="31514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96200" cy="1371600"/>
          </a:xfrm>
        </p:spPr>
        <p:txBody>
          <a:bodyPr/>
          <a:lstStyle/>
          <a:p>
            <a:r>
              <a:rPr lang="en-US" dirty="0" smtClean="0"/>
              <a:t>Micro roughness : coated ~ polished</a:t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low </a:t>
            </a:r>
            <a:r>
              <a:rPr lang="en-US" sz="2800" dirty="0" smtClean="0">
                <a:solidFill>
                  <a:srgbClr val="FF0000"/>
                </a:solidFill>
              </a:rPr>
              <a:t>end of </a:t>
            </a:r>
            <a:r>
              <a:rPr lang="en-US" sz="2800" dirty="0">
                <a:solidFill>
                  <a:srgbClr val="FF0000"/>
                </a:solidFill>
              </a:rPr>
              <a:t>TIS(θ≥1</a:t>
            </a:r>
            <a:r>
              <a:rPr lang="en-US" sz="2800" dirty="0" smtClean="0">
                <a:solidFill>
                  <a:srgbClr val="FF0000"/>
                </a:solidFill>
              </a:rPr>
              <a:t>°) ~ 3-4 x polished surface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9" y="5310162"/>
            <a:ext cx="2226241" cy="11256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820036" y="2377943"/>
            <a:ext cx="2913544" cy="23487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036" y="4940940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ETM16 case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951786" y="5801358"/>
            <a:ext cx="0" cy="293164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77065" y="61076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peak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76" y="1701737"/>
            <a:ext cx="5004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TIS(</a:t>
            </a:r>
            <a:r>
              <a:rPr lang="en-US" dirty="0" err="1" smtClean="0"/>
              <a:t>λ</a:t>
            </a:r>
            <a:r>
              <a:rPr lang="en-US" baseline="-25000" dirty="0" err="1"/>
              <a:t>s</a:t>
            </a:r>
            <a:r>
              <a:rPr lang="en-US" dirty="0" smtClean="0"/>
              <a:t>&lt;75μm) / (4π </a:t>
            </a:r>
            <a:r>
              <a:rPr lang="en-US" dirty="0" err="1" smtClean="0"/>
              <a:t>σ</a:t>
            </a:r>
            <a:r>
              <a:rPr lang="en-US" dirty="0" smtClean="0"/>
              <a:t>(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s</a:t>
            </a:r>
            <a:r>
              <a:rPr lang="en-US" dirty="0" smtClean="0"/>
              <a:t>&lt;80μm)/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laser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925" y="5089138"/>
            <a:ext cx="503324" cy="1524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19650" y="5772090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80μm </a:t>
            </a:r>
            <a:r>
              <a:rPr lang="en-US" sz="2000" dirty="0"/>
              <a:t>&gt;</a:t>
            </a:r>
            <a:r>
              <a:rPr lang="en-US" sz="2000" dirty="0" smtClean="0"/>
              <a:t> </a:t>
            </a:r>
            <a:r>
              <a:rPr lang="en-US" sz="2000" dirty="0" err="1" smtClean="0"/>
              <a:t>λ</a:t>
            </a:r>
            <a:r>
              <a:rPr lang="en-US" sz="2000" baseline="-25000" dirty="0" err="1" smtClean="0"/>
              <a:t>s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&gt; 0.9μm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219650" y="5297829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Zygo</a:t>
            </a:r>
            <a:r>
              <a:rPr lang="en-US" sz="2000" dirty="0" smtClean="0"/>
              <a:t> 50x PMM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43836" y="3825743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045348" y="3820270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374374" y="3137452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038374" y="3744070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394280" y="2968139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747217" y="3896470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054976" y="3824900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377315" y="3606628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715636" y="3307237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716692" y="3452360"/>
            <a:ext cx="152400" cy="152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68" y="1535249"/>
            <a:ext cx="4016944" cy="3104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00" y="4485483"/>
            <a:ext cx="2782697" cy="215026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6858000" y="5497884"/>
            <a:ext cx="1295400" cy="820366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561006" y="5874276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1/1000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6210300" y="2196442"/>
            <a:ext cx="1562100" cy="1186995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841338" y="3183367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1/10</a:t>
            </a:r>
            <a:endParaRPr lang="en-US" sz="16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8153400" y="2743200"/>
            <a:ext cx="0" cy="716437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945990" y="2393175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~2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761187" y="4726699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PSD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7531487" y="4159171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1mm</a:t>
            </a:r>
            <a:endParaRPr lang="en-US" sz="2000"/>
          </a:p>
        </p:txBody>
      </p:sp>
      <p:sp>
        <p:nvSpPr>
          <p:cNvPr id="46" name="TextBox 45"/>
          <p:cNvSpPr txBox="1"/>
          <p:nvPr/>
        </p:nvSpPr>
        <p:spPr>
          <a:xfrm>
            <a:off x="7698665" y="6276945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1mm</a:t>
            </a:r>
            <a:endParaRPr lang="en-US" sz="2000"/>
          </a:p>
        </p:txBody>
      </p:sp>
      <p:sp>
        <p:nvSpPr>
          <p:cNvPr id="47" name="TextBox 46"/>
          <p:cNvSpPr txBox="1"/>
          <p:nvPr/>
        </p:nvSpPr>
        <p:spPr>
          <a:xfrm>
            <a:off x="187393" y="201550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Around the peak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2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Angular distribution of reflected field depends on the defect size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75" y="1706582"/>
            <a:ext cx="3653449" cy="4365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34877" y="2324608"/>
            <a:ext cx="2096656" cy="2344463"/>
            <a:chOff x="1228762" y="2181438"/>
            <a:chExt cx="2505814" cy="2715807"/>
          </a:xfrm>
        </p:grpSpPr>
        <p:sp>
          <p:nvSpPr>
            <p:cNvPr id="29" name="Down Arrow 28"/>
            <p:cNvSpPr/>
            <p:nvPr/>
          </p:nvSpPr>
          <p:spPr bwMode="auto">
            <a:xfrm>
              <a:off x="1888626" y="3224287"/>
              <a:ext cx="782623" cy="684897"/>
            </a:xfrm>
            <a:prstGeom prst="downArrow">
              <a:avLst>
                <a:gd name="adj1" fmla="val 50000"/>
                <a:gd name="adj2" fmla="val 44050"/>
              </a:avLst>
            </a:prstGeom>
            <a:solidFill>
              <a:srgbClr val="FF0000"/>
            </a:solidFill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sp>
          <p:nvSpPr>
            <p:cNvPr id="30" name="Down Arrow 29"/>
            <p:cNvSpPr/>
            <p:nvPr/>
          </p:nvSpPr>
          <p:spPr bwMode="auto">
            <a:xfrm rot="9728964">
              <a:off x="1238292" y="2640076"/>
              <a:ext cx="480219" cy="1746029"/>
            </a:xfrm>
            <a:prstGeom prst="downArrow">
              <a:avLst/>
            </a:prstGeom>
            <a:solidFill>
              <a:srgbClr val="D49FFF"/>
            </a:solidFill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rot="956585" flipH="1" flipV="1">
              <a:off x="1309808" y="2920420"/>
              <a:ext cx="822913" cy="1219200"/>
            </a:xfrm>
            <a:prstGeom prst="line">
              <a:avLst/>
            </a:prstGeom>
            <a:solidFill>
              <a:srgbClr val="D49FFF"/>
            </a:solidFill>
            <a:ln w="127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20673008" flipV="1">
              <a:off x="2381092" y="2910302"/>
              <a:ext cx="822913" cy="1219200"/>
            </a:xfrm>
            <a:prstGeom prst="line">
              <a:avLst/>
            </a:prstGeom>
            <a:solidFill>
              <a:srgbClr val="D49FFF"/>
            </a:solidFill>
            <a:ln w="127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Arc 33"/>
            <p:cNvSpPr/>
            <p:nvPr/>
          </p:nvSpPr>
          <p:spPr bwMode="auto">
            <a:xfrm>
              <a:off x="1228762" y="2618162"/>
              <a:ext cx="2120399" cy="2120399"/>
            </a:xfrm>
            <a:prstGeom prst="arc">
              <a:avLst>
                <a:gd name="adj1" fmla="val 16200000"/>
                <a:gd name="adj2" fmla="val 18858577"/>
              </a:avLst>
            </a:prstGeom>
            <a:noFill/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cxnSp>
          <p:nvCxnSpPr>
            <p:cNvPr id="35" name="Straight Connector 34"/>
            <p:cNvCxnSpPr>
              <a:stCxn id="31" idx="0"/>
            </p:cNvCxnSpPr>
            <p:nvPr/>
          </p:nvCxnSpPr>
          <p:spPr bwMode="auto">
            <a:xfrm flipH="1" flipV="1">
              <a:off x="2227155" y="2181438"/>
              <a:ext cx="68972" cy="2047754"/>
            </a:xfrm>
            <a:prstGeom prst="line">
              <a:avLst/>
            </a:prstGeom>
            <a:solidFill>
              <a:srgbClr val="D49FFF"/>
            </a:solidFill>
            <a:ln w="127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2490221" y="2247357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θ</a:t>
              </a:r>
              <a:endParaRPr lang="en-US" dirty="0"/>
            </a:p>
          </p:txBody>
        </p:sp>
        <p:sp>
          <p:nvSpPr>
            <p:cNvPr id="38" name="Down Arrow 37"/>
            <p:cNvSpPr/>
            <p:nvPr/>
          </p:nvSpPr>
          <p:spPr bwMode="auto">
            <a:xfrm rot="11871036" flipH="1">
              <a:off x="2789918" y="2670171"/>
              <a:ext cx="480219" cy="1665402"/>
            </a:xfrm>
            <a:prstGeom prst="downArrow">
              <a:avLst/>
            </a:prstGeom>
            <a:solidFill>
              <a:srgbClr val="D49FFF"/>
            </a:solidFill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54582" y="4435581"/>
              <a:ext cx="679994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Mie</a:t>
              </a:r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82329" y="595822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67" y="2028864"/>
            <a:ext cx="5780972" cy="446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166" y="4152754"/>
            <a:ext cx="952646" cy="952646"/>
          </a:xfrm>
          <a:prstGeom prst="rect">
            <a:avLst/>
          </a:prstGeom>
        </p:spPr>
      </p:pic>
      <p:sp>
        <p:nvSpPr>
          <p:cNvPr id="12" name="Parallelogram 11"/>
          <p:cNvSpPr/>
          <p:nvPr/>
        </p:nvSpPr>
        <p:spPr bwMode="auto">
          <a:xfrm>
            <a:off x="2087579" y="5395419"/>
            <a:ext cx="1417621" cy="374211"/>
          </a:xfrm>
          <a:prstGeom prst="parallelogram">
            <a:avLst>
              <a:gd name="adj" fmla="val 59024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4" name="Donut 13"/>
          <p:cNvSpPr/>
          <p:nvPr/>
        </p:nvSpPr>
        <p:spPr bwMode="auto">
          <a:xfrm>
            <a:off x="448462" y="5396558"/>
            <a:ext cx="1114444" cy="461619"/>
          </a:xfrm>
          <a:prstGeom prst="donut">
            <a:avLst>
              <a:gd name="adj" fmla="val 0"/>
            </a:avLst>
          </a:prstGeom>
          <a:noFill/>
          <a:ln w="28575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681" y="4305257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cxnSp>
        <p:nvCxnSpPr>
          <p:cNvPr id="18" name="Straight Connector 17"/>
          <p:cNvCxnSpPr>
            <a:endCxn id="14" idx="6"/>
          </p:cNvCxnSpPr>
          <p:nvPr/>
        </p:nvCxnSpPr>
        <p:spPr bwMode="auto">
          <a:xfrm flipV="1">
            <a:off x="1015922" y="5627368"/>
            <a:ext cx="546984" cy="9367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91952" y="533400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2054249" y="5870291"/>
            <a:ext cx="1204657" cy="1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355610" y="5880642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√π 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191000" y="2143098"/>
            <a:ext cx="21336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51843" y="1714487"/>
            <a:ext cx="2345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3% of solid angle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7800" y="4366782"/>
            <a:ext cx="246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Larger defects induce sharper reflection</a:t>
            </a:r>
            <a:endParaRPr lang="en-US" sz="2000" dirty="0"/>
          </a:p>
        </p:txBody>
      </p:sp>
      <p:sp>
        <p:nvSpPr>
          <p:cNvPr id="17" name="Down Arrow 16"/>
          <p:cNvSpPr/>
          <p:nvPr/>
        </p:nvSpPr>
        <p:spPr bwMode="auto">
          <a:xfrm rot="2982287">
            <a:off x="4790006" y="4544312"/>
            <a:ext cx="211201" cy="935874"/>
          </a:xfrm>
          <a:prstGeom prst="down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52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620000" cy="1371600"/>
          </a:xfrm>
        </p:spPr>
        <p:txBody>
          <a:bodyPr/>
          <a:lstStyle/>
          <a:p>
            <a:r>
              <a:rPr lang="en-US" dirty="0"/>
              <a:t>Far field and </a:t>
            </a:r>
            <a:r>
              <a:rPr lang="en-US" dirty="0" smtClean="0"/>
              <a:t>small size defects</a:t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small defects cannot be characterized by PSD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5" name="TextBox 4"/>
          <p:cNvSpPr txBox="1"/>
          <p:nvPr/>
        </p:nvSpPr>
        <p:spPr>
          <a:xfrm>
            <a:off x="200731" y="1645113"/>
            <a:ext cx="750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reflected power = power density at defect ∙ defect size ∙ |A|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0" y="2072911"/>
            <a:ext cx="7235825" cy="507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3094" y="2677897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circle with radius a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114800" y="2725055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rectangle size of du x dv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43" y="3163747"/>
            <a:ext cx="1646722" cy="4615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01365"/>
            <a:ext cx="2667000" cy="39148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635111" y="3669779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axis : k a </a:t>
            </a:r>
            <a:r>
              <a:rPr lang="en-US" sz="2000" dirty="0" err="1" smtClean="0"/>
              <a:t>θ</a:t>
            </a:r>
            <a:r>
              <a:rPr lang="en-US" sz="2000" dirty="0" smtClean="0"/>
              <a:t> = 0.1 a(</a:t>
            </a:r>
            <a:r>
              <a:rPr lang="en-US" sz="2000" dirty="0" err="1" smtClean="0"/>
              <a:t>μm</a:t>
            </a:r>
            <a:r>
              <a:rPr lang="en-US" sz="2000" dirty="0" smtClean="0"/>
              <a:t>) </a:t>
            </a:r>
            <a:r>
              <a:rPr lang="en-US" sz="2000" dirty="0" err="1" smtClean="0"/>
              <a:t>θ</a:t>
            </a:r>
            <a:r>
              <a:rPr lang="en-US" sz="2000" dirty="0" smtClean="0"/>
              <a:t>(degree)</a:t>
            </a:r>
            <a:endParaRPr lang="en-US" sz="2000" dirty="0"/>
          </a:p>
        </p:txBody>
      </p:sp>
      <p:sp>
        <p:nvSpPr>
          <p:cNvPr id="30" name="Frame 29"/>
          <p:cNvSpPr/>
          <p:nvPr/>
        </p:nvSpPr>
        <p:spPr bwMode="auto">
          <a:xfrm>
            <a:off x="3505200" y="2057401"/>
            <a:ext cx="2133600" cy="569682"/>
          </a:xfrm>
          <a:prstGeom prst="frame">
            <a:avLst>
              <a:gd name="adj1" fmla="val 1784"/>
            </a:avLst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1" name="Frame 30"/>
          <p:cNvSpPr/>
          <p:nvPr/>
        </p:nvSpPr>
        <p:spPr bwMode="auto">
          <a:xfrm>
            <a:off x="5788518" y="2054716"/>
            <a:ext cx="1831482" cy="569682"/>
          </a:xfrm>
          <a:prstGeom prst="frame">
            <a:avLst>
              <a:gd name="adj1" fmla="val 1784"/>
            </a:avLst>
          </a:prstGeom>
          <a:solidFill>
            <a:srgbClr val="D49FF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3174" y="3660239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og( power 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88341"/>
            <a:ext cx="2655571" cy="2290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46" y="4059404"/>
            <a:ext cx="2585802" cy="2309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6494" y="2552723"/>
            <a:ext cx="88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small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7794" y="3397137"/>
            <a:ext cx="1891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 a </a:t>
            </a:r>
            <a:r>
              <a:rPr lang="en-US" sz="2000" dirty="0" err="1"/>
              <a:t>θ</a:t>
            </a:r>
            <a:r>
              <a:rPr lang="en-US" sz="2000" dirty="0"/>
              <a:t> </a:t>
            </a:r>
            <a:r>
              <a:rPr lang="en-US" sz="2000" dirty="0" smtClean="0"/>
              <a:t>=1 when</a:t>
            </a:r>
          </a:p>
          <a:p>
            <a:r>
              <a:rPr lang="en-US" sz="2000" dirty="0" smtClean="0"/>
              <a:t>a = 1μm, </a:t>
            </a:r>
            <a:r>
              <a:rPr lang="en-US" sz="2000" dirty="0" err="1" smtClean="0"/>
              <a:t>θ</a:t>
            </a:r>
            <a:r>
              <a:rPr lang="en-US" sz="2000" dirty="0" smtClean="0"/>
              <a:t>=10°</a:t>
            </a:r>
          </a:p>
          <a:p>
            <a:r>
              <a:rPr lang="en-US" sz="2000" dirty="0" smtClean="0"/>
              <a:t>or</a:t>
            </a:r>
          </a:p>
          <a:p>
            <a:r>
              <a:rPr lang="en-US" sz="2000" dirty="0" smtClean="0"/>
              <a:t>a=10μm, </a:t>
            </a:r>
            <a:r>
              <a:rPr lang="en-US" sz="2000" dirty="0" err="1" smtClean="0"/>
              <a:t>θ</a:t>
            </a:r>
            <a:r>
              <a:rPr lang="en-US" sz="2000" dirty="0" smtClean="0"/>
              <a:t>=1°</a:t>
            </a:r>
          </a:p>
          <a:p>
            <a:endParaRPr lang="en-US" sz="2000" dirty="0"/>
          </a:p>
          <a:p>
            <a:r>
              <a:rPr lang="en-US" sz="2000" dirty="0" smtClean="0"/>
              <a:t>Defect size looks different seen at different angle</a:t>
            </a:r>
          </a:p>
        </p:txBody>
      </p:sp>
    </p:spTree>
    <p:extLst>
      <p:ext uri="{BB962C8B-B14F-4D97-AF65-F5344CB8AC3E}">
        <p14:creationId xmlns:p14="http://schemas.microsoft.com/office/powerpoint/2010/main" val="589696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Clustered defects behave like a single defect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78287" y="6200885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23" y="3869504"/>
            <a:ext cx="3293380" cy="2440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381928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Power distribution generated by small defects in a square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 bwMode="auto">
          <a:xfrm>
            <a:off x="7239000" y="5001178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67600" y="5365325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72400" y="5094231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077200" y="5305400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785652" y="5491507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9864" y="4994765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368748" y="5272271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113643" y="5614302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243260" y="5800703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674686" y="5780031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365434" y="5711935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730795" y="2492673"/>
            <a:ext cx="1524000" cy="12954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800" y="169755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Same distribution generated by</a:t>
            </a:r>
            <a:endParaRPr lang="en-US" sz="2000" dirty="0"/>
          </a:p>
        </p:txBody>
      </p:sp>
      <p:sp>
        <p:nvSpPr>
          <p:cNvPr id="23" name="Oval 22"/>
          <p:cNvSpPr/>
          <p:nvPr/>
        </p:nvSpPr>
        <p:spPr bwMode="auto">
          <a:xfrm>
            <a:off x="7505700" y="5081487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911548" y="5771316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292009" y="5511504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099852" y="4810678"/>
            <a:ext cx="1524000" cy="1295400"/>
          </a:xfrm>
          <a:prstGeom prst="rect">
            <a:avLst/>
          </a:prstGeom>
          <a:noFill/>
          <a:ln w="12700" cap="flat" cmpd="sng" algn="ctr">
            <a:solidFill>
              <a:srgbClr val="114FFB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3" y="1751404"/>
            <a:ext cx="2178839" cy="19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25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228600" y="6400800"/>
            <a:ext cx="69342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76400"/>
            <a:ext cx="6936921" cy="4482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for measuring </a:t>
            </a:r>
            <a:br>
              <a:rPr lang="en-US" dirty="0" smtClean="0"/>
            </a:br>
            <a:r>
              <a:rPr lang="en-US" dirty="0" smtClean="0"/>
              <a:t>TIS(θ≤1°) and TIS(θ≥1°)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35" y="2292449"/>
            <a:ext cx="4267200" cy="2889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343400"/>
            <a:ext cx="5791200" cy="155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719054"/>
            <a:ext cx="5410200" cy="3573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87" y="1953359"/>
            <a:ext cx="5292524" cy="4828441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1798205"/>
            <a:ext cx="2578100" cy="9741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2360778"/>
            <a:ext cx="2465294" cy="167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504" y="3588352"/>
            <a:ext cx="487456" cy="875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4800600"/>
            <a:ext cx="9052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150μm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87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77" y="2321820"/>
            <a:ext cx="4319947" cy="4052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48373"/>
            <a:ext cx="4282777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172200" cy="1371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preliminary results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mirror : initial LIGO ETM04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5105400" y="1743253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TIS (0.7°≤ θ</a:t>
            </a:r>
            <a:r>
              <a:rPr lang="en-US" dirty="0"/>
              <a:t>≤1</a:t>
            </a:r>
            <a:r>
              <a:rPr lang="en-US" dirty="0" smtClean="0"/>
              <a:t>°)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3391" y="1748287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TIS (θ</a:t>
            </a:r>
            <a:r>
              <a:rPr lang="en-US" dirty="0"/>
              <a:t>≥1</a:t>
            </a:r>
            <a:r>
              <a:rPr lang="en-US" dirty="0" smtClean="0"/>
              <a:t>°)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35803" y="275977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scratch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1568537">
            <a:off x="3048000" y="2895600"/>
            <a:ext cx="685800" cy="1371600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14" name="Elbow Connector 13"/>
          <p:cNvCxnSpPr/>
          <p:nvPr/>
        </p:nvCxnSpPr>
        <p:spPr bwMode="auto">
          <a:xfrm rot="16200000" flipH="1">
            <a:off x="6657823" y="2597458"/>
            <a:ext cx="1817992" cy="1722437"/>
          </a:xfrm>
          <a:prstGeom prst="bentConnector3">
            <a:avLst>
              <a:gd name="adj1" fmla="val 99342"/>
            </a:avLst>
          </a:prstGeom>
          <a:solidFill>
            <a:srgbClr val="D49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516" y="152247"/>
            <a:ext cx="1102672" cy="1288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918" y="1743252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dΩ</a:t>
            </a:r>
            <a:r>
              <a:rPr lang="en-US" dirty="0" smtClean="0"/>
              <a:t>=1.5e</a:t>
            </a:r>
            <a:r>
              <a:rPr lang="en-US" baseline="30000" dirty="0" smtClean="0"/>
              <a:t>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76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114FFB"/>
      </a:dk1>
      <a:lt1>
        <a:srgbClr val="FFFFFF"/>
      </a:lt1>
      <a:dk2>
        <a:srgbClr val="000000"/>
      </a:dk2>
      <a:lt2>
        <a:srgbClr val="808080"/>
      </a:lt2>
      <a:accent1>
        <a:srgbClr val="D49FFF"/>
      </a:accent1>
      <a:accent2>
        <a:srgbClr val="333399"/>
      </a:accent2>
      <a:accent3>
        <a:srgbClr val="FFFFFF"/>
      </a:accent3>
      <a:accent4>
        <a:srgbClr val="0D42D6"/>
      </a:accent4>
      <a:accent5>
        <a:srgbClr val="E6C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24873</TotalTime>
  <Pages>0</Pages>
  <Words>635</Words>
  <Characters>0</Characters>
  <Application>Microsoft Macintosh PowerPoint</Application>
  <PresentationFormat>On-screen Show (4:3)</PresentationFormat>
  <Lines>0</Lines>
  <Paragraphs>157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Helvetica</vt:lpstr>
      <vt:lpstr>Monotype Sorts</vt:lpstr>
      <vt:lpstr>ＭＳ Ｐゴシック</vt:lpstr>
      <vt:lpstr>Times New Roman</vt:lpstr>
      <vt:lpstr>Wingdings</vt:lpstr>
      <vt:lpstr>ヒラギノ明朝 ProN W3</vt:lpstr>
      <vt:lpstr>ヒラギノ角ゴ ProN W3</vt:lpstr>
      <vt:lpstr>Title &amp; Bullets</vt:lpstr>
      <vt:lpstr>Mirror scattering loss analysis by integrating sphere measurement</vt:lpstr>
      <vt:lpstr>Three scattering sources Figure error, micro roughness and point scattering</vt:lpstr>
      <vt:lpstr>aLIGO ETM TIS(θ≥1°) using integrating sphere</vt:lpstr>
      <vt:lpstr>Micro roughness : coated ~ polished low end of TIS(θ≥1°) ~ 3-4 x polished surface</vt:lpstr>
      <vt:lpstr>Angular distribution of reflected field depends on the defect size</vt:lpstr>
      <vt:lpstr>Far field and small size defects small defects cannot be characterized by PSD</vt:lpstr>
      <vt:lpstr>Clustered defects behave like a single defect</vt:lpstr>
      <vt:lpstr>Setup for measuring  TIS(θ≤1°) and TIS(θ≥1°)</vt:lpstr>
      <vt:lpstr>Very preliminary results mirror : initial LIGO ETM04</vt:lpstr>
      <vt:lpstr>TIS(θ≤1°) vs TIS(θ≥1°) very preliminary</vt:lpstr>
      <vt:lpstr>Revised setup</vt:lpstr>
      <vt:lpstr>Comparison of results : PD2(0.7°≤ θ≤ 1°) vs PD2(0.3°≤ θ≤ 1°) </vt:lpstr>
      <vt:lpstr>Summary</vt:lpstr>
      <vt:lpstr>End of slides</vt:lpstr>
      <vt:lpstr>Defect size and total loss assuming defect shape is circle</vt:lpstr>
      <vt:lpstr>Loss function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Gary H. Sanders</dc:creator>
  <cp:keywords/>
  <dc:description/>
  <cp:lastModifiedBy>Hiroaki Yamamoto</cp:lastModifiedBy>
  <cp:revision>599</cp:revision>
  <cp:lastPrinted>2016-03-04T18:15:28Z</cp:lastPrinted>
  <dcterms:created xsi:type="dcterms:W3CDTF">2010-10-20T22:04:27Z</dcterms:created>
  <dcterms:modified xsi:type="dcterms:W3CDTF">2016-03-15T14:51:27Z</dcterms:modified>
</cp:coreProperties>
</file>