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-17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279-898B-0544-82D6-E859845634EA}" type="datetimeFigureOut">
              <a:rPr lang="en-US" smtClean="0"/>
              <a:t>7/1/16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5001-B4E7-B345-A348-B86BEDADF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3295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279-898B-0544-82D6-E859845634EA}" type="datetimeFigureOut">
              <a:rPr lang="en-US" smtClean="0"/>
              <a:t>7/1/16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5001-B4E7-B345-A348-B86BEDADF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666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279-898B-0544-82D6-E859845634EA}" type="datetimeFigureOut">
              <a:rPr lang="en-US" smtClean="0"/>
              <a:t>7/1/16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5001-B4E7-B345-A348-B86BEDADF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204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279-898B-0544-82D6-E859845634EA}" type="datetimeFigureOut">
              <a:rPr lang="en-US" smtClean="0"/>
              <a:t>7/1/16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5001-B4E7-B345-A348-B86BEDADF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0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279-898B-0544-82D6-E859845634EA}" type="datetimeFigureOut">
              <a:rPr lang="en-US" smtClean="0"/>
              <a:t>7/1/16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5001-B4E7-B345-A348-B86BEDADF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12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279-898B-0544-82D6-E859845634EA}" type="datetimeFigureOut">
              <a:rPr lang="en-US" smtClean="0"/>
              <a:t>7/1/16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5001-B4E7-B345-A348-B86BEDADF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9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279-898B-0544-82D6-E859845634EA}" type="datetimeFigureOut">
              <a:rPr lang="en-US" smtClean="0"/>
              <a:t>7/1/16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5001-B4E7-B345-A348-B86BEDADF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53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279-898B-0544-82D6-E859845634EA}" type="datetimeFigureOut">
              <a:rPr lang="en-US" smtClean="0"/>
              <a:t>7/1/16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5001-B4E7-B345-A348-B86BEDADF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01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279-898B-0544-82D6-E859845634EA}" type="datetimeFigureOut">
              <a:rPr lang="en-US" smtClean="0"/>
              <a:t>7/1/16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5001-B4E7-B345-A348-B86BEDADF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95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279-898B-0544-82D6-E859845634EA}" type="datetimeFigureOut">
              <a:rPr lang="en-US" smtClean="0"/>
              <a:t>7/1/16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5001-B4E7-B345-A348-B86BEDADF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579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5B279-898B-0544-82D6-E859845634EA}" type="datetimeFigureOut">
              <a:rPr lang="en-US" smtClean="0"/>
              <a:t>7/1/16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75001-B4E7-B345-A348-B86BEDADF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929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5B279-898B-0544-82D6-E859845634EA}" type="datetimeFigureOut">
              <a:rPr lang="en-US" smtClean="0"/>
              <a:t>7/1/16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75001-B4E7-B345-A348-B86BEDADFF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783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FFFF"/>
                </a:solidFill>
              </a:rPr>
              <a:t>aLIGO</a:t>
            </a:r>
            <a:r>
              <a:rPr lang="en-US" dirty="0" smtClean="0">
                <a:solidFill>
                  <a:srgbClr val="FFFFFF"/>
                </a:solidFill>
              </a:rPr>
              <a:t> operating at full power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26480" y="2560320"/>
            <a:ext cx="274982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>
                <a:solidFill>
                  <a:srgbClr val="FFFFFF"/>
                </a:solidFill>
              </a:rPr>
              <a:t>Laser Power:             125.00 Watt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SRM Detuning:              0.00 degree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SRM transmission:          0.3500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ITM transmission:          0.0140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PRM transmission:          0.0300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Finesse:                 446.41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Power Recycling Factor:   40.54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Arm power:               710.81 kW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Power on beam splitter:    5.07 kW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Thermal load on ITM:       0.385 W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Thermal load on BS:        0.051 W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BNS range:               191.04 </a:t>
            </a:r>
            <a:r>
              <a:rPr lang="en-US" sz="1000" dirty="0" err="1" smtClean="0">
                <a:solidFill>
                  <a:srgbClr val="FFFFFF"/>
                </a:solidFill>
              </a:rPr>
              <a:t>Mpc</a:t>
            </a:r>
            <a:r>
              <a:rPr lang="en-US" sz="1000" dirty="0" smtClean="0">
                <a:solidFill>
                  <a:srgbClr val="FFFFFF"/>
                </a:solidFill>
              </a:rPr>
              <a:t> (</a:t>
            </a:r>
            <a:r>
              <a:rPr lang="en-US" sz="1000" dirty="0" err="1" smtClean="0">
                <a:solidFill>
                  <a:srgbClr val="FFFFFF"/>
                </a:solidFill>
              </a:rPr>
              <a:t>comoving</a:t>
            </a:r>
            <a:r>
              <a:rPr lang="en-US" sz="1000" dirty="0" smtClean="0">
                <a:solidFill>
                  <a:srgbClr val="FFFFFF"/>
                </a:solidFill>
              </a:rPr>
              <a:t>)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BNS horizon:             436.32 </a:t>
            </a:r>
            <a:r>
              <a:rPr lang="en-US" sz="1000" dirty="0" err="1" smtClean="0">
                <a:solidFill>
                  <a:srgbClr val="FFFFFF"/>
                </a:solidFill>
              </a:rPr>
              <a:t>Mpc</a:t>
            </a:r>
            <a:r>
              <a:rPr lang="en-US" sz="1000" dirty="0" smtClean="0">
                <a:solidFill>
                  <a:srgbClr val="FFFFFF"/>
                </a:solidFill>
              </a:rPr>
              <a:t> (</a:t>
            </a:r>
            <a:r>
              <a:rPr lang="en-US" sz="1000" dirty="0" err="1" smtClean="0">
                <a:solidFill>
                  <a:srgbClr val="FFFFFF"/>
                </a:solidFill>
              </a:rPr>
              <a:t>comoving</a:t>
            </a:r>
            <a:r>
              <a:rPr lang="en-US" sz="1000" dirty="0" smtClean="0">
                <a:solidFill>
                  <a:srgbClr val="FFFFFF"/>
                </a:solidFill>
              </a:rPr>
              <a:t>)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BNS reach:               272.08 </a:t>
            </a:r>
            <a:r>
              <a:rPr lang="en-US" sz="1000" dirty="0" err="1" smtClean="0">
                <a:solidFill>
                  <a:srgbClr val="FFFFFF"/>
                </a:solidFill>
              </a:rPr>
              <a:t>Mpc</a:t>
            </a:r>
            <a:r>
              <a:rPr lang="en-US" sz="1000" dirty="0" smtClean="0">
                <a:solidFill>
                  <a:srgbClr val="FFFFFF"/>
                </a:solidFill>
              </a:rPr>
              <a:t> (</a:t>
            </a:r>
            <a:r>
              <a:rPr lang="en-US" sz="1000" dirty="0" err="1" smtClean="0">
                <a:solidFill>
                  <a:srgbClr val="FFFFFF"/>
                </a:solidFill>
              </a:rPr>
              <a:t>comoving</a:t>
            </a:r>
            <a:r>
              <a:rPr lang="en-US" sz="1000" dirty="0" smtClean="0">
                <a:solidFill>
                  <a:srgbClr val="FFFFFF"/>
                </a:solidFill>
              </a:rPr>
              <a:t>)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BBH range:                 1.37 </a:t>
            </a:r>
            <a:r>
              <a:rPr lang="en-US" sz="1000" dirty="0" err="1" smtClean="0">
                <a:solidFill>
                  <a:srgbClr val="FFFFFF"/>
                </a:solidFill>
              </a:rPr>
              <a:t>Gpc</a:t>
            </a:r>
            <a:r>
              <a:rPr lang="en-US" sz="1000" dirty="0" smtClean="0">
                <a:solidFill>
                  <a:srgbClr val="FFFFFF"/>
                </a:solidFill>
              </a:rPr>
              <a:t> (</a:t>
            </a:r>
            <a:r>
              <a:rPr lang="en-US" sz="1000" dirty="0" err="1" smtClean="0">
                <a:solidFill>
                  <a:srgbClr val="FFFFFF"/>
                </a:solidFill>
              </a:rPr>
              <a:t>comoving</a:t>
            </a:r>
            <a:r>
              <a:rPr lang="en-US" sz="1000" dirty="0" smtClean="0">
                <a:solidFill>
                  <a:srgbClr val="FFFFFF"/>
                </a:solidFill>
              </a:rPr>
              <a:t>, z = 0.3)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BBH horizon:               3.24 </a:t>
            </a:r>
            <a:r>
              <a:rPr lang="en-US" sz="1000" dirty="0" err="1" smtClean="0">
                <a:solidFill>
                  <a:srgbClr val="FFFFFF"/>
                </a:solidFill>
              </a:rPr>
              <a:t>Gpc</a:t>
            </a:r>
            <a:r>
              <a:rPr lang="en-US" sz="1000" dirty="0" smtClean="0">
                <a:solidFill>
                  <a:srgbClr val="FFFFFF"/>
                </a:solidFill>
              </a:rPr>
              <a:t> (</a:t>
            </a:r>
            <a:r>
              <a:rPr lang="en-US" sz="1000" dirty="0" err="1" smtClean="0">
                <a:solidFill>
                  <a:srgbClr val="FFFFFF"/>
                </a:solidFill>
              </a:rPr>
              <a:t>comoving</a:t>
            </a:r>
            <a:r>
              <a:rPr lang="en-US" sz="1000" dirty="0" smtClean="0">
                <a:solidFill>
                  <a:srgbClr val="FFFFFF"/>
                </a:solidFill>
              </a:rPr>
              <a:t>, z = 0.9)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BBH reach:                 2.12 </a:t>
            </a:r>
            <a:r>
              <a:rPr lang="en-US" sz="1000" dirty="0" err="1" smtClean="0">
                <a:solidFill>
                  <a:srgbClr val="FFFFFF"/>
                </a:solidFill>
              </a:rPr>
              <a:t>Gpc</a:t>
            </a:r>
            <a:r>
              <a:rPr lang="en-US" sz="1000" dirty="0" smtClean="0">
                <a:solidFill>
                  <a:srgbClr val="FFFFFF"/>
                </a:solidFill>
              </a:rPr>
              <a:t> (</a:t>
            </a:r>
            <a:r>
              <a:rPr lang="en-US" sz="1000" dirty="0" err="1" smtClean="0">
                <a:solidFill>
                  <a:srgbClr val="FFFFFF"/>
                </a:solidFill>
              </a:rPr>
              <a:t>comoving</a:t>
            </a:r>
            <a:r>
              <a:rPr lang="en-US" sz="1000" dirty="0" smtClean="0">
                <a:solidFill>
                  <a:srgbClr val="FFFFFF"/>
                </a:solidFill>
              </a:rPr>
              <a:t>, z = 0.5)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Stochastic Omega:          2.42e-09</a:t>
            </a:r>
            <a:endParaRPr lang="en-US" sz="1000" dirty="0">
              <a:solidFill>
                <a:srgbClr val="FFFFFF"/>
              </a:solidFill>
            </a:endParaRPr>
          </a:p>
        </p:txBody>
      </p:sp>
      <p:pic>
        <p:nvPicPr>
          <p:cNvPr id="5" name="Picture 4" descr="aLIGO_fullpower_SRM35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" y="1828800"/>
            <a:ext cx="5916706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445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..plus squeezing with</a:t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dirty="0" smtClean="0">
                <a:solidFill>
                  <a:srgbClr val="FFFFFF"/>
                </a:solidFill>
              </a:rPr>
              <a:t> ~100m scale filter cavity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26480" y="2560320"/>
            <a:ext cx="273878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>
                <a:solidFill>
                  <a:srgbClr val="FFFFFF"/>
                </a:solidFill>
              </a:rPr>
              <a:t>Laser Power:             125.00 Watt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SRM Detuning:              0.00 degree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SRM transmission:          0.3500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ITM transmission:          0.0140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PRM transmission:          0.0300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Finesse:                 446.41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Power Recycling Factor:   40.54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Arm power:               710.81 kW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Power on beam splitter:    5.07 kW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Thermal load on ITM:       0.385 W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Thermal load on BS:        0.051 W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BNS range:               258.72 </a:t>
            </a:r>
            <a:r>
              <a:rPr lang="en-US" sz="1000" dirty="0" err="1" smtClean="0">
                <a:solidFill>
                  <a:srgbClr val="FFFFFF"/>
                </a:solidFill>
              </a:rPr>
              <a:t>Mpc</a:t>
            </a:r>
            <a:r>
              <a:rPr lang="en-US" sz="1000" dirty="0" smtClean="0">
                <a:solidFill>
                  <a:srgbClr val="FFFFFF"/>
                </a:solidFill>
              </a:rPr>
              <a:t> (</a:t>
            </a:r>
            <a:r>
              <a:rPr lang="en-US" sz="1000" dirty="0" err="1" smtClean="0">
                <a:solidFill>
                  <a:srgbClr val="FFFFFF"/>
                </a:solidFill>
              </a:rPr>
              <a:t>comoving</a:t>
            </a:r>
            <a:r>
              <a:rPr lang="en-US" sz="1000" dirty="0" smtClean="0">
                <a:solidFill>
                  <a:srgbClr val="FFFFFF"/>
                </a:solidFill>
              </a:rPr>
              <a:t>)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BNS horizon:             592.49 </a:t>
            </a:r>
            <a:r>
              <a:rPr lang="en-US" sz="1000" dirty="0" err="1" smtClean="0">
                <a:solidFill>
                  <a:srgbClr val="FFFFFF"/>
                </a:solidFill>
              </a:rPr>
              <a:t>Mpc</a:t>
            </a:r>
            <a:r>
              <a:rPr lang="en-US" sz="1000" dirty="0" smtClean="0">
                <a:solidFill>
                  <a:srgbClr val="FFFFFF"/>
                </a:solidFill>
              </a:rPr>
              <a:t> (</a:t>
            </a:r>
            <a:r>
              <a:rPr lang="en-US" sz="1000" dirty="0" err="1" smtClean="0">
                <a:solidFill>
                  <a:srgbClr val="FFFFFF"/>
                </a:solidFill>
              </a:rPr>
              <a:t>comoving</a:t>
            </a:r>
            <a:r>
              <a:rPr lang="en-US" sz="1000" dirty="0" smtClean="0">
                <a:solidFill>
                  <a:srgbClr val="FFFFFF"/>
                </a:solidFill>
              </a:rPr>
              <a:t>)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BNS reach:               370.29 </a:t>
            </a:r>
            <a:r>
              <a:rPr lang="en-US" sz="1000" dirty="0" err="1" smtClean="0">
                <a:solidFill>
                  <a:srgbClr val="FFFFFF"/>
                </a:solidFill>
              </a:rPr>
              <a:t>Mpc</a:t>
            </a:r>
            <a:r>
              <a:rPr lang="en-US" sz="1000" dirty="0" smtClean="0">
                <a:solidFill>
                  <a:srgbClr val="FFFFFF"/>
                </a:solidFill>
              </a:rPr>
              <a:t> (</a:t>
            </a:r>
            <a:r>
              <a:rPr lang="en-US" sz="1000" dirty="0" err="1" smtClean="0">
                <a:solidFill>
                  <a:srgbClr val="FFFFFF"/>
                </a:solidFill>
              </a:rPr>
              <a:t>comoving</a:t>
            </a:r>
            <a:r>
              <a:rPr lang="en-US" sz="1000" dirty="0" smtClean="0">
                <a:solidFill>
                  <a:srgbClr val="FFFFFF"/>
                </a:solidFill>
              </a:rPr>
              <a:t>)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BBH range:                 1.74 </a:t>
            </a:r>
            <a:r>
              <a:rPr lang="en-US" sz="1000" dirty="0" err="1" smtClean="0">
                <a:solidFill>
                  <a:srgbClr val="FFFFFF"/>
                </a:solidFill>
              </a:rPr>
              <a:t>Gpc</a:t>
            </a:r>
            <a:r>
              <a:rPr lang="en-US" sz="1000" dirty="0" smtClean="0">
                <a:solidFill>
                  <a:srgbClr val="FFFFFF"/>
                </a:solidFill>
              </a:rPr>
              <a:t> (</a:t>
            </a:r>
            <a:r>
              <a:rPr lang="en-US" sz="1000" dirty="0" err="1" smtClean="0">
                <a:solidFill>
                  <a:srgbClr val="FFFFFF"/>
                </a:solidFill>
              </a:rPr>
              <a:t>comoving</a:t>
            </a:r>
            <a:r>
              <a:rPr lang="en-US" sz="1000" dirty="0" smtClean="0">
                <a:solidFill>
                  <a:srgbClr val="FFFFFF"/>
                </a:solidFill>
              </a:rPr>
              <a:t>, z = 0.4)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BBH horizon:               4.14 </a:t>
            </a:r>
            <a:r>
              <a:rPr lang="en-US" sz="1000" dirty="0" err="1" smtClean="0">
                <a:solidFill>
                  <a:srgbClr val="FFFFFF"/>
                </a:solidFill>
              </a:rPr>
              <a:t>Gpc</a:t>
            </a:r>
            <a:r>
              <a:rPr lang="en-US" sz="1000" dirty="0" smtClean="0">
                <a:solidFill>
                  <a:srgbClr val="FFFFFF"/>
                </a:solidFill>
              </a:rPr>
              <a:t> (</a:t>
            </a:r>
            <a:r>
              <a:rPr lang="en-US" sz="1000" dirty="0" err="1" smtClean="0">
                <a:solidFill>
                  <a:srgbClr val="FFFFFF"/>
                </a:solidFill>
              </a:rPr>
              <a:t>comoving</a:t>
            </a:r>
            <a:r>
              <a:rPr lang="en-US" sz="1000" dirty="0" smtClean="0">
                <a:solidFill>
                  <a:srgbClr val="FFFFFF"/>
                </a:solidFill>
              </a:rPr>
              <a:t>, z = 1.3)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BBH reach:                 2.77 </a:t>
            </a:r>
            <a:r>
              <a:rPr lang="en-US" sz="1000" dirty="0" err="1" smtClean="0">
                <a:solidFill>
                  <a:srgbClr val="FFFFFF"/>
                </a:solidFill>
              </a:rPr>
              <a:t>Gpc</a:t>
            </a:r>
            <a:r>
              <a:rPr lang="en-US" sz="1000" dirty="0" smtClean="0">
                <a:solidFill>
                  <a:srgbClr val="FFFFFF"/>
                </a:solidFill>
              </a:rPr>
              <a:t> (</a:t>
            </a:r>
            <a:r>
              <a:rPr lang="en-US" sz="1000" dirty="0" err="1" smtClean="0">
                <a:solidFill>
                  <a:srgbClr val="FFFFFF"/>
                </a:solidFill>
              </a:rPr>
              <a:t>comoving</a:t>
            </a:r>
            <a:r>
              <a:rPr lang="en-US" sz="1000" dirty="0" smtClean="0">
                <a:solidFill>
                  <a:srgbClr val="FFFFFF"/>
                </a:solidFill>
              </a:rPr>
              <a:t>, z = 0.8)</a:t>
            </a:r>
          </a:p>
          <a:p>
            <a:r>
              <a:rPr lang="en-US" sz="1000" dirty="0" smtClean="0">
                <a:solidFill>
                  <a:srgbClr val="FFFFFF"/>
                </a:solidFill>
              </a:rPr>
              <a:t>Stochastic Omega:          9.32e-10</a:t>
            </a:r>
            <a:endParaRPr lang="en-US" sz="1000" dirty="0">
              <a:solidFill>
                <a:srgbClr val="FFFFFF"/>
              </a:solidFill>
            </a:endParaRPr>
          </a:p>
        </p:txBody>
      </p:sp>
      <p:pic>
        <p:nvPicPr>
          <p:cNvPr id="5" name="Picture 4" descr="aLIGO_longFC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" y="1828800"/>
            <a:ext cx="5916706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669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..plus coating thermal noise reduction </a:t>
            </a: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4" name="Picture 3" descr="aLIGO_longFC_CTNreduced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" y="1828800"/>
            <a:ext cx="5916706" cy="4572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124712" y="2561562"/>
            <a:ext cx="301928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Laser Power:             125.00 Watt</a:t>
            </a:r>
          </a:p>
          <a:p>
            <a:r>
              <a:rPr lang="en-US" sz="1000" dirty="0" smtClean="0">
                <a:solidFill>
                  <a:schemeClr val="bg1"/>
                </a:solidFill>
              </a:rPr>
              <a:t>SRM Detuning:              0.00 degree</a:t>
            </a:r>
          </a:p>
          <a:p>
            <a:r>
              <a:rPr lang="en-US" sz="1000" dirty="0" smtClean="0">
                <a:solidFill>
                  <a:schemeClr val="bg1"/>
                </a:solidFill>
              </a:rPr>
              <a:t>SRM transmission:          0.3500</a:t>
            </a:r>
          </a:p>
          <a:p>
            <a:r>
              <a:rPr lang="en-US" sz="1000" dirty="0" smtClean="0">
                <a:solidFill>
                  <a:schemeClr val="bg1"/>
                </a:solidFill>
              </a:rPr>
              <a:t>ITM transmission:          0.0140</a:t>
            </a:r>
          </a:p>
          <a:p>
            <a:r>
              <a:rPr lang="en-US" sz="1000" dirty="0" smtClean="0">
                <a:solidFill>
                  <a:schemeClr val="bg1"/>
                </a:solidFill>
              </a:rPr>
              <a:t>PRM transmission:          0.0300</a:t>
            </a:r>
          </a:p>
          <a:p>
            <a:r>
              <a:rPr lang="en-US" sz="1000" dirty="0" smtClean="0">
                <a:solidFill>
                  <a:schemeClr val="bg1"/>
                </a:solidFill>
              </a:rPr>
              <a:t>Finesse:                 446.41</a:t>
            </a:r>
          </a:p>
          <a:p>
            <a:r>
              <a:rPr lang="en-US" sz="1000" dirty="0" smtClean="0">
                <a:solidFill>
                  <a:schemeClr val="bg1"/>
                </a:solidFill>
              </a:rPr>
              <a:t>Power Recycling Factor:   40.54</a:t>
            </a:r>
          </a:p>
          <a:p>
            <a:r>
              <a:rPr lang="en-US" sz="1000" dirty="0" smtClean="0">
                <a:solidFill>
                  <a:schemeClr val="bg1"/>
                </a:solidFill>
              </a:rPr>
              <a:t>Arm power:               710.81 kW</a:t>
            </a:r>
          </a:p>
          <a:p>
            <a:r>
              <a:rPr lang="en-US" sz="1000" dirty="0" smtClean="0">
                <a:solidFill>
                  <a:schemeClr val="bg1"/>
                </a:solidFill>
              </a:rPr>
              <a:t>Power on beam splitter:    5.07 kW</a:t>
            </a:r>
          </a:p>
          <a:p>
            <a:r>
              <a:rPr lang="en-US" sz="1000" dirty="0" smtClean="0">
                <a:solidFill>
                  <a:schemeClr val="bg1"/>
                </a:solidFill>
              </a:rPr>
              <a:t>Thermal load on ITM:       0.385 W</a:t>
            </a:r>
          </a:p>
          <a:p>
            <a:r>
              <a:rPr lang="en-US" sz="1000" dirty="0" smtClean="0">
                <a:solidFill>
                  <a:schemeClr val="bg1"/>
                </a:solidFill>
              </a:rPr>
              <a:t>Thermal load on BS:        0.051 W</a:t>
            </a:r>
          </a:p>
          <a:p>
            <a:r>
              <a:rPr lang="en-US" sz="1000" dirty="0" smtClean="0">
                <a:solidFill>
                  <a:schemeClr val="bg1"/>
                </a:solidFill>
              </a:rPr>
              <a:t>BNS range:               354.06 </a:t>
            </a:r>
            <a:r>
              <a:rPr lang="en-US" sz="1000" dirty="0" err="1" smtClean="0">
                <a:solidFill>
                  <a:schemeClr val="bg1"/>
                </a:solidFill>
              </a:rPr>
              <a:t>Mpc</a:t>
            </a:r>
            <a:r>
              <a:rPr lang="en-US" sz="1000" dirty="0" smtClean="0">
                <a:solidFill>
                  <a:schemeClr val="bg1"/>
                </a:solidFill>
              </a:rPr>
              <a:t> (</a:t>
            </a:r>
            <a:r>
              <a:rPr lang="en-US" sz="1000" dirty="0" err="1" smtClean="0">
                <a:solidFill>
                  <a:schemeClr val="bg1"/>
                </a:solidFill>
              </a:rPr>
              <a:t>comoving</a:t>
            </a:r>
            <a:r>
              <a:rPr lang="en-US" sz="1000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sz="1000" dirty="0" smtClean="0">
                <a:solidFill>
                  <a:schemeClr val="bg1"/>
                </a:solidFill>
              </a:rPr>
              <a:t>BNS horizon:             814.04 </a:t>
            </a:r>
            <a:r>
              <a:rPr lang="en-US" sz="1000" dirty="0" err="1" smtClean="0">
                <a:solidFill>
                  <a:schemeClr val="bg1"/>
                </a:solidFill>
              </a:rPr>
              <a:t>Mpc</a:t>
            </a:r>
            <a:r>
              <a:rPr lang="en-US" sz="1000" dirty="0" smtClean="0">
                <a:solidFill>
                  <a:schemeClr val="bg1"/>
                </a:solidFill>
              </a:rPr>
              <a:t> (</a:t>
            </a:r>
            <a:r>
              <a:rPr lang="en-US" sz="1000" dirty="0" err="1" smtClean="0">
                <a:solidFill>
                  <a:schemeClr val="bg1"/>
                </a:solidFill>
              </a:rPr>
              <a:t>comoving</a:t>
            </a:r>
            <a:r>
              <a:rPr lang="en-US" sz="1000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sz="1000" dirty="0" smtClean="0">
                <a:solidFill>
                  <a:schemeClr val="bg1"/>
                </a:solidFill>
              </a:rPr>
              <a:t>BNS reach:               510.28 </a:t>
            </a:r>
            <a:r>
              <a:rPr lang="en-US" sz="1000" dirty="0" err="1" smtClean="0">
                <a:solidFill>
                  <a:schemeClr val="bg1"/>
                </a:solidFill>
              </a:rPr>
              <a:t>Mpc</a:t>
            </a:r>
            <a:r>
              <a:rPr lang="en-US" sz="1000" dirty="0" smtClean="0">
                <a:solidFill>
                  <a:schemeClr val="bg1"/>
                </a:solidFill>
              </a:rPr>
              <a:t> (</a:t>
            </a:r>
            <a:r>
              <a:rPr lang="en-US" sz="1000" dirty="0" err="1" smtClean="0">
                <a:solidFill>
                  <a:schemeClr val="bg1"/>
                </a:solidFill>
              </a:rPr>
              <a:t>comoving</a:t>
            </a:r>
            <a:r>
              <a:rPr lang="en-US" sz="1000" dirty="0" smtClean="0">
                <a:solidFill>
                  <a:schemeClr val="bg1"/>
                </a:solidFill>
              </a:rPr>
              <a:t>)</a:t>
            </a:r>
          </a:p>
          <a:p>
            <a:r>
              <a:rPr lang="en-US" sz="1000" dirty="0" smtClean="0">
                <a:solidFill>
                  <a:schemeClr val="bg1"/>
                </a:solidFill>
              </a:rPr>
              <a:t>BBH range:                 2.24 </a:t>
            </a:r>
            <a:r>
              <a:rPr lang="en-US" sz="1000" dirty="0" err="1" smtClean="0">
                <a:solidFill>
                  <a:schemeClr val="bg1"/>
                </a:solidFill>
              </a:rPr>
              <a:t>Gpc</a:t>
            </a:r>
            <a:r>
              <a:rPr lang="en-US" sz="1000" dirty="0" smtClean="0">
                <a:solidFill>
                  <a:schemeClr val="bg1"/>
                </a:solidFill>
              </a:rPr>
              <a:t> (</a:t>
            </a:r>
            <a:r>
              <a:rPr lang="en-US" sz="1000" dirty="0" err="1" smtClean="0">
                <a:solidFill>
                  <a:schemeClr val="bg1"/>
                </a:solidFill>
              </a:rPr>
              <a:t>comoving</a:t>
            </a:r>
            <a:r>
              <a:rPr lang="en-US" sz="1000" dirty="0" smtClean="0">
                <a:solidFill>
                  <a:schemeClr val="bg1"/>
                </a:solidFill>
              </a:rPr>
              <a:t>, z = 0.6)</a:t>
            </a:r>
          </a:p>
          <a:p>
            <a:r>
              <a:rPr lang="en-US" sz="1000" dirty="0" smtClean="0">
                <a:solidFill>
                  <a:schemeClr val="bg1"/>
                </a:solidFill>
              </a:rPr>
              <a:t>BBH horizon:            5395.58 </a:t>
            </a:r>
            <a:r>
              <a:rPr lang="en-US" sz="1000" dirty="0" err="1" smtClean="0">
                <a:solidFill>
                  <a:schemeClr val="bg1"/>
                </a:solidFill>
              </a:rPr>
              <a:t>Mpc</a:t>
            </a:r>
            <a:r>
              <a:rPr lang="en-US" sz="1000" dirty="0" smtClean="0">
                <a:solidFill>
                  <a:schemeClr val="bg1"/>
                </a:solidFill>
              </a:rPr>
              <a:t> (</a:t>
            </a:r>
            <a:r>
              <a:rPr lang="en-US" sz="1000" dirty="0" err="1" smtClean="0">
                <a:solidFill>
                  <a:schemeClr val="bg1"/>
                </a:solidFill>
              </a:rPr>
              <a:t>comoving</a:t>
            </a:r>
            <a:r>
              <a:rPr lang="en-US" sz="1000" dirty="0" smtClean="0">
                <a:solidFill>
                  <a:schemeClr val="bg1"/>
                </a:solidFill>
              </a:rPr>
              <a:t>, z = 2.1)</a:t>
            </a:r>
          </a:p>
          <a:p>
            <a:r>
              <a:rPr lang="en-US" sz="1000" dirty="0" smtClean="0">
                <a:solidFill>
                  <a:schemeClr val="bg1"/>
                </a:solidFill>
              </a:rPr>
              <a:t>BBH reach:              3700.64 </a:t>
            </a:r>
            <a:r>
              <a:rPr lang="en-US" sz="1000" dirty="0" err="1" smtClean="0">
                <a:solidFill>
                  <a:schemeClr val="bg1"/>
                </a:solidFill>
              </a:rPr>
              <a:t>Mpc</a:t>
            </a:r>
            <a:r>
              <a:rPr lang="en-US" sz="1000" dirty="0" smtClean="0">
                <a:solidFill>
                  <a:schemeClr val="bg1"/>
                </a:solidFill>
              </a:rPr>
              <a:t> (</a:t>
            </a:r>
            <a:r>
              <a:rPr lang="en-US" sz="1000" dirty="0" err="1" smtClean="0">
                <a:solidFill>
                  <a:schemeClr val="bg1"/>
                </a:solidFill>
              </a:rPr>
              <a:t>comoving</a:t>
            </a:r>
            <a:r>
              <a:rPr lang="en-US" sz="1000" dirty="0" smtClean="0">
                <a:solidFill>
                  <a:schemeClr val="bg1"/>
                </a:solidFill>
              </a:rPr>
              <a:t>, z = 1.1)</a:t>
            </a:r>
          </a:p>
          <a:p>
            <a:r>
              <a:rPr lang="en-US" sz="1000" dirty="0" smtClean="0">
                <a:solidFill>
                  <a:schemeClr val="bg1"/>
                </a:solidFill>
              </a:rPr>
              <a:t>Stochastic Omega:          6.78e-10</a:t>
            </a:r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292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383</Words>
  <Application>Microsoft Macintosh PowerPoint</Application>
  <PresentationFormat>On-screen Show (4:3)</PresentationFormat>
  <Paragraphs>57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aLIGO operating at full power</vt:lpstr>
      <vt:lpstr>..plus squeezing with  ~100m scale filter cavity</vt:lpstr>
      <vt:lpstr>..plus coating thermal noise reduction </vt:lpstr>
    </vt:vector>
  </TitlesOfParts>
  <Company>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aLIGO operating at full power</dc:title>
  <dc:creator>Lisa Barsotti</dc:creator>
  <cp:lastModifiedBy>Lisa Barsotti</cp:lastModifiedBy>
  <cp:revision>2</cp:revision>
  <dcterms:created xsi:type="dcterms:W3CDTF">2016-07-01T21:07:56Z</dcterms:created>
  <dcterms:modified xsi:type="dcterms:W3CDTF">2016-07-01T21:20:10Z</dcterms:modified>
</cp:coreProperties>
</file>