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jpg" ContentType="image/jpeg"/>
  <Default Extension="emf" ContentType="image/x-emf"/>
  <Default Extension="m4v" ContentType="video/unknown"/>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25"/>
  </p:notesMasterIdLst>
  <p:handoutMasterIdLst>
    <p:handoutMasterId r:id="rId26"/>
  </p:handoutMasterIdLst>
  <p:sldIdLst>
    <p:sldId id="411" r:id="rId2"/>
    <p:sldId id="455" r:id="rId3"/>
    <p:sldId id="442" r:id="rId4"/>
    <p:sldId id="444" r:id="rId5"/>
    <p:sldId id="456" r:id="rId6"/>
    <p:sldId id="432" r:id="rId7"/>
    <p:sldId id="445" r:id="rId8"/>
    <p:sldId id="431" r:id="rId9"/>
    <p:sldId id="412" r:id="rId10"/>
    <p:sldId id="446" r:id="rId11"/>
    <p:sldId id="454" r:id="rId12"/>
    <p:sldId id="441" r:id="rId13"/>
    <p:sldId id="429" r:id="rId14"/>
    <p:sldId id="435" r:id="rId15"/>
    <p:sldId id="458" r:id="rId16"/>
    <p:sldId id="461" r:id="rId17"/>
    <p:sldId id="460" r:id="rId18"/>
    <p:sldId id="433" r:id="rId19"/>
    <p:sldId id="459" r:id="rId20"/>
    <p:sldId id="439" r:id="rId21"/>
    <p:sldId id="440" r:id="rId22"/>
    <p:sldId id="436" r:id="rId23"/>
    <p:sldId id="451" r:id="rId24"/>
  </p:sldIdLst>
  <p:sldSz cx="9144000" cy="6858000" type="screen4x3"/>
  <p:notesSz cx="9144000" cy="6858000"/>
  <p:defaultTextStyle>
    <a:defPPr>
      <a:defRPr lang="en-US"/>
    </a:defPPr>
    <a:lvl1pPr algn="ctr" rtl="0" fontAlgn="base">
      <a:spcBef>
        <a:spcPct val="0"/>
      </a:spcBef>
      <a:spcAft>
        <a:spcPct val="0"/>
      </a:spcAft>
      <a:defRPr sz="2400" kern="1200">
        <a:solidFill>
          <a:schemeClr val="tx2"/>
        </a:solidFill>
        <a:latin typeface="Arial Narrow" charset="0"/>
        <a:ea typeface="+mn-ea"/>
        <a:cs typeface="+mn-cs"/>
      </a:defRPr>
    </a:lvl1pPr>
    <a:lvl2pPr marL="457200" algn="ctr" rtl="0" fontAlgn="base">
      <a:spcBef>
        <a:spcPct val="0"/>
      </a:spcBef>
      <a:spcAft>
        <a:spcPct val="0"/>
      </a:spcAft>
      <a:defRPr sz="2400" kern="1200">
        <a:solidFill>
          <a:schemeClr val="tx2"/>
        </a:solidFill>
        <a:latin typeface="Arial Narrow" charset="0"/>
        <a:ea typeface="+mn-ea"/>
        <a:cs typeface="+mn-cs"/>
      </a:defRPr>
    </a:lvl2pPr>
    <a:lvl3pPr marL="914400" algn="ctr" rtl="0" fontAlgn="base">
      <a:spcBef>
        <a:spcPct val="0"/>
      </a:spcBef>
      <a:spcAft>
        <a:spcPct val="0"/>
      </a:spcAft>
      <a:defRPr sz="2400" kern="1200">
        <a:solidFill>
          <a:schemeClr val="tx2"/>
        </a:solidFill>
        <a:latin typeface="Arial Narrow" charset="0"/>
        <a:ea typeface="+mn-ea"/>
        <a:cs typeface="+mn-cs"/>
      </a:defRPr>
    </a:lvl3pPr>
    <a:lvl4pPr marL="1371600" algn="ctr" rtl="0" fontAlgn="base">
      <a:spcBef>
        <a:spcPct val="0"/>
      </a:spcBef>
      <a:spcAft>
        <a:spcPct val="0"/>
      </a:spcAft>
      <a:defRPr sz="2400" kern="1200">
        <a:solidFill>
          <a:schemeClr val="tx2"/>
        </a:solidFill>
        <a:latin typeface="Arial Narrow" charset="0"/>
        <a:ea typeface="+mn-ea"/>
        <a:cs typeface="+mn-cs"/>
      </a:defRPr>
    </a:lvl4pPr>
    <a:lvl5pPr marL="1828800" algn="ctr" rtl="0" fontAlgn="base">
      <a:spcBef>
        <a:spcPct val="0"/>
      </a:spcBef>
      <a:spcAft>
        <a:spcPct val="0"/>
      </a:spcAft>
      <a:defRPr sz="2400" kern="1200">
        <a:solidFill>
          <a:schemeClr val="tx2"/>
        </a:solidFill>
        <a:latin typeface="Arial Narrow" charset="0"/>
        <a:ea typeface="+mn-ea"/>
        <a:cs typeface="+mn-cs"/>
      </a:defRPr>
    </a:lvl5pPr>
    <a:lvl6pPr marL="2286000" algn="l" defTabSz="457200" rtl="0" eaLnBrk="1" latinLnBrk="0" hangingPunct="1">
      <a:defRPr sz="2400" kern="1200">
        <a:solidFill>
          <a:schemeClr val="tx2"/>
        </a:solidFill>
        <a:latin typeface="Arial Narrow" charset="0"/>
        <a:ea typeface="+mn-ea"/>
        <a:cs typeface="+mn-cs"/>
      </a:defRPr>
    </a:lvl6pPr>
    <a:lvl7pPr marL="2743200" algn="l" defTabSz="457200" rtl="0" eaLnBrk="1" latinLnBrk="0" hangingPunct="1">
      <a:defRPr sz="2400" kern="1200">
        <a:solidFill>
          <a:schemeClr val="tx2"/>
        </a:solidFill>
        <a:latin typeface="Arial Narrow" charset="0"/>
        <a:ea typeface="+mn-ea"/>
        <a:cs typeface="+mn-cs"/>
      </a:defRPr>
    </a:lvl7pPr>
    <a:lvl8pPr marL="3200400" algn="l" defTabSz="457200" rtl="0" eaLnBrk="1" latinLnBrk="0" hangingPunct="1">
      <a:defRPr sz="2400" kern="1200">
        <a:solidFill>
          <a:schemeClr val="tx2"/>
        </a:solidFill>
        <a:latin typeface="Arial Narrow" charset="0"/>
        <a:ea typeface="+mn-ea"/>
        <a:cs typeface="+mn-cs"/>
      </a:defRPr>
    </a:lvl8pPr>
    <a:lvl9pPr marL="3657600" algn="l" defTabSz="457200" rtl="0" eaLnBrk="1" latinLnBrk="0" hangingPunct="1">
      <a:defRPr sz="2400" kern="1200">
        <a:solidFill>
          <a:schemeClr val="tx2"/>
        </a:solidFill>
        <a:latin typeface="Arial Narrow"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F1FE"/>
    <a:srgbClr val="A8A07C"/>
    <a:srgbClr val="FD0F1A"/>
    <a:srgbClr val="E4E4F0"/>
    <a:srgbClr val="9C9CC8"/>
    <a:srgbClr val="FFFF00"/>
    <a:srgbClr val="000099"/>
    <a:srgbClr val="0080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24" autoAdjust="0"/>
    <p:restoredTop sz="88201" autoAdjust="0"/>
  </p:normalViewPr>
  <p:slideViewPr>
    <p:cSldViewPr snapToGrid="0">
      <p:cViewPr varScale="1">
        <p:scale>
          <a:sx n="85" d="100"/>
          <a:sy n="85" d="100"/>
        </p:scale>
        <p:origin x="-672" y="-120"/>
      </p:cViewPr>
      <p:guideLst>
        <p:guide orient="horz" pos="736"/>
        <p:guide pos="2880"/>
      </p:guideLst>
    </p:cSldViewPr>
  </p:slideViewPr>
  <p:outlineViewPr>
    <p:cViewPr>
      <p:scale>
        <a:sx n="50" d="100"/>
        <a:sy n="50"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7EE0DA75-1753-7347-A44F-097F544CB808}" type="datetimeFigureOut">
              <a:rPr lang="en-US" smtClean="0"/>
              <a:pPr/>
              <a:t>2/12/16</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46D31AD5-086B-344C-A594-380AD72518D9}" type="slidenum">
              <a:rPr lang="en-US" smtClean="0"/>
              <a:pPr/>
              <a:t>‹#›</a:t>
            </a:fld>
            <a:endParaRPr lang="en-US"/>
          </a:p>
        </p:txBody>
      </p:sp>
    </p:spTree>
    <p:extLst>
      <p:ext uri="{BB962C8B-B14F-4D97-AF65-F5344CB8AC3E}">
        <p14:creationId xmlns:p14="http://schemas.microsoft.com/office/powerpoint/2010/main" val="34388097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964517" cy="342900"/>
          </a:xfrm>
          <a:prstGeom prst="rect">
            <a:avLst/>
          </a:prstGeom>
          <a:noFill/>
          <a:ln w="12700">
            <a:noFill/>
            <a:miter lim="800000"/>
            <a:headEnd type="none" w="sm" len="sm"/>
            <a:tailEnd type="none" w="sm" len="sm"/>
          </a:ln>
          <a:effectLst/>
        </p:spPr>
        <p:txBody>
          <a:bodyPr vert="horz" wrap="square" lIns="90396" tIns="45199" rIns="90396" bIns="45199" numCol="1" anchor="t" anchorCtr="0" compatLnSpc="1">
            <a:prstTxWarp prst="textNoShape">
              <a:avLst/>
            </a:prstTxWarp>
          </a:bodyPr>
          <a:lstStyle>
            <a:lvl1pPr algn="l" defTabSz="903288" eaLnBrk="0" hangingPunct="0">
              <a:defRPr sz="1200">
                <a:solidFill>
                  <a:schemeClr val="tx1"/>
                </a:solidFill>
                <a:latin typeface="Times" charset="0"/>
              </a:defRPr>
            </a:lvl1pPr>
          </a:lstStyle>
          <a:p>
            <a:endParaRPr lang="en-US"/>
          </a:p>
        </p:txBody>
      </p:sp>
      <p:sp>
        <p:nvSpPr>
          <p:cNvPr id="4099" name="Rectangle 3"/>
          <p:cNvSpPr>
            <a:spLocks noGrp="1" noChangeArrowheads="1"/>
          </p:cNvSpPr>
          <p:nvPr>
            <p:ph type="dt" idx="1"/>
          </p:nvPr>
        </p:nvSpPr>
        <p:spPr bwMode="auto">
          <a:xfrm>
            <a:off x="5179485" y="0"/>
            <a:ext cx="3964516" cy="342900"/>
          </a:xfrm>
          <a:prstGeom prst="rect">
            <a:avLst/>
          </a:prstGeom>
          <a:noFill/>
          <a:ln w="12700">
            <a:noFill/>
            <a:miter lim="800000"/>
            <a:headEnd type="none" w="sm" len="sm"/>
            <a:tailEnd type="none" w="sm" len="sm"/>
          </a:ln>
          <a:effectLst/>
        </p:spPr>
        <p:txBody>
          <a:bodyPr vert="horz" wrap="square" lIns="90396" tIns="45199" rIns="90396" bIns="45199" numCol="1" anchor="t" anchorCtr="0" compatLnSpc="1">
            <a:prstTxWarp prst="textNoShape">
              <a:avLst/>
            </a:prstTxWarp>
          </a:bodyPr>
          <a:lstStyle>
            <a:lvl1pPr algn="r" defTabSz="903288" eaLnBrk="0" hangingPunct="0">
              <a:defRPr sz="1200">
                <a:solidFill>
                  <a:schemeClr val="tx1"/>
                </a:solidFill>
                <a:latin typeface="Times" charset="0"/>
              </a:defRPr>
            </a:lvl1pPr>
          </a:lstStyle>
          <a:p>
            <a:endParaRPr lang="en-US"/>
          </a:p>
        </p:txBody>
      </p:sp>
      <p:sp>
        <p:nvSpPr>
          <p:cNvPr id="4100" name="Rectangle 4"/>
          <p:cNvSpPr>
            <a:spLocks noGrp="1" noRot="1" noChangeAspect="1" noChangeArrowheads="1" noTextEdit="1"/>
          </p:cNvSpPr>
          <p:nvPr>
            <p:ph type="sldImg" idx="2"/>
          </p:nvPr>
        </p:nvSpPr>
        <p:spPr bwMode="auto">
          <a:xfrm>
            <a:off x="2857500" y="512763"/>
            <a:ext cx="3432175" cy="2574925"/>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1221318" y="3257550"/>
            <a:ext cx="6701367" cy="3087291"/>
          </a:xfrm>
          <a:prstGeom prst="rect">
            <a:avLst/>
          </a:prstGeom>
          <a:noFill/>
          <a:ln w="12700">
            <a:noFill/>
            <a:miter lim="800000"/>
            <a:headEnd type="none" w="sm" len="sm"/>
            <a:tailEnd type="none" w="sm" len="sm"/>
          </a:ln>
          <a:effectLst/>
        </p:spPr>
        <p:txBody>
          <a:bodyPr vert="horz" wrap="square" lIns="90396" tIns="45199" rIns="90396" bIns="451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6515100"/>
            <a:ext cx="3964517" cy="342900"/>
          </a:xfrm>
          <a:prstGeom prst="rect">
            <a:avLst/>
          </a:prstGeom>
          <a:noFill/>
          <a:ln w="12700">
            <a:noFill/>
            <a:miter lim="800000"/>
            <a:headEnd type="none" w="sm" len="sm"/>
            <a:tailEnd type="none" w="sm" len="sm"/>
          </a:ln>
          <a:effectLst/>
        </p:spPr>
        <p:txBody>
          <a:bodyPr vert="horz" wrap="square" lIns="90396" tIns="45199" rIns="90396" bIns="45199" numCol="1" anchor="b" anchorCtr="0" compatLnSpc="1">
            <a:prstTxWarp prst="textNoShape">
              <a:avLst/>
            </a:prstTxWarp>
          </a:bodyPr>
          <a:lstStyle>
            <a:lvl1pPr algn="l" defTabSz="903288" eaLnBrk="0" hangingPunct="0">
              <a:defRPr sz="1200">
                <a:solidFill>
                  <a:schemeClr val="tx1"/>
                </a:solidFill>
                <a:latin typeface="Times" charset="0"/>
              </a:defRPr>
            </a:lvl1pPr>
          </a:lstStyle>
          <a:p>
            <a:endParaRPr lang="en-US"/>
          </a:p>
        </p:txBody>
      </p:sp>
      <p:sp>
        <p:nvSpPr>
          <p:cNvPr id="4103" name="Rectangle 7"/>
          <p:cNvSpPr>
            <a:spLocks noGrp="1" noChangeArrowheads="1"/>
          </p:cNvSpPr>
          <p:nvPr>
            <p:ph type="sldNum" sz="quarter" idx="5"/>
          </p:nvPr>
        </p:nvSpPr>
        <p:spPr bwMode="auto">
          <a:xfrm>
            <a:off x="5179485" y="6515100"/>
            <a:ext cx="3964516" cy="342900"/>
          </a:xfrm>
          <a:prstGeom prst="rect">
            <a:avLst/>
          </a:prstGeom>
          <a:noFill/>
          <a:ln w="12700">
            <a:noFill/>
            <a:miter lim="800000"/>
            <a:headEnd type="none" w="sm" len="sm"/>
            <a:tailEnd type="none" w="sm" len="sm"/>
          </a:ln>
          <a:effectLst/>
        </p:spPr>
        <p:txBody>
          <a:bodyPr vert="horz" wrap="square" lIns="90396" tIns="45199" rIns="90396" bIns="45199" numCol="1" anchor="b" anchorCtr="0" compatLnSpc="1">
            <a:prstTxWarp prst="textNoShape">
              <a:avLst/>
            </a:prstTxWarp>
          </a:bodyPr>
          <a:lstStyle>
            <a:lvl1pPr algn="r" defTabSz="903288" eaLnBrk="0" hangingPunct="0">
              <a:defRPr sz="1200">
                <a:solidFill>
                  <a:schemeClr val="tx1"/>
                </a:solidFill>
                <a:latin typeface="Times" charset="0"/>
              </a:defRPr>
            </a:lvl1pPr>
          </a:lstStyle>
          <a:p>
            <a:fld id="{A31D8FC1-5AC2-074E-8C2D-FCEFCC2F3405}" type="slidenum">
              <a:rPr lang="en-US"/>
              <a:pPr/>
              <a:t>‹#›</a:t>
            </a:fld>
            <a:endParaRPr lang="en-US"/>
          </a:p>
        </p:txBody>
      </p:sp>
    </p:spTree>
    <p:extLst>
      <p:ext uri="{BB962C8B-B14F-4D97-AF65-F5344CB8AC3E}">
        <p14:creationId xmlns:p14="http://schemas.microsoft.com/office/powerpoint/2010/main" val="330293533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64935">
              <a:defRPr sz="2500">
                <a:solidFill>
                  <a:schemeClr val="tx1"/>
                </a:solidFill>
                <a:latin typeface="Helvetica" charset="0"/>
                <a:ea typeface="ＭＳ Ｐゴシック" charset="0"/>
              </a:defRPr>
            </a:lvl1pPr>
            <a:lvl2pPr marL="785372" indent="-302066" defTabSz="964935">
              <a:defRPr sz="2500">
                <a:solidFill>
                  <a:schemeClr val="tx1"/>
                </a:solidFill>
                <a:latin typeface="Helvetica" charset="0"/>
                <a:ea typeface="ＭＳ Ｐゴシック" charset="0"/>
              </a:defRPr>
            </a:lvl2pPr>
            <a:lvl3pPr marL="1208265" indent="-241653" defTabSz="964935">
              <a:defRPr sz="2500">
                <a:solidFill>
                  <a:schemeClr val="tx1"/>
                </a:solidFill>
                <a:latin typeface="Helvetica" charset="0"/>
                <a:ea typeface="ＭＳ Ｐゴシック" charset="0"/>
              </a:defRPr>
            </a:lvl3pPr>
            <a:lvl4pPr marL="1691571" indent="-241653" defTabSz="964935">
              <a:defRPr sz="2500">
                <a:solidFill>
                  <a:schemeClr val="tx1"/>
                </a:solidFill>
                <a:latin typeface="Helvetica" charset="0"/>
                <a:ea typeface="ＭＳ Ｐゴシック" charset="0"/>
              </a:defRPr>
            </a:lvl4pPr>
            <a:lvl5pPr marL="2174878" indent="-241653" defTabSz="964935">
              <a:defRPr sz="2500">
                <a:solidFill>
                  <a:schemeClr val="tx1"/>
                </a:solidFill>
                <a:latin typeface="Helvetica" charset="0"/>
                <a:ea typeface="ＭＳ Ｐゴシック" charset="0"/>
              </a:defRPr>
            </a:lvl5pPr>
            <a:lvl6pPr marL="2658184" indent="-241653" defTabSz="964935" eaLnBrk="0" fontAlgn="base" hangingPunct="0">
              <a:spcBef>
                <a:spcPct val="0"/>
              </a:spcBef>
              <a:spcAft>
                <a:spcPct val="0"/>
              </a:spcAft>
              <a:defRPr sz="2500">
                <a:solidFill>
                  <a:schemeClr val="tx1"/>
                </a:solidFill>
                <a:latin typeface="Helvetica" charset="0"/>
                <a:ea typeface="ＭＳ Ｐゴシック" charset="0"/>
              </a:defRPr>
            </a:lvl6pPr>
            <a:lvl7pPr marL="3141490" indent="-241653" defTabSz="964935" eaLnBrk="0" fontAlgn="base" hangingPunct="0">
              <a:spcBef>
                <a:spcPct val="0"/>
              </a:spcBef>
              <a:spcAft>
                <a:spcPct val="0"/>
              </a:spcAft>
              <a:defRPr sz="2500">
                <a:solidFill>
                  <a:schemeClr val="tx1"/>
                </a:solidFill>
                <a:latin typeface="Helvetica" charset="0"/>
                <a:ea typeface="ＭＳ Ｐゴシック" charset="0"/>
              </a:defRPr>
            </a:lvl7pPr>
            <a:lvl8pPr marL="3624796" indent="-241653" defTabSz="964935" eaLnBrk="0" fontAlgn="base" hangingPunct="0">
              <a:spcBef>
                <a:spcPct val="0"/>
              </a:spcBef>
              <a:spcAft>
                <a:spcPct val="0"/>
              </a:spcAft>
              <a:defRPr sz="2500">
                <a:solidFill>
                  <a:schemeClr val="tx1"/>
                </a:solidFill>
                <a:latin typeface="Helvetica" charset="0"/>
                <a:ea typeface="ＭＳ Ｐゴシック" charset="0"/>
              </a:defRPr>
            </a:lvl8pPr>
            <a:lvl9pPr marL="4108102" indent="-241653" defTabSz="964935" eaLnBrk="0" fontAlgn="base" hangingPunct="0">
              <a:spcBef>
                <a:spcPct val="0"/>
              </a:spcBef>
              <a:spcAft>
                <a:spcPct val="0"/>
              </a:spcAft>
              <a:defRPr sz="2500">
                <a:solidFill>
                  <a:schemeClr val="tx1"/>
                </a:solidFill>
                <a:latin typeface="Helvetica" charset="0"/>
                <a:ea typeface="ＭＳ Ｐゴシック" charset="0"/>
              </a:defRPr>
            </a:lvl9pPr>
          </a:lstStyle>
          <a:p>
            <a:pPr>
              <a:defRPr/>
            </a:pPr>
            <a:fld id="{BE474DF4-1057-624F-B5D9-081B0A4650D4}" type="slidenum">
              <a:rPr lang="en-US" sz="1300">
                <a:latin typeface="Times New Roman" charset="0"/>
              </a:rPr>
              <a:pPr>
                <a:defRPr/>
              </a:pPr>
              <a:t>3</a:t>
            </a:fld>
            <a:endParaRPr lang="en-US" sz="1300">
              <a:latin typeface="Times New Roman" charset="0"/>
            </a:endParaRPr>
          </a:p>
        </p:txBody>
      </p:sp>
      <p:sp>
        <p:nvSpPr>
          <p:cNvPr id="31746"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defRPr/>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85B9F77-7C63-1949-8F30-C1B9CE762F85}" type="slidenum">
              <a:rPr lang="en-US"/>
              <a:pPr>
                <a:defRPr/>
              </a:pPr>
              <a:t>4</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dirty="0">
                <a:latin typeface="Times New Roman" charset="0"/>
              </a:rPr>
              <a:t>LIGO is actually two observatories.</a:t>
            </a:r>
          </a:p>
          <a:p>
            <a:r>
              <a:rPr lang="en-US" dirty="0">
                <a:latin typeface="Times New Roman" charset="0"/>
              </a:rPr>
              <a:t>Describe parameters</a:t>
            </a:r>
          </a:p>
          <a:p>
            <a:r>
              <a:rPr lang="en-US" dirty="0">
                <a:latin typeface="Times New Roman" charset="0"/>
              </a:rPr>
              <a:t>Emphasize that the arms are in ultra high vacuum. 8 km of steel 1.2 m </a:t>
            </a:r>
            <a:r>
              <a:rPr lang="en-US" dirty="0" err="1">
                <a:latin typeface="Times New Roman" charset="0"/>
              </a:rPr>
              <a:t>dia</a:t>
            </a:r>
            <a:r>
              <a:rPr lang="en-US" dirty="0">
                <a:latin typeface="Times New Roman" charset="0"/>
              </a:rPr>
              <a:t> beam tubes at each site </a:t>
            </a:r>
          </a:p>
          <a:p>
            <a:r>
              <a:rPr lang="en-US" dirty="0">
                <a:latin typeface="Times New Roman" charset="0"/>
              </a:rPr>
              <a:t>Separate observatories allow for coincidence detection – since the detectors see uncorrelated noise, only a true gravitational wave would appear on all the interferometers with the correct amplitude.</a:t>
            </a:r>
          </a:p>
          <a:p>
            <a:endParaRPr lang="en-US" dirty="0">
              <a:latin typeface="Times New Roman" charset="0"/>
            </a:endParaRPr>
          </a:p>
          <a:p>
            <a:r>
              <a:rPr lang="en-US" dirty="0">
                <a:latin typeface="Times New Roman" charset="0"/>
              </a:rPr>
              <a:t>Emphasize that the LIGO Observatories were designed and are operated by Caltech and MIT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C946C5BF-21F2-F84D-B2EA-429FCD5F4AD1}" type="slidenum">
              <a:rPr lang="en-US" smtClean="0"/>
              <a:pPr>
                <a:defRPr/>
              </a:pPr>
              <a:t>13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C946C5BF-21F2-F84D-B2EA-429FCD5F4AD1}" type="slidenum">
              <a:rPr lang="en-US" smtClean="0"/>
              <a:pPr>
                <a:defRPr/>
              </a:pPr>
              <a:t>14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can also translate the signal into sound:</a:t>
            </a:r>
            <a:r>
              <a:rPr lang="en-US" sz="1200" kern="1200" baseline="0" dirty="0" smtClean="0">
                <a:solidFill>
                  <a:schemeClr val="tx1"/>
                </a:solidFill>
                <a:effectLst/>
                <a:latin typeface="+mn-lt"/>
                <a:ea typeface="+mn-ea"/>
                <a:cs typeface="+mn-cs"/>
              </a:rPr>
              <a:t> listen carefully for the very short “thump” – that’s </a:t>
            </a:r>
            <a:r>
              <a:rPr lang="en-US" sz="1200" kern="1200" dirty="0" smtClean="0">
                <a:solidFill>
                  <a:schemeClr val="tx1"/>
                </a:solidFill>
                <a:effectLst/>
                <a:latin typeface="+mn-lt"/>
                <a:ea typeface="+mn-ea"/>
                <a:cs typeface="+mn-cs"/>
              </a:rPr>
              <a:t>the tiny chirp of two black holes merging. </a:t>
            </a:r>
            <a:endParaRPr lang="en-US" dirty="0"/>
          </a:p>
        </p:txBody>
      </p:sp>
      <p:sp>
        <p:nvSpPr>
          <p:cNvPr id="4" name="Slide Number Placeholder 3"/>
          <p:cNvSpPr>
            <a:spLocks noGrp="1"/>
          </p:cNvSpPr>
          <p:nvPr>
            <p:ph type="sldNum" sz="quarter" idx="10"/>
          </p:nvPr>
        </p:nvSpPr>
        <p:spPr/>
        <p:txBody>
          <a:bodyPr/>
          <a:lstStyle/>
          <a:p>
            <a:fld id="{93327C4B-0C8C-D949-8707-D81D28355413}" type="slidenum">
              <a:rPr lang="en-US" smtClean="0"/>
              <a:t>16</a:t>
            </a:fld>
            <a:endParaRPr lang="en-US"/>
          </a:p>
        </p:txBody>
      </p:sp>
    </p:spTree>
    <p:extLst>
      <p:ext uri="{BB962C8B-B14F-4D97-AF65-F5344CB8AC3E}">
        <p14:creationId xmlns:p14="http://schemas.microsoft.com/office/powerpoint/2010/main" val="2613543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animation plays again, this time slower and with the frequencies shifted, so you can hear the signal better. This is the song and dance of two black holes colliding. It’s remarkable how much we can</a:t>
            </a:r>
            <a:r>
              <a:rPr lang="en-US" sz="1200" kern="1200" baseline="0" dirty="0" smtClean="0">
                <a:solidFill>
                  <a:schemeClr val="tx1"/>
                </a:solidFill>
                <a:effectLst/>
                <a:latin typeface="+mn-lt"/>
                <a:ea typeface="+mn-ea"/>
                <a:cs typeface="+mn-cs"/>
              </a:rPr>
              <a:t> learn from this!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3327C4B-0C8C-D949-8707-D81D28355413}" type="slidenum">
              <a:rPr lang="en-US" smtClean="0"/>
              <a:t>17</a:t>
            </a:fld>
            <a:endParaRPr lang="en-US"/>
          </a:p>
        </p:txBody>
      </p:sp>
    </p:spTree>
    <p:extLst>
      <p:ext uri="{BB962C8B-B14F-4D97-AF65-F5344CB8AC3E}">
        <p14:creationId xmlns:p14="http://schemas.microsoft.com/office/powerpoint/2010/main" val="483803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dcc.ligo.org/LIGO-M1200248"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9607" y="153481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60361" y="3324299"/>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lvl1pPr>
              <a:defRPr/>
            </a:lvl1pPr>
          </a:lstStyle>
          <a:p>
            <a:r>
              <a:rPr lang="en-US" smtClean="0"/>
              <a:t>Who, what, where</a:t>
            </a:r>
            <a:endParaRPr lang="en-US"/>
          </a:p>
        </p:txBody>
      </p:sp>
      <p:sp>
        <p:nvSpPr>
          <p:cNvPr id="6" name="Slide Number Placeholder 5"/>
          <p:cNvSpPr>
            <a:spLocks noGrp="1"/>
          </p:cNvSpPr>
          <p:nvPr>
            <p:ph type="sldNum" sz="quarter" idx="12"/>
          </p:nvPr>
        </p:nvSpPr>
        <p:spPr/>
        <p:txBody>
          <a:bodyPr/>
          <a:lstStyle>
            <a:lvl1pPr>
              <a:defRPr smtClean="0"/>
            </a:lvl1pPr>
          </a:lstStyle>
          <a:p>
            <a:fld id="{D8AB89C2-EA9E-AD43-9860-EBCDA31E7CB7}" type="slidenum">
              <a:rPr lang="en-US"/>
              <a:pPr/>
              <a:t>‹#›</a:t>
            </a:fld>
            <a:endParaRPr lang="en-US"/>
          </a:p>
        </p:txBody>
      </p:sp>
    </p:spTree>
  </p:cSld>
  <p:clrMapOvr>
    <a:masterClrMapping/>
  </p:clrMapOvr>
  <p:transition xmlns:p14="http://schemas.microsoft.com/office/powerpoint/2010/main" advClick="0" advTm="1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lvl1pPr>
              <a:defRPr/>
            </a:lvl1pPr>
          </a:lstStyle>
          <a:p>
            <a:r>
              <a:rPr lang="en-US" smtClean="0"/>
              <a:t>Who, what, where</a:t>
            </a:r>
            <a:endParaRPr lang="en-US"/>
          </a:p>
        </p:txBody>
      </p:sp>
      <p:sp>
        <p:nvSpPr>
          <p:cNvPr id="6" name="Slide Number Placeholder 5"/>
          <p:cNvSpPr>
            <a:spLocks noGrp="1"/>
          </p:cNvSpPr>
          <p:nvPr>
            <p:ph type="sldNum" sz="quarter" idx="12"/>
          </p:nvPr>
        </p:nvSpPr>
        <p:spPr/>
        <p:txBody>
          <a:bodyPr/>
          <a:lstStyle>
            <a:lvl1pPr>
              <a:defRPr smtClean="0"/>
            </a:lvl1pPr>
          </a:lstStyle>
          <a:p>
            <a:fld id="{C582E414-0DDA-9F4D-A88C-45BC487B2254}" type="slidenum">
              <a:rPr lang="en-US"/>
              <a:pPr/>
              <a:t>‹#›</a:t>
            </a:fld>
            <a:endParaRPr lang="en-US"/>
          </a:p>
        </p:txBody>
      </p:sp>
    </p:spTree>
  </p:cSld>
  <p:clrMapOvr>
    <a:masterClrMapping/>
  </p:clrMapOvr>
  <p:transition xmlns:p14="http://schemas.microsoft.com/office/powerpoint/2010/main" advClick="0" advTm="1000"/>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lvl1pPr>
              <a:defRPr/>
            </a:lvl1pPr>
          </a:lstStyle>
          <a:p>
            <a:r>
              <a:rPr lang="en-US" smtClean="0"/>
              <a:t>Who, what, where</a:t>
            </a:r>
            <a:endParaRPr lang="en-US"/>
          </a:p>
        </p:txBody>
      </p:sp>
      <p:sp>
        <p:nvSpPr>
          <p:cNvPr id="5" name="Slide Number Placeholder 4"/>
          <p:cNvSpPr>
            <a:spLocks noGrp="1"/>
          </p:cNvSpPr>
          <p:nvPr>
            <p:ph type="sldNum" sz="quarter" idx="12"/>
          </p:nvPr>
        </p:nvSpPr>
        <p:spPr/>
        <p:txBody>
          <a:bodyPr/>
          <a:lstStyle>
            <a:lvl1pPr>
              <a:defRPr smtClean="0"/>
            </a:lvl1pPr>
          </a:lstStyle>
          <a:p>
            <a:fld id="{6EE448B2-5CBA-A240-8111-FC0A86F230F9}" type="slidenum">
              <a:rPr lang="en-US"/>
              <a:pPr/>
              <a:t>‹#›</a:t>
            </a:fld>
            <a:endParaRPr lang="en-US"/>
          </a:p>
        </p:txBody>
      </p:sp>
    </p:spTree>
  </p:cSld>
  <p:clrMapOvr>
    <a:masterClrMapping/>
  </p:clrMapOvr>
  <p:transition xmlns:p14="http://schemas.microsoft.com/office/powerpoint/2010/main" advClick="0" advTm="1000"/>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en-US" smtClean="0"/>
              <a:t>Who, what, where</a:t>
            </a:r>
            <a:endParaRPr lang="en-US"/>
          </a:p>
        </p:txBody>
      </p:sp>
      <p:sp>
        <p:nvSpPr>
          <p:cNvPr id="4" name="Slide Number Placeholder 3"/>
          <p:cNvSpPr>
            <a:spLocks noGrp="1"/>
          </p:cNvSpPr>
          <p:nvPr>
            <p:ph type="sldNum" sz="quarter" idx="12"/>
          </p:nvPr>
        </p:nvSpPr>
        <p:spPr/>
        <p:txBody>
          <a:bodyPr/>
          <a:lstStyle>
            <a:lvl1pPr>
              <a:defRPr smtClean="0"/>
            </a:lvl1pPr>
          </a:lstStyle>
          <a:p>
            <a:fld id="{69D1071E-6BCB-274F-92EE-8F9B4373957D}" type="slidenum">
              <a:rPr lang="en-US"/>
              <a:pPr/>
              <a:t>‹#›</a:t>
            </a:fld>
            <a:endParaRPr lang="en-US"/>
          </a:p>
        </p:txBody>
      </p:sp>
    </p:spTree>
  </p:cSld>
  <p:clrMapOvr>
    <a:masterClrMapping/>
  </p:clrMapOvr>
  <p:transition xmlns:p14="http://schemas.microsoft.com/office/powerpoint/2010/main" advClick="0" advTm="1000"/>
</p:sldLayout>
</file>

<file path=ppt/slideLayouts/slideLayout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7239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76400"/>
            <a:ext cx="38100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38100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2400"/>
            <a:ext cx="3810000" cy="213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r>
              <a:rPr lang="en-US" smtClean="0"/>
              <a:t>Who, what, where</a:t>
            </a: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smtClean="0"/>
            </a:lvl1pPr>
          </a:lstStyle>
          <a:p>
            <a:fld id="{5EC28637-15A0-F84E-8C55-4DA78C239A9C}" type="slidenum">
              <a:rPr lang="en-US"/>
              <a:pPr/>
              <a:t>‹#›</a:t>
            </a:fld>
            <a:endParaRPr lang="en-US"/>
          </a:p>
        </p:txBody>
      </p:sp>
    </p:spTree>
  </p:cSld>
  <p:clrMapOvr>
    <a:masterClrMapping/>
  </p:clrMapOvr>
  <p:transition xmlns:p14="http://schemas.microsoft.com/office/powerpoint/2010/main" advClick="0" advTm="100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57F614DE-BEAE-461F-B542-A3A16438EDEF}" type="datetime1">
              <a:rPr lang="en-US" altLang="en-US"/>
              <a:pPr>
                <a:defRPr/>
              </a:pPr>
              <a:t>2/12/16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Text Box 98"/>
          <p:cNvSpPr txBox="1">
            <a:spLocks noChangeArrowheads="1"/>
          </p:cNvSpPr>
          <p:nvPr userDrawn="1"/>
        </p:nvSpPr>
        <p:spPr bwMode="auto">
          <a:xfrm>
            <a:off x="7407275" y="58738"/>
            <a:ext cx="1681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914400" eaLnBrk="1" hangingPunct="1">
              <a:spcBef>
                <a:spcPct val="0"/>
              </a:spcBef>
              <a:buFontTx/>
              <a:buNone/>
            </a:pPr>
            <a:r>
              <a:rPr lang="en-US" altLang="en-US" sz="800" dirty="0" smtClean="0">
                <a:latin typeface="Arial" panose="020B0604020202020204" pitchFamily="34" charset="0"/>
                <a:hlinkClick r:id="rId2"/>
              </a:rPr>
              <a:t>LIGO Document M1200248-v17</a:t>
            </a:r>
            <a:endParaRPr lang="en-US" altLang="en-US" sz="800" dirty="0">
              <a:latin typeface="Arial" panose="020B0604020202020204" pitchFamily="34" charset="0"/>
            </a:endParaRPr>
          </a:p>
          <a:p>
            <a:pPr defTabSz="914400" eaLnBrk="1" hangingPunct="1">
              <a:spcBef>
                <a:spcPct val="0"/>
              </a:spcBef>
              <a:buFontTx/>
              <a:buNone/>
            </a:pPr>
            <a:r>
              <a:rPr lang="en-US" altLang="en-US" sz="800" dirty="0" smtClean="0">
                <a:latin typeface="Arial" panose="020B0604020202020204" pitchFamily="34" charset="0"/>
              </a:rPr>
              <a:t>March 13, </a:t>
            </a:r>
            <a:r>
              <a:rPr lang="en-US" altLang="en-US" sz="800" dirty="0">
                <a:latin typeface="Arial" panose="020B0604020202020204" pitchFamily="34" charset="0"/>
              </a:rPr>
              <a:t>2015</a:t>
            </a:r>
          </a:p>
        </p:txBody>
      </p:sp>
    </p:spTree>
    <p:extLst>
      <p:ext uri="{BB962C8B-B14F-4D97-AF65-F5344CB8AC3E}">
        <p14:creationId xmlns:p14="http://schemas.microsoft.com/office/powerpoint/2010/main" val="24955728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7" name="Rectangle 5"/>
          <p:cNvSpPr>
            <a:spLocks noGrp="1" noChangeArrowheads="1"/>
          </p:cNvSpPr>
          <p:nvPr>
            <p:ph type="body" idx="1"/>
          </p:nvPr>
        </p:nvSpPr>
        <p:spPr bwMode="auto">
          <a:xfrm>
            <a:off x="191056" y="1213705"/>
            <a:ext cx="8799818" cy="4899775"/>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5" name="Rectangle 3"/>
          <p:cNvSpPr>
            <a:spLocks noGrp="1" noChangeArrowheads="1"/>
          </p:cNvSpPr>
          <p:nvPr>
            <p:ph type="ftr" sz="quarter" idx="3"/>
          </p:nvPr>
        </p:nvSpPr>
        <p:spPr bwMode="auto">
          <a:xfrm>
            <a:off x="3090484" y="6400800"/>
            <a:ext cx="2895600" cy="457200"/>
          </a:xfrm>
          <a:prstGeom prst="rect">
            <a:avLst/>
          </a:prstGeom>
          <a:noFill/>
          <a:ln w="9525">
            <a:noFill/>
            <a:miter lim="800000"/>
            <a:headEnd/>
            <a:tailEnd/>
          </a:ln>
          <a:effectLst/>
        </p:spPr>
        <p:txBody>
          <a:bodyPr vert="horz" wrap="none" lIns="92075" tIns="46038" rIns="92075" bIns="46038" numCol="1" anchor="b" anchorCtr="0" compatLnSpc="1">
            <a:prstTxWarp prst="textNoShape">
              <a:avLst/>
            </a:prstTxWarp>
          </a:bodyPr>
          <a:lstStyle>
            <a:lvl1pPr eaLnBrk="0" hangingPunct="0">
              <a:defRPr sz="1000" b="1" i="1">
                <a:solidFill>
                  <a:srgbClr val="CC0066"/>
                </a:solidFill>
                <a:latin typeface="+mj-lt"/>
              </a:defRPr>
            </a:lvl1pPr>
          </a:lstStyle>
          <a:p>
            <a:r>
              <a:rPr lang="en-US" smtClean="0"/>
              <a:t>Who, what, where</a:t>
            </a:r>
            <a:endParaRPr lang="en-US"/>
          </a:p>
        </p:txBody>
      </p:sp>
      <p:sp>
        <p:nvSpPr>
          <p:cNvPr id="3076" name="Rectangle 4"/>
          <p:cNvSpPr>
            <a:spLocks noGrp="1" noChangeArrowheads="1"/>
          </p:cNvSpPr>
          <p:nvPr>
            <p:ph type="sldNum" sz="quarter" idx="4"/>
          </p:nvPr>
        </p:nvSpPr>
        <p:spPr bwMode="auto">
          <a:xfrm>
            <a:off x="8518852" y="6394432"/>
            <a:ext cx="625147" cy="463568"/>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000">
                <a:solidFill>
                  <a:schemeClr val="tx1"/>
                </a:solidFill>
                <a:latin typeface="+mj-lt"/>
              </a:defRPr>
            </a:lvl1pPr>
          </a:lstStyle>
          <a:p>
            <a:fld id="{88FB29C9-8E36-604C-B268-64835724A941}" type="slidenum">
              <a:rPr lang="en-US"/>
              <a:pPr/>
              <a:t>‹#›</a:t>
            </a:fld>
            <a:endParaRPr lang="en-US"/>
          </a:p>
        </p:txBody>
      </p:sp>
      <p:sp>
        <p:nvSpPr>
          <p:cNvPr id="3078" name="Rectangle 6"/>
          <p:cNvSpPr>
            <a:spLocks noGrp="1" noChangeArrowheads="1"/>
          </p:cNvSpPr>
          <p:nvPr>
            <p:ph type="title"/>
          </p:nvPr>
        </p:nvSpPr>
        <p:spPr bwMode="auto">
          <a:xfrm>
            <a:off x="1483494" y="186114"/>
            <a:ext cx="6361044" cy="769117"/>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083" name="Rectangle 11"/>
          <p:cNvSpPr>
            <a:spLocks noChangeArrowheads="1"/>
          </p:cNvSpPr>
          <p:nvPr/>
        </p:nvSpPr>
        <p:spPr bwMode="auto">
          <a:xfrm>
            <a:off x="0" y="1048578"/>
            <a:ext cx="9132888" cy="38100"/>
          </a:xfrm>
          <a:prstGeom prst="rect">
            <a:avLst/>
          </a:prstGeom>
          <a:solidFill>
            <a:srgbClr val="DC0081"/>
          </a:solidFill>
          <a:ln w="9525">
            <a:solidFill>
              <a:schemeClr val="accent1"/>
            </a:solidFill>
            <a:miter lim="800000"/>
            <a:headEnd/>
            <a:tailEnd/>
          </a:ln>
          <a:effectLst/>
        </p:spPr>
        <p:txBody>
          <a:bodyPr wrap="none" anchor="ctr">
            <a:prstTxWarp prst="textNoShape">
              <a:avLst/>
            </a:prstTxWarp>
          </a:bodyPr>
          <a:lstStyle/>
          <a:p>
            <a:endParaRPr lang="en-US"/>
          </a:p>
        </p:txBody>
      </p:sp>
      <p:pic>
        <p:nvPicPr>
          <p:cNvPr id="3091" name="Picture 19" descr="lsclogo"/>
          <p:cNvPicPr>
            <a:picLocks noChangeAspect="1" noChangeArrowheads="1"/>
          </p:cNvPicPr>
          <p:nvPr userDrawn="1"/>
        </p:nvPicPr>
        <p:blipFill>
          <a:blip r:embed="rId8"/>
          <a:srcRect/>
          <a:stretch>
            <a:fillRect/>
          </a:stretch>
        </p:blipFill>
        <p:spPr bwMode="auto">
          <a:xfrm>
            <a:off x="7788275" y="0"/>
            <a:ext cx="1350963" cy="574675"/>
          </a:xfrm>
          <a:prstGeom prst="rect">
            <a:avLst/>
          </a:prstGeom>
          <a:noFill/>
        </p:spPr>
      </p:pic>
      <p:sp>
        <p:nvSpPr>
          <p:cNvPr id="10" name="TextBox 9"/>
          <p:cNvSpPr txBox="1"/>
          <p:nvPr userDrawn="1"/>
        </p:nvSpPr>
        <p:spPr>
          <a:xfrm>
            <a:off x="0" y="6585478"/>
            <a:ext cx="1944277" cy="276999"/>
          </a:xfrm>
          <a:prstGeom prst="rect">
            <a:avLst/>
          </a:prstGeom>
          <a:noFill/>
        </p:spPr>
        <p:txBody>
          <a:bodyPr wrap="square" rtlCol="0">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1200" dirty="0" smtClean="0"/>
              <a:t>LIGO-</a:t>
            </a:r>
            <a:r>
              <a:rPr lang="en-US" sz="1200" b="0" dirty="0" smtClean="0"/>
              <a:t>G1500041</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5" r:id="rId3"/>
    <p:sldLayoutId id="2147483656" r:id="rId4"/>
    <p:sldLayoutId id="2147483661" r:id="rId5"/>
    <p:sldLayoutId id="2147483663" r:id="rId6"/>
  </p:sldLayoutIdLst>
  <p:transition xmlns:p14="http://schemas.microsoft.com/office/powerpoint/2010/main" advClick="0" advTm="1000"/>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3200" b="1">
          <a:solidFill>
            <a:srgbClr val="CC0066"/>
          </a:solidFill>
          <a:effectLst>
            <a:outerShdw blurRad="38100" dist="38100" dir="2700000" algn="tl">
              <a:srgbClr val="DDDDDD"/>
            </a:outerShdw>
          </a:effectLst>
          <a:latin typeface="+mj-lt"/>
          <a:ea typeface="+mj-ea"/>
          <a:cs typeface="+mj-cs"/>
        </a:defRPr>
      </a:lvl1pPr>
      <a:lvl2pPr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2pPr>
      <a:lvl3pPr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3pPr>
      <a:lvl4pPr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4pPr>
      <a:lvl5pPr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5pPr>
      <a:lvl6pPr marL="457200"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6pPr>
      <a:lvl7pPr marL="914400"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7pPr>
      <a:lvl8pPr marL="1371600"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8pPr>
      <a:lvl9pPr marL="1828800" algn="ctr" rtl="0" eaLnBrk="0" fontAlgn="base" hangingPunct="0">
        <a:spcBef>
          <a:spcPct val="0"/>
        </a:spcBef>
        <a:spcAft>
          <a:spcPct val="0"/>
        </a:spcAft>
        <a:defRPr sz="3600" b="1">
          <a:solidFill>
            <a:srgbClr val="CC0066"/>
          </a:solidFill>
          <a:effectLst>
            <a:outerShdw blurRad="38100" dist="38100" dir="2700000" algn="tl">
              <a:srgbClr val="DDDDDD"/>
            </a:outerShdw>
          </a:effectLst>
          <a:latin typeface="Helvetica" charset="0"/>
        </a:defRPr>
      </a:lvl9pPr>
    </p:titleStyle>
    <p:bodyStyle>
      <a:lvl1pPr marL="342900" indent="-342900" algn="l" rtl="0" eaLnBrk="0" fontAlgn="base" hangingPunct="0">
        <a:spcBef>
          <a:spcPct val="20000"/>
        </a:spcBef>
        <a:spcAft>
          <a:spcPct val="0"/>
        </a:spcAft>
        <a:buClr>
          <a:schemeClr val="tx1"/>
        </a:buClr>
        <a:buFont typeface="Helvetica"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Font typeface="Wingdings" charset="2"/>
        <a:buChar char="Ø"/>
        <a:defRPr>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Font typeface="Helvetica" charset="0"/>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3.png"/><Relationship Id="rId3" Type="http://schemas.openxmlformats.org/officeDocument/2006/relationships/image" Target="../media/image104.emf"/></Relationships>
</file>

<file path=ppt/slides/_rels/slide11.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jpeg"/><Relationship Id="rId5" Type="http://schemas.openxmlformats.org/officeDocument/2006/relationships/image" Target="../media/image108.png"/><Relationship Id="rId1" Type="http://schemas.openxmlformats.org/officeDocument/2006/relationships/slideLayout" Target="../slideLayouts/slideLayout4.xml"/><Relationship Id="rId2" Type="http://schemas.openxmlformats.org/officeDocument/2006/relationships/image" Target="../media/image105.png"/></Relationships>
</file>

<file path=ppt/slides/_rels/slide12.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jpg"/><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13.xml.rels><?xml version="1.0" encoding="UTF-8" standalone="yes"?>
<Relationships xmlns="http://schemas.openxmlformats.org/package/2006/relationships"><Relationship Id="rId11" Type="http://schemas.openxmlformats.org/officeDocument/2006/relationships/image" Target="../media/image117.png"/><Relationship Id="rId12" Type="http://schemas.openxmlformats.org/officeDocument/2006/relationships/image" Target="../media/image118.png"/><Relationship Id="rId1" Type="http://schemas.openxmlformats.org/officeDocument/2006/relationships/vmlDrawing" Target="../drawings/vmlDrawing1.vml"/><Relationship Id="rId2" Type="http://schemas.openxmlformats.org/officeDocument/2006/relationships/slideLayout" Target="../slideLayouts/slideLayout3.xml"/><Relationship Id="rId3" Type="http://schemas.openxmlformats.org/officeDocument/2006/relationships/notesSlide" Target="../notesSlides/notesSlide3.xml"/><Relationship Id="rId4" Type="http://schemas.openxmlformats.org/officeDocument/2006/relationships/image" Target="../media/image1.png"/><Relationship Id="rId5" Type="http://schemas.openxmlformats.org/officeDocument/2006/relationships/image" Target="../media/image113.png"/><Relationship Id="rId6" Type="http://schemas.openxmlformats.org/officeDocument/2006/relationships/oleObject" Target="../embeddings/Microsoft_Word_97_-_2004_Document1.doc"/><Relationship Id="rId7" Type="http://schemas.openxmlformats.org/officeDocument/2006/relationships/image" Target="../media/image112.wmf"/><Relationship Id="rId8" Type="http://schemas.openxmlformats.org/officeDocument/2006/relationships/image" Target="../media/image114.jpeg"/><Relationship Id="rId9" Type="http://schemas.openxmlformats.org/officeDocument/2006/relationships/image" Target="../media/image115.jpeg"/><Relationship Id="rId10" Type="http://schemas.openxmlformats.org/officeDocument/2006/relationships/image" Target="../media/image116.png"/></Relationships>
</file>

<file path=ppt/slides/_rels/slide14.xml.rels><?xml version="1.0" encoding="UTF-8" standalone="yes"?>
<Relationships xmlns="http://schemas.openxmlformats.org/package/2006/relationships"><Relationship Id="rId11" Type="http://schemas.openxmlformats.org/officeDocument/2006/relationships/image" Target="../media/image125.jpeg"/><Relationship Id="rId12" Type="http://schemas.openxmlformats.org/officeDocument/2006/relationships/image" Target="../media/image126.png"/><Relationship Id="rId13" Type="http://schemas.openxmlformats.org/officeDocument/2006/relationships/image" Target="../media/image127.png"/><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19.jpeg"/><Relationship Id="rId5" Type="http://schemas.openxmlformats.org/officeDocument/2006/relationships/image" Target="../media/image120.jpeg"/><Relationship Id="rId6" Type="http://schemas.openxmlformats.org/officeDocument/2006/relationships/image" Target="../media/image121.jpeg"/><Relationship Id="rId7" Type="http://schemas.openxmlformats.org/officeDocument/2006/relationships/image" Target="../media/image122.jpeg"/><Relationship Id="rId8" Type="http://schemas.openxmlformats.org/officeDocument/2006/relationships/image" Target="../media/image123.png"/><Relationship Id="rId9" Type="http://schemas.openxmlformats.org/officeDocument/2006/relationships/image" Target="../media/image117.png"/><Relationship Id="rId10" Type="http://schemas.openxmlformats.org/officeDocument/2006/relationships/image" Target="../media/image1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emf"/><Relationship Id="rId3" Type="http://schemas.openxmlformats.org/officeDocument/2006/relationships/image" Target="../media/image12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5.xml"/><Relationship Id="rId5" Type="http://schemas.openxmlformats.org/officeDocument/2006/relationships/image" Target="../media/image130.png"/><Relationship Id="rId1" Type="http://schemas.microsoft.com/office/2007/relationships/media" Target="../media/media1.m4v"/><Relationship Id="rId2" Type="http://schemas.openxmlformats.org/officeDocument/2006/relationships/video" Target="../media/media1.m4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6.xml"/><Relationship Id="rId5" Type="http://schemas.openxmlformats.org/officeDocument/2006/relationships/image" Target="../media/image131.png"/><Relationship Id="rId1" Type="http://schemas.microsoft.com/office/2007/relationships/media" Target="../media/media2.m4v"/><Relationship Id="rId2" Type="http://schemas.openxmlformats.org/officeDocument/2006/relationships/video" Target="../media/media2.m4v"/></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 Id="rId3" Type="http://schemas.openxmlformats.org/officeDocument/2006/relationships/hyperlink" Target="http://www.livingreviews.org/lrr-2016-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 Id="rId3" Type="http://schemas.openxmlformats.org/officeDocument/2006/relationships/hyperlink" Target="http://www.livingreviews.org/lrr-2016-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36.jpg"/><Relationship Id="rId4" Type="http://schemas.openxmlformats.org/officeDocument/2006/relationships/image" Target="../media/image137.jpg"/><Relationship Id="rId5" Type="http://schemas.openxmlformats.org/officeDocument/2006/relationships/image" Target="../media/image138.jpg"/><Relationship Id="rId1" Type="http://schemas.openxmlformats.org/officeDocument/2006/relationships/slideLayout" Target="../slideLayouts/slideLayout2.xml"/><Relationship Id="rId2" Type="http://schemas.openxmlformats.org/officeDocument/2006/relationships/image" Target="../media/image13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3" Type="http://schemas.openxmlformats.org/officeDocument/2006/relationships/image" Target="../media/image27.png"/><Relationship Id="rId14" Type="http://schemas.openxmlformats.org/officeDocument/2006/relationships/image" Target="../media/image28.png"/><Relationship Id="rId15" Type="http://schemas.openxmlformats.org/officeDocument/2006/relationships/image" Target="../media/image29.png"/><Relationship Id="rId16" Type="http://schemas.openxmlformats.org/officeDocument/2006/relationships/image" Target="../media/image30.png"/><Relationship Id="rId17" Type="http://schemas.openxmlformats.org/officeDocument/2006/relationships/image" Target="../media/image31.png"/><Relationship Id="rId18" Type="http://schemas.openxmlformats.org/officeDocument/2006/relationships/image" Target="../media/image32.png"/><Relationship Id="rId19" Type="http://schemas.openxmlformats.org/officeDocument/2006/relationships/image" Target="../media/image33.png"/><Relationship Id="rId63" Type="http://schemas.openxmlformats.org/officeDocument/2006/relationships/image" Target="../media/image77.png"/><Relationship Id="rId64" Type="http://schemas.openxmlformats.org/officeDocument/2006/relationships/image" Target="../media/image78.png"/><Relationship Id="rId65" Type="http://schemas.openxmlformats.org/officeDocument/2006/relationships/image" Target="../media/image79.png"/><Relationship Id="rId66" Type="http://schemas.openxmlformats.org/officeDocument/2006/relationships/image" Target="../media/image80.png"/><Relationship Id="rId67" Type="http://schemas.openxmlformats.org/officeDocument/2006/relationships/image" Target="../media/image81.png"/><Relationship Id="rId68" Type="http://schemas.openxmlformats.org/officeDocument/2006/relationships/image" Target="../media/image82.png"/><Relationship Id="rId69" Type="http://schemas.openxmlformats.org/officeDocument/2006/relationships/image" Target="../media/image83.png"/><Relationship Id="rId50" Type="http://schemas.openxmlformats.org/officeDocument/2006/relationships/image" Target="../media/image64.png"/><Relationship Id="rId51" Type="http://schemas.openxmlformats.org/officeDocument/2006/relationships/image" Target="../media/image65.png"/><Relationship Id="rId52" Type="http://schemas.openxmlformats.org/officeDocument/2006/relationships/image" Target="../media/image66.png"/><Relationship Id="rId53" Type="http://schemas.openxmlformats.org/officeDocument/2006/relationships/image" Target="../media/image67.png"/><Relationship Id="rId54" Type="http://schemas.openxmlformats.org/officeDocument/2006/relationships/image" Target="../media/image68.png"/><Relationship Id="rId55" Type="http://schemas.openxmlformats.org/officeDocument/2006/relationships/image" Target="../media/image69.png"/><Relationship Id="rId56" Type="http://schemas.openxmlformats.org/officeDocument/2006/relationships/image" Target="../media/image70.png"/><Relationship Id="rId57" Type="http://schemas.openxmlformats.org/officeDocument/2006/relationships/image" Target="../media/image71.png"/><Relationship Id="rId58" Type="http://schemas.openxmlformats.org/officeDocument/2006/relationships/image" Target="../media/image72.png"/><Relationship Id="rId59" Type="http://schemas.openxmlformats.org/officeDocument/2006/relationships/image" Target="../media/image73.png"/><Relationship Id="rId40" Type="http://schemas.openxmlformats.org/officeDocument/2006/relationships/image" Target="../media/image54.png"/><Relationship Id="rId41" Type="http://schemas.openxmlformats.org/officeDocument/2006/relationships/image" Target="../media/image55.png"/><Relationship Id="rId42" Type="http://schemas.openxmlformats.org/officeDocument/2006/relationships/image" Target="../media/image56.png"/><Relationship Id="rId43" Type="http://schemas.openxmlformats.org/officeDocument/2006/relationships/image" Target="../media/image57.png"/><Relationship Id="rId44" Type="http://schemas.openxmlformats.org/officeDocument/2006/relationships/image" Target="../media/image58.png"/><Relationship Id="rId45" Type="http://schemas.openxmlformats.org/officeDocument/2006/relationships/image" Target="../media/image59.png"/><Relationship Id="rId46" Type="http://schemas.openxmlformats.org/officeDocument/2006/relationships/image" Target="../media/image60.png"/><Relationship Id="rId47" Type="http://schemas.openxmlformats.org/officeDocument/2006/relationships/image" Target="../media/image61.png"/><Relationship Id="rId48" Type="http://schemas.openxmlformats.org/officeDocument/2006/relationships/image" Target="../media/image62.png"/><Relationship Id="rId49"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30" Type="http://schemas.openxmlformats.org/officeDocument/2006/relationships/image" Target="../media/image44.png"/><Relationship Id="rId31" Type="http://schemas.openxmlformats.org/officeDocument/2006/relationships/image" Target="../media/image45.png"/><Relationship Id="rId32" Type="http://schemas.openxmlformats.org/officeDocument/2006/relationships/image" Target="../media/image46.png"/><Relationship Id="rId33" Type="http://schemas.openxmlformats.org/officeDocument/2006/relationships/image" Target="../media/image47.png"/><Relationship Id="rId34" Type="http://schemas.openxmlformats.org/officeDocument/2006/relationships/image" Target="../media/image48.png"/><Relationship Id="rId35" Type="http://schemas.openxmlformats.org/officeDocument/2006/relationships/image" Target="../media/image49.png"/><Relationship Id="rId36" Type="http://schemas.openxmlformats.org/officeDocument/2006/relationships/image" Target="../media/image50.png"/><Relationship Id="rId37" Type="http://schemas.openxmlformats.org/officeDocument/2006/relationships/image" Target="../media/image51.png"/><Relationship Id="rId38" Type="http://schemas.openxmlformats.org/officeDocument/2006/relationships/image" Target="../media/image52.png"/><Relationship Id="rId39" Type="http://schemas.openxmlformats.org/officeDocument/2006/relationships/image" Target="../media/image53.png"/><Relationship Id="rId80" Type="http://schemas.openxmlformats.org/officeDocument/2006/relationships/image" Target="../media/image94.png"/><Relationship Id="rId70" Type="http://schemas.openxmlformats.org/officeDocument/2006/relationships/image" Target="../media/image84.png"/><Relationship Id="rId71" Type="http://schemas.openxmlformats.org/officeDocument/2006/relationships/image" Target="../media/image85.png"/><Relationship Id="rId72" Type="http://schemas.openxmlformats.org/officeDocument/2006/relationships/image" Target="../media/image86.png"/><Relationship Id="rId20" Type="http://schemas.openxmlformats.org/officeDocument/2006/relationships/image" Target="../media/image34.png"/><Relationship Id="rId21" Type="http://schemas.openxmlformats.org/officeDocument/2006/relationships/image" Target="../media/image35.png"/><Relationship Id="rId22" Type="http://schemas.openxmlformats.org/officeDocument/2006/relationships/image" Target="../media/image36.png"/><Relationship Id="rId23" Type="http://schemas.openxmlformats.org/officeDocument/2006/relationships/image" Target="../media/image37.png"/><Relationship Id="rId24" Type="http://schemas.openxmlformats.org/officeDocument/2006/relationships/image" Target="../media/image38.png"/><Relationship Id="rId25" Type="http://schemas.openxmlformats.org/officeDocument/2006/relationships/image" Target="../media/image39.png"/><Relationship Id="rId26" Type="http://schemas.openxmlformats.org/officeDocument/2006/relationships/image" Target="../media/image40.png"/><Relationship Id="rId27" Type="http://schemas.openxmlformats.org/officeDocument/2006/relationships/image" Target="../media/image41.png"/><Relationship Id="rId28" Type="http://schemas.openxmlformats.org/officeDocument/2006/relationships/image" Target="../media/image42.png"/><Relationship Id="rId29" Type="http://schemas.openxmlformats.org/officeDocument/2006/relationships/image" Target="../media/image43.jpeg"/><Relationship Id="rId73" Type="http://schemas.openxmlformats.org/officeDocument/2006/relationships/image" Target="../media/image87.png"/><Relationship Id="rId74" Type="http://schemas.openxmlformats.org/officeDocument/2006/relationships/image" Target="../media/image88.png"/><Relationship Id="rId75" Type="http://schemas.openxmlformats.org/officeDocument/2006/relationships/image" Target="../media/image89.png"/><Relationship Id="rId76" Type="http://schemas.openxmlformats.org/officeDocument/2006/relationships/image" Target="../media/image90.png"/><Relationship Id="rId77" Type="http://schemas.openxmlformats.org/officeDocument/2006/relationships/image" Target="../media/image91.png"/><Relationship Id="rId78" Type="http://schemas.openxmlformats.org/officeDocument/2006/relationships/image" Target="../media/image92.png"/><Relationship Id="rId79" Type="http://schemas.openxmlformats.org/officeDocument/2006/relationships/image" Target="../media/image93.png"/><Relationship Id="rId60" Type="http://schemas.openxmlformats.org/officeDocument/2006/relationships/image" Target="../media/image74.png"/><Relationship Id="rId61" Type="http://schemas.openxmlformats.org/officeDocument/2006/relationships/image" Target="../media/image75.png"/><Relationship Id="rId62" Type="http://schemas.openxmlformats.org/officeDocument/2006/relationships/image" Target="../media/image76.jpe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g"/></Relationships>
</file>

<file path=ppt/slides/_rels/slide7.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8.xml.rels><?xml version="1.0" encoding="UTF-8" standalone="yes"?>
<Relationships xmlns="http://schemas.openxmlformats.org/package/2006/relationships"><Relationship Id="rId3" Type="http://schemas.openxmlformats.org/officeDocument/2006/relationships/image" Target="../media/image100.jpg"/><Relationship Id="rId4" Type="http://schemas.openxmlformats.org/officeDocument/2006/relationships/image" Target="../media/image101.png"/><Relationship Id="rId5"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ctrTitle"/>
          </p:nvPr>
        </p:nvSpPr>
        <p:spPr>
          <a:xfrm>
            <a:off x="418911" y="1261868"/>
            <a:ext cx="7772400" cy="1143000"/>
          </a:xfrm>
        </p:spPr>
        <p:txBody>
          <a:bodyPr/>
          <a:lstStyle/>
          <a:p>
            <a:r>
              <a:rPr lang="en-US" sz="3600" dirty="0" smtClean="0"/>
              <a:t>The LIGO Scientific Collaboration</a:t>
            </a:r>
            <a:endParaRPr lang="en-US" sz="3600" dirty="0"/>
          </a:p>
        </p:txBody>
      </p:sp>
      <p:sp>
        <p:nvSpPr>
          <p:cNvPr id="273411" name="Rectangle 3"/>
          <p:cNvSpPr>
            <a:spLocks noGrp="1" noChangeArrowheads="1"/>
          </p:cNvSpPr>
          <p:nvPr>
            <p:ph type="subTitle" idx="1"/>
          </p:nvPr>
        </p:nvSpPr>
        <p:spPr>
          <a:xfrm>
            <a:off x="1385806" y="2690357"/>
            <a:ext cx="6400800" cy="1752600"/>
          </a:xfrm>
        </p:spPr>
        <p:txBody>
          <a:bodyPr/>
          <a:lstStyle/>
          <a:p>
            <a:r>
              <a:rPr lang="en-US" sz="2000" dirty="0"/>
              <a:t>Gabriela </a:t>
            </a:r>
            <a:r>
              <a:rPr lang="en-US" sz="2000" dirty="0" err="1" smtClean="0"/>
              <a:t>Gonz</a:t>
            </a:r>
            <a:r>
              <a:rPr lang="en-US" sz="2000" dirty="0" err="1" smtClean="0">
                <a:ea typeface="Arial" charset="0"/>
                <a:cs typeface="Arial" charset="0"/>
              </a:rPr>
              <a:t>ález</a:t>
            </a:r>
            <a:r>
              <a:rPr lang="en-US" sz="2000" dirty="0" smtClean="0">
                <a:ea typeface="Arial" charset="0"/>
                <a:cs typeface="Arial" charset="0"/>
              </a:rPr>
              <a:t>,</a:t>
            </a:r>
          </a:p>
          <a:p>
            <a:r>
              <a:rPr lang="en-US" sz="2000" dirty="0" smtClean="0">
                <a:ea typeface="Arial" charset="0"/>
                <a:cs typeface="Arial" charset="0"/>
              </a:rPr>
              <a:t>Louisiana </a:t>
            </a:r>
            <a:r>
              <a:rPr lang="en-US" sz="2000" dirty="0">
                <a:ea typeface="Arial" charset="0"/>
                <a:cs typeface="Arial" charset="0"/>
              </a:rPr>
              <a:t>State </a:t>
            </a:r>
            <a:r>
              <a:rPr lang="en-US" sz="2000" dirty="0" smtClean="0">
                <a:ea typeface="Arial" charset="0"/>
                <a:cs typeface="Arial" charset="0"/>
              </a:rPr>
              <a:t>University</a:t>
            </a:r>
          </a:p>
          <a:p>
            <a:r>
              <a:rPr lang="en-US" sz="2000" dirty="0" smtClean="0">
                <a:ea typeface="Arial" charset="0"/>
                <a:cs typeface="Arial" charset="0"/>
              </a:rPr>
              <a:t>For the LIGO Scientific Collaboration </a:t>
            </a:r>
            <a:br>
              <a:rPr lang="en-US" sz="2000" dirty="0" smtClean="0">
                <a:ea typeface="Arial" charset="0"/>
                <a:cs typeface="Arial" charset="0"/>
              </a:rPr>
            </a:br>
            <a:endParaRPr lang="en-US" sz="2000" dirty="0" smtClean="0">
              <a:ea typeface="Arial" charset="0"/>
              <a:cs typeface="Arial" charset="0"/>
            </a:endParaRPr>
          </a:p>
        </p:txBody>
      </p:sp>
      <p:pic>
        <p:nvPicPr>
          <p:cNvPr id="273418" name="Picture 10" descr="LSUlogo"/>
          <p:cNvPicPr>
            <a:picLocks noChangeAspect="1" noChangeArrowheads="1"/>
          </p:cNvPicPr>
          <p:nvPr/>
        </p:nvPicPr>
        <p:blipFill>
          <a:blip r:embed="rId2"/>
          <a:srcRect/>
          <a:stretch>
            <a:fillRect/>
          </a:stretch>
        </p:blipFill>
        <p:spPr bwMode="auto">
          <a:xfrm>
            <a:off x="6250415" y="2281057"/>
            <a:ext cx="1432161" cy="619223"/>
          </a:xfrm>
          <a:prstGeom prst="rect">
            <a:avLst/>
          </a:prstGeom>
          <a:noFill/>
        </p:spPr>
      </p:pic>
      <p:pic>
        <p:nvPicPr>
          <p:cNvPr id="8" name="Picture 6" descr="LHOgooglemap"/>
          <p:cNvPicPr>
            <a:picLocks noChangeAspect="1" noChangeArrowheads="1"/>
          </p:cNvPicPr>
          <p:nvPr/>
        </p:nvPicPr>
        <p:blipFill>
          <a:blip r:embed="rId3"/>
          <a:srcRect/>
          <a:stretch>
            <a:fillRect/>
          </a:stretch>
        </p:blipFill>
        <p:spPr bwMode="auto">
          <a:xfrm>
            <a:off x="6453468" y="3864652"/>
            <a:ext cx="2690532" cy="2014018"/>
          </a:xfrm>
          <a:prstGeom prst="rect">
            <a:avLst/>
          </a:prstGeom>
          <a:noFill/>
          <a:ln w="9525">
            <a:noFill/>
            <a:miter lim="800000"/>
            <a:headEnd/>
            <a:tailEnd/>
          </a:ln>
        </p:spPr>
      </p:pic>
      <p:pic>
        <p:nvPicPr>
          <p:cNvPr id="9" name="Picture 6" descr="LLOgooglemap"/>
          <p:cNvPicPr>
            <a:picLocks noChangeAspect="1" noChangeArrowheads="1"/>
          </p:cNvPicPr>
          <p:nvPr/>
        </p:nvPicPr>
        <p:blipFill>
          <a:blip r:embed="rId4"/>
          <a:srcRect/>
          <a:stretch>
            <a:fillRect/>
          </a:stretch>
        </p:blipFill>
        <p:spPr bwMode="auto">
          <a:xfrm>
            <a:off x="0" y="3948825"/>
            <a:ext cx="2736850" cy="2058988"/>
          </a:xfrm>
          <a:prstGeom prst="rect">
            <a:avLst/>
          </a:prstGeom>
          <a:noFill/>
        </p:spPr>
      </p:pic>
      <p:sp>
        <p:nvSpPr>
          <p:cNvPr id="11" name="TextBox 10"/>
          <p:cNvSpPr txBox="1"/>
          <p:nvPr/>
        </p:nvSpPr>
        <p:spPr>
          <a:xfrm>
            <a:off x="48028" y="5650117"/>
            <a:ext cx="2625989" cy="369332"/>
          </a:xfrm>
          <a:prstGeom prst="rect">
            <a:avLst/>
          </a:prstGeom>
          <a:noFill/>
        </p:spPr>
        <p:txBody>
          <a:bodyPr wrap="none" rtlCol="0">
            <a:spAutoFit/>
          </a:bodyPr>
          <a:lstStyle/>
          <a:p>
            <a:r>
              <a:rPr lang="en-US" sz="1800" dirty="0" smtClean="0"/>
              <a:t>LIGO Livingston Observatory</a:t>
            </a:r>
            <a:endParaRPr lang="en-US" sz="1800" dirty="0"/>
          </a:p>
        </p:txBody>
      </p:sp>
      <p:sp>
        <p:nvSpPr>
          <p:cNvPr id="12" name="TextBox 11"/>
          <p:cNvSpPr txBox="1"/>
          <p:nvPr/>
        </p:nvSpPr>
        <p:spPr>
          <a:xfrm>
            <a:off x="6456282" y="5553821"/>
            <a:ext cx="2687717" cy="369332"/>
          </a:xfrm>
          <a:prstGeom prst="rect">
            <a:avLst/>
          </a:prstGeom>
          <a:noFill/>
        </p:spPr>
        <p:txBody>
          <a:bodyPr wrap="square" rtlCol="0">
            <a:spAutoFit/>
          </a:bodyPr>
          <a:lstStyle/>
          <a:p>
            <a:r>
              <a:rPr lang="en-US" sz="1800" dirty="0" smtClean="0"/>
              <a:t>LIGO Hanford Observatory</a:t>
            </a:r>
            <a:endParaRPr lang="en-US" sz="1800" dirty="0"/>
          </a:p>
        </p:txBody>
      </p:sp>
      <p:pic>
        <p:nvPicPr>
          <p:cNvPr id="14" name="Picture 13"/>
          <p:cNvPicPr>
            <a:picLocks noChangeAspect="1"/>
          </p:cNvPicPr>
          <p:nvPr/>
        </p:nvPicPr>
        <p:blipFill>
          <a:blip r:embed="rId5"/>
          <a:stretch>
            <a:fillRect/>
          </a:stretch>
        </p:blipFill>
        <p:spPr>
          <a:xfrm>
            <a:off x="3133649" y="4859638"/>
            <a:ext cx="2846109" cy="1738795"/>
          </a:xfrm>
          <a:prstGeom prst="rect">
            <a:avLst/>
          </a:prstGeom>
        </p:spPr>
      </p:pic>
    </p:spTree>
  </p:cSld>
  <p:clrMapOvr>
    <a:masterClrMapping/>
  </p:clrMapOvr>
  <p:transition xmlns:p14="http://schemas.microsoft.com/office/powerpoint/2010/main" advClick="0" advTm="1000">
    <p:dissolv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2-12 at 10.27.02 AM.png"/>
          <p:cNvPicPr>
            <a:picLocks noChangeAspect="1"/>
          </p:cNvPicPr>
          <p:nvPr/>
        </p:nvPicPr>
        <p:blipFill rotWithShape="1">
          <a:blip r:embed="rId2">
            <a:extLst>
              <a:ext uri="{28A0092B-C50C-407E-A947-70E740481C1C}">
                <a14:useLocalDpi xmlns:a14="http://schemas.microsoft.com/office/drawing/2010/main" val="0"/>
              </a:ext>
            </a:extLst>
          </a:blip>
          <a:srcRect t="12338"/>
          <a:stretch/>
        </p:blipFill>
        <p:spPr>
          <a:xfrm>
            <a:off x="682637" y="1404468"/>
            <a:ext cx="8461363" cy="5484684"/>
          </a:xfrm>
          <a:prstGeom prst="rect">
            <a:avLst/>
          </a:prstGeom>
        </p:spPr>
      </p:pic>
      <p:pic>
        <p:nvPicPr>
          <p:cNvPr id="50" name="Picture 49"/>
          <p:cNvPicPr>
            <a:picLocks noChangeAspect="1"/>
          </p:cNvPicPr>
          <p:nvPr/>
        </p:nvPicPr>
        <p:blipFill rotWithShape="1">
          <a:blip r:embed="rId3"/>
          <a:srcRect l="24161" r="8344"/>
          <a:stretch/>
        </p:blipFill>
        <p:spPr>
          <a:xfrm>
            <a:off x="0" y="-1"/>
            <a:ext cx="2378898" cy="2704354"/>
          </a:xfrm>
          <a:prstGeom prst="rect">
            <a:avLst/>
          </a:prstGeom>
        </p:spPr>
      </p:pic>
      <p:sp>
        <p:nvSpPr>
          <p:cNvPr id="3076" name="Text Box 47"/>
          <p:cNvSpPr txBox="1">
            <a:spLocks noChangeArrowheads="1"/>
          </p:cNvSpPr>
          <p:nvPr/>
        </p:nvSpPr>
        <p:spPr bwMode="auto">
          <a:xfrm>
            <a:off x="0" y="233959"/>
            <a:ext cx="914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dirty="0" smtClean="0">
                <a:solidFill>
                  <a:srgbClr val="A50021"/>
                </a:solidFill>
              </a:rPr>
              <a:t>The LIGO </a:t>
            </a:r>
            <a:r>
              <a:rPr lang="en-US" altLang="en-US" dirty="0">
                <a:solidFill>
                  <a:srgbClr val="A50021"/>
                </a:solidFill>
              </a:rPr>
              <a:t>Scienti</a:t>
            </a:r>
            <a:r>
              <a:rPr lang="en-US" altLang="en-US" dirty="0">
                <a:solidFill>
                  <a:srgbClr val="B01E3B"/>
                </a:solidFill>
              </a:rPr>
              <a:t>fic</a:t>
            </a:r>
            <a:r>
              <a:rPr lang="en-US" altLang="en-US" dirty="0">
                <a:solidFill>
                  <a:srgbClr val="A50021"/>
                </a:solidFill>
              </a:rPr>
              <a:t> Collaboration</a:t>
            </a:r>
            <a:endParaRPr lang="en-US" altLang="en-US" sz="1800" dirty="0">
              <a:solidFill>
                <a:srgbClr val="A50021"/>
              </a:solidFill>
            </a:endParaRPr>
          </a:p>
        </p:txBody>
      </p:sp>
    </p:spTree>
    <p:extLst>
      <p:ext uri="{BB962C8B-B14F-4D97-AF65-F5344CB8AC3E}">
        <p14:creationId xmlns:p14="http://schemas.microsoft.com/office/powerpoint/2010/main" val="152131173"/>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p:nvPr/>
        </p:nvPicPr>
        <p:blipFill>
          <a:blip r:embed="rId2"/>
          <a:stretch>
            <a:fillRect/>
          </a:stretch>
        </p:blipFill>
        <p:spPr>
          <a:xfrm>
            <a:off x="331776" y="829527"/>
            <a:ext cx="4147200" cy="2488581"/>
          </a:xfrm>
          <a:prstGeom prst="rect">
            <a:avLst/>
          </a:prstGeom>
          <a:ln>
            <a:noFill/>
          </a:ln>
        </p:spPr>
      </p:pic>
      <p:sp>
        <p:nvSpPr>
          <p:cNvPr id="40" name="TextShape 1"/>
          <p:cNvSpPr txBox="1"/>
          <p:nvPr/>
        </p:nvSpPr>
        <p:spPr>
          <a:xfrm>
            <a:off x="600854" y="3323334"/>
            <a:ext cx="3514997" cy="482040"/>
          </a:xfrm>
          <a:prstGeom prst="rect">
            <a:avLst/>
          </a:prstGeom>
        </p:spPr>
        <p:txBody>
          <a:bodyPr lIns="98293" tIns="57474" rIns="98293" bIns="57474"/>
          <a:lstStyle/>
          <a:p>
            <a:pPr algn="ctr">
              <a:lnSpc>
                <a:spcPct val="100000"/>
              </a:lnSpc>
            </a:pPr>
            <a:r>
              <a:rPr lang="en-US" sz="2000">
                <a:solidFill>
                  <a:srgbClr val="000000"/>
                </a:solidFill>
                <a:latin typeface="Arial"/>
              </a:rPr>
              <a:t>Multimedia</a:t>
            </a:r>
            <a:endParaRPr/>
          </a:p>
        </p:txBody>
      </p:sp>
      <p:sp>
        <p:nvSpPr>
          <p:cNvPr id="41" name="TextShape 2"/>
          <p:cNvSpPr txBox="1"/>
          <p:nvPr/>
        </p:nvSpPr>
        <p:spPr>
          <a:xfrm>
            <a:off x="5225" y="797848"/>
            <a:ext cx="4502161" cy="347814"/>
          </a:xfrm>
          <a:prstGeom prst="rect">
            <a:avLst/>
          </a:prstGeom>
        </p:spPr>
        <p:txBody>
          <a:bodyPr lIns="98293" tIns="57474" rIns="98293" bIns="57474"/>
          <a:lstStyle/>
          <a:p>
            <a:pPr algn="ctr">
              <a:lnSpc>
                <a:spcPct val="100000"/>
              </a:lnSpc>
            </a:pPr>
            <a:r>
              <a:rPr lang="en-US">
                <a:solidFill>
                  <a:srgbClr val="000000"/>
                </a:solidFill>
                <a:latin typeface="Arial"/>
              </a:rPr>
              <a:t> </a:t>
            </a:r>
            <a:r>
              <a:rPr lang="en-US" sz="1300">
                <a:solidFill>
                  <a:srgbClr val="FFFFFF"/>
                </a:solidFill>
                <a:latin typeface="Arial"/>
              </a:rPr>
              <a:t>http://facebook.com/ligofilm</a:t>
            </a:r>
            <a:endParaRPr/>
          </a:p>
        </p:txBody>
      </p:sp>
      <p:sp>
        <p:nvSpPr>
          <p:cNvPr id="42" name="CustomShape 3"/>
          <p:cNvSpPr/>
          <p:nvPr/>
        </p:nvSpPr>
        <p:spPr>
          <a:xfrm>
            <a:off x="4727808" y="829527"/>
            <a:ext cx="4147200" cy="2488581"/>
          </a:xfrm>
          <a:prstGeom prst="rect">
            <a:avLst/>
          </a:prstGeom>
          <a:solidFill>
            <a:srgbClr val="6666FF"/>
          </a:solidFill>
          <a:ln w="36720">
            <a:solidFill>
              <a:srgbClr val="3465A4"/>
            </a:solidFill>
            <a:round/>
          </a:ln>
        </p:spPr>
      </p:sp>
      <p:pic>
        <p:nvPicPr>
          <p:cNvPr id="43" name="Picture 4"/>
          <p:cNvPicPr/>
          <p:nvPr/>
        </p:nvPicPr>
        <p:blipFill>
          <a:blip r:embed="rId3"/>
          <a:stretch>
            <a:fillRect/>
          </a:stretch>
        </p:blipFill>
        <p:spPr>
          <a:xfrm>
            <a:off x="4816957" y="930116"/>
            <a:ext cx="3971515" cy="2305040"/>
          </a:xfrm>
          <a:prstGeom prst="rect">
            <a:avLst/>
          </a:prstGeom>
          <a:ln>
            <a:noFill/>
          </a:ln>
        </p:spPr>
      </p:pic>
      <p:sp>
        <p:nvSpPr>
          <p:cNvPr id="45" name="TextShape 4"/>
          <p:cNvSpPr txBox="1"/>
          <p:nvPr/>
        </p:nvSpPr>
        <p:spPr>
          <a:xfrm>
            <a:off x="5028235" y="3303086"/>
            <a:ext cx="3514997" cy="482040"/>
          </a:xfrm>
          <a:prstGeom prst="rect">
            <a:avLst/>
          </a:prstGeom>
        </p:spPr>
        <p:txBody>
          <a:bodyPr lIns="98293" tIns="57474" rIns="98293" bIns="57474"/>
          <a:lstStyle/>
          <a:p>
            <a:pPr algn="ctr">
              <a:lnSpc>
                <a:spcPct val="100000"/>
              </a:lnSpc>
            </a:pPr>
            <a:r>
              <a:rPr lang="en-US" sz="2000">
                <a:solidFill>
                  <a:srgbClr val="000000"/>
                </a:solidFill>
                <a:latin typeface="Arial"/>
              </a:rPr>
              <a:t>Social media</a:t>
            </a:r>
            <a:endParaRPr/>
          </a:p>
        </p:txBody>
      </p:sp>
      <p:pic>
        <p:nvPicPr>
          <p:cNvPr id="46" name="Picture 19"/>
          <p:cNvPicPr/>
          <p:nvPr/>
        </p:nvPicPr>
        <p:blipFill>
          <a:blip r:embed="rId4"/>
          <a:stretch>
            <a:fillRect/>
          </a:stretch>
        </p:blipFill>
        <p:spPr>
          <a:xfrm>
            <a:off x="4727808" y="3739442"/>
            <a:ext cx="4147200" cy="2488581"/>
          </a:xfrm>
          <a:prstGeom prst="rect">
            <a:avLst/>
          </a:prstGeom>
          <a:ln>
            <a:noFill/>
          </a:ln>
        </p:spPr>
      </p:pic>
      <p:sp>
        <p:nvSpPr>
          <p:cNvPr id="47" name="TextShape 5"/>
          <p:cNvSpPr txBox="1"/>
          <p:nvPr/>
        </p:nvSpPr>
        <p:spPr>
          <a:xfrm>
            <a:off x="4986370" y="6158890"/>
            <a:ext cx="3514997" cy="482040"/>
          </a:xfrm>
          <a:prstGeom prst="rect">
            <a:avLst/>
          </a:prstGeom>
        </p:spPr>
        <p:txBody>
          <a:bodyPr lIns="98293" tIns="57474" rIns="98293" bIns="57474"/>
          <a:lstStyle/>
          <a:p>
            <a:pPr algn="ctr">
              <a:lnSpc>
                <a:spcPct val="100000"/>
              </a:lnSpc>
            </a:pPr>
            <a:r>
              <a:rPr lang="en-US" sz="2000" dirty="0">
                <a:solidFill>
                  <a:srgbClr val="000000"/>
                </a:solidFill>
                <a:latin typeface="Arial"/>
              </a:rPr>
              <a:t>Science </a:t>
            </a:r>
            <a:r>
              <a:rPr lang="en-US" sz="2000" dirty="0" smtClean="0">
                <a:solidFill>
                  <a:srgbClr val="000000"/>
                </a:solidFill>
                <a:latin typeface="Arial"/>
              </a:rPr>
              <a:t>fairs, exhibits, Science Education Center</a:t>
            </a:r>
            <a:endParaRPr dirty="0"/>
          </a:p>
        </p:txBody>
      </p:sp>
      <p:sp>
        <p:nvSpPr>
          <p:cNvPr id="48" name="TextShape 6"/>
          <p:cNvSpPr txBox="1"/>
          <p:nvPr/>
        </p:nvSpPr>
        <p:spPr>
          <a:xfrm>
            <a:off x="553484" y="6180860"/>
            <a:ext cx="3514997" cy="482040"/>
          </a:xfrm>
          <a:prstGeom prst="rect">
            <a:avLst/>
          </a:prstGeom>
        </p:spPr>
        <p:txBody>
          <a:bodyPr lIns="98293" tIns="57474" rIns="98293" bIns="57474"/>
          <a:lstStyle/>
          <a:p>
            <a:pPr algn="ctr">
              <a:lnSpc>
                <a:spcPct val="100000"/>
              </a:lnSpc>
            </a:pPr>
            <a:r>
              <a:rPr lang="en-US" sz="2000" dirty="0" smtClean="0">
                <a:solidFill>
                  <a:srgbClr val="000000"/>
                </a:solidFill>
                <a:latin typeface="Arial"/>
              </a:rPr>
              <a:t>Science teachers’ education</a:t>
            </a:r>
            <a:endParaRPr dirty="0"/>
          </a:p>
        </p:txBody>
      </p:sp>
      <p:sp>
        <p:nvSpPr>
          <p:cNvPr id="49" name="TextShape 7"/>
          <p:cNvSpPr txBox="1"/>
          <p:nvPr/>
        </p:nvSpPr>
        <p:spPr>
          <a:xfrm>
            <a:off x="0" y="0"/>
            <a:ext cx="9143433" cy="746574"/>
          </a:xfrm>
          <a:prstGeom prst="rect">
            <a:avLst/>
          </a:prstGeom>
        </p:spPr>
        <p:txBody>
          <a:bodyPr lIns="98293" tIns="57474" rIns="98293" bIns="57474" anchor="ctr" anchorCtr="1"/>
          <a:lstStyle/>
          <a:p>
            <a:pPr algn="ctr"/>
            <a:r>
              <a:rPr lang="en-US" sz="2900">
                <a:solidFill>
                  <a:srgbClr val="FF3333"/>
                </a:solidFill>
                <a:latin typeface="Arial"/>
              </a:rPr>
              <a:t>Education and Public Outreach</a:t>
            </a:r>
            <a:endParaRPr/>
          </a:p>
        </p:txBody>
      </p:sp>
      <p:pic>
        <p:nvPicPr>
          <p:cNvPr id="2" name="Picture 1" descr="Screen Shot 2015-04-13 at 7.12.1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735" y="3759551"/>
            <a:ext cx="4249543" cy="2355168"/>
          </a:xfrm>
          <a:prstGeom prst="rect">
            <a:avLst/>
          </a:prstGeom>
        </p:spPr>
      </p:pic>
    </p:spTree>
    <p:extLst>
      <p:ext uri="{BB962C8B-B14F-4D97-AF65-F5344CB8AC3E}">
        <p14:creationId xmlns:p14="http://schemas.microsoft.com/office/powerpoint/2010/main" val="699079909"/>
      </p:ext>
    </p:extLst>
  </p:cSld>
  <p:clrMapOvr>
    <a:masterClrMapping/>
  </p:clrMapOvr>
  <p:transition xmlns:p14="http://schemas.microsoft.com/office/powerpoint/2010/main" advClick="0" advTm="1000"/>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important LSC activities</a:t>
            </a:r>
            <a:endParaRPr lang="en-US" dirty="0"/>
          </a:p>
        </p:txBody>
      </p:sp>
      <p:sp>
        <p:nvSpPr>
          <p:cNvPr id="3" name="Content Placeholder 2"/>
          <p:cNvSpPr>
            <a:spLocks noGrp="1"/>
          </p:cNvSpPr>
          <p:nvPr>
            <p:ph idx="1"/>
          </p:nvPr>
        </p:nvSpPr>
        <p:spPr>
          <a:xfrm>
            <a:off x="0" y="1213705"/>
            <a:ext cx="8990874" cy="5321657"/>
          </a:xfrm>
        </p:spPr>
        <p:txBody>
          <a:bodyPr>
            <a:normAutofit/>
          </a:bodyPr>
          <a:lstStyle/>
          <a:p>
            <a:r>
              <a:rPr lang="en-US" dirty="0" smtClean="0"/>
              <a:t>Diversity</a:t>
            </a:r>
          </a:p>
          <a:p>
            <a:pPr lvl="1"/>
            <a:r>
              <a:rPr lang="en-US" dirty="0" smtClean="0"/>
              <a:t>LSC has a “Diversity Committee. Some initiatives:</a:t>
            </a:r>
            <a:endParaRPr lang="en-US" dirty="0"/>
          </a:p>
          <a:p>
            <a:pPr lvl="2"/>
            <a:r>
              <a:rPr lang="en-US" dirty="0" smtClean="0"/>
              <a:t>LSC Diversity statement; anti-harassment policy, LSC “best practices” </a:t>
            </a:r>
          </a:p>
          <a:p>
            <a:pPr lvl="2"/>
            <a:r>
              <a:rPr lang="en-US" dirty="0" smtClean="0"/>
              <a:t>LSC </a:t>
            </a:r>
            <a:r>
              <a:rPr lang="en-US" dirty="0"/>
              <a:t>“Ombudsperson</a:t>
            </a:r>
            <a:r>
              <a:rPr lang="en-US" dirty="0" smtClean="0"/>
              <a:t>” (former NSF program officer!)</a:t>
            </a:r>
          </a:p>
          <a:p>
            <a:pPr lvl="2"/>
            <a:r>
              <a:rPr lang="en-US" dirty="0" smtClean="0"/>
              <a:t>LIGO summer undergraduate fellowships sponsored by NSBP and NSHP </a:t>
            </a:r>
          </a:p>
          <a:p>
            <a:pPr lvl="2"/>
            <a:r>
              <a:rPr lang="en-US" dirty="0" smtClean="0"/>
              <a:t>“</a:t>
            </a:r>
            <a:r>
              <a:rPr lang="en-US" dirty="0"/>
              <a:t>Family grants” to attend </a:t>
            </a:r>
            <a:r>
              <a:rPr lang="en-US" dirty="0" smtClean="0"/>
              <a:t>LSC meetings</a:t>
            </a:r>
          </a:p>
          <a:p>
            <a:pPr lvl="2"/>
            <a:r>
              <a:rPr lang="en-US" dirty="0" smtClean="0"/>
              <a:t>Set up a booth and organize sessions in scientific meetings of women and minorities</a:t>
            </a:r>
          </a:p>
          <a:p>
            <a:r>
              <a:rPr lang="en-US" dirty="0" smtClean="0"/>
              <a:t>Academic mentoring</a:t>
            </a:r>
          </a:p>
          <a:p>
            <a:pPr lvl="1"/>
            <a:r>
              <a:rPr lang="en-US" dirty="0" smtClean="0"/>
              <a:t>The LSC has an “Academic Advisory Committee” to care about mentoring of young members. Some recent activities:</a:t>
            </a:r>
          </a:p>
          <a:p>
            <a:pPr lvl="2"/>
            <a:r>
              <a:rPr lang="en-US" dirty="0" smtClean="0"/>
              <a:t>Student </a:t>
            </a:r>
            <a:r>
              <a:rPr lang="en-US" dirty="0"/>
              <a:t>and postdoc </a:t>
            </a:r>
            <a:r>
              <a:rPr lang="en-US" dirty="0" smtClean="0"/>
              <a:t>events and </a:t>
            </a:r>
            <a:r>
              <a:rPr lang="en-US" dirty="0"/>
              <a:t>useful tutorials. </a:t>
            </a:r>
          </a:p>
          <a:p>
            <a:pPr lvl="2"/>
            <a:r>
              <a:rPr lang="en-US" dirty="0"/>
              <a:t>“Industry </a:t>
            </a:r>
            <a:r>
              <a:rPr lang="en-US" dirty="0" smtClean="0"/>
              <a:t>panels” with </a:t>
            </a:r>
            <a:r>
              <a:rPr lang="en-US" dirty="0"/>
              <a:t>colleagues </a:t>
            </a:r>
            <a:r>
              <a:rPr lang="en-US" dirty="0" smtClean="0"/>
              <a:t>working </a:t>
            </a:r>
            <a:r>
              <a:rPr lang="en-US" dirty="0"/>
              <a:t>now in </a:t>
            </a:r>
            <a:r>
              <a:rPr lang="en-US" dirty="0" smtClean="0"/>
              <a:t>industry. </a:t>
            </a:r>
            <a:endParaRPr lang="en-US" dirty="0"/>
          </a:p>
          <a:p>
            <a:pPr lvl="2"/>
            <a:r>
              <a:rPr lang="en-US" dirty="0"/>
              <a:t>Mentoring </a:t>
            </a:r>
            <a:r>
              <a:rPr lang="en-US" dirty="0" smtClean="0"/>
              <a:t>program: </a:t>
            </a:r>
            <a:r>
              <a:rPr lang="en-US" dirty="0"/>
              <a:t>a platform for members of the LSC to form and maintain mentoring </a:t>
            </a:r>
            <a:r>
              <a:rPr lang="en-US" dirty="0" smtClean="0"/>
              <a:t>relationships.</a:t>
            </a:r>
            <a:endParaRPr lang="en-US" dirty="0"/>
          </a:p>
        </p:txBody>
      </p:sp>
      <p:sp>
        <p:nvSpPr>
          <p:cNvPr id="4" name="Slide Number Placeholder 3"/>
          <p:cNvSpPr>
            <a:spLocks noGrp="1"/>
          </p:cNvSpPr>
          <p:nvPr>
            <p:ph type="sldNum" sz="quarter" idx="12"/>
          </p:nvPr>
        </p:nvSpPr>
        <p:spPr/>
        <p:txBody>
          <a:bodyPr/>
          <a:lstStyle/>
          <a:p>
            <a:fld id="{C582E414-0DDA-9F4D-A88C-45BC487B2254}" type="slidenum">
              <a:rPr lang="en-US" smtClean="0"/>
              <a:pPr/>
              <a:t>12</a:t>
            </a:fld>
            <a:endParaRPr lang="en-US"/>
          </a:p>
        </p:txBody>
      </p:sp>
      <p:pic>
        <p:nvPicPr>
          <p:cNvPr id="6" name="Picture 6" descr="Diversity-min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476" y="1001559"/>
            <a:ext cx="1651000" cy="6700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9240" y="1076476"/>
            <a:ext cx="1284760" cy="149981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descr="Screen Shot 2014-10-02 at 12.06.16 A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7810" y="5382931"/>
            <a:ext cx="3507014" cy="1426689"/>
          </a:xfrm>
          <a:prstGeom prst="rect">
            <a:avLst/>
          </a:prstGeom>
        </p:spPr>
      </p:pic>
    </p:spTree>
    <p:extLst>
      <p:ext uri="{BB962C8B-B14F-4D97-AF65-F5344CB8AC3E}">
        <p14:creationId xmlns:p14="http://schemas.microsoft.com/office/powerpoint/2010/main" val="307302847"/>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4"/>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dirty="0"/>
          </a:p>
        </p:txBody>
      </p:sp>
      <p:sp>
        <p:nvSpPr>
          <p:cNvPr id="6" name="Slide Number Placeholder 5"/>
          <p:cNvSpPr>
            <a:spLocks noGrp="1"/>
          </p:cNvSpPr>
          <p:nvPr>
            <p:ph type="sldNum" sz="quarter" idx="12"/>
          </p:nvPr>
        </p:nvSpPr>
        <p:spPr/>
        <p:txBody>
          <a:bodyPr/>
          <a:lstStyle/>
          <a:p>
            <a:pPr>
              <a:defRPr/>
            </a:pPr>
            <a:fld id="{C077BA50-DE58-F945-A93D-D21062C6CDC2}" type="slidenum">
              <a:rPr lang="en-US" smtClean="0"/>
              <a:pPr>
                <a:defRPr/>
              </a:pPr>
              <a:t>13</a:t>
            </a:fld>
            <a:endParaRPr lang="en-US" dirty="0"/>
          </a:p>
        </p:txBody>
      </p:sp>
      <p:sp>
        <p:nvSpPr>
          <p:cNvPr id="7" name="TextBox 6"/>
          <p:cNvSpPr txBox="1"/>
          <p:nvPr/>
        </p:nvSpPr>
        <p:spPr>
          <a:xfrm>
            <a:off x="1595202" y="6095931"/>
            <a:ext cx="6771392" cy="646331"/>
          </a:xfrm>
          <a:prstGeom prst="rect">
            <a:avLst/>
          </a:prstGeom>
          <a:noFill/>
        </p:spPr>
        <p:txBody>
          <a:bodyPr wrap="none" rtlCol="0">
            <a:spAutoFit/>
          </a:bodyPr>
          <a:lstStyle/>
          <a:p>
            <a:r>
              <a:rPr lang="en-US" sz="1800" dirty="0" smtClean="0"/>
              <a:t>Five instrumental working groups – white paper </a:t>
            </a:r>
            <a:r>
              <a:rPr lang="en-US" sz="1800" dirty="0"/>
              <a:t>LIGO-</a:t>
            </a:r>
            <a:r>
              <a:rPr lang="en-US" sz="1800" dirty="0" smtClean="0"/>
              <a:t>T1500290</a:t>
            </a:r>
            <a:r>
              <a:rPr lang="en-US" sz="1800" dirty="0"/>
              <a:t> </a:t>
            </a:r>
            <a:r>
              <a:rPr lang="en-US" sz="1800" dirty="0" smtClean="0"/>
              <a:t>(</a:t>
            </a:r>
            <a:r>
              <a:rPr lang="en-US" sz="1800" dirty="0" err="1" smtClean="0"/>
              <a:t>dcc.ligo.org</a:t>
            </a:r>
            <a:r>
              <a:rPr lang="en-US" sz="1800" dirty="0" smtClean="0"/>
              <a:t>)</a:t>
            </a:r>
          </a:p>
          <a:p>
            <a:r>
              <a:rPr lang="en-US" sz="1800" dirty="0"/>
              <a:t>a</a:t>
            </a:r>
            <a:r>
              <a:rPr lang="en-US" sz="1800" dirty="0" smtClean="0"/>
              <a:t>bout R&amp;D for future detectors  with improved sensitivities</a:t>
            </a:r>
          </a:p>
        </p:txBody>
      </p:sp>
      <p:pic>
        <p:nvPicPr>
          <p:cNvPr id="39" name="Picture 19" descr="lsclogo"/>
          <p:cNvPicPr>
            <a:picLocks noChangeAspect="1" noChangeArrowheads="1"/>
          </p:cNvPicPr>
          <p:nvPr/>
        </p:nvPicPr>
        <p:blipFill>
          <a:blip r:embed="rId4"/>
          <a:srcRect/>
          <a:stretch>
            <a:fillRect/>
          </a:stretch>
        </p:blipFill>
        <p:spPr bwMode="auto">
          <a:xfrm>
            <a:off x="7788275" y="0"/>
            <a:ext cx="1350963" cy="574675"/>
          </a:xfrm>
          <a:prstGeom prst="rect">
            <a:avLst/>
          </a:prstGeom>
          <a:noFill/>
        </p:spPr>
      </p:pic>
      <p:pic>
        <p:nvPicPr>
          <p:cNvPr id="36" name="Picture 211" descr="d040402_assembly_etm_suspension_&amp;_structure_-_silica"/>
          <p:cNvPicPr>
            <a:picLocks noChangeAspect="1" noChangeArrowheads="1"/>
          </p:cNvPicPr>
          <p:nvPr/>
        </p:nvPicPr>
        <p:blipFill>
          <a:blip r:embed="rId5">
            <a:extLst>
              <a:ext uri="{28A0092B-C50C-407E-A947-70E740481C1C}">
                <a14:useLocalDpi xmlns:a14="http://schemas.microsoft.com/office/drawing/2010/main" val="0"/>
              </a:ext>
            </a:extLst>
          </a:blip>
          <a:srcRect l="37701" t="5714" r="37701" b="8002"/>
          <a:stretch>
            <a:fillRect/>
          </a:stretch>
        </p:blipFill>
        <p:spPr bwMode="auto">
          <a:xfrm>
            <a:off x="640262" y="3894667"/>
            <a:ext cx="1053411"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7" name="Object 3"/>
          <p:cNvGraphicFramePr>
            <a:graphicFrameLocks noChangeAspect="1"/>
          </p:cNvGraphicFramePr>
          <p:nvPr>
            <p:extLst>
              <p:ext uri="{D42A27DB-BD31-4B8C-83A1-F6EECF244321}">
                <p14:modId xmlns:p14="http://schemas.microsoft.com/office/powerpoint/2010/main" val="91958570"/>
              </p:ext>
            </p:extLst>
          </p:nvPr>
        </p:nvGraphicFramePr>
        <p:xfrm>
          <a:off x="84667" y="404421"/>
          <a:ext cx="1981813" cy="2183655"/>
        </p:xfrm>
        <a:graphic>
          <a:graphicData uri="http://schemas.openxmlformats.org/presentationml/2006/ole">
            <mc:AlternateContent xmlns:mc="http://schemas.openxmlformats.org/markup-compatibility/2006">
              <mc:Choice xmlns:v="urn:schemas-microsoft-com:vml" Requires="v">
                <p:oleObj spid="_x0000_s1112" name="Document" r:id="rId6" imgW="3541776" imgH="3901440" progId="Word.Document.8">
                  <p:embed/>
                </p:oleObj>
              </mc:Choice>
              <mc:Fallback>
                <p:oleObj name="Document" r:id="rId6" imgW="3541776" imgH="3901440" progId="Word.Document.8">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667" y="404421"/>
                        <a:ext cx="1981813" cy="2183655"/>
                      </a:xfrm>
                      <a:prstGeom prst="rect">
                        <a:avLst/>
                      </a:prstGeom>
                      <a:noFill/>
                      <a:ln>
                        <a:noFill/>
                      </a:ln>
                      <a:extLst/>
                    </p:spPr>
                  </p:pic>
                </p:oleObj>
              </mc:Fallback>
            </mc:AlternateContent>
          </a:graphicData>
        </a:graphic>
      </p:graphicFrame>
      <p:pic>
        <p:nvPicPr>
          <p:cNvPr id="38" name="Picture 23"/>
          <p:cNvPicPr>
            <a:picLocks noChangeAspect="1"/>
          </p:cNvPicPr>
          <p:nvPr/>
        </p:nvPicPr>
        <p:blipFill rotWithShape="1">
          <a:blip r:embed="rId8">
            <a:extLst>
              <a:ext uri="{28A0092B-C50C-407E-A947-70E740481C1C}">
                <a14:useLocalDpi xmlns:a14="http://schemas.microsoft.com/office/drawing/2010/main" val="0"/>
              </a:ext>
            </a:extLst>
          </a:blip>
          <a:srcRect t="58173"/>
          <a:stretch/>
        </p:blipFill>
        <p:spPr bwMode="auto">
          <a:xfrm>
            <a:off x="2191147" y="4407113"/>
            <a:ext cx="1766053" cy="134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Content Placeholder 4" descr="Everything.JPG"/>
          <p:cNvPicPr>
            <a:picLocks noChangeAspect="1"/>
          </p:cNvPicPr>
          <p:nvPr/>
        </p:nvPicPr>
        <p:blipFill>
          <a:blip r:embed="rId9"/>
          <a:srcRect/>
          <a:stretch>
            <a:fillRect/>
          </a:stretch>
        </p:blipFill>
        <p:spPr bwMode="auto">
          <a:xfrm>
            <a:off x="5960046" y="4448264"/>
            <a:ext cx="1959412" cy="1469211"/>
          </a:xfrm>
          <a:prstGeom prst="rect">
            <a:avLst/>
          </a:prstGeom>
          <a:noFill/>
          <a:ln w="9525">
            <a:noFill/>
            <a:miter lim="800000"/>
            <a:headEnd/>
            <a:tailEnd/>
          </a:ln>
        </p:spPr>
      </p:pic>
      <p:sp>
        <p:nvSpPr>
          <p:cNvPr id="28" name="Title 27"/>
          <p:cNvSpPr>
            <a:spLocks noGrp="1"/>
          </p:cNvSpPr>
          <p:nvPr>
            <p:ph type="title"/>
          </p:nvPr>
        </p:nvSpPr>
        <p:spPr>
          <a:xfrm>
            <a:off x="1376547" y="53472"/>
            <a:ext cx="6361044" cy="769117"/>
          </a:xfrm>
        </p:spPr>
        <p:txBody>
          <a:bodyPr/>
          <a:lstStyle/>
          <a:p>
            <a:r>
              <a:rPr lang="en-US" dirty="0" smtClean="0"/>
              <a:t>LIGO Detector Technology</a:t>
            </a:r>
            <a:endParaRPr lang="en-US" dirty="0"/>
          </a:p>
        </p:txBody>
      </p:sp>
      <p:pic>
        <p:nvPicPr>
          <p:cNvPr id="8" name="Picture 7"/>
          <p:cNvPicPr>
            <a:picLocks noChangeAspect="1"/>
          </p:cNvPicPr>
          <p:nvPr/>
        </p:nvPicPr>
        <p:blipFill>
          <a:blip r:embed="rId10"/>
          <a:stretch>
            <a:fillRect/>
          </a:stretch>
        </p:blipFill>
        <p:spPr>
          <a:xfrm>
            <a:off x="7570353" y="2916962"/>
            <a:ext cx="1343822" cy="1343822"/>
          </a:xfrm>
          <a:prstGeom prst="rect">
            <a:avLst/>
          </a:prstGeom>
        </p:spPr>
      </p:pic>
      <p:pic>
        <p:nvPicPr>
          <p:cNvPr id="2" name="Picture 1" descr="Screen Shot 2016-02-12 at 10.47.44 A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97527" y="811145"/>
            <a:ext cx="5432219" cy="3686149"/>
          </a:xfrm>
          <a:prstGeom prst="rect">
            <a:avLst/>
          </a:prstGeom>
        </p:spPr>
      </p:pic>
      <p:pic>
        <p:nvPicPr>
          <p:cNvPr id="34" name="Picture 1028" descr="IFO_SYSdiagram"/>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65953" y="672493"/>
            <a:ext cx="2578047" cy="197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34577" y="2599763"/>
            <a:ext cx="2511149" cy="1323439"/>
          </a:xfrm>
          <a:prstGeom prst="rect">
            <a:avLst/>
          </a:prstGeom>
          <a:noFill/>
        </p:spPr>
        <p:txBody>
          <a:bodyPr wrap="none" rtlCol="0">
            <a:spAutoFit/>
          </a:bodyPr>
          <a:lstStyle/>
          <a:p>
            <a:r>
              <a:rPr lang="en-US" sz="2000" b="1" dirty="0" smtClean="0">
                <a:solidFill>
                  <a:srgbClr val="008000"/>
                </a:solidFill>
              </a:rPr>
              <a:t>2010 LIGO</a:t>
            </a:r>
          </a:p>
          <a:p>
            <a:r>
              <a:rPr lang="en-US" sz="2000" b="1" dirty="0" smtClean="0">
                <a:solidFill>
                  <a:srgbClr val="FD0F1A"/>
                </a:solidFill>
              </a:rPr>
              <a:t>2015 </a:t>
            </a:r>
            <a:r>
              <a:rPr lang="en-US" sz="2000" b="1" dirty="0" err="1" smtClean="0">
                <a:solidFill>
                  <a:srgbClr val="FD0F1A"/>
                </a:solidFill>
              </a:rPr>
              <a:t>aLIGO</a:t>
            </a:r>
            <a:endParaRPr lang="en-US" sz="2000" b="1" dirty="0" smtClean="0">
              <a:solidFill>
                <a:srgbClr val="FD0F1A"/>
              </a:solidFill>
            </a:endParaRPr>
          </a:p>
          <a:p>
            <a:r>
              <a:rPr lang="en-US" sz="2000" b="1" dirty="0" err="1" smtClean="0">
                <a:solidFill>
                  <a:schemeClr val="tx1"/>
                </a:solidFill>
              </a:rPr>
              <a:t>aLIGO</a:t>
            </a:r>
            <a:r>
              <a:rPr lang="en-US" sz="2000" b="1" dirty="0" smtClean="0">
                <a:solidFill>
                  <a:schemeClr val="tx1"/>
                </a:solidFill>
              </a:rPr>
              <a:t> design </a:t>
            </a:r>
            <a:r>
              <a:rPr lang="en-US" sz="2000" b="1" dirty="0" err="1" smtClean="0">
                <a:solidFill>
                  <a:schemeClr val="tx1"/>
                </a:solidFill>
              </a:rPr>
              <a:t>sensitivy</a:t>
            </a:r>
            <a:endParaRPr lang="en-US" sz="2000" b="1" dirty="0" smtClean="0">
              <a:solidFill>
                <a:schemeClr val="tx1"/>
              </a:solidFill>
            </a:endParaRPr>
          </a:p>
          <a:p>
            <a:r>
              <a:rPr lang="en-US" sz="2000" dirty="0" err="1" smtClean="0">
                <a:solidFill>
                  <a:schemeClr val="tx1">
                    <a:lumMod val="40000"/>
                    <a:lumOff val="60000"/>
                  </a:schemeClr>
                </a:solidFill>
              </a:rPr>
              <a:t>aLIGO</a:t>
            </a:r>
            <a:r>
              <a:rPr lang="en-US" sz="2000" dirty="0" smtClean="0">
                <a:solidFill>
                  <a:schemeClr val="tx1">
                    <a:lumMod val="40000"/>
                    <a:lumOff val="60000"/>
                  </a:schemeClr>
                </a:solidFill>
              </a:rPr>
              <a:t>+</a:t>
            </a:r>
            <a:endParaRPr lang="en-US" sz="2000" dirty="0">
              <a:solidFill>
                <a:schemeClr val="tx1">
                  <a:lumMod val="40000"/>
                  <a:lumOff val="60000"/>
                </a:schemeClr>
              </a:solidFill>
            </a:endParaRPr>
          </a:p>
        </p:txBody>
      </p:sp>
    </p:spTree>
    <p:extLst>
      <p:ext uri="{BB962C8B-B14F-4D97-AF65-F5344CB8AC3E}">
        <p14:creationId xmlns:p14="http://schemas.microsoft.com/office/powerpoint/2010/main" val="263674281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4"/>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endParaRPr lang="en-US" dirty="0"/>
          </a:p>
        </p:txBody>
      </p:sp>
      <p:sp>
        <p:nvSpPr>
          <p:cNvPr id="28" name="Title 27"/>
          <p:cNvSpPr>
            <a:spLocks noGrp="1"/>
          </p:cNvSpPr>
          <p:nvPr>
            <p:ph type="title"/>
          </p:nvPr>
        </p:nvSpPr>
        <p:spPr>
          <a:xfrm>
            <a:off x="1328166" y="0"/>
            <a:ext cx="6361044" cy="769117"/>
          </a:xfrm>
        </p:spPr>
        <p:txBody>
          <a:bodyPr/>
          <a:lstStyle/>
          <a:p>
            <a:r>
              <a:rPr lang="en-US" dirty="0" smtClean="0"/>
              <a:t>LIGO Data Analysis</a:t>
            </a:r>
            <a:endParaRPr lang="en-US" dirty="0"/>
          </a:p>
        </p:txBody>
      </p:sp>
      <p:sp>
        <p:nvSpPr>
          <p:cNvPr id="6" name="Slide Number Placeholder 5"/>
          <p:cNvSpPr>
            <a:spLocks noGrp="1"/>
          </p:cNvSpPr>
          <p:nvPr>
            <p:ph type="sldNum" sz="quarter" idx="12"/>
          </p:nvPr>
        </p:nvSpPr>
        <p:spPr/>
        <p:txBody>
          <a:bodyPr/>
          <a:lstStyle/>
          <a:p>
            <a:pPr>
              <a:defRPr/>
            </a:pPr>
            <a:fld id="{C077BA50-DE58-F945-A93D-D21062C6CDC2}" type="slidenum">
              <a:rPr lang="en-US" smtClean="0"/>
              <a:pPr>
                <a:defRPr/>
              </a:pPr>
              <a:t>14</a:t>
            </a:fld>
            <a:endParaRPr lang="en-US"/>
          </a:p>
        </p:txBody>
      </p:sp>
      <p:pic>
        <p:nvPicPr>
          <p:cNvPr id="9" name="Picture 19" descr="lsclogo"/>
          <p:cNvPicPr>
            <a:picLocks noChangeAspect="1" noChangeArrowheads="1"/>
          </p:cNvPicPr>
          <p:nvPr/>
        </p:nvPicPr>
        <p:blipFill>
          <a:blip r:embed="rId3"/>
          <a:srcRect/>
          <a:stretch>
            <a:fillRect/>
          </a:stretch>
        </p:blipFill>
        <p:spPr bwMode="auto">
          <a:xfrm>
            <a:off x="7788275" y="0"/>
            <a:ext cx="1350963" cy="574675"/>
          </a:xfrm>
          <a:prstGeom prst="rect">
            <a:avLst/>
          </a:prstGeom>
          <a:noFill/>
        </p:spPr>
      </p:pic>
      <p:grpSp>
        <p:nvGrpSpPr>
          <p:cNvPr id="10" name="Group 13"/>
          <p:cNvGrpSpPr>
            <a:grpSpLocks/>
          </p:cNvGrpSpPr>
          <p:nvPr/>
        </p:nvGrpSpPr>
        <p:grpSpPr bwMode="auto">
          <a:xfrm>
            <a:off x="0" y="503376"/>
            <a:ext cx="1752600" cy="2179638"/>
            <a:chOff x="0" y="960"/>
            <a:chExt cx="1104" cy="1373"/>
          </a:xfrm>
        </p:grpSpPr>
        <p:sp>
          <p:nvSpPr>
            <p:cNvPr id="11" name="Text Box 14"/>
            <p:cNvSpPr txBox="1">
              <a:spLocks noChangeArrowheads="1"/>
            </p:cNvSpPr>
            <p:nvPr/>
          </p:nvSpPr>
          <p:spPr bwMode="auto">
            <a:xfrm>
              <a:off x="0" y="1536"/>
              <a:ext cx="1104" cy="250"/>
            </a:xfrm>
            <a:prstGeom prst="rect">
              <a:avLst/>
            </a:prstGeom>
            <a:noFill/>
            <a:ln w="12700">
              <a:noFill/>
              <a:miter lim="800000"/>
              <a:headEnd type="none" w="sm" len="sm"/>
              <a:tailEnd type="none" w="sm" len="sm"/>
            </a:ln>
          </p:spPr>
          <p:txBody>
            <a:bodyPr>
              <a:prstTxWarp prst="textNoShape">
                <a:avLst/>
              </a:prstTxWarp>
              <a:spAutoFit/>
            </a:bodyPr>
            <a:lstStyle/>
            <a:p>
              <a:r>
                <a:rPr lang="en-US" sz="1000"/>
                <a:t>Crab pulsar (NASA, Chandra Observatory)</a:t>
              </a:r>
              <a:endParaRPr lang="en-US" sz="1200"/>
            </a:p>
          </p:txBody>
        </p:sp>
        <p:grpSp>
          <p:nvGrpSpPr>
            <p:cNvPr id="12" name="Group 15"/>
            <p:cNvGrpSpPr>
              <a:grpSpLocks/>
            </p:cNvGrpSpPr>
            <p:nvPr/>
          </p:nvGrpSpPr>
          <p:grpSpPr bwMode="auto">
            <a:xfrm>
              <a:off x="0" y="960"/>
              <a:ext cx="864" cy="1373"/>
              <a:chOff x="0" y="960"/>
              <a:chExt cx="864" cy="1373"/>
            </a:xfrm>
          </p:grpSpPr>
          <p:pic>
            <p:nvPicPr>
              <p:cNvPr id="13" name="Picture 16" descr="crabpurplemedrez"/>
              <p:cNvPicPr>
                <a:picLocks noChangeAspect="1" noChangeArrowheads="1"/>
              </p:cNvPicPr>
              <p:nvPr/>
            </p:nvPicPr>
            <p:blipFill>
              <a:blip r:embed="rId4"/>
              <a:srcRect/>
              <a:stretch>
                <a:fillRect/>
              </a:stretch>
            </p:blipFill>
            <p:spPr bwMode="auto">
              <a:xfrm>
                <a:off x="96" y="960"/>
                <a:ext cx="576" cy="575"/>
              </a:xfrm>
              <a:prstGeom prst="rect">
                <a:avLst/>
              </a:prstGeom>
              <a:noFill/>
              <a:ln w="9525">
                <a:noFill/>
                <a:miter lim="800000"/>
                <a:headEnd/>
                <a:tailEnd/>
              </a:ln>
            </p:spPr>
          </p:pic>
          <p:pic>
            <p:nvPicPr>
              <p:cNvPr id="14" name="Picture 17" descr="sine"/>
              <p:cNvPicPr>
                <a:picLocks noChangeAspect="1" noChangeArrowheads="1"/>
              </p:cNvPicPr>
              <p:nvPr/>
            </p:nvPicPr>
            <p:blipFill>
              <a:blip r:embed="rId5"/>
              <a:srcRect/>
              <a:stretch>
                <a:fillRect/>
              </a:stretch>
            </p:blipFill>
            <p:spPr bwMode="auto">
              <a:xfrm>
                <a:off x="0" y="1776"/>
                <a:ext cx="864" cy="384"/>
              </a:xfrm>
              <a:prstGeom prst="rect">
                <a:avLst/>
              </a:prstGeom>
              <a:noFill/>
              <a:ln w="9525">
                <a:noFill/>
                <a:miter lim="800000"/>
                <a:headEnd/>
                <a:tailEnd/>
              </a:ln>
            </p:spPr>
          </p:pic>
          <p:sp>
            <p:nvSpPr>
              <p:cNvPr id="15" name="Text Box 18"/>
              <p:cNvSpPr txBox="1">
                <a:spLocks noChangeArrowheads="1"/>
              </p:cNvSpPr>
              <p:nvPr/>
            </p:nvSpPr>
            <p:spPr bwMode="auto">
              <a:xfrm>
                <a:off x="38" y="2045"/>
                <a:ext cx="116" cy="288"/>
              </a:xfrm>
              <a:prstGeom prst="rect">
                <a:avLst/>
              </a:prstGeom>
              <a:noFill/>
              <a:ln w="12700">
                <a:noFill/>
                <a:miter lim="800000"/>
                <a:headEnd type="none" w="sm" len="sm"/>
                <a:tailEnd type="none" w="sm" len="sm"/>
              </a:ln>
            </p:spPr>
            <p:txBody>
              <a:bodyPr wrap="none">
                <a:prstTxWarp prst="textNoShape">
                  <a:avLst/>
                </a:prstTxWarp>
                <a:spAutoFit/>
              </a:bodyPr>
              <a:lstStyle/>
              <a:p>
                <a:endParaRPr lang="en-US"/>
              </a:p>
            </p:txBody>
          </p:sp>
        </p:grpSp>
      </p:grpSp>
      <p:grpSp>
        <p:nvGrpSpPr>
          <p:cNvPr id="16" name="Group 35"/>
          <p:cNvGrpSpPr/>
          <p:nvPr/>
        </p:nvGrpSpPr>
        <p:grpSpPr>
          <a:xfrm>
            <a:off x="0" y="4073983"/>
            <a:ext cx="2121332" cy="1711003"/>
            <a:chOff x="0" y="3774325"/>
            <a:chExt cx="2121332" cy="1711003"/>
          </a:xfrm>
        </p:grpSpPr>
        <p:pic>
          <p:nvPicPr>
            <p:cNvPr id="17" name="Picture 9" descr="supernova_zoom"/>
            <p:cNvPicPr>
              <a:picLocks noChangeAspect="1" noChangeArrowheads="1"/>
            </p:cNvPicPr>
            <p:nvPr/>
          </p:nvPicPr>
          <p:blipFill>
            <a:blip r:embed="rId6"/>
            <a:srcRect/>
            <a:stretch>
              <a:fillRect/>
            </a:stretch>
          </p:blipFill>
          <p:spPr bwMode="auto">
            <a:xfrm>
              <a:off x="140938" y="3774325"/>
              <a:ext cx="1310641" cy="882080"/>
            </a:xfrm>
            <a:prstGeom prst="rect">
              <a:avLst/>
            </a:prstGeom>
            <a:noFill/>
            <a:ln w="9525">
              <a:noFill/>
              <a:miter lim="800000"/>
              <a:headEnd/>
              <a:tailEnd/>
            </a:ln>
          </p:spPr>
        </p:pic>
        <p:pic>
          <p:nvPicPr>
            <p:cNvPr id="18" name="Picture 10" descr="ZM1"/>
            <p:cNvPicPr>
              <a:picLocks noChangeAspect="1" noChangeArrowheads="1"/>
            </p:cNvPicPr>
            <p:nvPr/>
          </p:nvPicPr>
          <p:blipFill>
            <a:blip r:embed="rId7"/>
            <a:srcRect b="49417"/>
            <a:stretch>
              <a:fillRect/>
            </a:stretch>
          </p:blipFill>
          <p:spPr bwMode="auto">
            <a:xfrm>
              <a:off x="0" y="4714168"/>
              <a:ext cx="2121332" cy="771160"/>
            </a:xfrm>
            <a:prstGeom prst="rect">
              <a:avLst/>
            </a:prstGeom>
            <a:noFill/>
            <a:ln w="9525">
              <a:noFill/>
              <a:miter lim="800000"/>
              <a:headEnd/>
              <a:tailEnd/>
            </a:ln>
          </p:spPr>
        </p:pic>
        <p:sp>
          <p:nvSpPr>
            <p:cNvPr id="19" name="Text Box 12"/>
            <p:cNvSpPr txBox="1">
              <a:spLocks noChangeArrowheads="1"/>
            </p:cNvSpPr>
            <p:nvPr/>
          </p:nvSpPr>
          <p:spPr bwMode="auto">
            <a:xfrm>
              <a:off x="1168944" y="4872828"/>
              <a:ext cx="405346" cy="461665"/>
            </a:xfrm>
            <a:prstGeom prst="rect">
              <a:avLst/>
            </a:prstGeom>
            <a:noFill/>
            <a:ln w="12700">
              <a:noFill/>
              <a:miter lim="800000"/>
              <a:headEnd type="none" w="sm" len="sm"/>
              <a:tailEnd type="none" w="sm" len="sm"/>
            </a:ln>
          </p:spPr>
          <p:txBody>
            <a:bodyPr wrap="square">
              <a:prstTxWarp prst="textNoShape">
                <a:avLst/>
              </a:prstTxWarp>
              <a:spAutoFit/>
            </a:bodyPr>
            <a:lstStyle/>
            <a:p>
              <a:r>
                <a:rPr lang="en-US" b="1" dirty="0"/>
                <a:t>?</a:t>
              </a:r>
              <a:endParaRPr lang="en-US" dirty="0"/>
            </a:p>
          </p:txBody>
        </p:sp>
      </p:grpSp>
      <p:pic>
        <p:nvPicPr>
          <p:cNvPr id="20" name="Picture 14" descr="ligochirp"/>
          <p:cNvPicPr>
            <a:picLocks noChangeArrowheads="1"/>
          </p:cNvPicPr>
          <p:nvPr/>
        </p:nvPicPr>
        <p:blipFill>
          <a:blip r:embed="rId8"/>
          <a:srcRect l="12102" t="29932" r="6050" b="21379"/>
          <a:stretch>
            <a:fillRect/>
          </a:stretch>
        </p:blipFill>
        <p:spPr bwMode="auto">
          <a:xfrm>
            <a:off x="7294015" y="1633832"/>
            <a:ext cx="1385965" cy="728299"/>
          </a:xfrm>
          <a:prstGeom prst="rect">
            <a:avLst/>
          </a:prstGeom>
          <a:noFill/>
          <a:ln w="9525">
            <a:noFill/>
            <a:miter lim="800000"/>
            <a:headEnd/>
            <a:tailEnd/>
          </a:ln>
        </p:spPr>
      </p:pic>
      <p:sp>
        <p:nvSpPr>
          <p:cNvPr id="26" name="TextBox 25"/>
          <p:cNvSpPr txBox="1"/>
          <p:nvPr/>
        </p:nvSpPr>
        <p:spPr>
          <a:xfrm>
            <a:off x="1290341" y="5919106"/>
            <a:ext cx="7413282" cy="923330"/>
          </a:xfrm>
          <a:prstGeom prst="rect">
            <a:avLst/>
          </a:prstGeom>
          <a:noFill/>
        </p:spPr>
        <p:txBody>
          <a:bodyPr wrap="none" rtlCol="0">
            <a:spAutoFit/>
          </a:bodyPr>
          <a:lstStyle/>
          <a:p>
            <a:r>
              <a:rPr lang="en-US" sz="1800" dirty="0" smtClean="0"/>
              <a:t>Four analysis working groups (plus detector characterization, software and computing)  </a:t>
            </a:r>
          </a:p>
          <a:p>
            <a:r>
              <a:rPr lang="en-US" sz="1800" dirty="0" smtClean="0"/>
              <a:t>white paper LIGO</a:t>
            </a:r>
            <a:r>
              <a:rPr lang="en-US" sz="1800" dirty="0" smtClean="0"/>
              <a:t>-</a:t>
            </a:r>
            <a:r>
              <a:rPr lang="en-US" sz="1800" dirty="0"/>
              <a:t>LIGO-T1500055</a:t>
            </a:r>
            <a:r>
              <a:rPr lang="en-US" sz="1800" dirty="0" smtClean="0"/>
              <a:t> </a:t>
            </a:r>
            <a:r>
              <a:rPr lang="en-US" sz="1800" dirty="0" smtClean="0"/>
              <a:t>(</a:t>
            </a:r>
            <a:r>
              <a:rPr lang="en-US" sz="1800" dirty="0" err="1" smtClean="0"/>
              <a:t>dcc.ligo.org</a:t>
            </a:r>
            <a:r>
              <a:rPr lang="en-US" sz="1800" dirty="0" smtClean="0"/>
              <a:t>)</a:t>
            </a:r>
          </a:p>
          <a:p>
            <a:r>
              <a:rPr lang="en-US" sz="1800" dirty="0"/>
              <a:t>a</a:t>
            </a:r>
            <a:r>
              <a:rPr lang="en-US" sz="1800" dirty="0" smtClean="0"/>
              <a:t>bout search plans for </a:t>
            </a:r>
            <a:r>
              <a:rPr lang="en-US" sz="1800" dirty="0" err="1" smtClean="0"/>
              <a:t>Adv</a:t>
            </a:r>
            <a:r>
              <a:rPr lang="en-US" sz="1800" dirty="0" smtClean="0"/>
              <a:t> LIGO and Virgo detections</a:t>
            </a:r>
          </a:p>
        </p:txBody>
      </p:sp>
      <p:pic>
        <p:nvPicPr>
          <p:cNvPr id="34" name="Picture 33" descr="Screen Shot 2016-02-12 at 10.47.44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36583" y="1513376"/>
            <a:ext cx="5432219" cy="3686149"/>
          </a:xfrm>
          <a:prstGeom prst="rect">
            <a:avLst/>
          </a:prstGeom>
        </p:spPr>
      </p:pic>
      <p:grpSp>
        <p:nvGrpSpPr>
          <p:cNvPr id="22" name="Group 34"/>
          <p:cNvGrpSpPr/>
          <p:nvPr/>
        </p:nvGrpSpPr>
        <p:grpSpPr>
          <a:xfrm>
            <a:off x="5750953" y="3960435"/>
            <a:ext cx="3136365" cy="2011404"/>
            <a:chOff x="5808225" y="4254121"/>
            <a:chExt cx="3136365" cy="2011404"/>
          </a:xfrm>
        </p:grpSpPr>
        <p:pic>
          <p:nvPicPr>
            <p:cNvPr id="23" name="Picture 5" descr="random"/>
            <p:cNvPicPr>
              <a:picLocks noChangeAspect="1" noChangeArrowheads="1"/>
            </p:cNvPicPr>
            <p:nvPr/>
          </p:nvPicPr>
          <p:blipFill>
            <a:blip r:embed="rId10"/>
            <a:srcRect/>
            <a:stretch>
              <a:fillRect/>
            </a:stretch>
          </p:blipFill>
          <p:spPr bwMode="auto">
            <a:xfrm>
              <a:off x="5808225" y="5393987"/>
              <a:ext cx="1787525" cy="871538"/>
            </a:xfrm>
            <a:prstGeom prst="rect">
              <a:avLst/>
            </a:prstGeom>
            <a:noFill/>
            <a:ln w="9525">
              <a:noFill/>
              <a:miter lim="800000"/>
              <a:headEnd/>
              <a:tailEnd/>
            </a:ln>
          </p:spPr>
        </p:pic>
        <p:pic>
          <p:nvPicPr>
            <p:cNvPr id="24" name="Picture 6" descr="300px-WMAP"/>
            <p:cNvPicPr>
              <a:picLocks noChangeAspect="1" noChangeArrowheads="1"/>
            </p:cNvPicPr>
            <p:nvPr/>
          </p:nvPicPr>
          <p:blipFill>
            <a:blip r:embed="rId11"/>
            <a:srcRect/>
            <a:stretch>
              <a:fillRect/>
            </a:stretch>
          </p:blipFill>
          <p:spPr bwMode="auto">
            <a:xfrm>
              <a:off x="6980852" y="4254121"/>
              <a:ext cx="1963738" cy="1139825"/>
            </a:xfrm>
            <a:prstGeom prst="rect">
              <a:avLst/>
            </a:prstGeom>
            <a:noFill/>
            <a:ln w="9525">
              <a:noFill/>
              <a:miter lim="800000"/>
              <a:headEnd/>
              <a:tailEnd/>
            </a:ln>
          </p:spPr>
        </p:pic>
        <p:sp>
          <p:nvSpPr>
            <p:cNvPr id="25" name="Text Box 7"/>
            <p:cNvSpPr txBox="1">
              <a:spLocks noChangeArrowheads="1"/>
            </p:cNvSpPr>
            <p:nvPr/>
          </p:nvSpPr>
          <p:spPr bwMode="auto">
            <a:xfrm>
              <a:off x="7577752" y="5451096"/>
              <a:ext cx="1149350" cy="274638"/>
            </a:xfrm>
            <a:prstGeom prst="rect">
              <a:avLst/>
            </a:prstGeom>
            <a:noFill/>
            <a:ln w="12700">
              <a:noFill/>
              <a:miter lim="800000"/>
              <a:headEnd type="none" w="sm" len="sm"/>
              <a:tailEnd type="none" w="sm" len="sm"/>
            </a:ln>
          </p:spPr>
          <p:txBody>
            <a:bodyPr wrap="none">
              <a:prstTxWarp prst="textNoShape">
                <a:avLst/>
              </a:prstTxWarp>
              <a:spAutoFit/>
            </a:bodyPr>
            <a:lstStyle/>
            <a:p>
              <a:r>
                <a:rPr lang="en-US" sz="1200" dirty="0"/>
                <a:t>NASA, WMAP</a:t>
              </a:r>
              <a:endParaRPr lang="en-US" dirty="0"/>
            </a:p>
          </p:txBody>
        </p:sp>
      </p:grpSp>
      <p:pic>
        <p:nvPicPr>
          <p:cNvPr id="21" name="Picture 6"/>
          <p:cNvPicPr>
            <a:picLocks noChangeAspect="1" noChangeArrowheads="1"/>
          </p:cNvPicPr>
          <p:nvPr/>
        </p:nvPicPr>
        <p:blipFill>
          <a:blip r:embed="rId12"/>
          <a:srcRect/>
          <a:stretch>
            <a:fillRect/>
          </a:stretch>
        </p:blipFill>
        <p:spPr bwMode="auto">
          <a:xfrm flipH="1">
            <a:off x="6975988" y="712112"/>
            <a:ext cx="1076948" cy="815304"/>
          </a:xfrm>
          <a:prstGeom prst="rect">
            <a:avLst/>
          </a:prstGeom>
          <a:noFill/>
          <a:ln w="12700">
            <a:noFill/>
            <a:miter lim="800000"/>
            <a:headEnd type="none" w="sm" len="sm"/>
            <a:tailEnd type="none" w="sm" len="sm"/>
          </a:ln>
          <a:effectLst/>
        </p:spPr>
      </p:pic>
      <p:pic>
        <p:nvPicPr>
          <p:cNvPr id="2" name="Picture 1"/>
          <p:cNvPicPr>
            <a:picLocks noChangeAspect="1"/>
          </p:cNvPicPr>
          <p:nvPr/>
        </p:nvPicPr>
        <p:blipFill>
          <a:blip r:embed="rId13"/>
          <a:stretch>
            <a:fillRect/>
          </a:stretch>
        </p:blipFill>
        <p:spPr>
          <a:xfrm>
            <a:off x="1778013" y="667419"/>
            <a:ext cx="2608907" cy="1291409"/>
          </a:xfrm>
          <a:prstGeom prst="rect">
            <a:avLst/>
          </a:prstGeom>
        </p:spPr>
      </p:pic>
      <p:pic>
        <p:nvPicPr>
          <p:cNvPr id="31" name="Picture 5" descr="random"/>
          <p:cNvPicPr>
            <a:picLocks noChangeAspect="1" noChangeArrowheads="1"/>
          </p:cNvPicPr>
          <p:nvPr/>
        </p:nvPicPr>
        <p:blipFill>
          <a:blip r:embed="rId10"/>
          <a:srcRect/>
          <a:stretch>
            <a:fillRect/>
          </a:stretch>
        </p:blipFill>
        <p:spPr bwMode="auto">
          <a:xfrm>
            <a:off x="1421295" y="494176"/>
            <a:ext cx="1519239" cy="822198"/>
          </a:xfrm>
          <a:prstGeom prst="rect">
            <a:avLst/>
          </a:prstGeom>
          <a:noFill/>
          <a:ln w="9525">
            <a:noFill/>
            <a:miter lim="800000"/>
            <a:headEnd/>
            <a:tailEnd/>
          </a:ln>
        </p:spPr>
      </p:pic>
      <p:sp>
        <p:nvSpPr>
          <p:cNvPr id="36" name="TextBox 35"/>
          <p:cNvSpPr txBox="1"/>
          <p:nvPr/>
        </p:nvSpPr>
        <p:spPr>
          <a:xfrm>
            <a:off x="0" y="2569881"/>
            <a:ext cx="2511149" cy="1323439"/>
          </a:xfrm>
          <a:prstGeom prst="rect">
            <a:avLst/>
          </a:prstGeom>
          <a:noFill/>
        </p:spPr>
        <p:txBody>
          <a:bodyPr wrap="none" rtlCol="0">
            <a:spAutoFit/>
          </a:bodyPr>
          <a:lstStyle/>
          <a:p>
            <a:r>
              <a:rPr lang="en-US" sz="2000" b="1" dirty="0" smtClean="0">
                <a:solidFill>
                  <a:srgbClr val="008000"/>
                </a:solidFill>
              </a:rPr>
              <a:t>2010 LIGO</a:t>
            </a:r>
          </a:p>
          <a:p>
            <a:r>
              <a:rPr lang="en-US" sz="2000" b="1" dirty="0" smtClean="0">
                <a:solidFill>
                  <a:srgbClr val="FD0F1A"/>
                </a:solidFill>
              </a:rPr>
              <a:t>2015 </a:t>
            </a:r>
            <a:r>
              <a:rPr lang="en-US" sz="2000" b="1" dirty="0" err="1" smtClean="0">
                <a:solidFill>
                  <a:srgbClr val="FD0F1A"/>
                </a:solidFill>
              </a:rPr>
              <a:t>aLIGO</a:t>
            </a:r>
            <a:endParaRPr lang="en-US" sz="2000" b="1" dirty="0" smtClean="0">
              <a:solidFill>
                <a:srgbClr val="FD0F1A"/>
              </a:solidFill>
            </a:endParaRPr>
          </a:p>
          <a:p>
            <a:r>
              <a:rPr lang="en-US" sz="2000" b="1" dirty="0" err="1" smtClean="0">
                <a:solidFill>
                  <a:schemeClr val="tx1"/>
                </a:solidFill>
              </a:rPr>
              <a:t>aLIGO</a:t>
            </a:r>
            <a:r>
              <a:rPr lang="en-US" sz="2000" b="1" dirty="0" smtClean="0">
                <a:solidFill>
                  <a:schemeClr val="tx1"/>
                </a:solidFill>
              </a:rPr>
              <a:t> design </a:t>
            </a:r>
            <a:r>
              <a:rPr lang="en-US" sz="2000" b="1" dirty="0" err="1" smtClean="0">
                <a:solidFill>
                  <a:schemeClr val="tx1"/>
                </a:solidFill>
              </a:rPr>
              <a:t>sensitivy</a:t>
            </a:r>
            <a:endParaRPr lang="en-US" sz="2000" b="1" dirty="0" smtClean="0">
              <a:solidFill>
                <a:schemeClr val="tx1"/>
              </a:solidFill>
            </a:endParaRPr>
          </a:p>
          <a:p>
            <a:r>
              <a:rPr lang="en-US" sz="2000" dirty="0" err="1" smtClean="0">
                <a:solidFill>
                  <a:schemeClr val="tx1">
                    <a:lumMod val="40000"/>
                    <a:lumOff val="60000"/>
                  </a:schemeClr>
                </a:solidFill>
              </a:rPr>
              <a:t>aLIGO</a:t>
            </a:r>
            <a:r>
              <a:rPr lang="en-US" sz="2000" dirty="0" smtClean="0">
                <a:solidFill>
                  <a:schemeClr val="tx1">
                    <a:lumMod val="40000"/>
                    <a:lumOff val="60000"/>
                  </a:schemeClr>
                </a:solidFill>
              </a:rPr>
              <a:t>+</a:t>
            </a:r>
            <a:endParaRPr lang="en-US" sz="2000" dirty="0">
              <a:solidFill>
                <a:schemeClr val="tx1">
                  <a:lumMod val="40000"/>
                  <a:lumOff val="60000"/>
                </a:schemeClr>
              </a:solidFill>
            </a:endParaRPr>
          </a:p>
        </p:txBody>
      </p:sp>
    </p:spTree>
    <p:extLst>
      <p:ext uri="{BB962C8B-B14F-4D97-AF65-F5344CB8AC3E}">
        <p14:creationId xmlns:p14="http://schemas.microsoft.com/office/powerpoint/2010/main" val="249947835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82E414-0DDA-9F4D-A88C-45BC487B2254}" type="slidenum">
              <a:rPr lang="en-US" smtClean="0"/>
              <a:pPr/>
              <a:t>15</a:t>
            </a:fld>
            <a:endParaRPr lang="en-US"/>
          </a:p>
        </p:txBody>
      </p:sp>
      <p:pic>
        <p:nvPicPr>
          <p:cNvPr id="9" name="Picture 8" descr="cv116006.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0444" y="314261"/>
            <a:ext cx="5112602" cy="6366914"/>
          </a:xfrm>
          <a:prstGeom prst="rect">
            <a:avLst/>
          </a:prstGeom>
        </p:spPr>
      </p:pic>
      <p:pic>
        <p:nvPicPr>
          <p:cNvPr id="10" name="Picture 9" descr="Screen Shot 2016-02-11 at 8.57.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19" y="809849"/>
            <a:ext cx="9144000" cy="1685365"/>
          </a:xfrm>
          <a:prstGeom prst="rect">
            <a:avLst/>
          </a:prstGeom>
        </p:spPr>
      </p:pic>
    </p:spTree>
    <p:extLst>
      <p:ext uri="{BB962C8B-B14F-4D97-AF65-F5344CB8AC3E}">
        <p14:creationId xmlns:p14="http://schemas.microsoft.com/office/powerpoint/2010/main" val="4251672079"/>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aby-LIGO Chirp Natural.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393"/>
            <a:ext cx="9144000" cy="6858000"/>
          </a:xfrm>
          <a:prstGeom prst="rect">
            <a:avLst/>
          </a:prstGeom>
        </p:spPr>
      </p:pic>
    </p:spTree>
    <p:extLst>
      <p:ext uri="{BB962C8B-B14F-4D97-AF65-F5344CB8AC3E}">
        <p14:creationId xmlns:p14="http://schemas.microsoft.com/office/powerpoint/2010/main" val="22114912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aby-LIGO Chirp High.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826226980"/>
      </p:ext>
    </p:extLst>
  </p:cSld>
  <p:clrMapOvr>
    <a:masterClrMapping/>
  </p:clrMapOvr>
  <p:transition xmlns:p14="http://schemas.microsoft.com/office/powerpoint/2010/main" advClick="0" advTm="10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LIGO leads but it’s not alone:</a:t>
            </a:r>
            <a:br>
              <a:rPr lang="en-US" dirty="0" smtClean="0"/>
            </a:br>
            <a:r>
              <a:rPr lang="en-US" dirty="0" smtClean="0"/>
              <a:t>gravitational wave network</a:t>
            </a:r>
            <a:endParaRPr lang="en-US" dirty="0"/>
          </a:p>
        </p:txBody>
      </p:sp>
      <p:sp>
        <p:nvSpPr>
          <p:cNvPr id="4" name="Slide Number Placeholder 3"/>
          <p:cNvSpPr>
            <a:spLocks noGrp="1"/>
          </p:cNvSpPr>
          <p:nvPr>
            <p:ph type="sldNum" sz="quarter" idx="12"/>
          </p:nvPr>
        </p:nvSpPr>
        <p:spPr/>
        <p:txBody>
          <a:bodyPr/>
          <a:lstStyle/>
          <a:p>
            <a:fld id="{C582E414-0DDA-9F4D-A88C-45BC487B2254}" type="slidenum">
              <a:rPr lang="en-US" smtClean="0"/>
              <a:pPr/>
              <a:t>18</a:t>
            </a:fld>
            <a:endParaRPr lang="en-US"/>
          </a:p>
        </p:txBody>
      </p:sp>
      <p:pic>
        <p:nvPicPr>
          <p:cNvPr id="5" name="Picture 4"/>
          <p:cNvPicPr>
            <a:picLocks noChangeAspect="1"/>
          </p:cNvPicPr>
          <p:nvPr/>
        </p:nvPicPr>
        <p:blipFill>
          <a:blip r:embed="rId2"/>
          <a:stretch>
            <a:fillRect/>
          </a:stretch>
        </p:blipFill>
        <p:spPr>
          <a:xfrm>
            <a:off x="411088" y="1281980"/>
            <a:ext cx="8317913" cy="5060144"/>
          </a:xfrm>
          <a:prstGeom prst="rect">
            <a:avLst/>
          </a:prstGeom>
        </p:spPr>
      </p:pic>
    </p:spTree>
    <p:extLst>
      <p:ext uri="{BB962C8B-B14F-4D97-AF65-F5344CB8AC3E}">
        <p14:creationId xmlns:p14="http://schemas.microsoft.com/office/powerpoint/2010/main" val="2109855330"/>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Prospects: </a:t>
            </a:r>
            <a:br>
              <a:rPr lang="en-US" dirty="0" smtClean="0"/>
            </a:br>
            <a:r>
              <a:rPr lang="en-US" dirty="0" smtClean="0"/>
              <a:t>LIGO – Virgo network</a:t>
            </a:r>
            <a:endParaRPr lang="en-US" dirty="0"/>
          </a:p>
        </p:txBody>
      </p:sp>
      <p:sp>
        <p:nvSpPr>
          <p:cNvPr id="4" name="Slide Number Placeholder 3"/>
          <p:cNvSpPr>
            <a:spLocks noGrp="1"/>
          </p:cNvSpPr>
          <p:nvPr>
            <p:ph type="sldNum" sz="quarter" idx="12"/>
          </p:nvPr>
        </p:nvSpPr>
        <p:spPr/>
        <p:txBody>
          <a:bodyPr/>
          <a:lstStyle/>
          <a:p>
            <a:fld id="{C582E414-0DDA-9F4D-A88C-45BC487B2254}" type="slidenum">
              <a:rPr lang="en-US" smtClean="0"/>
              <a:pPr/>
              <a:t>19</a:t>
            </a:fld>
            <a:endParaRPr lang="en-US"/>
          </a:p>
        </p:txBody>
      </p:sp>
      <p:pic>
        <p:nvPicPr>
          <p:cNvPr id="3" name="Picture 2" descr="Screen Shot 2016-02-12 at 11.06.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764" y="1327523"/>
            <a:ext cx="8623300" cy="4787900"/>
          </a:xfrm>
          <a:prstGeom prst="rect">
            <a:avLst/>
          </a:prstGeom>
        </p:spPr>
      </p:pic>
      <p:sp>
        <p:nvSpPr>
          <p:cNvPr id="6" name="TextBox 5"/>
          <p:cNvSpPr txBox="1"/>
          <p:nvPr/>
        </p:nvSpPr>
        <p:spPr>
          <a:xfrm>
            <a:off x="1549879" y="6033010"/>
            <a:ext cx="5622730" cy="707886"/>
          </a:xfrm>
          <a:prstGeom prst="rect">
            <a:avLst/>
          </a:prstGeom>
          <a:noFill/>
        </p:spPr>
        <p:txBody>
          <a:bodyPr wrap="none" rtlCol="0">
            <a:spAutoFit/>
          </a:bodyPr>
          <a:lstStyle/>
          <a:p>
            <a:r>
              <a:rPr lang="en-US" sz="2000" i="1" dirty="0"/>
              <a:t>Living Rev. Relativity</a:t>
            </a:r>
            <a:r>
              <a:rPr lang="en-US" sz="2000" dirty="0"/>
              <a:t>, 19 (2016), 1, doi:10.1007/lrr-2016-1, </a:t>
            </a:r>
          </a:p>
          <a:p>
            <a:r>
              <a:rPr lang="en-US" sz="2000" dirty="0"/>
              <a:t>URL : </a:t>
            </a:r>
            <a:r>
              <a:rPr lang="en-US" sz="2000" dirty="0">
                <a:hlinkClick r:id="rId3" tooltip="Read Fulltext Online"/>
              </a:rPr>
              <a:t>http://www.livingreviews.org/lrr-2016-1</a:t>
            </a:r>
            <a:r>
              <a:rPr lang="en-US" sz="2000" dirty="0"/>
              <a:t>. </a:t>
            </a:r>
          </a:p>
        </p:txBody>
      </p:sp>
    </p:spTree>
    <p:extLst>
      <p:ext uri="{BB962C8B-B14F-4D97-AF65-F5344CB8AC3E}">
        <p14:creationId xmlns:p14="http://schemas.microsoft.com/office/powerpoint/2010/main" val="1743366603"/>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9D1071E-6BCB-274F-92EE-8F9B4373957D}" type="slidenum">
              <a:rPr lang="en-US" smtClean="0"/>
              <a:pPr/>
              <a:t>2</a:t>
            </a:fld>
            <a:endParaRPr lang="en-US"/>
          </a:p>
        </p:txBody>
      </p:sp>
      <p:pic>
        <p:nvPicPr>
          <p:cNvPr id="3" name="Picture 2" descr="Screen Shot 2016-02-11 at 9.59.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4702810" y="305425"/>
            <a:ext cx="2998246" cy="707886"/>
          </a:xfrm>
          <a:prstGeom prst="rect">
            <a:avLst/>
          </a:prstGeom>
          <a:noFill/>
        </p:spPr>
        <p:txBody>
          <a:bodyPr wrap="square" rtlCol="0">
            <a:spAutoFit/>
          </a:bodyPr>
          <a:lstStyle/>
          <a:p>
            <a:r>
              <a:rPr lang="en-US" sz="4000" b="1" dirty="0" err="1" smtClean="0">
                <a:solidFill>
                  <a:srgbClr val="CC0066"/>
                </a:solidFill>
              </a:rPr>
              <a:t>www.ligo.org</a:t>
            </a:r>
            <a:endParaRPr lang="en-US" sz="4000" b="1" dirty="0">
              <a:solidFill>
                <a:srgbClr val="CC0066"/>
              </a:solidFill>
            </a:endParaRPr>
          </a:p>
        </p:txBody>
      </p:sp>
    </p:spTree>
    <p:extLst>
      <p:ext uri="{BB962C8B-B14F-4D97-AF65-F5344CB8AC3E}">
        <p14:creationId xmlns:p14="http://schemas.microsoft.com/office/powerpoint/2010/main" val="1911268970"/>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near future</a:t>
            </a:r>
            <a:endParaRPr lang="en-US" dirty="0"/>
          </a:p>
        </p:txBody>
      </p:sp>
      <p:sp>
        <p:nvSpPr>
          <p:cNvPr id="4" name="Slide Number Placeholder 3"/>
          <p:cNvSpPr>
            <a:spLocks noGrp="1"/>
          </p:cNvSpPr>
          <p:nvPr>
            <p:ph type="sldNum" sz="quarter" idx="12"/>
          </p:nvPr>
        </p:nvSpPr>
        <p:spPr/>
        <p:txBody>
          <a:bodyPr/>
          <a:lstStyle/>
          <a:p>
            <a:fld id="{C582E414-0DDA-9F4D-A88C-45BC487B2254}" type="slidenum">
              <a:rPr lang="en-US" smtClean="0"/>
              <a:pPr/>
              <a:t>20</a:t>
            </a:fld>
            <a:endParaRPr lang="en-US"/>
          </a:p>
        </p:txBody>
      </p:sp>
      <p:pic>
        <p:nvPicPr>
          <p:cNvPr id="5" name="Content Placeholder 4" descr="Screen Shot 2016-02-12 at 11.08.14 AM.png"/>
          <p:cNvPicPr>
            <a:picLocks noGrp="1" noChangeAspect="1"/>
          </p:cNvPicPr>
          <p:nvPr>
            <p:ph idx="1"/>
          </p:nvPr>
        </p:nvPicPr>
        <p:blipFill>
          <a:blip r:embed="rId2">
            <a:extLst>
              <a:ext uri="{28A0092B-C50C-407E-A947-70E740481C1C}">
                <a14:useLocalDpi xmlns:a14="http://schemas.microsoft.com/office/drawing/2010/main" val="0"/>
              </a:ext>
            </a:extLst>
          </a:blip>
          <a:srcRect t="-19551" b="-19551"/>
          <a:stretch>
            <a:fillRect/>
          </a:stretch>
        </p:blipFill>
        <p:spPr>
          <a:xfrm>
            <a:off x="191056" y="1363117"/>
            <a:ext cx="8799818" cy="4899775"/>
          </a:xfrm>
        </p:spPr>
      </p:pic>
      <p:sp>
        <p:nvSpPr>
          <p:cNvPr id="8" name="Rounded Rectangle 7"/>
          <p:cNvSpPr/>
          <p:nvPr/>
        </p:nvSpPr>
        <p:spPr bwMode="auto">
          <a:xfrm>
            <a:off x="3219509" y="2203152"/>
            <a:ext cx="1936782" cy="3182271"/>
          </a:xfrm>
          <a:prstGeom prst="roundRect">
            <a:avLst/>
          </a:prstGeom>
          <a:noFill/>
          <a:ln w="38100" cap="flat" cmpd="sng" algn="ctr">
            <a:solidFill>
              <a:srgbClr val="CC006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Arial Narrow" charset="0"/>
            </a:endParaRPr>
          </a:p>
        </p:txBody>
      </p:sp>
      <p:sp>
        <p:nvSpPr>
          <p:cNvPr id="6" name="TextBox 5"/>
          <p:cNvSpPr txBox="1"/>
          <p:nvPr/>
        </p:nvSpPr>
        <p:spPr>
          <a:xfrm>
            <a:off x="830718" y="1203428"/>
            <a:ext cx="6710782" cy="830997"/>
          </a:xfrm>
          <a:prstGeom prst="rect">
            <a:avLst/>
          </a:prstGeom>
          <a:noFill/>
        </p:spPr>
        <p:txBody>
          <a:bodyPr wrap="none" rtlCol="0">
            <a:spAutoFit/>
          </a:bodyPr>
          <a:lstStyle/>
          <a:p>
            <a:r>
              <a:rPr lang="en-US" i="1" dirty="0"/>
              <a:t>Living Rev. Relativity</a:t>
            </a:r>
            <a:r>
              <a:rPr lang="en-US" dirty="0"/>
              <a:t>, 19 (2016), 1, doi:10.1007/lrr-2016-1, </a:t>
            </a:r>
            <a:endParaRPr lang="en-US" dirty="0" smtClean="0"/>
          </a:p>
          <a:p>
            <a:r>
              <a:rPr lang="en-US" dirty="0" smtClean="0"/>
              <a:t>URL : </a:t>
            </a:r>
            <a:r>
              <a:rPr lang="en-US" dirty="0">
                <a:hlinkClick r:id="rId3" tooltip="Read Fulltext Online"/>
              </a:rPr>
              <a:t>http://www.livingreviews.org/lrr-2016-1</a:t>
            </a:r>
            <a:r>
              <a:rPr lang="en-US" dirty="0"/>
              <a:t>. </a:t>
            </a:r>
          </a:p>
        </p:txBody>
      </p:sp>
    </p:spTree>
    <p:extLst>
      <p:ext uri="{BB962C8B-B14F-4D97-AF65-F5344CB8AC3E}">
        <p14:creationId xmlns:p14="http://schemas.microsoft.com/office/powerpoint/2010/main" val="3715048030"/>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Multi-messenger astronomy:</a:t>
            </a:r>
            <a:br>
              <a:rPr lang="en-US" dirty="0" smtClean="0"/>
            </a:br>
            <a:r>
              <a:rPr lang="en-US" dirty="0" smtClean="0"/>
              <a:t>GW/EM observations</a:t>
            </a:r>
            <a:endParaRPr lang="en-US" dirty="0"/>
          </a:p>
        </p:txBody>
      </p:sp>
      <p:sp>
        <p:nvSpPr>
          <p:cNvPr id="3" name="Content Placeholder 2"/>
          <p:cNvSpPr>
            <a:spLocks noGrp="1"/>
          </p:cNvSpPr>
          <p:nvPr>
            <p:ph idx="1"/>
          </p:nvPr>
        </p:nvSpPr>
        <p:spPr>
          <a:xfrm>
            <a:off x="125595" y="1186686"/>
            <a:ext cx="8861411" cy="3407684"/>
          </a:xfrm>
        </p:spPr>
        <p:txBody>
          <a:bodyPr>
            <a:normAutofit fontScale="92500" lnSpcReduction="20000"/>
          </a:bodyPr>
          <a:lstStyle/>
          <a:p>
            <a:pPr marL="0" indent="0">
              <a:buNone/>
            </a:pPr>
            <a:r>
              <a:rPr lang="en-US" dirty="0" smtClean="0"/>
              <a:t>We will obtain rich astrophysics combining gravitational-wave and electromagnetic information.  </a:t>
            </a:r>
          </a:p>
          <a:p>
            <a:r>
              <a:rPr lang="en-US" dirty="0" smtClean="0"/>
              <a:t>LSC </a:t>
            </a:r>
            <a:r>
              <a:rPr lang="en-US" dirty="0"/>
              <a:t>and Virgo opened a call to sign agreements for the identification of EM counterparts to GW triggers in Advanced detectors starting in 2015: http://</a:t>
            </a:r>
            <a:r>
              <a:rPr lang="en-US" dirty="0" err="1"/>
              <a:t>www.ligo.org</a:t>
            </a:r>
            <a:r>
              <a:rPr lang="en-US" dirty="0"/>
              <a:t>/scientists/</a:t>
            </a:r>
            <a:r>
              <a:rPr lang="en-US" dirty="0" err="1" smtClean="0"/>
              <a:t>GWEMalerts.php</a:t>
            </a:r>
            <a:r>
              <a:rPr lang="en-US" dirty="0" smtClean="0"/>
              <a:t> </a:t>
            </a:r>
            <a:endParaRPr lang="en-US" dirty="0"/>
          </a:p>
          <a:p>
            <a:r>
              <a:rPr lang="en-US" dirty="0"/>
              <a:t>We received </a:t>
            </a:r>
            <a:r>
              <a:rPr lang="en-US" dirty="0" smtClean="0"/>
              <a:t>and approved more </a:t>
            </a:r>
            <a:r>
              <a:rPr lang="en-US" dirty="0"/>
              <a:t>than 60 applications from 19 countries, with about 150 instruments </a:t>
            </a:r>
            <a:r>
              <a:rPr lang="en-US" dirty="0" smtClean="0"/>
              <a:t>covering </a:t>
            </a:r>
            <a:r>
              <a:rPr lang="en-US" dirty="0"/>
              <a:t>the full spectrum, </a:t>
            </a:r>
            <a:r>
              <a:rPr lang="en-US" dirty="0" smtClean="0"/>
              <a:t>from </a:t>
            </a:r>
            <a:r>
              <a:rPr lang="en-US" dirty="0"/>
              <a:t>radio to high-energy gamma-</a:t>
            </a:r>
            <a:r>
              <a:rPr lang="en-US" dirty="0" smtClean="0"/>
              <a:t>rays. </a:t>
            </a:r>
          </a:p>
          <a:p>
            <a:r>
              <a:rPr lang="en-US" dirty="0" smtClean="0"/>
              <a:t>Shortly after a few detections, LSC/Virgo will publicly release GW triggers for follow up: </a:t>
            </a:r>
            <a:r>
              <a:rPr lang="en-US" dirty="0" err="1"/>
              <a:t>dcc.ligo.org</a:t>
            </a:r>
            <a:r>
              <a:rPr lang="en-US" dirty="0"/>
              <a:t>, LIGO-</a:t>
            </a:r>
            <a:r>
              <a:rPr lang="en-US" dirty="0" smtClean="0"/>
              <a:t>M1200055. </a:t>
            </a:r>
            <a:endParaRPr lang="en-US" dirty="0"/>
          </a:p>
          <a:p>
            <a:endParaRPr lang="en-US" dirty="0" smtClean="0"/>
          </a:p>
          <a:p>
            <a:pPr marL="0" indent="0">
              <a:buNone/>
            </a:pPr>
            <a:endParaRPr lang="en-US" dirty="0"/>
          </a:p>
        </p:txBody>
      </p:sp>
      <p:grpSp>
        <p:nvGrpSpPr>
          <p:cNvPr id="10" name="Group 9"/>
          <p:cNvGrpSpPr/>
          <p:nvPr/>
        </p:nvGrpSpPr>
        <p:grpSpPr>
          <a:xfrm>
            <a:off x="310768" y="4939348"/>
            <a:ext cx="8653457" cy="1810572"/>
            <a:chOff x="310768" y="4939348"/>
            <a:chExt cx="8653457" cy="1810572"/>
          </a:xfrm>
        </p:grpSpPr>
        <p:pic>
          <p:nvPicPr>
            <p:cNvPr id="5" name="Picture 4" descr="Screen Shot 2014-06-15 at 6.51.08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2911" y="4954991"/>
              <a:ext cx="2681314" cy="1794929"/>
            </a:xfrm>
            <a:prstGeom prst="rect">
              <a:avLst/>
            </a:prstGeom>
          </p:spPr>
        </p:pic>
        <p:pic>
          <p:nvPicPr>
            <p:cNvPr id="6" name="Picture 5" descr="Screen Shot 2014-06-15 at 6.51.03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768" y="4985180"/>
              <a:ext cx="2629148" cy="1737720"/>
            </a:xfrm>
            <a:prstGeom prst="rect">
              <a:avLst/>
            </a:prstGeom>
          </p:spPr>
        </p:pic>
        <p:pic>
          <p:nvPicPr>
            <p:cNvPr id="7" name="Picture 6" descr="Screen Shot 2014-06-15 at 6.52.58 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8222" y="4939348"/>
              <a:ext cx="1290619" cy="988311"/>
            </a:xfrm>
            <a:prstGeom prst="rect">
              <a:avLst/>
            </a:prstGeom>
          </p:spPr>
        </p:pic>
        <p:pic>
          <p:nvPicPr>
            <p:cNvPr id="8" name="Picture 7" descr="Screen Shot 2014-06-15 at 6.52.49 P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2542" y="5471540"/>
              <a:ext cx="1133252" cy="1143280"/>
            </a:xfrm>
            <a:prstGeom prst="rect">
              <a:avLst/>
            </a:prstGeom>
          </p:spPr>
        </p:pic>
      </p:grpSp>
    </p:spTree>
    <p:extLst>
      <p:ext uri="{BB962C8B-B14F-4D97-AF65-F5344CB8AC3E}">
        <p14:creationId xmlns:p14="http://schemas.microsoft.com/office/powerpoint/2010/main" val="1459813935"/>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 Shot 2016-02-12 at 11.15.47 AM.png"/>
          <p:cNvPicPr>
            <a:picLocks noGrp="1" noChangeAspect="1"/>
          </p:cNvPicPr>
          <p:nvPr>
            <p:ph idx="1"/>
          </p:nvPr>
        </p:nvPicPr>
        <p:blipFill>
          <a:blip r:embed="rId2">
            <a:extLst>
              <a:ext uri="{28A0092B-C50C-407E-A947-70E740481C1C}">
                <a14:useLocalDpi xmlns:a14="http://schemas.microsoft.com/office/drawing/2010/main" val="0"/>
              </a:ext>
            </a:extLst>
          </a:blip>
          <a:srcRect t="14121" b="14121"/>
          <a:stretch>
            <a:fillRect/>
          </a:stretch>
        </p:blipFill>
        <p:spPr>
          <a:xfrm>
            <a:off x="191056" y="1900991"/>
            <a:ext cx="8799818" cy="4899775"/>
          </a:xfrm>
        </p:spPr>
      </p:pic>
      <p:sp>
        <p:nvSpPr>
          <p:cNvPr id="2" name="Title 1"/>
          <p:cNvSpPr>
            <a:spLocks noGrp="1"/>
          </p:cNvSpPr>
          <p:nvPr>
            <p:ph type="title"/>
          </p:nvPr>
        </p:nvSpPr>
        <p:spPr/>
        <p:txBody>
          <a:bodyPr/>
          <a:lstStyle/>
          <a:p>
            <a:r>
              <a:rPr lang="en-US" dirty="0" smtClean="0"/>
              <a:t>LIGO open data</a:t>
            </a:r>
            <a:endParaRPr lang="en-US" dirty="0"/>
          </a:p>
        </p:txBody>
      </p:sp>
      <p:sp>
        <p:nvSpPr>
          <p:cNvPr id="4" name="Slide Number Placeholder 3"/>
          <p:cNvSpPr>
            <a:spLocks noGrp="1"/>
          </p:cNvSpPr>
          <p:nvPr>
            <p:ph type="sldNum" sz="quarter" idx="12"/>
          </p:nvPr>
        </p:nvSpPr>
        <p:spPr/>
        <p:txBody>
          <a:bodyPr/>
          <a:lstStyle/>
          <a:p>
            <a:fld id="{C582E414-0DDA-9F4D-A88C-45BC487B2254}" type="slidenum">
              <a:rPr lang="en-US" smtClean="0"/>
              <a:pPr/>
              <a:t>22</a:t>
            </a:fld>
            <a:endParaRPr lang="en-US"/>
          </a:p>
        </p:txBody>
      </p:sp>
      <p:sp>
        <p:nvSpPr>
          <p:cNvPr id="3" name="TextBox 2"/>
          <p:cNvSpPr txBox="1"/>
          <p:nvPr/>
        </p:nvSpPr>
        <p:spPr>
          <a:xfrm>
            <a:off x="338666" y="1149046"/>
            <a:ext cx="8357810" cy="1569660"/>
          </a:xfrm>
          <a:prstGeom prst="rect">
            <a:avLst/>
          </a:prstGeom>
          <a:noFill/>
        </p:spPr>
        <p:txBody>
          <a:bodyPr wrap="square" rtlCol="0">
            <a:spAutoFit/>
          </a:bodyPr>
          <a:lstStyle/>
          <a:p>
            <a:pPr algn="l"/>
            <a:r>
              <a:rPr lang="en-US" dirty="0" smtClean="0">
                <a:solidFill>
                  <a:srgbClr val="114FFB"/>
                </a:solidFill>
              </a:rPr>
              <a:t>LIGO is committed to open data and prompt release of GW </a:t>
            </a:r>
            <a:r>
              <a:rPr lang="en-US" dirty="0" smtClean="0">
                <a:solidFill>
                  <a:srgbClr val="114FFB"/>
                </a:solidFill>
              </a:rPr>
              <a:t>observations</a:t>
            </a:r>
            <a:endParaRPr lang="en-US" dirty="0">
              <a:solidFill>
                <a:srgbClr val="114FFB"/>
              </a:solidFill>
            </a:endParaRPr>
          </a:p>
          <a:p>
            <a:r>
              <a:rPr lang="en-US" dirty="0">
                <a:solidFill>
                  <a:srgbClr val="114FFB"/>
                </a:solidFill>
              </a:rPr>
              <a:t>https://</a:t>
            </a:r>
            <a:r>
              <a:rPr lang="en-US" dirty="0" err="1">
                <a:solidFill>
                  <a:srgbClr val="114FFB"/>
                </a:solidFill>
              </a:rPr>
              <a:t>losc.ligo.org</a:t>
            </a:r>
            <a:r>
              <a:rPr lang="en-US" dirty="0">
                <a:solidFill>
                  <a:srgbClr val="114FFB"/>
                </a:solidFill>
              </a:rPr>
              <a:t>/</a:t>
            </a:r>
            <a:endParaRPr lang="en-US" dirty="0" smtClean="0">
              <a:solidFill>
                <a:srgbClr val="114FFB"/>
              </a:solidFill>
            </a:endParaRPr>
          </a:p>
          <a:p>
            <a:pPr algn="l"/>
            <a:r>
              <a:rPr lang="en-US" dirty="0" smtClean="0">
                <a:solidFill>
                  <a:srgbClr val="114FFB"/>
                </a:solidFill>
              </a:rPr>
              <a:t/>
            </a:r>
            <a:br>
              <a:rPr lang="en-US" dirty="0" smtClean="0">
                <a:solidFill>
                  <a:srgbClr val="114FFB"/>
                </a:solidFill>
              </a:rPr>
            </a:br>
            <a:endParaRPr lang="en-US" dirty="0" smtClean="0">
              <a:solidFill>
                <a:srgbClr val="114FFB"/>
              </a:solidFill>
            </a:endParaRPr>
          </a:p>
        </p:txBody>
      </p:sp>
    </p:spTree>
    <p:extLst>
      <p:ext uri="{BB962C8B-B14F-4D97-AF65-F5344CB8AC3E}">
        <p14:creationId xmlns:p14="http://schemas.microsoft.com/office/powerpoint/2010/main" val="668915855"/>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Although atypical, the LSC model with an </a:t>
            </a:r>
            <a:r>
              <a:rPr lang="en-US" dirty="0" smtClean="0"/>
              <a:t>open</a:t>
            </a:r>
            <a:r>
              <a:rPr lang="en-US" dirty="0"/>
              <a:t> </a:t>
            </a:r>
            <a:r>
              <a:rPr lang="en-US" dirty="0" smtClean="0"/>
              <a:t>and</a:t>
            </a:r>
            <a:r>
              <a:rPr lang="en-US" dirty="0" smtClean="0"/>
              <a:t> international </a:t>
            </a:r>
            <a:r>
              <a:rPr lang="en-US" dirty="0" smtClean="0"/>
              <a:t>collaboration created around a “LIGO Laboratory” has worked well. </a:t>
            </a:r>
            <a:br>
              <a:rPr lang="en-US" dirty="0" smtClean="0"/>
            </a:br>
            <a:endParaRPr lang="en-US" dirty="0" smtClean="0"/>
          </a:p>
          <a:p>
            <a:r>
              <a:rPr lang="en-US" dirty="0" smtClean="0"/>
              <a:t>Large size has already many challenges.</a:t>
            </a:r>
            <a:r>
              <a:rPr lang="en-US" dirty="0"/>
              <a:t> </a:t>
            </a:r>
            <a:r>
              <a:rPr lang="en-US" dirty="0" smtClean="0"/>
              <a:t>More challenges lie ahead: collaboration model will </a:t>
            </a:r>
            <a:r>
              <a:rPr lang="en-US" dirty="0" smtClean="0"/>
              <a:t>evolve in </a:t>
            </a:r>
            <a:r>
              <a:rPr lang="en-US" dirty="0" smtClean="0"/>
              <a:t>the presence of detections and open data, funding for future detectors, … </a:t>
            </a:r>
            <a:br>
              <a:rPr lang="en-US" dirty="0" smtClean="0"/>
            </a:br>
            <a:endParaRPr lang="en-US" dirty="0" smtClean="0"/>
          </a:p>
          <a:p>
            <a:r>
              <a:rPr lang="en-US" dirty="0"/>
              <a:t>T</a:t>
            </a:r>
            <a:r>
              <a:rPr lang="en-US" dirty="0" smtClean="0"/>
              <a:t>he field will always need a large collaborative team working on operations, timely science analysis, and R&amp;D ready for installation in new detectors, plus innovative methods for analysis and research on new technologies. </a:t>
            </a:r>
            <a:endParaRPr lang="en-US" dirty="0"/>
          </a:p>
        </p:txBody>
      </p:sp>
      <p:sp>
        <p:nvSpPr>
          <p:cNvPr id="4" name="Slide Number Placeholder 3"/>
          <p:cNvSpPr>
            <a:spLocks noGrp="1"/>
          </p:cNvSpPr>
          <p:nvPr>
            <p:ph type="sldNum" sz="quarter" idx="12"/>
          </p:nvPr>
        </p:nvSpPr>
        <p:spPr/>
        <p:txBody>
          <a:bodyPr/>
          <a:lstStyle/>
          <a:p>
            <a:fld id="{C582E414-0DDA-9F4D-A88C-45BC487B2254}" type="slidenum">
              <a:rPr lang="en-US" smtClean="0"/>
              <a:pPr/>
              <a:t>23</a:t>
            </a:fld>
            <a:endParaRPr lang="en-US"/>
          </a:p>
        </p:txBody>
      </p:sp>
    </p:spTree>
    <p:extLst>
      <p:ext uri="{BB962C8B-B14F-4D97-AF65-F5344CB8AC3E}">
        <p14:creationId xmlns:p14="http://schemas.microsoft.com/office/powerpoint/2010/main" val="3158736499"/>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Slide Number Placeholder 5"/>
          <p:cNvSpPr>
            <a:spLocks noGrp="1"/>
          </p:cNvSpPr>
          <p:nvPr>
            <p:ph type="sldNum" sz="quarter" idx="4294967295"/>
          </p:nvPr>
        </p:nvSpPr>
        <p:spPr>
          <a:xfrm>
            <a:off x="6553200" y="6248400"/>
            <a:ext cx="1905000" cy="45720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Helvetica" charset="0"/>
                <a:ea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a:defRPr/>
            </a:pPr>
            <a:fld id="{0E8C2DBE-4213-0942-9B50-CD37CE51524F}" type="slidenum">
              <a:rPr lang="en-US" sz="800"/>
              <a:pPr>
                <a:defRPr/>
              </a:pPr>
              <a:t>3</a:t>
            </a:fld>
            <a:endParaRPr lang="en-US" sz="800"/>
          </a:p>
        </p:txBody>
      </p:sp>
      <p:sp>
        <p:nvSpPr>
          <p:cNvPr id="30722" name="Rectangle 2"/>
          <p:cNvSpPr>
            <a:spLocks noGrp="1" noChangeArrowheads="1"/>
          </p:cNvSpPr>
          <p:nvPr>
            <p:ph type="title"/>
          </p:nvPr>
        </p:nvSpPr>
        <p:spPr>
          <a:xfrm>
            <a:off x="1447800" y="266700"/>
            <a:ext cx="6172200" cy="800100"/>
          </a:xfrm>
        </p:spPr>
        <p:txBody>
          <a:bodyPr/>
          <a:lstStyle/>
          <a:p>
            <a:r>
              <a:rPr lang="en-US" sz="2800" dirty="0" smtClean="0">
                <a:latin typeface="Helvetica" charset="0"/>
              </a:rPr>
              <a:t>LIGO </a:t>
            </a:r>
            <a:r>
              <a:rPr lang="en-US" sz="2800" dirty="0" smtClean="0">
                <a:latin typeface="Helvetica" charset="0"/>
              </a:rPr>
              <a:t>detectors</a:t>
            </a:r>
            <a:endParaRPr lang="en-US" sz="2800" dirty="0">
              <a:latin typeface="Helvetica" charset="0"/>
            </a:endParaRPr>
          </a:p>
        </p:txBody>
      </p:sp>
      <p:pic>
        <p:nvPicPr>
          <p:cNvPr id="6148" name="Picture 5"/>
          <p:cNvPicPr>
            <a:picLocks noChangeAspect="1" noChangeArrowheads="1"/>
          </p:cNvPicPr>
          <p:nvPr/>
        </p:nvPicPr>
        <p:blipFill>
          <a:blip r:embed="rId3">
            <a:extLst>
              <a:ext uri="{28A0092B-C50C-407E-A947-70E740481C1C}">
                <a14:useLocalDpi xmlns:a14="http://schemas.microsoft.com/office/drawing/2010/main" val="0"/>
              </a:ext>
            </a:extLst>
          </a:blip>
          <a:srcRect l="19083" b="40785"/>
          <a:stretch>
            <a:fillRect/>
          </a:stretch>
        </p:blipFill>
        <p:spPr bwMode="auto">
          <a:xfrm>
            <a:off x="180207" y="1607481"/>
            <a:ext cx="4481192" cy="2721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 name="Picture 4" descr="low8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2828" y="3587932"/>
            <a:ext cx="3959477" cy="311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415000" y="1094202"/>
            <a:ext cx="1620957" cy="461665"/>
          </a:xfrm>
          <a:prstGeom prst="rect">
            <a:avLst/>
          </a:prstGeom>
          <a:noFill/>
        </p:spPr>
        <p:txBody>
          <a:bodyPr wrap="none" rtlCol="0">
            <a:spAutoFit/>
          </a:bodyPr>
          <a:lstStyle/>
          <a:p>
            <a:r>
              <a:rPr lang="en-US" dirty="0" smtClean="0"/>
              <a:t>Hanford, WA</a:t>
            </a:r>
            <a:endParaRPr lang="en-US" dirty="0"/>
          </a:p>
        </p:txBody>
      </p:sp>
      <p:sp>
        <p:nvSpPr>
          <p:cNvPr id="4" name="TextBox 3"/>
          <p:cNvSpPr txBox="1"/>
          <p:nvPr/>
        </p:nvSpPr>
        <p:spPr>
          <a:xfrm>
            <a:off x="5763754" y="3056530"/>
            <a:ext cx="1774845" cy="461665"/>
          </a:xfrm>
          <a:prstGeom prst="rect">
            <a:avLst/>
          </a:prstGeom>
          <a:noFill/>
        </p:spPr>
        <p:txBody>
          <a:bodyPr wrap="none" rtlCol="0">
            <a:spAutoFit/>
          </a:bodyPr>
          <a:lstStyle/>
          <a:p>
            <a:r>
              <a:rPr lang="en-US" dirty="0" smtClean="0"/>
              <a:t>Livingston, LA</a:t>
            </a:r>
            <a:endParaRPr lang="en-US" dirty="0"/>
          </a:p>
        </p:txBody>
      </p:sp>
      <p:pic>
        <p:nvPicPr>
          <p:cNvPr id="3" name="Picture 2" descr="Screen Shot 2016-02-12 at 3.29.2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642" y="5344384"/>
            <a:ext cx="1944594" cy="464746"/>
          </a:xfrm>
          <a:prstGeom prst="rect">
            <a:avLst/>
          </a:prstGeom>
        </p:spPr>
      </p:pic>
      <p:pic>
        <p:nvPicPr>
          <p:cNvPr id="6" name="Picture 5" descr="Screen Shot 2016-02-12 at 3.30.4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4024" y="4796975"/>
            <a:ext cx="1963271" cy="445884"/>
          </a:xfrm>
          <a:prstGeom prst="rect">
            <a:avLst/>
          </a:prstGeom>
        </p:spPr>
      </p:pic>
      <p:pic>
        <p:nvPicPr>
          <p:cNvPr id="8" name="Picture 7" descr="Screen Shot 2016-02-12 at 3.31.50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2306" y="5913324"/>
            <a:ext cx="2229224" cy="615970"/>
          </a:xfrm>
          <a:prstGeom prst="rect">
            <a:avLst/>
          </a:prstGeom>
        </p:spPr>
      </p:pic>
      <p:sp>
        <p:nvSpPr>
          <p:cNvPr id="9" name="TextBox 8"/>
          <p:cNvSpPr txBox="1"/>
          <p:nvPr/>
        </p:nvSpPr>
        <p:spPr>
          <a:xfrm>
            <a:off x="723889" y="4303059"/>
            <a:ext cx="3159489" cy="461665"/>
          </a:xfrm>
          <a:prstGeom prst="rect">
            <a:avLst/>
          </a:prstGeom>
          <a:noFill/>
        </p:spPr>
        <p:txBody>
          <a:bodyPr wrap="none" rtlCol="0">
            <a:spAutoFit/>
          </a:bodyPr>
          <a:lstStyle/>
          <a:p>
            <a:r>
              <a:rPr lang="en-US" dirty="0" smtClean="0"/>
              <a:t>Advanced LIGO detectors:</a:t>
            </a:r>
            <a:endParaRPr lang="en-US" dirty="0"/>
          </a:p>
        </p:txBody>
      </p:sp>
      <p:pic>
        <p:nvPicPr>
          <p:cNvPr id="10" name="Picture 9"/>
          <p:cNvPicPr>
            <a:picLocks noChangeAspect="1"/>
          </p:cNvPicPr>
          <p:nvPr/>
        </p:nvPicPr>
        <p:blipFill>
          <a:blip r:embed="rId8"/>
          <a:stretch>
            <a:fillRect/>
          </a:stretch>
        </p:blipFill>
        <p:spPr>
          <a:xfrm>
            <a:off x="5469218" y="1278217"/>
            <a:ext cx="1508312" cy="1508312"/>
          </a:xfrm>
          <a:prstGeom prst="rect">
            <a:avLst/>
          </a:prstGeom>
        </p:spPr>
      </p:pic>
    </p:spTree>
    <p:extLst>
      <p:ext uri="{BB962C8B-B14F-4D97-AF65-F5344CB8AC3E}">
        <p14:creationId xmlns:p14="http://schemas.microsoft.com/office/powerpoint/2010/main" val="1032816818"/>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4"/>
          <p:cNvGrpSpPr>
            <a:grpSpLocks/>
          </p:cNvGrpSpPr>
          <p:nvPr/>
        </p:nvGrpSpPr>
        <p:grpSpPr bwMode="auto">
          <a:xfrm>
            <a:off x="0" y="1090612"/>
            <a:ext cx="8987007" cy="5813426"/>
            <a:chOff x="1109671" y="385566"/>
            <a:chExt cx="8987062" cy="5812371"/>
          </a:xfrm>
        </p:grpSpPr>
        <p:pic>
          <p:nvPicPr>
            <p:cNvPr id="553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937" y="2221971"/>
              <a:ext cx="6211925" cy="3975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465" name="TextBox 5"/>
            <p:cNvSpPr txBox="1">
              <a:spLocks noChangeArrowheads="1"/>
            </p:cNvSpPr>
            <p:nvPr/>
          </p:nvSpPr>
          <p:spPr bwMode="auto">
            <a:xfrm>
              <a:off x="1109671" y="4536883"/>
              <a:ext cx="1018503" cy="369332"/>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latin typeface="Arial" charset="0"/>
                  <a:cs typeface="Arial" charset="0"/>
                </a:rPr>
                <a:t>Caltech</a:t>
              </a:r>
            </a:p>
          </p:txBody>
        </p:sp>
        <p:sp>
          <p:nvSpPr>
            <p:cNvPr id="19466" name="TextBox 22"/>
            <p:cNvSpPr txBox="1">
              <a:spLocks noChangeArrowheads="1"/>
            </p:cNvSpPr>
            <p:nvPr/>
          </p:nvSpPr>
          <p:spPr bwMode="auto">
            <a:xfrm>
              <a:off x="7562538" y="3407068"/>
              <a:ext cx="582211" cy="369332"/>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114FFB"/>
                  </a:solidFill>
                  <a:latin typeface="Arial" charset="0"/>
                  <a:cs typeface="Arial" charset="0"/>
                </a:rPr>
                <a:t>MIT</a:t>
              </a:r>
            </a:p>
          </p:txBody>
        </p:sp>
        <p:sp>
          <p:nvSpPr>
            <p:cNvPr id="19467" name="Oval 1"/>
            <p:cNvSpPr>
              <a:spLocks noChangeArrowheads="1"/>
            </p:cNvSpPr>
            <p:nvPr/>
          </p:nvSpPr>
          <p:spPr bwMode="auto">
            <a:xfrm>
              <a:off x="2173004" y="2651426"/>
              <a:ext cx="295325" cy="29536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pPr algn="l"/>
              <a:endParaRPr lang="en-US" sz="1400" b="1">
                <a:latin typeface="Arial" charset="0"/>
              </a:endParaRPr>
            </a:p>
          </p:txBody>
        </p:sp>
        <p:sp>
          <p:nvSpPr>
            <p:cNvPr id="19468" name="Oval 17"/>
            <p:cNvSpPr>
              <a:spLocks noChangeArrowheads="1"/>
            </p:cNvSpPr>
            <p:nvPr/>
          </p:nvSpPr>
          <p:spPr bwMode="auto">
            <a:xfrm>
              <a:off x="4976477" y="4997436"/>
              <a:ext cx="295325" cy="29536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pPr algn="l"/>
              <a:endParaRPr lang="en-US" sz="1400" b="1">
                <a:latin typeface="Arial" charset="0"/>
              </a:endParaRPr>
            </a:p>
          </p:txBody>
        </p:sp>
        <p:sp>
          <p:nvSpPr>
            <p:cNvPr id="19469" name="Oval 19"/>
            <p:cNvSpPr>
              <a:spLocks noChangeArrowheads="1"/>
            </p:cNvSpPr>
            <p:nvPr/>
          </p:nvSpPr>
          <p:spPr bwMode="auto">
            <a:xfrm>
              <a:off x="7051368" y="3319713"/>
              <a:ext cx="295325" cy="29536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pPr algn="l"/>
              <a:endParaRPr lang="en-US" sz="1400" b="1">
                <a:latin typeface="Arial" charset="0"/>
              </a:endParaRPr>
            </a:p>
          </p:txBody>
        </p:sp>
        <p:sp>
          <p:nvSpPr>
            <p:cNvPr id="19470" name="Oval 23"/>
            <p:cNvSpPr>
              <a:spLocks noChangeArrowheads="1"/>
            </p:cNvSpPr>
            <p:nvPr/>
          </p:nvSpPr>
          <p:spPr bwMode="auto">
            <a:xfrm>
              <a:off x="2258682" y="4474160"/>
              <a:ext cx="295325" cy="295365"/>
            </a:xfrm>
            <a:prstGeom prst="ellipse">
              <a:avLst/>
            </a:prstGeom>
            <a:solidFill>
              <a:srgbClr val="FFFF00"/>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a:lstStyle/>
            <a:p>
              <a:pPr algn="l"/>
              <a:endParaRPr lang="en-US" sz="1400" b="1">
                <a:latin typeface="Arial" charset="0"/>
              </a:endParaRPr>
            </a:p>
          </p:txBody>
        </p:sp>
        <p:sp>
          <p:nvSpPr>
            <p:cNvPr id="19471" name="Rectangle 3"/>
            <p:cNvSpPr txBox="1">
              <a:spLocks noChangeArrowheads="1"/>
            </p:cNvSpPr>
            <p:nvPr/>
          </p:nvSpPr>
          <p:spPr bwMode="auto">
            <a:xfrm>
              <a:off x="2881964" y="385566"/>
              <a:ext cx="7214769" cy="214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75" tIns="46038" rIns="92075" bIns="46038"/>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20000"/>
                </a:spcBef>
                <a:buSzPct val="85000"/>
                <a:buFont typeface="Monotype Sorts" charset="2"/>
                <a:buChar char="l"/>
              </a:pPr>
              <a:r>
                <a:rPr lang="en-US" sz="1400" dirty="0">
                  <a:latin typeface="Helvetica" charset="0"/>
                </a:rPr>
                <a:t>Mission: Observe gravitational wave sources</a:t>
              </a:r>
              <a:r>
                <a:rPr lang="en-US" sz="1400" dirty="0" smtClean="0">
                  <a:latin typeface="Helvetica" charset="0"/>
                </a:rPr>
                <a:t>;  operate </a:t>
              </a:r>
              <a:r>
                <a:rPr lang="en-US" sz="1400" dirty="0">
                  <a:latin typeface="Helvetica" charset="0"/>
                </a:rPr>
                <a:t>the LIGO </a:t>
              </a:r>
              <a:r>
                <a:rPr lang="en-US" sz="1400" dirty="0" smtClean="0">
                  <a:latin typeface="Helvetica" charset="0"/>
                </a:rPr>
                <a:t>facilities; develop </a:t>
              </a:r>
              <a:r>
                <a:rPr lang="en-US" sz="1400" dirty="0">
                  <a:latin typeface="Helvetica" charset="0"/>
                </a:rPr>
                <a:t>the instrument science and </a:t>
              </a:r>
              <a:r>
                <a:rPr lang="en-US" sz="1400" dirty="0" smtClean="0">
                  <a:latin typeface="Helvetica" charset="0"/>
                </a:rPr>
                <a:t>technology; scientific </a:t>
              </a:r>
              <a:r>
                <a:rPr lang="en-US" sz="1400" dirty="0">
                  <a:latin typeface="Helvetica" charset="0"/>
                </a:rPr>
                <a:t>education and public </a:t>
              </a:r>
              <a:r>
                <a:rPr lang="en-US" sz="1400" dirty="0" smtClean="0">
                  <a:latin typeface="Helvetica" charset="0"/>
                </a:rPr>
                <a:t>outreach.</a:t>
              </a:r>
              <a:endParaRPr lang="en-US" sz="1400" dirty="0">
                <a:latin typeface="Helvetica" charset="0"/>
              </a:endParaRPr>
            </a:p>
            <a:p>
              <a:pPr algn="l">
                <a:spcBef>
                  <a:spcPct val="20000"/>
                </a:spcBef>
                <a:buSzPct val="85000"/>
                <a:buFont typeface="Monotype Sorts" charset="2"/>
                <a:buChar char="l"/>
              </a:pPr>
              <a:r>
                <a:rPr lang="en-US" sz="1400" dirty="0">
                  <a:latin typeface="Helvetica" charset="0"/>
                </a:rPr>
                <a:t>NSF Major Research Facilities Construction LIGO grant in </a:t>
              </a:r>
              <a:r>
                <a:rPr lang="en-US" sz="1400" dirty="0" smtClean="0">
                  <a:latin typeface="Helvetica" charset="0"/>
                </a:rPr>
                <a:t>1992 and in 2008; cooperative agreements since 1992, </a:t>
              </a:r>
              <a:r>
                <a:rPr lang="en-US" sz="1400" dirty="0">
                  <a:latin typeface="Helvetica" charset="0"/>
                </a:rPr>
                <a:t>j</a:t>
              </a:r>
              <a:r>
                <a:rPr lang="en-US" sz="1400" dirty="0" smtClean="0">
                  <a:latin typeface="Helvetica" charset="0"/>
                </a:rPr>
                <a:t>ointly </a:t>
              </a:r>
              <a:r>
                <a:rPr lang="en-US" sz="1400" dirty="0">
                  <a:latin typeface="Helvetica" charset="0"/>
                </a:rPr>
                <a:t>managed by Caltech and </a:t>
              </a:r>
              <a:r>
                <a:rPr lang="en-US" sz="1400" dirty="0" smtClean="0">
                  <a:latin typeface="Helvetica" charset="0"/>
                </a:rPr>
                <a:t>MIT. </a:t>
              </a:r>
            </a:p>
            <a:p>
              <a:pPr algn="l">
                <a:spcBef>
                  <a:spcPct val="20000"/>
                </a:spcBef>
                <a:buSzPct val="85000"/>
                <a:buFont typeface="Monotype Sorts" charset="2"/>
                <a:buChar char="l"/>
              </a:pPr>
              <a:r>
                <a:rPr lang="en-US" sz="1400" dirty="0" smtClean="0">
                  <a:latin typeface="Helvetica" charset="0"/>
                </a:rPr>
                <a:t>~200 scientists, engineer and staff; includes physicists working  on instrument science and data analysis. </a:t>
              </a:r>
            </a:p>
          </p:txBody>
        </p:sp>
      </p:grpSp>
      <p:sp>
        <p:nvSpPr>
          <p:cNvPr id="14" name="Slide Number Placeholder 4"/>
          <p:cNvSpPr>
            <a:spLocks noGrp="1"/>
          </p:cNvSpPr>
          <p:nvPr>
            <p:ph type="sldNum" sz="quarter" idx="4294967295"/>
          </p:nvPr>
        </p:nvSpPr>
        <p:spPr>
          <a:xfrm>
            <a:off x="6553200" y="5829300"/>
            <a:ext cx="1905000" cy="457200"/>
          </a:xfrm>
          <a:prstGeom prst="rect">
            <a:avLst/>
          </a:prstGeom>
        </p:spPr>
        <p:txBody>
          <a:bodyPr/>
          <a:lstStyle/>
          <a:p>
            <a:pPr>
              <a:defRPr/>
            </a:pPr>
            <a:fld id="{5600DBBE-AD0C-CB46-8D79-DC4971592A62}" type="slidenum">
              <a:rPr lang="en-US"/>
              <a:pPr>
                <a:defRPr/>
              </a:pPr>
              <a:t>4</a:t>
            </a:fld>
            <a:endParaRPr lang="en-US"/>
          </a:p>
        </p:txBody>
      </p:sp>
      <p:sp>
        <p:nvSpPr>
          <p:cNvPr id="19459" name="Rectangle 2"/>
          <p:cNvSpPr>
            <a:spLocks noGrp="1" noChangeArrowheads="1"/>
          </p:cNvSpPr>
          <p:nvPr>
            <p:ph type="title"/>
          </p:nvPr>
        </p:nvSpPr>
        <p:spPr>
          <a:xfrm>
            <a:off x="0" y="226557"/>
            <a:ext cx="8493338" cy="700087"/>
          </a:xfrm>
        </p:spPr>
        <p:txBody>
          <a:bodyPr>
            <a:normAutofit/>
          </a:bodyPr>
          <a:lstStyle/>
          <a:p>
            <a:r>
              <a:rPr lang="en-US" sz="2800" dirty="0">
                <a:latin typeface="Helvetica" charset="0"/>
              </a:rPr>
              <a:t>LIGO </a:t>
            </a:r>
            <a:r>
              <a:rPr lang="en-US" sz="2800" dirty="0" smtClean="0">
                <a:latin typeface="Helvetica" charset="0"/>
              </a:rPr>
              <a:t>Laboratory</a:t>
            </a:r>
            <a:endParaRPr lang="en-US" dirty="0">
              <a:latin typeface="Helvetica" charset="0"/>
            </a:endParaRPr>
          </a:p>
        </p:txBody>
      </p:sp>
      <p:grpSp>
        <p:nvGrpSpPr>
          <p:cNvPr id="19460" name="Group 2"/>
          <p:cNvGrpSpPr>
            <a:grpSpLocks/>
          </p:cNvGrpSpPr>
          <p:nvPr/>
        </p:nvGrpSpPr>
        <p:grpSpPr bwMode="auto">
          <a:xfrm>
            <a:off x="5387794" y="5833924"/>
            <a:ext cx="1198957" cy="800306"/>
            <a:chOff x="5146069" y="4502068"/>
            <a:chExt cx="3675630" cy="2231189"/>
          </a:xfrm>
        </p:grpSpPr>
        <p:sp>
          <p:nvSpPr>
            <p:cNvPr id="55320" name="Text Box 24"/>
            <p:cNvSpPr txBox="1">
              <a:spLocks noChangeArrowheads="1"/>
            </p:cNvSpPr>
            <p:nvPr/>
          </p:nvSpPr>
          <p:spPr bwMode="auto">
            <a:xfrm>
              <a:off x="5635778" y="4632940"/>
              <a:ext cx="3185921" cy="539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99"/>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dirty="0">
                  <a:solidFill>
                    <a:schemeClr val="bg1"/>
                  </a:solidFill>
                </a:rPr>
                <a:t>LIGO Livingston</a:t>
              </a:r>
            </a:p>
          </p:txBody>
        </p:sp>
        <p:pic>
          <p:nvPicPr>
            <p:cNvPr id="19463" name="Picture 22" descr="llo_aeri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6069" y="4502068"/>
              <a:ext cx="3646402" cy="2231189"/>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19461" name="Picture 23" descr="lho_aerial_m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25" y="1897575"/>
            <a:ext cx="1520353" cy="87578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6"/>
          <a:stretch>
            <a:fillRect/>
          </a:stretch>
        </p:blipFill>
        <p:spPr>
          <a:xfrm>
            <a:off x="7518007" y="3991632"/>
            <a:ext cx="1175944" cy="1175944"/>
          </a:xfrm>
          <a:prstGeom prst="rect">
            <a:avLst/>
          </a:prstGeom>
        </p:spPr>
      </p:pic>
    </p:spTree>
    <p:extLst>
      <p:ext uri="{BB962C8B-B14F-4D97-AF65-F5344CB8AC3E}">
        <p14:creationId xmlns:p14="http://schemas.microsoft.com/office/powerpoint/2010/main" val="2092653680"/>
      </p:ext>
    </p:extLst>
  </p:cSld>
  <p:clrMapOvr>
    <a:masterClrMapping/>
  </p:clrMapOvr>
  <p:transition xmlns:p14="http://schemas.microsoft.com/office/powerpoint/2010/main" advClick="0" advTm="1000"/>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p:nvPr/>
        </p:nvPicPr>
        <p:blipFill>
          <a:blip r:embed="rId2"/>
          <a:stretch>
            <a:fillRect/>
          </a:stretch>
        </p:blipFill>
        <p:spPr>
          <a:xfrm>
            <a:off x="7624970" y="76421"/>
            <a:ext cx="1519443" cy="613328"/>
          </a:xfrm>
          <a:prstGeom prst="rect">
            <a:avLst/>
          </a:prstGeom>
          <a:ln>
            <a:noFill/>
          </a:ln>
        </p:spPr>
      </p:pic>
      <p:sp>
        <p:nvSpPr>
          <p:cNvPr id="40" name="TextShape 1"/>
          <p:cNvSpPr txBox="1"/>
          <p:nvPr/>
        </p:nvSpPr>
        <p:spPr>
          <a:xfrm>
            <a:off x="1448581" y="384065"/>
            <a:ext cx="6155163" cy="593732"/>
          </a:xfrm>
          <a:prstGeom prst="rect">
            <a:avLst/>
          </a:prstGeom>
        </p:spPr>
        <p:txBody>
          <a:bodyPr lIns="81639" tIns="40820" rIns="81639" bIns="40820"/>
          <a:lstStyle/>
          <a:p>
            <a:pPr algn="ctr">
              <a:lnSpc>
                <a:spcPct val="93000"/>
              </a:lnSpc>
            </a:pPr>
            <a:r>
              <a:rPr lang="en-US" sz="3600" b="1">
                <a:solidFill>
                  <a:srgbClr val="0000FF"/>
                </a:solidFill>
                <a:latin typeface="Times New Roman"/>
              </a:rPr>
              <a:t>LIGO Scientific Collaboration</a:t>
            </a:r>
            <a:endParaRPr/>
          </a:p>
        </p:txBody>
      </p:sp>
      <p:pic>
        <p:nvPicPr>
          <p:cNvPr id="41" name="Picture 40"/>
          <p:cNvPicPr/>
          <p:nvPr/>
        </p:nvPicPr>
        <p:blipFill>
          <a:blip r:embed="rId3"/>
          <a:stretch>
            <a:fillRect/>
          </a:stretch>
        </p:blipFill>
        <p:spPr>
          <a:xfrm>
            <a:off x="0" y="26453"/>
            <a:ext cx="1604346" cy="554216"/>
          </a:xfrm>
          <a:prstGeom prst="rect">
            <a:avLst/>
          </a:prstGeom>
          <a:ln>
            <a:noFill/>
          </a:ln>
        </p:spPr>
      </p:pic>
      <p:pic>
        <p:nvPicPr>
          <p:cNvPr id="42" name="Picture 41"/>
          <p:cNvPicPr/>
          <p:nvPr/>
        </p:nvPicPr>
        <p:blipFill>
          <a:blip r:embed="rId4"/>
          <a:stretch>
            <a:fillRect/>
          </a:stretch>
        </p:blipFill>
        <p:spPr>
          <a:xfrm>
            <a:off x="32655" y="5391273"/>
            <a:ext cx="1529566" cy="677338"/>
          </a:xfrm>
          <a:prstGeom prst="rect">
            <a:avLst/>
          </a:prstGeom>
          <a:ln>
            <a:noFill/>
          </a:ln>
        </p:spPr>
      </p:pic>
      <p:pic>
        <p:nvPicPr>
          <p:cNvPr id="43" name="Picture 42"/>
          <p:cNvPicPr/>
          <p:nvPr/>
        </p:nvPicPr>
        <p:blipFill>
          <a:blip r:embed="rId5"/>
          <a:stretch>
            <a:fillRect/>
          </a:stretch>
        </p:blipFill>
        <p:spPr>
          <a:xfrm>
            <a:off x="3747501" y="2755075"/>
            <a:ext cx="912384" cy="678645"/>
          </a:xfrm>
          <a:prstGeom prst="rect">
            <a:avLst/>
          </a:prstGeom>
          <a:ln>
            <a:noFill/>
          </a:ln>
        </p:spPr>
      </p:pic>
      <p:pic>
        <p:nvPicPr>
          <p:cNvPr id="44" name="Picture 43"/>
          <p:cNvPicPr/>
          <p:nvPr/>
        </p:nvPicPr>
        <p:blipFill>
          <a:blip r:embed="rId6"/>
          <a:stretch>
            <a:fillRect/>
          </a:stretch>
        </p:blipFill>
        <p:spPr>
          <a:xfrm>
            <a:off x="5311028" y="912480"/>
            <a:ext cx="2382191" cy="705098"/>
          </a:xfrm>
          <a:prstGeom prst="rect">
            <a:avLst/>
          </a:prstGeom>
          <a:ln>
            <a:noFill/>
          </a:ln>
        </p:spPr>
      </p:pic>
      <p:pic>
        <p:nvPicPr>
          <p:cNvPr id="45" name="Picture 44"/>
          <p:cNvPicPr/>
          <p:nvPr/>
        </p:nvPicPr>
        <p:blipFill>
          <a:blip r:embed="rId7"/>
          <a:stretch>
            <a:fillRect/>
          </a:stretch>
        </p:blipFill>
        <p:spPr>
          <a:xfrm>
            <a:off x="7032606" y="1475513"/>
            <a:ext cx="1781337" cy="912480"/>
          </a:xfrm>
          <a:prstGeom prst="rect">
            <a:avLst/>
          </a:prstGeom>
          <a:ln>
            <a:noFill/>
          </a:ln>
        </p:spPr>
      </p:pic>
      <p:pic>
        <p:nvPicPr>
          <p:cNvPr id="46" name="Picture 45"/>
          <p:cNvPicPr/>
          <p:nvPr/>
        </p:nvPicPr>
        <p:blipFill>
          <a:blip r:embed="rId8"/>
          <a:stretch>
            <a:fillRect/>
          </a:stretch>
        </p:blipFill>
        <p:spPr>
          <a:xfrm>
            <a:off x="3068928" y="3152203"/>
            <a:ext cx="663552" cy="580669"/>
          </a:xfrm>
          <a:prstGeom prst="rect">
            <a:avLst/>
          </a:prstGeom>
          <a:ln>
            <a:noFill/>
          </a:ln>
        </p:spPr>
      </p:pic>
      <p:pic>
        <p:nvPicPr>
          <p:cNvPr id="47" name="Picture 46"/>
          <p:cNvPicPr/>
          <p:nvPr/>
        </p:nvPicPr>
        <p:blipFill>
          <a:blip r:embed="rId9"/>
          <a:stretch>
            <a:fillRect/>
          </a:stretch>
        </p:blipFill>
        <p:spPr>
          <a:xfrm>
            <a:off x="1922733" y="1161338"/>
            <a:ext cx="1866240" cy="263881"/>
          </a:xfrm>
          <a:prstGeom prst="rect">
            <a:avLst/>
          </a:prstGeom>
          <a:ln>
            <a:noFill/>
          </a:ln>
        </p:spPr>
      </p:pic>
      <p:pic>
        <p:nvPicPr>
          <p:cNvPr id="48" name="Picture 47"/>
          <p:cNvPicPr/>
          <p:nvPr/>
        </p:nvPicPr>
        <p:blipFill>
          <a:blip r:embed="rId10"/>
          <a:stretch>
            <a:fillRect/>
          </a:stretch>
        </p:blipFill>
        <p:spPr>
          <a:xfrm>
            <a:off x="746496" y="1852066"/>
            <a:ext cx="912384" cy="746574"/>
          </a:xfrm>
          <a:prstGeom prst="rect">
            <a:avLst/>
          </a:prstGeom>
          <a:ln>
            <a:noFill/>
          </a:ln>
        </p:spPr>
      </p:pic>
      <p:pic>
        <p:nvPicPr>
          <p:cNvPr id="49" name="Picture 48"/>
          <p:cNvPicPr/>
          <p:nvPr/>
        </p:nvPicPr>
        <p:blipFill>
          <a:blip r:embed="rId11"/>
          <a:stretch>
            <a:fillRect/>
          </a:stretch>
        </p:blipFill>
        <p:spPr>
          <a:xfrm>
            <a:off x="7165839" y="6070571"/>
            <a:ext cx="1741824" cy="303071"/>
          </a:xfrm>
          <a:prstGeom prst="rect">
            <a:avLst/>
          </a:prstGeom>
          <a:ln>
            <a:noFill/>
          </a:ln>
        </p:spPr>
      </p:pic>
      <p:pic>
        <p:nvPicPr>
          <p:cNvPr id="50" name="Picture 49"/>
          <p:cNvPicPr/>
          <p:nvPr/>
        </p:nvPicPr>
        <p:blipFill>
          <a:blip r:embed="rId12"/>
          <a:stretch>
            <a:fillRect/>
          </a:stretch>
        </p:blipFill>
        <p:spPr>
          <a:xfrm>
            <a:off x="1783296" y="5939936"/>
            <a:ext cx="1451520" cy="414764"/>
          </a:xfrm>
          <a:prstGeom prst="rect">
            <a:avLst/>
          </a:prstGeom>
          <a:ln>
            <a:noFill/>
          </a:ln>
        </p:spPr>
      </p:pic>
      <p:pic>
        <p:nvPicPr>
          <p:cNvPr id="51" name="Picture 50"/>
          <p:cNvPicPr/>
          <p:nvPr/>
        </p:nvPicPr>
        <p:blipFill>
          <a:blip r:embed="rId13"/>
          <a:stretch>
            <a:fillRect/>
          </a:stretch>
        </p:blipFill>
        <p:spPr>
          <a:xfrm>
            <a:off x="4467547" y="2651874"/>
            <a:ext cx="570158" cy="647946"/>
          </a:xfrm>
          <a:prstGeom prst="rect">
            <a:avLst/>
          </a:prstGeom>
          <a:ln>
            <a:noFill/>
          </a:ln>
        </p:spPr>
      </p:pic>
      <p:pic>
        <p:nvPicPr>
          <p:cNvPr id="52" name="Picture 51"/>
          <p:cNvPicPr/>
          <p:nvPr/>
        </p:nvPicPr>
        <p:blipFill>
          <a:blip r:embed="rId14"/>
          <a:stretch>
            <a:fillRect/>
          </a:stretch>
        </p:blipFill>
        <p:spPr>
          <a:xfrm>
            <a:off x="4769280" y="3733199"/>
            <a:ext cx="1278774" cy="636515"/>
          </a:xfrm>
          <a:prstGeom prst="rect">
            <a:avLst/>
          </a:prstGeom>
          <a:ln>
            <a:noFill/>
          </a:ln>
        </p:spPr>
      </p:pic>
      <p:pic>
        <p:nvPicPr>
          <p:cNvPr id="53" name="Picture 52"/>
          <p:cNvPicPr/>
          <p:nvPr/>
        </p:nvPicPr>
        <p:blipFill>
          <a:blip r:embed="rId15"/>
          <a:stretch>
            <a:fillRect/>
          </a:stretch>
        </p:blipFill>
        <p:spPr>
          <a:xfrm>
            <a:off x="5305803" y="6221453"/>
            <a:ext cx="1127908" cy="556175"/>
          </a:xfrm>
          <a:prstGeom prst="rect">
            <a:avLst/>
          </a:prstGeom>
          <a:ln>
            <a:noFill/>
          </a:ln>
        </p:spPr>
      </p:pic>
      <p:pic>
        <p:nvPicPr>
          <p:cNvPr id="54" name="Picture 53"/>
          <p:cNvPicPr/>
          <p:nvPr/>
        </p:nvPicPr>
        <p:blipFill>
          <a:blip r:embed="rId16"/>
          <a:stretch>
            <a:fillRect/>
          </a:stretch>
        </p:blipFill>
        <p:spPr>
          <a:xfrm>
            <a:off x="176991" y="6387359"/>
            <a:ext cx="1552424" cy="427827"/>
          </a:xfrm>
          <a:prstGeom prst="rect">
            <a:avLst/>
          </a:prstGeom>
          <a:ln>
            <a:noFill/>
          </a:ln>
        </p:spPr>
      </p:pic>
      <p:pic>
        <p:nvPicPr>
          <p:cNvPr id="55" name="Picture 54"/>
          <p:cNvPicPr/>
          <p:nvPr/>
        </p:nvPicPr>
        <p:blipFill>
          <a:blip r:embed="rId17"/>
          <a:stretch>
            <a:fillRect/>
          </a:stretch>
        </p:blipFill>
        <p:spPr>
          <a:xfrm>
            <a:off x="8211456" y="4087217"/>
            <a:ext cx="894097" cy="753106"/>
          </a:xfrm>
          <a:prstGeom prst="rect">
            <a:avLst/>
          </a:prstGeom>
          <a:ln>
            <a:noFill/>
          </a:ln>
        </p:spPr>
      </p:pic>
      <p:pic>
        <p:nvPicPr>
          <p:cNvPr id="56" name="Picture 55"/>
          <p:cNvPicPr/>
          <p:nvPr/>
        </p:nvPicPr>
        <p:blipFill>
          <a:blip r:embed="rId18"/>
          <a:stretch>
            <a:fillRect/>
          </a:stretch>
        </p:blipFill>
        <p:spPr>
          <a:xfrm>
            <a:off x="2073600" y="6387358"/>
            <a:ext cx="1907712" cy="414764"/>
          </a:xfrm>
          <a:prstGeom prst="rect">
            <a:avLst/>
          </a:prstGeom>
          <a:ln>
            <a:noFill/>
          </a:ln>
        </p:spPr>
      </p:pic>
      <p:pic>
        <p:nvPicPr>
          <p:cNvPr id="57" name="Picture 56"/>
          <p:cNvPicPr/>
          <p:nvPr/>
        </p:nvPicPr>
        <p:blipFill>
          <a:blip r:embed="rId19"/>
          <a:stretch>
            <a:fillRect/>
          </a:stretch>
        </p:blipFill>
        <p:spPr>
          <a:xfrm>
            <a:off x="6519921" y="6271747"/>
            <a:ext cx="2518363" cy="489552"/>
          </a:xfrm>
          <a:prstGeom prst="rect">
            <a:avLst/>
          </a:prstGeom>
          <a:ln>
            <a:noFill/>
          </a:ln>
        </p:spPr>
      </p:pic>
      <p:pic>
        <p:nvPicPr>
          <p:cNvPr id="58" name="Picture 57"/>
          <p:cNvPicPr/>
          <p:nvPr/>
        </p:nvPicPr>
        <p:blipFill>
          <a:blip r:embed="rId20"/>
          <a:stretch>
            <a:fillRect/>
          </a:stretch>
        </p:blipFill>
        <p:spPr>
          <a:xfrm>
            <a:off x="3296534" y="5969982"/>
            <a:ext cx="1400905" cy="414764"/>
          </a:xfrm>
          <a:prstGeom prst="rect">
            <a:avLst/>
          </a:prstGeom>
          <a:ln>
            <a:noFill/>
          </a:ln>
        </p:spPr>
      </p:pic>
      <p:pic>
        <p:nvPicPr>
          <p:cNvPr id="59" name="Picture 58"/>
          <p:cNvPicPr/>
          <p:nvPr/>
        </p:nvPicPr>
        <p:blipFill>
          <a:blip r:embed="rId21"/>
          <a:stretch>
            <a:fillRect/>
          </a:stretch>
        </p:blipFill>
        <p:spPr>
          <a:xfrm>
            <a:off x="2289777" y="2115621"/>
            <a:ext cx="712535" cy="787724"/>
          </a:xfrm>
          <a:prstGeom prst="rect">
            <a:avLst/>
          </a:prstGeom>
          <a:ln>
            <a:noFill/>
          </a:ln>
        </p:spPr>
      </p:pic>
      <p:pic>
        <p:nvPicPr>
          <p:cNvPr id="60" name="Picture 59"/>
          <p:cNvPicPr/>
          <p:nvPr/>
        </p:nvPicPr>
        <p:blipFill>
          <a:blip r:embed="rId22"/>
          <a:stretch>
            <a:fillRect/>
          </a:stretch>
        </p:blipFill>
        <p:spPr>
          <a:xfrm>
            <a:off x="1741824" y="2149912"/>
            <a:ext cx="465009" cy="587527"/>
          </a:xfrm>
          <a:prstGeom prst="rect">
            <a:avLst/>
          </a:prstGeom>
          <a:ln>
            <a:noFill/>
          </a:ln>
        </p:spPr>
      </p:pic>
      <p:pic>
        <p:nvPicPr>
          <p:cNvPr id="61" name="Picture 60"/>
          <p:cNvPicPr/>
          <p:nvPr/>
        </p:nvPicPr>
        <p:blipFill>
          <a:blip r:embed="rId23"/>
          <a:stretch>
            <a:fillRect/>
          </a:stretch>
        </p:blipFill>
        <p:spPr>
          <a:xfrm>
            <a:off x="3232204" y="2073818"/>
            <a:ext cx="663552" cy="438931"/>
          </a:xfrm>
          <a:prstGeom prst="rect">
            <a:avLst/>
          </a:prstGeom>
          <a:ln>
            <a:noFill/>
          </a:ln>
        </p:spPr>
      </p:pic>
      <p:pic>
        <p:nvPicPr>
          <p:cNvPr id="62" name="Picture 61"/>
          <p:cNvPicPr/>
          <p:nvPr/>
        </p:nvPicPr>
        <p:blipFill>
          <a:blip r:embed="rId24"/>
          <a:stretch>
            <a:fillRect/>
          </a:stretch>
        </p:blipFill>
        <p:spPr>
          <a:xfrm>
            <a:off x="4144588" y="1945469"/>
            <a:ext cx="580608" cy="663622"/>
          </a:xfrm>
          <a:prstGeom prst="rect">
            <a:avLst/>
          </a:prstGeom>
          <a:ln>
            <a:noFill/>
          </a:ln>
        </p:spPr>
      </p:pic>
      <p:pic>
        <p:nvPicPr>
          <p:cNvPr id="63" name="Picture 62"/>
          <p:cNvPicPr/>
          <p:nvPr/>
        </p:nvPicPr>
        <p:blipFill>
          <a:blip r:embed="rId25"/>
          <a:stretch>
            <a:fillRect/>
          </a:stretch>
        </p:blipFill>
        <p:spPr>
          <a:xfrm>
            <a:off x="8313993" y="2796552"/>
            <a:ext cx="829440" cy="746574"/>
          </a:xfrm>
          <a:prstGeom prst="rect">
            <a:avLst/>
          </a:prstGeom>
          <a:ln>
            <a:noFill/>
          </a:ln>
        </p:spPr>
      </p:pic>
      <p:pic>
        <p:nvPicPr>
          <p:cNvPr id="64" name="Picture 63"/>
          <p:cNvPicPr/>
          <p:nvPr/>
        </p:nvPicPr>
        <p:blipFill>
          <a:blip r:embed="rId26"/>
          <a:stretch>
            <a:fillRect/>
          </a:stretch>
        </p:blipFill>
        <p:spPr>
          <a:xfrm>
            <a:off x="2985984" y="1510458"/>
            <a:ext cx="995328" cy="435012"/>
          </a:xfrm>
          <a:prstGeom prst="rect">
            <a:avLst/>
          </a:prstGeom>
          <a:ln>
            <a:noFill/>
          </a:ln>
        </p:spPr>
      </p:pic>
      <p:pic>
        <p:nvPicPr>
          <p:cNvPr id="65" name="Picture 64"/>
          <p:cNvPicPr/>
          <p:nvPr/>
        </p:nvPicPr>
        <p:blipFill>
          <a:blip r:embed="rId27"/>
          <a:stretch>
            <a:fillRect/>
          </a:stretch>
        </p:blipFill>
        <p:spPr>
          <a:xfrm>
            <a:off x="6933008" y="5570242"/>
            <a:ext cx="2210425" cy="464078"/>
          </a:xfrm>
          <a:prstGeom prst="rect">
            <a:avLst/>
          </a:prstGeom>
          <a:ln>
            <a:noFill/>
          </a:ln>
        </p:spPr>
      </p:pic>
      <p:pic>
        <p:nvPicPr>
          <p:cNvPr id="66" name="Picture 65"/>
          <p:cNvPicPr/>
          <p:nvPr/>
        </p:nvPicPr>
        <p:blipFill>
          <a:blip r:embed="rId28"/>
          <a:stretch>
            <a:fillRect/>
          </a:stretch>
        </p:blipFill>
        <p:spPr>
          <a:xfrm>
            <a:off x="2206833" y="3466378"/>
            <a:ext cx="674002" cy="497716"/>
          </a:xfrm>
          <a:prstGeom prst="rect">
            <a:avLst/>
          </a:prstGeom>
          <a:ln>
            <a:noFill/>
          </a:ln>
        </p:spPr>
      </p:pic>
      <p:pic>
        <p:nvPicPr>
          <p:cNvPr id="67" name="Picture 66"/>
          <p:cNvPicPr/>
          <p:nvPr/>
        </p:nvPicPr>
        <p:blipFill>
          <a:blip r:embed="rId29"/>
          <a:stretch>
            <a:fillRect/>
          </a:stretch>
        </p:blipFill>
        <p:spPr>
          <a:xfrm>
            <a:off x="4064256" y="1539197"/>
            <a:ext cx="1866240" cy="406272"/>
          </a:xfrm>
          <a:prstGeom prst="rect">
            <a:avLst/>
          </a:prstGeom>
          <a:ln>
            <a:noFill/>
          </a:ln>
        </p:spPr>
      </p:pic>
      <p:pic>
        <p:nvPicPr>
          <p:cNvPr id="68" name="Picture 67"/>
          <p:cNvPicPr/>
          <p:nvPr/>
        </p:nvPicPr>
        <p:blipFill>
          <a:blip r:embed="rId30"/>
          <a:stretch>
            <a:fillRect/>
          </a:stretch>
        </p:blipFill>
        <p:spPr>
          <a:xfrm>
            <a:off x="2488320" y="4728304"/>
            <a:ext cx="700452" cy="806993"/>
          </a:xfrm>
          <a:prstGeom prst="rect">
            <a:avLst/>
          </a:prstGeom>
          <a:ln>
            <a:noFill/>
          </a:ln>
        </p:spPr>
      </p:pic>
      <p:pic>
        <p:nvPicPr>
          <p:cNvPr id="69" name="Picture 68"/>
          <p:cNvPicPr/>
          <p:nvPr/>
        </p:nvPicPr>
        <p:blipFill>
          <a:blip r:embed="rId31"/>
          <a:stretch>
            <a:fillRect/>
          </a:stretch>
        </p:blipFill>
        <p:spPr>
          <a:xfrm>
            <a:off x="2073600" y="2936003"/>
            <a:ext cx="829440" cy="414764"/>
          </a:xfrm>
          <a:prstGeom prst="rect">
            <a:avLst/>
          </a:prstGeom>
          <a:ln>
            <a:noFill/>
          </a:ln>
        </p:spPr>
      </p:pic>
      <p:pic>
        <p:nvPicPr>
          <p:cNvPr id="70" name="Picture 69"/>
          <p:cNvPicPr/>
          <p:nvPr/>
        </p:nvPicPr>
        <p:blipFill>
          <a:blip r:embed="rId32"/>
          <a:stretch>
            <a:fillRect/>
          </a:stretch>
        </p:blipFill>
        <p:spPr>
          <a:xfrm>
            <a:off x="1741824" y="4727651"/>
            <a:ext cx="675308" cy="663622"/>
          </a:xfrm>
          <a:prstGeom prst="rect">
            <a:avLst/>
          </a:prstGeom>
          <a:ln>
            <a:noFill/>
          </a:ln>
        </p:spPr>
      </p:pic>
      <p:pic>
        <p:nvPicPr>
          <p:cNvPr id="71" name="Picture 70"/>
          <p:cNvPicPr/>
          <p:nvPr/>
        </p:nvPicPr>
        <p:blipFill>
          <a:blip r:embed="rId33"/>
          <a:stretch>
            <a:fillRect/>
          </a:stretch>
        </p:blipFill>
        <p:spPr>
          <a:xfrm>
            <a:off x="82944" y="4820075"/>
            <a:ext cx="663552" cy="654804"/>
          </a:xfrm>
          <a:prstGeom prst="rect">
            <a:avLst/>
          </a:prstGeom>
          <a:ln>
            <a:noFill/>
          </a:ln>
        </p:spPr>
      </p:pic>
      <p:pic>
        <p:nvPicPr>
          <p:cNvPr id="72" name="Picture 71"/>
          <p:cNvPicPr/>
          <p:nvPr/>
        </p:nvPicPr>
        <p:blipFill>
          <a:blip r:embed="rId34"/>
          <a:stretch>
            <a:fillRect/>
          </a:stretch>
        </p:blipFill>
        <p:spPr>
          <a:xfrm>
            <a:off x="90128" y="4044434"/>
            <a:ext cx="739312" cy="751800"/>
          </a:xfrm>
          <a:prstGeom prst="rect">
            <a:avLst/>
          </a:prstGeom>
          <a:ln>
            <a:noFill/>
          </a:ln>
        </p:spPr>
      </p:pic>
      <p:pic>
        <p:nvPicPr>
          <p:cNvPr id="73" name="Picture 72"/>
          <p:cNvPicPr/>
          <p:nvPr/>
        </p:nvPicPr>
        <p:blipFill>
          <a:blip r:embed="rId35"/>
          <a:stretch>
            <a:fillRect/>
          </a:stretch>
        </p:blipFill>
        <p:spPr>
          <a:xfrm>
            <a:off x="5806080" y="2041159"/>
            <a:ext cx="1437805" cy="414764"/>
          </a:xfrm>
          <a:prstGeom prst="rect">
            <a:avLst/>
          </a:prstGeom>
          <a:ln>
            <a:noFill/>
          </a:ln>
        </p:spPr>
      </p:pic>
      <p:pic>
        <p:nvPicPr>
          <p:cNvPr id="74" name="Picture 73"/>
          <p:cNvPicPr/>
          <p:nvPr/>
        </p:nvPicPr>
        <p:blipFill>
          <a:blip r:embed="rId36"/>
          <a:stretch>
            <a:fillRect/>
          </a:stretch>
        </p:blipFill>
        <p:spPr>
          <a:xfrm>
            <a:off x="5856369" y="2621828"/>
            <a:ext cx="758905" cy="742655"/>
          </a:xfrm>
          <a:prstGeom prst="rect">
            <a:avLst/>
          </a:prstGeom>
          <a:ln>
            <a:noFill/>
          </a:ln>
        </p:spPr>
      </p:pic>
      <p:pic>
        <p:nvPicPr>
          <p:cNvPr id="75" name="Picture 74"/>
          <p:cNvPicPr/>
          <p:nvPr/>
        </p:nvPicPr>
        <p:blipFill>
          <a:blip r:embed="rId37"/>
          <a:stretch>
            <a:fillRect/>
          </a:stretch>
        </p:blipFill>
        <p:spPr>
          <a:xfrm>
            <a:off x="2405376" y="5581672"/>
            <a:ext cx="1568099" cy="307970"/>
          </a:xfrm>
          <a:prstGeom prst="rect">
            <a:avLst/>
          </a:prstGeom>
          <a:ln>
            <a:noFill/>
          </a:ln>
        </p:spPr>
      </p:pic>
      <p:pic>
        <p:nvPicPr>
          <p:cNvPr id="76" name="Picture 75"/>
          <p:cNvPicPr/>
          <p:nvPr/>
        </p:nvPicPr>
        <p:blipFill>
          <a:blip r:embed="rId38"/>
          <a:stretch>
            <a:fillRect/>
          </a:stretch>
        </p:blipFill>
        <p:spPr>
          <a:xfrm>
            <a:off x="1034514" y="1105165"/>
            <a:ext cx="674655" cy="608429"/>
          </a:xfrm>
          <a:prstGeom prst="rect">
            <a:avLst/>
          </a:prstGeom>
          <a:ln>
            <a:noFill/>
          </a:ln>
        </p:spPr>
      </p:pic>
      <p:pic>
        <p:nvPicPr>
          <p:cNvPr id="77" name="Picture 76"/>
          <p:cNvPicPr/>
          <p:nvPr/>
        </p:nvPicPr>
        <p:blipFill>
          <a:blip r:embed="rId39"/>
          <a:stretch>
            <a:fillRect/>
          </a:stretch>
        </p:blipFill>
        <p:spPr>
          <a:xfrm>
            <a:off x="2985984" y="2571534"/>
            <a:ext cx="748782" cy="479754"/>
          </a:xfrm>
          <a:prstGeom prst="rect">
            <a:avLst/>
          </a:prstGeom>
          <a:ln>
            <a:noFill/>
          </a:ln>
        </p:spPr>
      </p:pic>
      <p:pic>
        <p:nvPicPr>
          <p:cNvPr id="78" name="Picture 77"/>
          <p:cNvPicPr/>
          <p:nvPr/>
        </p:nvPicPr>
        <p:blipFill>
          <a:blip r:embed="rId40"/>
          <a:stretch>
            <a:fillRect/>
          </a:stretch>
        </p:blipFill>
        <p:spPr>
          <a:xfrm>
            <a:off x="3018639" y="3848483"/>
            <a:ext cx="829440" cy="663622"/>
          </a:xfrm>
          <a:prstGeom prst="rect">
            <a:avLst/>
          </a:prstGeom>
          <a:ln>
            <a:noFill/>
          </a:ln>
        </p:spPr>
      </p:pic>
      <p:pic>
        <p:nvPicPr>
          <p:cNvPr id="79" name="Picture 78"/>
          <p:cNvPicPr/>
          <p:nvPr/>
        </p:nvPicPr>
        <p:blipFill>
          <a:blip r:embed="rId41"/>
          <a:stretch>
            <a:fillRect/>
          </a:stretch>
        </p:blipFill>
        <p:spPr>
          <a:xfrm>
            <a:off x="7553782" y="4105506"/>
            <a:ext cx="557096" cy="537233"/>
          </a:xfrm>
          <a:prstGeom prst="rect">
            <a:avLst/>
          </a:prstGeom>
          <a:ln>
            <a:noFill/>
          </a:ln>
        </p:spPr>
      </p:pic>
      <p:pic>
        <p:nvPicPr>
          <p:cNvPr id="80" name="Picture 79"/>
          <p:cNvPicPr/>
          <p:nvPr/>
        </p:nvPicPr>
        <p:blipFill>
          <a:blip r:embed="rId42"/>
          <a:stretch>
            <a:fillRect/>
          </a:stretch>
        </p:blipFill>
        <p:spPr>
          <a:xfrm>
            <a:off x="5020398" y="4512105"/>
            <a:ext cx="1730721" cy="326912"/>
          </a:xfrm>
          <a:prstGeom prst="rect">
            <a:avLst/>
          </a:prstGeom>
          <a:ln>
            <a:noFill/>
          </a:ln>
        </p:spPr>
      </p:pic>
      <p:pic>
        <p:nvPicPr>
          <p:cNvPr id="81" name="Picture 80"/>
          <p:cNvPicPr/>
          <p:nvPr/>
        </p:nvPicPr>
        <p:blipFill>
          <a:blip r:embed="rId43"/>
          <a:stretch>
            <a:fillRect/>
          </a:stretch>
        </p:blipFill>
        <p:spPr>
          <a:xfrm>
            <a:off x="4911330" y="4839017"/>
            <a:ext cx="1492992" cy="497716"/>
          </a:xfrm>
          <a:prstGeom prst="rect">
            <a:avLst/>
          </a:prstGeom>
          <a:ln>
            <a:noFill/>
          </a:ln>
        </p:spPr>
      </p:pic>
      <p:pic>
        <p:nvPicPr>
          <p:cNvPr id="82" name="Picture 81"/>
          <p:cNvPicPr/>
          <p:nvPr/>
        </p:nvPicPr>
        <p:blipFill>
          <a:blip r:embed="rId44"/>
          <a:stretch>
            <a:fillRect/>
          </a:stretch>
        </p:blipFill>
        <p:spPr>
          <a:xfrm>
            <a:off x="3882040" y="1071200"/>
            <a:ext cx="1584100" cy="500656"/>
          </a:xfrm>
          <a:prstGeom prst="rect">
            <a:avLst/>
          </a:prstGeom>
          <a:ln>
            <a:noFill/>
          </a:ln>
        </p:spPr>
      </p:pic>
      <p:pic>
        <p:nvPicPr>
          <p:cNvPr id="83" name="Picture 82"/>
          <p:cNvPicPr/>
          <p:nvPr/>
        </p:nvPicPr>
        <p:blipFill>
          <a:blip r:embed="rId45"/>
          <a:stretch>
            <a:fillRect/>
          </a:stretch>
        </p:blipFill>
        <p:spPr>
          <a:xfrm>
            <a:off x="4561920" y="3326926"/>
            <a:ext cx="559382" cy="405946"/>
          </a:xfrm>
          <a:prstGeom prst="rect">
            <a:avLst/>
          </a:prstGeom>
          <a:ln>
            <a:noFill/>
          </a:ln>
        </p:spPr>
      </p:pic>
      <p:pic>
        <p:nvPicPr>
          <p:cNvPr id="84" name="Picture 83"/>
          <p:cNvPicPr/>
          <p:nvPr/>
        </p:nvPicPr>
        <p:blipFill>
          <a:blip r:embed="rId46"/>
          <a:stretch>
            <a:fillRect/>
          </a:stretch>
        </p:blipFill>
        <p:spPr>
          <a:xfrm>
            <a:off x="29716" y="1703470"/>
            <a:ext cx="799724" cy="663622"/>
          </a:xfrm>
          <a:prstGeom prst="rect">
            <a:avLst/>
          </a:prstGeom>
          <a:ln>
            <a:noFill/>
          </a:ln>
        </p:spPr>
      </p:pic>
      <p:pic>
        <p:nvPicPr>
          <p:cNvPr id="85" name="Picture 84"/>
          <p:cNvPicPr/>
          <p:nvPr/>
        </p:nvPicPr>
        <p:blipFill>
          <a:blip r:embed="rId47"/>
          <a:stretch>
            <a:fillRect/>
          </a:stretch>
        </p:blipFill>
        <p:spPr>
          <a:xfrm>
            <a:off x="82944" y="1039848"/>
            <a:ext cx="995328" cy="663622"/>
          </a:xfrm>
          <a:prstGeom prst="rect">
            <a:avLst/>
          </a:prstGeom>
          <a:ln>
            <a:noFill/>
          </a:ln>
        </p:spPr>
      </p:pic>
      <p:pic>
        <p:nvPicPr>
          <p:cNvPr id="86" name="Picture 85"/>
          <p:cNvPicPr/>
          <p:nvPr/>
        </p:nvPicPr>
        <p:blipFill>
          <a:blip r:embed="rId48"/>
          <a:stretch>
            <a:fillRect/>
          </a:stretch>
        </p:blipFill>
        <p:spPr>
          <a:xfrm>
            <a:off x="6866392" y="3955277"/>
            <a:ext cx="622080" cy="622145"/>
          </a:xfrm>
          <a:prstGeom prst="rect">
            <a:avLst/>
          </a:prstGeom>
          <a:ln>
            <a:noFill/>
          </a:ln>
        </p:spPr>
      </p:pic>
      <p:pic>
        <p:nvPicPr>
          <p:cNvPr id="87" name="Picture 86"/>
          <p:cNvPicPr/>
          <p:nvPr/>
        </p:nvPicPr>
        <p:blipFill>
          <a:blip r:embed="rId49"/>
          <a:stretch>
            <a:fillRect/>
          </a:stretch>
        </p:blipFill>
        <p:spPr>
          <a:xfrm>
            <a:off x="59106" y="3250178"/>
            <a:ext cx="521502" cy="648599"/>
          </a:xfrm>
          <a:prstGeom prst="rect">
            <a:avLst/>
          </a:prstGeom>
          <a:ln>
            <a:noFill/>
          </a:ln>
        </p:spPr>
      </p:pic>
      <p:pic>
        <p:nvPicPr>
          <p:cNvPr id="88" name="Picture 87"/>
          <p:cNvPicPr/>
          <p:nvPr/>
        </p:nvPicPr>
        <p:blipFill>
          <a:blip r:embed="rId50"/>
          <a:stretch>
            <a:fillRect/>
          </a:stretch>
        </p:blipFill>
        <p:spPr>
          <a:xfrm>
            <a:off x="6875862" y="4622491"/>
            <a:ext cx="555137" cy="575117"/>
          </a:xfrm>
          <a:prstGeom prst="rect">
            <a:avLst/>
          </a:prstGeom>
          <a:ln>
            <a:noFill/>
          </a:ln>
        </p:spPr>
      </p:pic>
      <p:pic>
        <p:nvPicPr>
          <p:cNvPr id="89" name="Picture 88"/>
          <p:cNvPicPr/>
          <p:nvPr/>
        </p:nvPicPr>
        <p:blipFill>
          <a:blip r:embed="rId51"/>
          <a:stretch>
            <a:fillRect/>
          </a:stretch>
        </p:blipFill>
        <p:spPr>
          <a:xfrm>
            <a:off x="4846020" y="1945470"/>
            <a:ext cx="912384" cy="709017"/>
          </a:xfrm>
          <a:prstGeom prst="rect">
            <a:avLst/>
          </a:prstGeom>
          <a:ln>
            <a:noFill/>
          </a:ln>
        </p:spPr>
      </p:pic>
      <p:pic>
        <p:nvPicPr>
          <p:cNvPr id="90" name="Picture 89"/>
          <p:cNvPicPr/>
          <p:nvPr/>
        </p:nvPicPr>
        <p:blipFill>
          <a:blip r:embed="rId52"/>
          <a:stretch>
            <a:fillRect/>
          </a:stretch>
        </p:blipFill>
        <p:spPr>
          <a:xfrm>
            <a:off x="5988295" y="1576102"/>
            <a:ext cx="1280734" cy="373287"/>
          </a:xfrm>
          <a:prstGeom prst="rect">
            <a:avLst/>
          </a:prstGeom>
          <a:ln>
            <a:noFill/>
          </a:ln>
        </p:spPr>
      </p:pic>
      <p:pic>
        <p:nvPicPr>
          <p:cNvPr id="91" name="Picture 90"/>
          <p:cNvPicPr/>
          <p:nvPr/>
        </p:nvPicPr>
        <p:blipFill>
          <a:blip r:embed="rId53"/>
          <a:stretch>
            <a:fillRect/>
          </a:stretch>
        </p:blipFill>
        <p:spPr>
          <a:xfrm>
            <a:off x="937529" y="4316153"/>
            <a:ext cx="1912610" cy="465058"/>
          </a:xfrm>
          <a:prstGeom prst="rect">
            <a:avLst/>
          </a:prstGeom>
          <a:ln>
            <a:noFill/>
          </a:ln>
        </p:spPr>
      </p:pic>
      <p:pic>
        <p:nvPicPr>
          <p:cNvPr id="92" name="Picture 91"/>
          <p:cNvPicPr/>
          <p:nvPr/>
        </p:nvPicPr>
        <p:blipFill>
          <a:blip r:embed="rId54"/>
          <a:stretch>
            <a:fillRect/>
          </a:stretch>
        </p:blipFill>
        <p:spPr>
          <a:xfrm>
            <a:off x="97965" y="2601253"/>
            <a:ext cx="1477971" cy="666561"/>
          </a:xfrm>
          <a:prstGeom prst="rect">
            <a:avLst/>
          </a:prstGeom>
          <a:ln>
            <a:noFill/>
          </a:ln>
        </p:spPr>
      </p:pic>
      <p:pic>
        <p:nvPicPr>
          <p:cNvPr id="93" name="Picture 92"/>
          <p:cNvPicPr/>
          <p:nvPr/>
        </p:nvPicPr>
        <p:blipFill>
          <a:blip r:embed="rId55"/>
          <a:stretch>
            <a:fillRect/>
          </a:stretch>
        </p:blipFill>
        <p:spPr>
          <a:xfrm>
            <a:off x="4744462" y="5540196"/>
            <a:ext cx="1775459" cy="580669"/>
          </a:xfrm>
          <a:prstGeom prst="rect">
            <a:avLst/>
          </a:prstGeom>
          <a:ln>
            <a:noFill/>
          </a:ln>
        </p:spPr>
      </p:pic>
      <p:pic>
        <p:nvPicPr>
          <p:cNvPr id="94" name="Picture 93"/>
          <p:cNvPicPr/>
          <p:nvPr/>
        </p:nvPicPr>
        <p:blipFill>
          <a:blip r:embed="rId56"/>
          <a:stretch>
            <a:fillRect/>
          </a:stretch>
        </p:blipFill>
        <p:spPr>
          <a:xfrm>
            <a:off x="3300126" y="4678010"/>
            <a:ext cx="776539" cy="793276"/>
          </a:xfrm>
          <a:prstGeom prst="rect">
            <a:avLst/>
          </a:prstGeom>
          <a:ln>
            <a:noFill/>
          </a:ln>
        </p:spPr>
      </p:pic>
      <p:pic>
        <p:nvPicPr>
          <p:cNvPr id="95" name="Picture 94"/>
          <p:cNvPicPr/>
          <p:nvPr/>
        </p:nvPicPr>
        <p:blipFill>
          <a:blip r:embed="rId57"/>
          <a:stretch>
            <a:fillRect/>
          </a:stretch>
        </p:blipFill>
        <p:spPr>
          <a:xfrm>
            <a:off x="3931023" y="3503936"/>
            <a:ext cx="912384" cy="709017"/>
          </a:xfrm>
          <a:prstGeom prst="rect">
            <a:avLst/>
          </a:prstGeom>
          <a:ln>
            <a:noFill/>
          </a:ln>
        </p:spPr>
      </p:pic>
      <p:pic>
        <p:nvPicPr>
          <p:cNvPr id="96" name="Picture 95"/>
          <p:cNvPicPr/>
          <p:nvPr/>
        </p:nvPicPr>
        <p:blipFill>
          <a:blip r:embed="rId58"/>
          <a:stretch>
            <a:fillRect/>
          </a:stretch>
        </p:blipFill>
        <p:spPr>
          <a:xfrm>
            <a:off x="1774479" y="3898777"/>
            <a:ext cx="1254610" cy="633576"/>
          </a:xfrm>
          <a:prstGeom prst="rect">
            <a:avLst/>
          </a:prstGeom>
          <a:ln>
            <a:noFill/>
          </a:ln>
        </p:spPr>
      </p:pic>
      <p:pic>
        <p:nvPicPr>
          <p:cNvPr id="97" name="Picture 96"/>
          <p:cNvPicPr/>
          <p:nvPr/>
        </p:nvPicPr>
        <p:blipFill>
          <a:blip r:embed="rId59"/>
          <a:stretch>
            <a:fillRect/>
          </a:stretch>
        </p:blipFill>
        <p:spPr>
          <a:xfrm>
            <a:off x="5167999" y="2737440"/>
            <a:ext cx="605426" cy="706404"/>
          </a:xfrm>
          <a:prstGeom prst="rect">
            <a:avLst/>
          </a:prstGeom>
          <a:ln>
            <a:noFill/>
          </a:ln>
        </p:spPr>
      </p:pic>
      <p:pic>
        <p:nvPicPr>
          <p:cNvPr id="98" name="Picture 97"/>
          <p:cNvPicPr/>
          <p:nvPr/>
        </p:nvPicPr>
        <p:blipFill>
          <a:blip r:embed="rId60"/>
          <a:stretch>
            <a:fillRect/>
          </a:stretch>
        </p:blipFill>
        <p:spPr>
          <a:xfrm>
            <a:off x="7403895" y="1010456"/>
            <a:ext cx="1604346" cy="797848"/>
          </a:xfrm>
          <a:prstGeom prst="rect">
            <a:avLst/>
          </a:prstGeom>
          <a:ln>
            <a:noFill/>
          </a:ln>
        </p:spPr>
      </p:pic>
      <p:pic>
        <p:nvPicPr>
          <p:cNvPr id="99" name="Picture 98"/>
          <p:cNvPicPr/>
          <p:nvPr/>
        </p:nvPicPr>
        <p:blipFill>
          <a:blip r:embed="rId61"/>
          <a:stretch>
            <a:fillRect/>
          </a:stretch>
        </p:blipFill>
        <p:spPr>
          <a:xfrm>
            <a:off x="8313993" y="2110069"/>
            <a:ext cx="746496" cy="731551"/>
          </a:xfrm>
          <a:prstGeom prst="rect">
            <a:avLst/>
          </a:prstGeom>
          <a:ln>
            <a:noFill/>
          </a:ln>
        </p:spPr>
      </p:pic>
      <p:pic>
        <p:nvPicPr>
          <p:cNvPr id="100" name="Picture 99"/>
          <p:cNvPicPr/>
          <p:nvPr/>
        </p:nvPicPr>
        <p:blipFill>
          <a:blip r:embed="rId62"/>
          <a:stretch>
            <a:fillRect/>
          </a:stretch>
        </p:blipFill>
        <p:spPr>
          <a:xfrm>
            <a:off x="1492992" y="5398458"/>
            <a:ext cx="576363" cy="491185"/>
          </a:xfrm>
          <a:prstGeom prst="rect">
            <a:avLst/>
          </a:prstGeom>
          <a:ln>
            <a:noFill/>
          </a:ln>
        </p:spPr>
      </p:pic>
      <p:pic>
        <p:nvPicPr>
          <p:cNvPr id="101" name="Picture 100"/>
          <p:cNvPicPr/>
          <p:nvPr/>
        </p:nvPicPr>
        <p:blipFill>
          <a:blip r:embed="rId63"/>
          <a:stretch>
            <a:fillRect/>
          </a:stretch>
        </p:blipFill>
        <p:spPr>
          <a:xfrm>
            <a:off x="794172" y="4792968"/>
            <a:ext cx="987491" cy="551276"/>
          </a:xfrm>
          <a:prstGeom prst="rect">
            <a:avLst/>
          </a:prstGeom>
          <a:ln>
            <a:noFill/>
          </a:ln>
        </p:spPr>
      </p:pic>
      <p:pic>
        <p:nvPicPr>
          <p:cNvPr id="102" name="Picture 101"/>
          <p:cNvPicPr/>
          <p:nvPr/>
        </p:nvPicPr>
        <p:blipFill>
          <a:blip r:embed="rId64"/>
          <a:stretch>
            <a:fillRect/>
          </a:stretch>
        </p:blipFill>
        <p:spPr>
          <a:xfrm>
            <a:off x="6019971" y="3397142"/>
            <a:ext cx="1294122" cy="537886"/>
          </a:xfrm>
          <a:prstGeom prst="rect">
            <a:avLst/>
          </a:prstGeom>
          <a:ln>
            <a:noFill/>
          </a:ln>
        </p:spPr>
      </p:pic>
      <p:pic>
        <p:nvPicPr>
          <p:cNvPr id="103" name="Picture 102"/>
          <p:cNvPicPr/>
          <p:nvPr/>
        </p:nvPicPr>
        <p:blipFill>
          <a:blip r:embed="rId65"/>
          <a:stretch>
            <a:fillRect/>
          </a:stretch>
        </p:blipFill>
        <p:spPr>
          <a:xfrm>
            <a:off x="7399650" y="2174406"/>
            <a:ext cx="815725" cy="503921"/>
          </a:xfrm>
          <a:prstGeom prst="rect">
            <a:avLst/>
          </a:prstGeom>
          <a:ln>
            <a:noFill/>
          </a:ln>
        </p:spPr>
      </p:pic>
      <p:pic>
        <p:nvPicPr>
          <p:cNvPr id="104" name="Picture 103"/>
          <p:cNvPicPr/>
          <p:nvPr/>
        </p:nvPicPr>
        <p:blipFill>
          <a:blip r:embed="rId66"/>
          <a:stretch>
            <a:fillRect/>
          </a:stretch>
        </p:blipFill>
        <p:spPr>
          <a:xfrm>
            <a:off x="626978" y="3110727"/>
            <a:ext cx="1280734" cy="456240"/>
          </a:xfrm>
          <a:prstGeom prst="rect">
            <a:avLst/>
          </a:prstGeom>
          <a:ln>
            <a:noFill/>
          </a:ln>
        </p:spPr>
      </p:pic>
      <p:pic>
        <p:nvPicPr>
          <p:cNvPr id="105" name="Picture 104"/>
          <p:cNvPicPr/>
          <p:nvPr/>
        </p:nvPicPr>
        <p:blipFill>
          <a:blip r:embed="rId67"/>
          <a:stretch>
            <a:fillRect/>
          </a:stretch>
        </p:blipFill>
        <p:spPr>
          <a:xfrm>
            <a:off x="6650541" y="2538875"/>
            <a:ext cx="746496" cy="735144"/>
          </a:xfrm>
          <a:prstGeom prst="rect">
            <a:avLst/>
          </a:prstGeom>
          <a:ln>
            <a:noFill/>
          </a:ln>
        </p:spPr>
      </p:pic>
      <p:pic>
        <p:nvPicPr>
          <p:cNvPr id="106" name="Picture 105"/>
          <p:cNvPicPr/>
          <p:nvPr/>
        </p:nvPicPr>
        <p:blipFill>
          <a:blip r:embed="rId68"/>
          <a:stretch>
            <a:fillRect/>
          </a:stretch>
        </p:blipFill>
        <p:spPr>
          <a:xfrm>
            <a:off x="7414671" y="2645669"/>
            <a:ext cx="912384" cy="574464"/>
          </a:xfrm>
          <a:prstGeom prst="rect">
            <a:avLst/>
          </a:prstGeom>
          <a:ln>
            <a:noFill/>
          </a:ln>
        </p:spPr>
      </p:pic>
      <p:pic>
        <p:nvPicPr>
          <p:cNvPr id="107" name="Picture 106"/>
          <p:cNvPicPr/>
          <p:nvPr/>
        </p:nvPicPr>
        <p:blipFill>
          <a:blip r:embed="rId69"/>
          <a:stretch>
            <a:fillRect/>
          </a:stretch>
        </p:blipFill>
        <p:spPr>
          <a:xfrm>
            <a:off x="748455" y="3721115"/>
            <a:ext cx="1340166" cy="325932"/>
          </a:xfrm>
          <a:prstGeom prst="rect">
            <a:avLst/>
          </a:prstGeom>
          <a:ln>
            <a:noFill/>
          </a:ln>
        </p:spPr>
      </p:pic>
      <p:pic>
        <p:nvPicPr>
          <p:cNvPr id="108" name="Picture 107"/>
          <p:cNvPicPr/>
          <p:nvPr/>
        </p:nvPicPr>
        <p:blipFill>
          <a:blip r:embed="rId70"/>
          <a:stretch>
            <a:fillRect/>
          </a:stretch>
        </p:blipFill>
        <p:spPr>
          <a:xfrm>
            <a:off x="497664" y="6005254"/>
            <a:ext cx="847074" cy="382105"/>
          </a:xfrm>
          <a:prstGeom prst="rect">
            <a:avLst/>
          </a:prstGeom>
          <a:ln>
            <a:noFill/>
          </a:ln>
        </p:spPr>
      </p:pic>
      <p:pic>
        <p:nvPicPr>
          <p:cNvPr id="109" name="Picture 108"/>
          <p:cNvPicPr/>
          <p:nvPr/>
        </p:nvPicPr>
        <p:blipFill>
          <a:blip r:embed="rId71"/>
          <a:stretch>
            <a:fillRect/>
          </a:stretch>
        </p:blipFill>
        <p:spPr>
          <a:xfrm>
            <a:off x="8312034" y="4896822"/>
            <a:ext cx="685104" cy="661989"/>
          </a:xfrm>
          <a:prstGeom prst="rect">
            <a:avLst/>
          </a:prstGeom>
          <a:ln>
            <a:noFill/>
          </a:ln>
        </p:spPr>
      </p:pic>
      <p:pic>
        <p:nvPicPr>
          <p:cNvPr id="110" name="Picture 109"/>
          <p:cNvPicPr/>
          <p:nvPr/>
        </p:nvPicPr>
        <p:blipFill>
          <a:blip r:embed="rId72"/>
          <a:stretch>
            <a:fillRect/>
          </a:stretch>
        </p:blipFill>
        <p:spPr>
          <a:xfrm>
            <a:off x="7474103" y="4775006"/>
            <a:ext cx="737353" cy="737430"/>
          </a:xfrm>
          <a:prstGeom prst="rect">
            <a:avLst/>
          </a:prstGeom>
          <a:ln>
            <a:noFill/>
          </a:ln>
        </p:spPr>
      </p:pic>
      <p:pic>
        <p:nvPicPr>
          <p:cNvPr id="111" name="Picture 110"/>
          <p:cNvPicPr/>
          <p:nvPr/>
        </p:nvPicPr>
        <p:blipFill>
          <a:blip r:embed="rId73"/>
          <a:stretch>
            <a:fillRect/>
          </a:stretch>
        </p:blipFill>
        <p:spPr>
          <a:xfrm>
            <a:off x="4230144" y="5276315"/>
            <a:ext cx="1645165" cy="267147"/>
          </a:xfrm>
          <a:prstGeom prst="rect">
            <a:avLst/>
          </a:prstGeom>
          <a:ln>
            <a:noFill/>
          </a:ln>
        </p:spPr>
      </p:pic>
      <p:pic>
        <p:nvPicPr>
          <p:cNvPr id="112" name="Picture 111"/>
          <p:cNvPicPr/>
          <p:nvPr/>
        </p:nvPicPr>
        <p:blipFill>
          <a:blip r:embed="rId74"/>
          <a:stretch>
            <a:fillRect/>
          </a:stretch>
        </p:blipFill>
        <p:spPr>
          <a:xfrm>
            <a:off x="6335746" y="5013740"/>
            <a:ext cx="664205" cy="659703"/>
          </a:xfrm>
          <a:prstGeom prst="rect">
            <a:avLst/>
          </a:prstGeom>
          <a:ln>
            <a:noFill/>
          </a:ln>
        </p:spPr>
      </p:pic>
      <p:pic>
        <p:nvPicPr>
          <p:cNvPr id="113" name="Picture 112"/>
          <p:cNvPicPr/>
          <p:nvPr/>
        </p:nvPicPr>
        <p:blipFill>
          <a:blip r:embed="rId75"/>
          <a:stretch>
            <a:fillRect/>
          </a:stretch>
        </p:blipFill>
        <p:spPr>
          <a:xfrm>
            <a:off x="5424015" y="4114650"/>
            <a:ext cx="1363678" cy="364796"/>
          </a:xfrm>
          <a:prstGeom prst="rect">
            <a:avLst/>
          </a:prstGeom>
          <a:ln>
            <a:noFill/>
          </a:ln>
        </p:spPr>
      </p:pic>
      <p:pic>
        <p:nvPicPr>
          <p:cNvPr id="114" name="Picture 113"/>
          <p:cNvPicPr/>
          <p:nvPr/>
        </p:nvPicPr>
        <p:blipFill>
          <a:blip r:embed="rId76"/>
          <a:stretch>
            <a:fillRect/>
          </a:stretch>
        </p:blipFill>
        <p:spPr>
          <a:xfrm>
            <a:off x="7630848" y="3617261"/>
            <a:ext cx="1446622" cy="429460"/>
          </a:xfrm>
          <a:prstGeom prst="rect">
            <a:avLst/>
          </a:prstGeom>
          <a:ln>
            <a:noFill/>
          </a:ln>
        </p:spPr>
      </p:pic>
      <p:pic>
        <p:nvPicPr>
          <p:cNvPr id="115" name="Picture 114"/>
          <p:cNvPicPr/>
          <p:nvPr/>
        </p:nvPicPr>
        <p:blipFill>
          <a:blip r:embed="rId77"/>
          <a:stretch>
            <a:fillRect/>
          </a:stretch>
        </p:blipFill>
        <p:spPr>
          <a:xfrm>
            <a:off x="7133184" y="3294594"/>
            <a:ext cx="1179176" cy="248532"/>
          </a:xfrm>
          <a:prstGeom prst="rect">
            <a:avLst/>
          </a:prstGeom>
          <a:ln>
            <a:noFill/>
          </a:ln>
        </p:spPr>
      </p:pic>
      <p:pic>
        <p:nvPicPr>
          <p:cNvPr id="116" name="Picture 115"/>
          <p:cNvPicPr/>
          <p:nvPr/>
        </p:nvPicPr>
        <p:blipFill>
          <a:blip r:embed="rId78"/>
          <a:stretch>
            <a:fillRect/>
          </a:stretch>
        </p:blipFill>
        <p:spPr>
          <a:xfrm>
            <a:off x="1709169" y="1493149"/>
            <a:ext cx="1114846" cy="541479"/>
          </a:xfrm>
          <a:prstGeom prst="rect">
            <a:avLst/>
          </a:prstGeom>
          <a:ln>
            <a:noFill/>
          </a:ln>
        </p:spPr>
      </p:pic>
      <p:pic>
        <p:nvPicPr>
          <p:cNvPr id="117" name="Picture 116"/>
          <p:cNvPicPr/>
          <p:nvPr/>
        </p:nvPicPr>
        <p:blipFill>
          <a:blip r:embed="rId79"/>
          <a:stretch>
            <a:fillRect/>
          </a:stretch>
        </p:blipFill>
        <p:spPr>
          <a:xfrm>
            <a:off x="4109320" y="4313541"/>
            <a:ext cx="842502" cy="846510"/>
          </a:xfrm>
          <a:prstGeom prst="rect">
            <a:avLst/>
          </a:prstGeom>
          <a:ln>
            <a:noFill/>
          </a:ln>
        </p:spPr>
      </p:pic>
      <p:pic>
        <p:nvPicPr>
          <p:cNvPr id="118" name="Picture 117"/>
          <p:cNvPicPr/>
          <p:nvPr/>
        </p:nvPicPr>
        <p:blipFill>
          <a:blip r:embed="rId80"/>
          <a:stretch>
            <a:fillRect/>
          </a:stretch>
        </p:blipFill>
        <p:spPr>
          <a:xfrm>
            <a:off x="3931023" y="6171159"/>
            <a:ext cx="1385230" cy="722080"/>
          </a:xfrm>
          <a:prstGeom prst="rect">
            <a:avLst/>
          </a:prstGeom>
          <a:ln>
            <a:noFill/>
          </a:ln>
        </p:spPr>
      </p:pic>
    </p:spTree>
    <p:extLst>
      <p:ext uri="{BB962C8B-B14F-4D97-AF65-F5344CB8AC3E}">
        <p14:creationId xmlns:p14="http://schemas.microsoft.com/office/powerpoint/2010/main" val="2669981044"/>
      </p:ext>
    </p:extLst>
  </p:cSld>
  <p:clrMapOvr>
    <a:masterClrMapping/>
  </p:clrMapOvr>
  <p:transition xmlns:p14="http://schemas.microsoft.com/office/powerpoint/2010/main" advClick="0" advTm="1000"/>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LIGO and LSC</a:t>
            </a:r>
            <a:endParaRPr lang="en-US" dirty="0"/>
          </a:p>
        </p:txBody>
      </p:sp>
      <p:sp>
        <p:nvSpPr>
          <p:cNvPr id="3" name="Content Placeholder 2"/>
          <p:cNvSpPr>
            <a:spLocks noGrp="1"/>
          </p:cNvSpPr>
          <p:nvPr>
            <p:ph idx="1"/>
          </p:nvPr>
        </p:nvSpPr>
        <p:spPr>
          <a:xfrm>
            <a:off x="191056" y="1213705"/>
            <a:ext cx="4465611" cy="5269343"/>
          </a:xfrm>
        </p:spPr>
        <p:txBody>
          <a:bodyPr>
            <a:normAutofit fontScale="85000" lnSpcReduction="20000"/>
          </a:bodyPr>
          <a:lstStyle/>
          <a:p>
            <a:r>
              <a:rPr lang="en-US" sz="1714" b="1" dirty="0" smtClean="0"/>
              <a:t>The LSC and the LIGO Laboratory together make up “LIGO”. </a:t>
            </a:r>
            <a:r>
              <a:rPr lang="en-US" sz="1920" b="1" dirty="0" smtClean="0"/>
              <a:t/>
            </a:r>
            <a:br>
              <a:rPr lang="en-US" sz="1920" b="1" dirty="0" smtClean="0"/>
            </a:br>
            <a:endParaRPr lang="en-US" sz="1920" b="1" dirty="0" smtClean="0"/>
          </a:p>
          <a:p>
            <a:r>
              <a:rPr lang="en-US" sz="1920" dirty="0" smtClean="0"/>
              <a:t>LSC Mission: The LIGO Scientific Collaboration (LSC) is a </a:t>
            </a:r>
            <a:r>
              <a:rPr lang="en-US" sz="1920" b="1" dirty="0" smtClean="0"/>
              <a:t>self-governing collaboration </a:t>
            </a:r>
            <a:r>
              <a:rPr lang="en-US" sz="1920" dirty="0" smtClean="0"/>
              <a:t>seeking to detect gravitational waves, use them to explore the fundamental physics of gravity, and develop gravitational wave observations as a tool of astronomical discovery.</a:t>
            </a:r>
            <a:r>
              <a:rPr lang="en-US" sz="1920" b="1" dirty="0" smtClean="0"/>
              <a:t/>
            </a:r>
            <a:br>
              <a:rPr lang="en-US" sz="1920" b="1" dirty="0" smtClean="0"/>
            </a:br>
            <a:endParaRPr lang="en-US" sz="1920" b="1" dirty="0" smtClean="0"/>
          </a:p>
          <a:p>
            <a:r>
              <a:rPr lang="en-US" sz="1920" dirty="0" smtClean="0"/>
              <a:t>LSC Responsibilities:</a:t>
            </a:r>
          </a:p>
          <a:p>
            <a:pPr lvl="1"/>
            <a:r>
              <a:rPr lang="en-US" sz="1571" u="sng" dirty="0" smtClean="0"/>
              <a:t>data analysis strategy</a:t>
            </a:r>
            <a:r>
              <a:rPr lang="en-US" sz="1571" dirty="0" smtClean="0"/>
              <a:t>, goals, and timeline, and carry out the data analysis program; </a:t>
            </a:r>
          </a:p>
          <a:p>
            <a:pPr lvl="1"/>
            <a:r>
              <a:rPr lang="en-US" sz="1571" dirty="0" smtClean="0"/>
              <a:t>identify priorities for research and development, and carry out </a:t>
            </a:r>
            <a:r>
              <a:rPr lang="en-US" sz="1571" u="sng" dirty="0" smtClean="0"/>
              <a:t>the R&amp;D program</a:t>
            </a:r>
            <a:r>
              <a:rPr lang="en-US" sz="1571" dirty="0" smtClean="0"/>
              <a:t>; </a:t>
            </a:r>
          </a:p>
          <a:p>
            <a:pPr lvl="1"/>
            <a:r>
              <a:rPr lang="en-US" sz="1571" dirty="0" smtClean="0"/>
              <a:t>carry out a public </a:t>
            </a:r>
            <a:r>
              <a:rPr lang="en-US" sz="1571" u="sng" dirty="0" smtClean="0"/>
              <a:t>outreach</a:t>
            </a:r>
            <a:r>
              <a:rPr lang="en-US" sz="1571" dirty="0" smtClean="0"/>
              <a:t>, and provide educational opportunities for young people; </a:t>
            </a:r>
          </a:p>
          <a:p>
            <a:pPr lvl="1"/>
            <a:r>
              <a:rPr lang="en-US" sz="1571" u="sng" dirty="0" smtClean="0"/>
              <a:t>disseminate the results </a:t>
            </a:r>
            <a:r>
              <a:rPr lang="en-US" sz="1571" dirty="0" smtClean="0"/>
              <a:t>of the data analysis program and the R&amp;D program;</a:t>
            </a:r>
          </a:p>
          <a:p>
            <a:pPr lvl="1"/>
            <a:r>
              <a:rPr lang="en-US" sz="1571" u="sng" dirty="0" smtClean="0"/>
              <a:t>participate in the scientific operations </a:t>
            </a:r>
            <a:r>
              <a:rPr lang="en-US" sz="1571" dirty="0" smtClean="0"/>
              <a:t>of the LIGO detectors;</a:t>
            </a:r>
          </a:p>
          <a:p>
            <a:pPr lvl="1"/>
            <a:r>
              <a:rPr lang="en-US" sz="1571" dirty="0" smtClean="0"/>
              <a:t>perform </a:t>
            </a:r>
            <a:r>
              <a:rPr lang="en-US" sz="1571" u="sng" dirty="0" smtClean="0"/>
              <a:t>internal evaluation </a:t>
            </a:r>
            <a:r>
              <a:rPr lang="en-US" sz="1571" dirty="0" smtClean="0"/>
              <a:t>of progress in data analysis and R&amp;D. </a:t>
            </a:r>
            <a:r>
              <a:rPr lang="en-US" sz="1920" dirty="0" smtClean="0"/>
              <a:t/>
            </a:r>
            <a:br>
              <a:rPr lang="en-US" sz="1920" dirty="0" smtClean="0"/>
            </a:br>
            <a:endParaRPr lang="en-US" sz="1920" dirty="0" smtClean="0"/>
          </a:p>
          <a:p>
            <a:pPr>
              <a:buNone/>
            </a:pPr>
            <a:endParaRPr lang="en-US" dirty="0"/>
          </a:p>
        </p:txBody>
      </p:sp>
      <p:sp>
        <p:nvSpPr>
          <p:cNvPr id="4" name="Slide Number Placeholder 3"/>
          <p:cNvSpPr>
            <a:spLocks noGrp="1"/>
          </p:cNvSpPr>
          <p:nvPr>
            <p:ph type="sldNum" sz="quarter" idx="12"/>
          </p:nvPr>
        </p:nvSpPr>
        <p:spPr/>
        <p:txBody>
          <a:bodyPr/>
          <a:lstStyle/>
          <a:p>
            <a:fld id="{C582E414-0DDA-9F4D-A88C-45BC487B2254}" type="slidenum">
              <a:rPr lang="en-US" smtClean="0"/>
              <a:pPr/>
              <a:t>6</a:t>
            </a:fld>
            <a:endParaRPr lang="en-US"/>
          </a:p>
        </p:txBody>
      </p:sp>
      <p:pic>
        <p:nvPicPr>
          <p:cNvPr id="5" name="Content Placeholder 4" descr="Screen Shot 2014-10-01 at 7.44.07 PM.jpg"/>
          <p:cNvPicPr>
            <a:picLocks noChangeAspect="1"/>
          </p:cNvPicPr>
          <p:nvPr/>
        </p:nvPicPr>
        <p:blipFill rotWithShape="1">
          <a:blip r:embed="rId2">
            <a:extLst>
              <a:ext uri="{28A0092B-C50C-407E-A947-70E740481C1C}">
                <a14:useLocalDpi xmlns:a14="http://schemas.microsoft.com/office/drawing/2010/main" val="0"/>
              </a:ext>
            </a:extLst>
          </a:blip>
          <a:srcRect l="-281" r="-253"/>
          <a:stretch/>
        </p:blipFill>
        <p:spPr bwMode="auto">
          <a:xfrm>
            <a:off x="4718936" y="1705426"/>
            <a:ext cx="4190404" cy="3543905"/>
          </a:xfrm>
          <a:prstGeom prst="rect">
            <a:avLst/>
          </a:prstGeom>
          <a:noFill/>
          <a:ln w="9525">
            <a:noFill/>
            <a:miter lim="800000"/>
            <a:headEnd/>
            <a:tailEnd/>
          </a:ln>
          <a:effectLst/>
        </p:spPr>
      </p:pic>
      <p:sp>
        <p:nvSpPr>
          <p:cNvPr id="6" name="Rectangle 5"/>
          <p:cNvSpPr/>
          <p:nvPr/>
        </p:nvSpPr>
        <p:spPr>
          <a:xfrm>
            <a:off x="6122974" y="5520454"/>
            <a:ext cx="1615196" cy="461665"/>
          </a:xfrm>
          <a:prstGeom prst="rect">
            <a:avLst/>
          </a:prstGeom>
        </p:spPr>
        <p:txBody>
          <a:bodyPr wrap="none">
            <a:spAutoFit/>
          </a:bodyPr>
          <a:lstStyle/>
          <a:p>
            <a:r>
              <a:rPr lang="en-US" dirty="0" err="1"/>
              <a:t>www.ligo.org</a:t>
            </a:r>
            <a:endParaRPr lang="en-US" dirty="0"/>
          </a:p>
        </p:txBody>
      </p:sp>
    </p:spTree>
    <p:extLst>
      <p:ext uri="{BB962C8B-B14F-4D97-AF65-F5344CB8AC3E}">
        <p14:creationId xmlns:p14="http://schemas.microsoft.com/office/powerpoint/2010/main" val="1506838471"/>
      </p:ext>
    </p:extLst>
  </p:cSld>
  <p:clrMapOvr>
    <a:masterClrMapping/>
  </p:clrMapOvr>
  <p:transition xmlns:p14="http://schemas.microsoft.com/office/powerpoint/2010/main" advClick="0" advTm="1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LIGO Scientific Collaboration</a:t>
            </a:r>
            <a:endParaRPr lang="en-US" sz="2800" dirty="0"/>
          </a:p>
        </p:txBody>
      </p:sp>
      <p:sp>
        <p:nvSpPr>
          <p:cNvPr id="4" name="Slide Number Placeholder 3"/>
          <p:cNvSpPr>
            <a:spLocks noGrp="1"/>
          </p:cNvSpPr>
          <p:nvPr>
            <p:ph type="sldNum" sz="quarter" idx="4294967295"/>
          </p:nvPr>
        </p:nvSpPr>
        <p:spPr>
          <a:xfrm>
            <a:off x="8518852" y="6394432"/>
            <a:ext cx="625147" cy="463568"/>
          </a:xfrm>
          <a:prstGeom prst="rect">
            <a:avLst/>
          </a:prstGeom>
        </p:spPr>
        <p:txBody>
          <a:bodyPr/>
          <a:lstStyle/>
          <a:p>
            <a:fld id="{C582E414-0DDA-9F4D-A88C-45BC487B2254}" type="slidenum">
              <a:rPr lang="en-US" smtClean="0"/>
              <a:pPr/>
              <a:t>7</a:t>
            </a:fld>
            <a:endParaRPr lang="en-US"/>
          </a:p>
        </p:txBody>
      </p:sp>
      <p:sp>
        <p:nvSpPr>
          <p:cNvPr id="8" name="TextBox 7"/>
          <p:cNvSpPr txBox="1"/>
          <p:nvPr/>
        </p:nvSpPr>
        <p:spPr>
          <a:xfrm>
            <a:off x="893420" y="6317859"/>
            <a:ext cx="1418368" cy="338554"/>
          </a:xfrm>
          <a:prstGeom prst="rect">
            <a:avLst/>
          </a:prstGeom>
          <a:solidFill>
            <a:srgbClr val="FFFFFF"/>
          </a:solidFill>
        </p:spPr>
        <p:txBody>
          <a:bodyPr wrap="square" rtlCol="0">
            <a:spAutoFit/>
          </a:bodyPr>
          <a:lstStyle/>
          <a:p>
            <a:r>
              <a:rPr lang="en-US" sz="1600" dirty="0" err="1" smtClean="0">
                <a:latin typeface="Arial"/>
                <a:cs typeface="Arial"/>
              </a:rPr>
              <a:t>www.ligo.org</a:t>
            </a:r>
            <a:endParaRPr lang="en-US" sz="1600" dirty="0">
              <a:latin typeface="Arial"/>
              <a:cs typeface="Arial"/>
            </a:endParaRPr>
          </a:p>
        </p:txBody>
      </p:sp>
      <p:pic>
        <p:nvPicPr>
          <p:cNvPr id="7" name="Picture 6" descr="LSCmemebrship_countries.png"/>
          <p:cNvPicPr>
            <a:picLocks noChangeAspect="1"/>
          </p:cNvPicPr>
          <p:nvPr/>
        </p:nvPicPr>
        <p:blipFill rotWithShape="1">
          <a:blip r:embed="rId2">
            <a:extLst>
              <a:ext uri="{28A0092B-C50C-407E-A947-70E740481C1C}">
                <a14:useLocalDpi xmlns:a14="http://schemas.microsoft.com/office/drawing/2010/main" val="0"/>
              </a:ext>
            </a:extLst>
          </a:blip>
          <a:srcRect l="8138" r="14543" b="5368"/>
          <a:stretch/>
        </p:blipFill>
        <p:spPr>
          <a:xfrm>
            <a:off x="3977169" y="2647592"/>
            <a:ext cx="3909919" cy="3780343"/>
          </a:xfrm>
          <a:prstGeom prst="rect">
            <a:avLst/>
          </a:prstGeom>
        </p:spPr>
      </p:pic>
      <p:sp>
        <p:nvSpPr>
          <p:cNvPr id="9" name="TextBox 8"/>
          <p:cNvSpPr txBox="1"/>
          <p:nvPr/>
        </p:nvSpPr>
        <p:spPr>
          <a:xfrm>
            <a:off x="7997829" y="1896698"/>
            <a:ext cx="1031051" cy="2062103"/>
          </a:xfrm>
          <a:prstGeom prst="rect">
            <a:avLst/>
          </a:prstGeom>
          <a:noFill/>
        </p:spPr>
        <p:txBody>
          <a:bodyPr wrap="none" rtlCol="0">
            <a:spAutoFit/>
          </a:bodyPr>
          <a:lstStyle/>
          <a:p>
            <a:pPr algn="l"/>
            <a:r>
              <a:rPr lang="en-US" sz="1600" dirty="0"/>
              <a:t>ITALY </a:t>
            </a:r>
            <a:endParaRPr lang="en-US" sz="1600" dirty="0" smtClean="0"/>
          </a:p>
          <a:p>
            <a:pPr algn="l"/>
            <a:r>
              <a:rPr lang="en-US" sz="1600" dirty="0" smtClean="0"/>
              <a:t>HUNGARY</a:t>
            </a:r>
          </a:p>
          <a:p>
            <a:pPr algn="l"/>
            <a:r>
              <a:rPr lang="en-US" sz="1600" dirty="0" smtClean="0"/>
              <a:t> </a:t>
            </a:r>
            <a:r>
              <a:rPr lang="en-US" sz="1600" dirty="0"/>
              <a:t>BRAZIL </a:t>
            </a:r>
            <a:endParaRPr lang="en-US" sz="1600" dirty="0" smtClean="0"/>
          </a:p>
          <a:p>
            <a:pPr algn="l"/>
            <a:r>
              <a:rPr lang="en-US" sz="1600" dirty="0" smtClean="0"/>
              <a:t>SPAIN </a:t>
            </a:r>
          </a:p>
          <a:p>
            <a:pPr algn="l"/>
            <a:r>
              <a:rPr lang="en-US" sz="1600" dirty="0" smtClean="0"/>
              <a:t>CHINA</a:t>
            </a:r>
          </a:p>
          <a:p>
            <a:pPr algn="l"/>
            <a:r>
              <a:rPr lang="en-US" sz="1600" dirty="0" smtClean="0"/>
              <a:t>TAIWAN</a:t>
            </a:r>
          </a:p>
          <a:p>
            <a:pPr algn="l"/>
            <a:r>
              <a:rPr lang="en-US" sz="1600" dirty="0" smtClean="0"/>
              <a:t>CANADA</a:t>
            </a:r>
          </a:p>
          <a:p>
            <a:pPr algn="l"/>
            <a:r>
              <a:rPr lang="en-US" sz="1600" dirty="0" smtClean="0"/>
              <a:t> </a:t>
            </a:r>
            <a:r>
              <a:rPr lang="en-US" sz="1600" dirty="0"/>
              <a:t>BELGIUM </a:t>
            </a:r>
          </a:p>
        </p:txBody>
      </p:sp>
      <p:cxnSp>
        <p:nvCxnSpPr>
          <p:cNvPr id="11" name="Straight Arrow Connector 10"/>
          <p:cNvCxnSpPr/>
          <p:nvPr/>
        </p:nvCxnSpPr>
        <p:spPr bwMode="auto">
          <a:xfrm flipH="1">
            <a:off x="5875046" y="2366569"/>
            <a:ext cx="2091003" cy="745787"/>
          </a:xfrm>
          <a:prstGeom prst="straightConnector1">
            <a:avLst/>
          </a:prstGeom>
          <a:solidFill>
            <a:schemeClr val="accent1"/>
          </a:solidFill>
          <a:ln w="9525" cap="flat" cmpd="sng" algn="ctr">
            <a:solidFill>
              <a:schemeClr val="tx2"/>
            </a:solidFill>
            <a:prstDash val="solid"/>
            <a:round/>
            <a:headEnd type="none" w="med" len="med"/>
            <a:tailEnd type="arrow"/>
          </a:ln>
          <a:effectLst/>
        </p:spPr>
      </p:cxnSp>
      <p:pic>
        <p:nvPicPr>
          <p:cNvPr id="12" name="Picture 11"/>
          <p:cNvPicPr>
            <a:picLocks noChangeAspect="1"/>
          </p:cNvPicPr>
          <p:nvPr/>
        </p:nvPicPr>
        <p:blipFill>
          <a:blip r:embed="rId3"/>
          <a:stretch>
            <a:fillRect/>
          </a:stretch>
        </p:blipFill>
        <p:spPr>
          <a:xfrm>
            <a:off x="240344" y="4007442"/>
            <a:ext cx="3639140" cy="2267179"/>
          </a:xfrm>
          <a:prstGeom prst="rect">
            <a:avLst/>
          </a:prstGeom>
        </p:spPr>
      </p:pic>
      <p:pic>
        <p:nvPicPr>
          <p:cNvPr id="3" name="Picture 2" descr="Screen Shot 2016-02-12 at 10.43.1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411" y="947482"/>
            <a:ext cx="4019668" cy="2279811"/>
          </a:xfrm>
          <a:prstGeom prst="rect">
            <a:avLst/>
          </a:prstGeom>
        </p:spPr>
      </p:pic>
    </p:spTree>
    <p:extLst>
      <p:ext uri="{BB962C8B-B14F-4D97-AF65-F5344CB8AC3E}">
        <p14:creationId xmlns:p14="http://schemas.microsoft.com/office/powerpoint/2010/main" val="171021205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xmlns:p14="http://schemas.microsoft.com/office/powerpoint/2010/main" spd="slow" advClick="0" advTm="100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04-12 at 7.54.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9186" y="3176121"/>
            <a:ext cx="4666622" cy="3569353"/>
          </a:xfrm>
          <a:prstGeom prst="rect">
            <a:avLst/>
          </a:prstGeom>
        </p:spPr>
      </p:pic>
      <p:sp>
        <p:nvSpPr>
          <p:cNvPr id="2" name="Title 1"/>
          <p:cNvSpPr>
            <a:spLocks noGrp="1"/>
          </p:cNvSpPr>
          <p:nvPr>
            <p:ph type="title"/>
          </p:nvPr>
        </p:nvSpPr>
        <p:spPr/>
        <p:txBody>
          <a:bodyPr/>
          <a:lstStyle/>
          <a:p>
            <a:r>
              <a:rPr lang="en-US" dirty="0" smtClean="0"/>
              <a:t>LSC-USA</a:t>
            </a:r>
            <a:endParaRPr lang="en-US" dirty="0"/>
          </a:p>
        </p:txBody>
      </p:sp>
      <p:sp>
        <p:nvSpPr>
          <p:cNvPr id="3" name="Content Placeholder 2"/>
          <p:cNvSpPr>
            <a:spLocks noGrp="1"/>
          </p:cNvSpPr>
          <p:nvPr>
            <p:ph idx="1"/>
          </p:nvPr>
        </p:nvSpPr>
        <p:spPr>
          <a:xfrm>
            <a:off x="191056" y="1122984"/>
            <a:ext cx="8799818" cy="2191111"/>
          </a:xfrm>
        </p:spPr>
        <p:txBody>
          <a:bodyPr>
            <a:noAutofit/>
          </a:bodyPr>
          <a:lstStyle/>
          <a:p>
            <a:r>
              <a:rPr lang="en-US" sz="1600" dirty="0" smtClean="0"/>
              <a:t>Large institutional diversity: large and small departments, graduate and undergraduate institutions, several serving large under-represented groups. </a:t>
            </a:r>
          </a:p>
          <a:p>
            <a:r>
              <a:rPr lang="en-US" sz="1600" dirty="0" smtClean="0"/>
              <a:t>Most US groups are supported by NSF with competitive, single investigator NSF grants. LIGO Laboratory (~30% of LSC) is supported by CA NSF grant to Caltech and MIT.</a:t>
            </a:r>
          </a:p>
          <a:p>
            <a:r>
              <a:rPr lang="en-US" sz="1600" dirty="0" smtClean="0"/>
              <a:t>Many LSC “graduates” now working in STEM industries (Intel, </a:t>
            </a:r>
            <a:r>
              <a:rPr lang="en-US" sz="1600" dirty="0" err="1" smtClean="0"/>
              <a:t>Synaptics</a:t>
            </a:r>
            <a:r>
              <a:rPr lang="en-US" sz="1600" dirty="0" smtClean="0"/>
              <a:t>, Google, </a:t>
            </a:r>
            <a:r>
              <a:rPr lang="en-US" sz="1600" dirty="0" err="1" smtClean="0"/>
              <a:t>SpaceX</a:t>
            </a:r>
            <a:r>
              <a:rPr lang="en-US" sz="1600" dirty="0" smtClean="0"/>
              <a:t>, Apple, Facebook,…), national facilities (Lincoln Labs, NASA, …) and academia. </a:t>
            </a:r>
          </a:p>
        </p:txBody>
      </p:sp>
      <p:sp>
        <p:nvSpPr>
          <p:cNvPr id="4" name="Slide Number Placeholder 3"/>
          <p:cNvSpPr>
            <a:spLocks noGrp="1"/>
          </p:cNvSpPr>
          <p:nvPr>
            <p:ph type="sldNum" sz="quarter" idx="12"/>
          </p:nvPr>
        </p:nvSpPr>
        <p:spPr/>
        <p:txBody>
          <a:bodyPr/>
          <a:lstStyle/>
          <a:p>
            <a:fld id="{C582E414-0DDA-9F4D-A88C-45BC487B2254}" type="slidenum">
              <a:rPr lang="en-US" smtClean="0"/>
              <a:pPr/>
              <a:t>8</a:t>
            </a:fld>
            <a:endParaRPr lang="en-US"/>
          </a:p>
        </p:txBody>
      </p:sp>
      <p:pic>
        <p:nvPicPr>
          <p:cNvPr id="8" name="Picture 7" descr="Screen Shot 2014-10-01 at 9.33.20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7021" y="4163426"/>
            <a:ext cx="1626013" cy="1427718"/>
          </a:xfrm>
          <a:prstGeom prst="rect">
            <a:avLst/>
          </a:prstGeom>
        </p:spPr>
      </p:pic>
      <p:pic>
        <p:nvPicPr>
          <p:cNvPr id="9"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9253" y="5440743"/>
            <a:ext cx="680693" cy="567245"/>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7334" y="3659800"/>
            <a:ext cx="746281" cy="507651"/>
          </a:xfrm>
          <a:prstGeom prst="rect">
            <a:avLst/>
          </a:prstGeom>
          <a:noFill/>
          <a:ln w="28575">
            <a:solidFill>
              <a:srgbClr val="FF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716474570"/>
      </p:ext>
    </p:extLst>
  </p:cSld>
  <p:clrMapOvr>
    <a:masterClrMapping/>
  </p:clrMapOvr>
  <p:transition xmlns:p14="http://schemas.microsoft.com/office/powerpoint/2010/main" advClick="0" advTm="1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LIGO Scientific Collaboration</a:t>
            </a:r>
            <a:endParaRPr lang="en-US" dirty="0"/>
          </a:p>
        </p:txBody>
      </p:sp>
      <p:sp>
        <p:nvSpPr>
          <p:cNvPr id="3" name="Content Placeholder 2"/>
          <p:cNvSpPr>
            <a:spLocks noGrp="1"/>
          </p:cNvSpPr>
          <p:nvPr>
            <p:ph idx="1"/>
          </p:nvPr>
        </p:nvSpPr>
        <p:spPr/>
        <p:txBody>
          <a:bodyPr>
            <a:normAutofit fontScale="92500"/>
          </a:bodyPr>
          <a:lstStyle/>
          <a:p>
            <a:r>
              <a:rPr lang="en-US" dirty="0" smtClean="0"/>
              <a:t>Some LSC Principles: </a:t>
            </a:r>
          </a:p>
          <a:p>
            <a:pPr lvl="1"/>
            <a:r>
              <a:rPr lang="en-US" dirty="0" smtClean="0"/>
              <a:t>Open</a:t>
            </a:r>
            <a:r>
              <a:rPr lang="en-US" dirty="0"/>
              <a:t>: </a:t>
            </a:r>
            <a:r>
              <a:rPr lang="en-US" dirty="0" smtClean="0"/>
              <a:t>“No </a:t>
            </a:r>
            <a:r>
              <a:rPr lang="en-US" dirty="0"/>
              <a:t>individual or group will be denied membership on any basis except scientific merit and the willingness to participate and contribute as described in this Charter</a:t>
            </a:r>
            <a:r>
              <a:rPr lang="en-US" dirty="0" smtClean="0"/>
              <a:t>.” </a:t>
            </a:r>
          </a:p>
          <a:p>
            <a:pPr lvl="1"/>
            <a:r>
              <a:rPr lang="en-US" dirty="0" smtClean="0"/>
              <a:t>Member agreements (MOUs) describe scientific, not financial, commitments. </a:t>
            </a:r>
          </a:p>
          <a:p>
            <a:pPr lvl="1"/>
            <a:r>
              <a:rPr lang="en-US" dirty="0" smtClean="0"/>
              <a:t>Democratic: Spokesperson and working group leaders elected (w/2 </a:t>
            </a:r>
            <a:r>
              <a:rPr lang="en-US" dirty="0" err="1" smtClean="0"/>
              <a:t>yr</a:t>
            </a:r>
            <a:r>
              <a:rPr lang="en-US" dirty="0" smtClean="0"/>
              <a:t> terms). </a:t>
            </a:r>
          </a:p>
          <a:p>
            <a:pPr lvl="1"/>
            <a:r>
              <a:rPr lang="en-US" dirty="0" smtClean="0"/>
              <a:t>Formal LSC/LIGO Lab interaction: “LIGO directorate” consists of the LSC spokesperson, and the Executive and Deputy Directors of the LIGO Laboratory. </a:t>
            </a:r>
            <a:r>
              <a:rPr lang="en-US" dirty="0"/>
              <a:t>The LIGO Directorate will be ex officio members of all planning and evaluative bodies of the LSC. </a:t>
            </a:r>
            <a:r>
              <a:rPr lang="en-US" dirty="0" smtClean="0"/>
              <a:t>(On the ground, there are no differences between LIGO Lab LSC members and other group members, other than funding.)</a:t>
            </a:r>
          </a:p>
          <a:p>
            <a:r>
              <a:rPr lang="en-US" dirty="0" smtClean="0"/>
              <a:t>Some history:</a:t>
            </a:r>
          </a:p>
          <a:p>
            <a:pPr lvl="1"/>
            <a:r>
              <a:rPr lang="en-US" dirty="0" smtClean="0"/>
              <a:t>Created in 1997, already international (Germany, UK, Australia, Russia).</a:t>
            </a:r>
          </a:p>
          <a:p>
            <a:pPr lvl="1"/>
            <a:r>
              <a:rPr lang="en-US" dirty="0" smtClean="0"/>
              <a:t>Initially ~25 groups, 200 people, </a:t>
            </a:r>
            <a:r>
              <a:rPr lang="en-US" dirty="0" err="1" smtClean="0"/>
              <a:t>Rai</a:t>
            </a:r>
            <a:r>
              <a:rPr lang="en-US" dirty="0" smtClean="0"/>
              <a:t> Weiss spokesperson 1997-2003</a:t>
            </a:r>
          </a:p>
          <a:p>
            <a:pPr lvl="1"/>
            <a:r>
              <a:rPr lang="en-US" dirty="0" smtClean="0"/>
              <a:t>Peter </a:t>
            </a:r>
            <a:r>
              <a:rPr lang="en-US" dirty="0" err="1" smtClean="0"/>
              <a:t>Saulson</a:t>
            </a:r>
            <a:r>
              <a:rPr lang="en-US" dirty="0" smtClean="0"/>
              <a:t> elected spokesperson 2003-2007, David </a:t>
            </a:r>
            <a:r>
              <a:rPr lang="en-US" dirty="0" err="1" smtClean="0"/>
              <a:t>Reitze</a:t>
            </a:r>
            <a:r>
              <a:rPr lang="en-US" dirty="0" smtClean="0"/>
              <a:t> 2007-2011, GG 2011-2017. </a:t>
            </a:r>
            <a:endParaRPr lang="en-US" dirty="0"/>
          </a:p>
        </p:txBody>
      </p:sp>
      <p:sp>
        <p:nvSpPr>
          <p:cNvPr id="4" name="Slide Number Placeholder 3"/>
          <p:cNvSpPr>
            <a:spLocks noGrp="1"/>
          </p:cNvSpPr>
          <p:nvPr>
            <p:ph type="sldNum" sz="quarter" idx="12"/>
          </p:nvPr>
        </p:nvSpPr>
        <p:spPr/>
        <p:txBody>
          <a:bodyPr/>
          <a:lstStyle/>
          <a:p>
            <a:fld id="{C582E414-0DDA-9F4D-A88C-45BC487B2254}" type="slidenum">
              <a:rPr lang="en-US" smtClean="0"/>
              <a:pPr/>
              <a:t>9</a:t>
            </a:fld>
            <a:endParaRPr lang="en-US"/>
          </a:p>
        </p:txBody>
      </p:sp>
    </p:spTree>
  </p:cSld>
  <p:clrMapOvr>
    <a:masterClrMapping/>
  </p:clrMapOvr>
  <p:transition xmlns:p14="http://schemas.microsoft.com/office/powerpoint/2010/main" advClick="0" advTm="1000"/>
</p:sld>
</file>

<file path=ppt/theme/theme1.xml><?xml version="1.0" encoding="utf-8"?>
<a:theme xmlns:a="http://schemas.openxmlformats.org/drawingml/2006/main" name="S1report-0212">
  <a:themeElements>
    <a:clrScheme name="">
      <a:dk1>
        <a:srgbClr val="114FFB"/>
      </a:dk1>
      <a:lt1>
        <a:srgbClr val="FFFFFF"/>
      </a:lt1>
      <a:dk2>
        <a:srgbClr val="000000"/>
      </a:dk2>
      <a:lt2>
        <a:srgbClr val="CECECE"/>
      </a:lt2>
      <a:accent1>
        <a:srgbClr val="D49FFF"/>
      </a:accent1>
      <a:accent2>
        <a:srgbClr val="618FFD"/>
      </a:accent2>
      <a:accent3>
        <a:srgbClr val="FFFFFF"/>
      </a:accent3>
      <a:accent4>
        <a:srgbClr val="0D42D6"/>
      </a:accent4>
      <a:accent5>
        <a:srgbClr val="E6CDFF"/>
      </a:accent5>
      <a:accent6>
        <a:srgbClr val="5781E5"/>
      </a:accent6>
      <a:hlink>
        <a:srgbClr val="009688"/>
      </a:hlink>
      <a:folHlink>
        <a:srgbClr val="DADADA"/>
      </a:folHlink>
    </a:clrScheme>
    <a:fontScheme name="S1report-0212">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2"/>
            </a:solidFill>
            <a:effectLst/>
            <a:latin typeface="Arial Narrow"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2"/>
            </a:solidFill>
            <a:effectLst/>
            <a:latin typeface="Arial Narrow" charset="0"/>
          </a:defRPr>
        </a:defPPr>
      </a:lstStyle>
    </a:lnDef>
  </a:objectDefaults>
  <a:extraClrSchemeLst>
    <a:extraClrScheme>
      <a:clrScheme name="S1report-0212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1report-021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S1report-0212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1report-0212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1report-0212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1report-0212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S1report-0212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S1report-0212</Template>
  <TotalTime>12627</TotalTime>
  <Words>1087</Words>
  <Application>Microsoft Macintosh PowerPoint</Application>
  <PresentationFormat>On-screen Show (4:3)</PresentationFormat>
  <Paragraphs>142</Paragraphs>
  <Slides>23</Slides>
  <Notes>6</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S1report-0212</vt:lpstr>
      <vt:lpstr>Document</vt:lpstr>
      <vt:lpstr>The LIGO Scientific Collaboration</vt:lpstr>
      <vt:lpstr>PowerPoint Presentation</vt:lpstr>
      <vt:lpstr>LIGO detectors</vt:lpstr>
      <vt:lpstr>LIGO Laboratory</vt:lpstr>
      <vt:lpstr>PowerPoint Presentation</vt:lpstr>
      <vt:lpstr>LIGO and LSC</vt:lpstr>
      <vt:lpstr>LIGO Scientific Collaboration</vt:lpstr>
      <vt:lpstr>LSC-USA</vt:lpstr>
      <vt:lpstr>LIGO Scientific Collaboration</vt:lpstr>
      <vt:lpstr>PowerPoint Presentation</vt:lpstr>
      <vt:lpstr>PowerPoint Presentation</vt:lpstr>
      <vt:lpstr>Other important LSC activities</vt:lpstr>
      <vt:lpstr>LIGO Detector Technology</vt:lpstr>
      <vt:lpstr>LIGO Data Analysis</vt:lpstr>
      <vt:lpstr>PowerPoint Presentation</vt:lpstr>
      <vt:lpstr>PowerPoint Presentation</vt:lpstr>
      <vt:lpstr>PowerPoint Presentation</vt:lpstr>
      <vt:lpstr>LIGO leads but it’s not alone: gravitational wave network</vt:lpstr>
      <vt:lpstr>Prospects:  LIGO – Virgo network</vt:lpstr>
      <vt:lpstr>The near future</vt:lpstr>
      <vt:lpstr>Multi-messenger astronomy: GW/EM observations</vt:lpstr>
      <vt:lpstr>LIGO open data</vt:lpstr>
      <vt:lpstr>Conclusions</vt:lpstr>
    </vt:vector>
  </TitlesOfParts>
  <Company>U. Wisconsin - Milwaukee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Inspiral Group Report: S1 Preliminary Report</dc:title>
  <dc:creator>patrick</dc:creator>
  <cp:lastModifiedBy>Gabriela Gonzalez</cp:lastModifiedBy>
  <cp:revision>227</cp:revision>
  <cp:lastPrinted>2015-04-13T14:25:09Z</cp:lastPrinted>
  <dcterms:created xsi:type="dcterms:W3CDTF">2013-10-11T14:12:13Z</dcterms:created>
  <dcterms:modified xsi:type="dcterms:W3CDTF">2016-02-12T20:39:32Z</dcterms:modified>
</cp:coreProperties>
</file>