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9" r:id="rId1"/>
  </p:sldMasterIdLst>
  <p:notesMasterIdLst>
    <p:notesMasterId r:id="rId10"/>
  </p:notesMasterIdLst>
  <p:sldIdLst>
    <p:sldId id="256" r:id="rId2"/>
    <p:sldId id="261" r:id="rId3"/>
    <p:sldId id="276" r:id="rId4"/>
    <p:sldId id="277" r:id="rId5"/>
    <p:sldId id="264" r:id="rId6"/>
    <p:sldId id="266" r:id="rId7"/>
    <p:sldId id="262" r:id="rId8"/>
    <p:sldId id="272" r:id="rId9"/>
  </p:sldIdLst>
  <p:sldSz cx="9144000" cy="6858000" type="screen4x3"/>
  <p:notesSz cx="7102475" cy="89916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-15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8162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3338" y="674688"/>
            <a:ext cx="4495800" cy="337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270375"/>
            <a:ext cx="5207000" cy="4046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2338"/>
            <a:ext cx="3078163" cy="44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8542338"/>
            <a:ext cx="3078162" cy="44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0D5798C-BFF0-6B41-B576-71BA2EEFE2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6223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A64B0B-B7D1-B84E-BA17-82EA3C7E9D32}" type="slidenum">
              <a:rPr lang="en-US"/>
              <a:pPr/>
              <a:t>1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LIGO Laboratory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DA17F8-CD4A-364B-9A4B-D7BC2173F1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982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LIGO Laboratory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6ED897-5187-FF46-8E33-9ECBCFA5FC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575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228600"/>
            <a:ext cx="20383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9626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LIGO Laboratory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B37ABC-A3D9-1E44-9169-1D0E1BC583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544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LIGO Laboratory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290627-2641-D545-B7DC-1C11A57819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52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LIGO Laboratory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9E8D3-6D19-3B47-A117-6E3B91CA7D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11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LIGO Laboratory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8C2040-5100-4F4A-8B69-DDAE14683B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22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LIGO Laboratory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DA366-E323-FC49-BB4D-BC891A371E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55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LIGO Laboratory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394C2-312B-0F42-9FF4-C414201DA6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62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LIGO Laboratory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B2372-5FD9-DB4B-9A84-977C70279D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060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LIGO Laboratory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C7937D-2B8E-1845-A00E-47803F02A9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LIGO Laboratory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1747D2-02E1-6E43-B0E4-81A4CCA8DE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vmlDrawing" Target="../drawings/vmlDrawing1.vml"/><Relationship Id="rId14" Type="http://schemas.openxmlformats.org/officeDocument/2006/relationships/oleObject" Target="../embeddings/oleObject1.bin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1" i="1">
                <a:latin typeface="+mn-lt"/>
              </a:defRPr>
            </a:lvl1pPr>
          </a:lstStyle>
          <a:p>
            <a:r>
              <a:rPr lang="en-US" dirty="0"/>
              <a:t>LIGO Laboratory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52217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524EDEDE-44F3-A444-A231-F3C7ACD4F78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85344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-76200"/>
            <a:ext cx="7239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57200" y="6558360"/>
            <a:ext cx="664925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r>
              <a:rPr lang="en-US" sz="1200" b="1" kern="1200" dirty="0" smtClean="0">
                <a:solidFill>
                  <a:schemeClr val="tx2"/>
                </a:solidFill>
                <a:latin typeface="Arial"/>
                <a:ea typeface="ＭＳ Ｐゴシック" charset="0"/>
                <a:cs typeface="Arial"/>
              </a:rPr>
              <a:t>LIGO-</a:t>
            </a:r>
            <a:r>
              <a:rPr lang="en-US" sz="1200" b="1" kern="1200" dirty="0" smtClean="0">
                <a:solidFill>
                  <a:schemeClr val="tx2"/>
                </a:solidFill>
                <a:latin typeface="Arial"/>
                <a:ea typeface="ＭＳ Ｐゴシック" charset="0"/>
                <a:cs typeface="Arial"/>
              </a:rPr>
              <a:t>G1601473-</a:t>
            </a:r>
            <a:r>
              <a:rPr lang="en-US" sz="1200" b="1" kern="1200" dirty="0" smtClean="0">
                <a:solidFill>
                  <a:schemeClr val="tx2"/>
                </a:solidFill>
                <a:latin typeface="Arial"/>
                <a:ea typeface="ＭＳ Ｐゴシック" charset="0"/>
                <a:cs typeface="Arial"/>
              </a:rPr>
              <a:t>v1</a:t>
            </a:r>
            <a:endParaRPr lang="en-US" sz="800" dirty="0">
              <a:solidFill>
                <a:schemeClr val="tx2"/>
              </a:solidFill>
              <a:latin typeface="Arial"/>
              <a:cs typeface="Arial"/>
            </a:endParaRPr>
          </a:p>
          <a:p>
            <a:r>
              <a:rPr lang="en-US" sz="900" dirty="0">
                <a:solidFill>
                  <a:schemeClr val="tx2"/>
                </a:solidFill>
                <a:latin typeface="Arial"/>
                <a:cs typeface="Arial"/>
              </a:rPr>
              <a:t>			 				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4430713" y="6484938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4479925" y="31892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4479925" y="31083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11112" y="1066800"/>
            <a:ext cx="9132888" cy="38100"/>
          </a:xfrm>
          <a:prstGeom prst="rect">
            <a:avLst/>
          </a:prstGeom>
          <a:solidFill>
            <a:srgbClr val="DC008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86" name="Object 14"/>
          <p:cNvGraphicFramePr>
            <a:graphicFrameLocks noChangeAspect="1"/>
          </p:cNvGraphicFramePr>
          <p:nvPr/>
        </p:nvGraphicFramePr>
        <p:xfrm>
          <a:off x="0" y="0"/>
          <a:ext cx="1366838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4" name="Photo Editor Photo" r:id="rId14" imgW="4409524" imgH="3219899" progId="MSPhotoEd.3">
                  <p:embed/>
                </p:oleObj>
              </mc:Choice>
              <mc:Fallback>
                <p:oleObj name="Photo Editor Photo" r:id="rId14" imgW="4409524" imgH="3219899" progId="MSPhotoEd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366838" cy="998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 charset="0"/>
        <a:buChar char="l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>
          <a:solidFill>
            <a:schemeClr val="tx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600">
          <a:solidFill>
            <a:schemeClr val="tx2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Monotype Sorts" charset="0"/>
        <a:buChar char="l"/>
        <a:defRPr sz="1600">
          <a:solidFill>
            <a:schemeClr val="tx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1600">
          <a:solidFill>
            <a:schemeClr val="tx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LIGO Laboratory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9C79C-5276-1549-ABD0-2F70D3CD3B20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sz="3600" i="1" dirty="0" smtClean="0"/>
              <a:t>Organizing </a:t>
            </a:r>
            <a:r>
              <a:rPr lang="en-US" sz="3600" i="1" dirty="0"/>
              <a:t>the international community: issues, open questions, opportunities</a:t>
            </a:r>
            <a:endParaRPr lang="en-US" sz="3600" i="1" dirty="0"/>
          </a:p>
          <a:p>
            <a:pPr marL="0" indent="0" algn="r">
              <a:buNone/>
            </a:pPr>
            <a:endParaRPr lang="en-US" sz="2000" dirty="0" smtClean="0"/>
          </a:p>
          <a:p>
            <a:pPr marL="0" indent="0" algn="r">
              <a:buNone/>
            </a:pPr>
            <a:r>
              <a:rPr lang="en-US" sz="2000" dirty="0" smtClean="0"/>
              <a:t>Dave </a:t>
            </a:r>
            <a:r>
              <a:rPr lang="en-US" sz="2000" dirty="0" smtClean="0"/>
              <a:t>Reitze</a:t>
            </a:r>
          </a:p>
          <a:p>
            <a:pPr marL="0" indent="0" algn="r">
              <a:buNone/>
            </a:pPr>
            <a:r>
              <a:rPr lang="en-US" sz="2000" dirty="0" smtClean="0"/>
              <a:t>LIGO Laboratory, Caltech</a:t>
            </a:r>
            <a:endParaRPr 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6042546" y="141104"/>
            <a:ext cx="3020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Arial"/>
                <a:cs typeface="Arial"/>
              </a:rPr>
              <a:t>Dawn II, July 8, 2016 </a:t>
            </a:r>
            <a:r>
              <a:rPr lang="en-US" sz="1600" b="1" i="1" dirty="0" err="1" smtClean="0">
                <a:latin typeface="Arial"/>
                <a:cs typeface="Arial"/>
              </a:rPr>
              <a:t>GaTech</a:t>
            </a:r>
            <a:endParaRPr lang="en-US" sz="1600" b="1" i="1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442781" y="4362868"/>
            <a:ext cx="8424481" cy="1141786"/>
          </a:xfrm>
          <a:prstGeom prst="rect">
            <a:avLst/>
          </a:prstGeom>
          <a:solidFill>
            <a:srgbClr val="618FF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90612"/>
            <a:ext cx="8534400" cy="4876800"/>
          </a:xfrm>
        </p:spPr>
        <p:txBody>
          <a:bodyPr/>
          <a:lstStyle/>
          <a:p>
            <a:r>
              <a:rPr lang="en-US" dirty="0" smtClean="0"/>
              <a:t>GW150914, 151226 </a:t>
            </a:r>
            <a:r>
              <a:rPr lang="en-US" dirty="0" smtClean="0"/>
              <a:t>has </a:t>
            </a:r>
            <a:r>
              <a:rPr lang="en-US" dirty="0" smtClean="0"/>
              <a:t>kicked open </a:t>
            </a:r>
            <a:r>
              <a:rPr lang="en-US" dirty="0" smtClean="0"/>
              <a:t>the door to GW astronomy</a:t>
            </a:r>
          </a:p>
          <a:p>
            <a:r>
              <a:rPr lang="en-US" dirty="0" smtClean="0"/>
              <a:t>Informs the </a:t>
            </a:r>
            <a:r>
              <a:rPr lang="en-US" dirty="0" smtClean="0"/>
              <a:t>GW science case for next </a:t>
            </a:r>
            <a:r>
              <a:rPr lang="en-US" dirty="0" smtClean="0"/>
              <a:t>generation </a:t>
            </a:r>
            <a:r>
              <a:rPr lang="en-US" dirty="0" smtClean="0"/>
              <a:t>detectors </a:t>
            </a:r>
          </a:p>
          <a:p>
            <a:pPr lvl="1"/>
            <a:r>
              <a:rPr lang="en-US" dirty="0" smtClean="0"/>
              <a:t>We now know that the universe contains BBHs </a:t>
            </a:r>
            <a:r>
              <a:rPr lang="en-US" dirty="0" smtClean="0">
                <a:sym typeface="Wingdings"/>
              </a:rPr>
              <a:t> low frequency </a:t>
            </a:r>
            <a:r>
              <a:rPr lang="en-US" dirty="0" smtClean="0">
                <a:sym typeface="Wingdings"/>
              </a:rPr>
              <a:t>matters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We still want to detect binary neutron stars, NSBH, galactic supernovae, isolated pulsars and NS  mid and high frequencies </a:t>
            </a:r>
            <a:r>
              <a:rPr lang="en-US" dirty="0" smtClean="0">
                <a:sym typeface="Wingdings"/>
              </a:rPr>
              <a:t>matter  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Multi-messenger astronomy is </a:t>
            </a:r>
            <a:r>
              <a:rPr lang="en-US" dirty="0" smtClean="0"/>
              <a:t>a </a:t>
            </a:r>
            <a:r>
              <a:rPr lang="en-US" dirty="0" smtClean="0"/>
              <a:t>key science </a:t>
            </a:r>
            <a:r>
              <a:rPr lang="en-US" dirty="0" smtClean="0"/>
              <a:t>goal </a:t>
            </a:r>
            <a:endParaRPr lang="en-US" dirty="0" smtClean="0"/>
          </a:p>
          <a:p>
            <a:pPr lvl="1"/>
            <a:r>
              <a:rPr lang="en-US" dirty="0" smtClean="0"/>
              <a:t>Must be taken into consideration when designing 3</a:t>
            </a:r>
            <a:r>
              <a:rPr lang="en-US" baseline="30000" dirty="0" smtClean="0"/>
              <a:t>rd</a:t>
            </a:r>
            <a:r>
              <a:rPr lang="en-US" dirty="0" smtClean="0"/>
              <a:t> generation detectors</a:t>
            </a:r>
          </a:p>
          <a:p>
            <a:pPr lvl="2"/>
            <a:r>
              <a:rPr lang="en-US" dirty="0" smtClean="0"/>
              <a:t>Topologies and site location</a:t>
            </a:r>
          </a:p>
          <a:p>
            <a:r>
              <a:rPr lang="en-US" b="1" i="1" dirty="0" smtClean="0"/>
              <a:t>My view: The </a:t>
            </a:r>
            <a:r>
              <a:rPr lang="en-US" b="1" i="1" dirty="0" smtClean="0"/>
              <a:t>case for proposing upgrades to existing facilities and new facilities housing 3G detectors is both strong and urgent!</a:t>
            </a:r>
          </a:p>
          <a:p>
            <a:r>
              <a:rPr lang="en-US" dirty="0" smtClean="0"/>
              <a:t>Why urgent?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Landscape Has Changed. Yay!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LIGO Laboratory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90627-2641-D545-B7DC-1C11A578194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128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Gestation Periods for US GW Detectors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6629"/>
            <a:ext cx="8534400" cy="4876800"/>
          </a:xfrm>
        </p:spPr>
        <p:txBody>
          <a:bodyPr/>
          <a:lstStyle/>
          <a:p>
            <a:r>
              <a:rPr lang="en-US" sz="2000" dirty="0" smtClean="0"/>
              <a:t>Initial LIGO</a:t>
            </a:r>
          </a:p>
          <a:p>
            <a:pPr lvl="1"/>
            <a:r>
              <a:rPr lang="en-US" sz="1600" b="1" dirty="0"/>
              <a:t>1983 </a:t>
            </a:r>
            <a:r>
              <a:rPr lang="en-US" sz="1600" dirty="0"/>
              <a:t>MIT and Caltech jointly present results of the </a:t>
            </a:r>
            <a:r>
              <a:rPr lang="en-US" sz="1600" dirty="0" smtClean="0"/>
              <a:t>km-</a:t>
            </a:r>
            <a:r>
              <a:rPr lang="en-US" sz="1600" dirty="0"/>
              <a:t>scale interferometer study to NSF. Receive endorsement by NSF committee on new large programs in physics. </a:t>
            </a:r>
            <a:endParaRPr lang="en-US" sz="1600" dirty="0" smtClean="0"/>
          </a:p>
          <a:p>
            <a:pPr lvl="1"/>
            <a:r>
              <a:rPr lang="en-US" sz="1600" b="1" dirty="0"/>
              <a:t>1990 </a:t>
            </a:r>
            <a:r>
              <a:rPr lang="en-US" sz="1600" dirty="0" smtClean="0"/>
              <a:t>The US </a:t>
            </a:r>
            <a:r>
              <a:rPr lang="en-US" sz="1600" dirty="0"/>
              <a:t>National Science Board (NSB) approves the LIGO construction proposal, which envisions I</a:t>
            </a:r>
            <a:r>
              <a:rPr lang="en-US" sz="1600" dirty="0" smtClean="0"/>
              <a:t>nitial LIGO </a:t>
            </a:r>
            <a:r>
              <a:rPr lang="en-US" sz="1600" dirty="0"/>
              <a:t>followed by Advanced </a:t>
            </a:r>
            <a:r>
              <a:rPr lang="en-US" sz="1600" dirty="0" smtClean="0"/>
              <a:t>LIGO.</a:t>
            </a:r>
          </a:p>
          <a:p>
            <a:pPr lvl="1"/>
            <a:r>
              <a:rPr lang="en-US" sz="1600" b="1" dirty="0"/>
              <a:t>1994-1995 </a:t>
            </a:r>
            <a:r>
              <a:rPr lang="en-US" sz="1600" dirty="0"/>
              <a:t>Site construction begins at the Hanford and Livingston locations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b="1" dirty="0"/>
              <a:t>2002</a:t>
            </a:r>
            <a:r>
              <a:rPr lang="en-US" sz="1600" dirty="0"/>
              <a:t> The first coincident operation of Initial LIGO interferometers with the GEO600 interferometer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b="1" dirty="0"/>
              <a:t>2006 </a:t>
            </a:r>
            <a:r>
              <a:rPr lang="en-US" sz="1600" dirty="0"/>
              <a:t>Initial LIGO design sensitivity achieved. </a:t>
            </a:r>
          </a:p>
          <a:p>
            <a:r>
              <a:rPr lang="en-US" sz="2000" dirty="0" smtClean="0"/>
              <a:t>Advanced </a:t>
            </a:r>
            <a:r>
              <a:rPr lang="en-US" sz="2000" dirty="0"/>
              <a:t>LIGO</a:t>
            </a:r>
          </a:p>
          <a:p>
            <a:pPr lvl="1"/>
            <a:r>
              <a:rPr lang="en-US" sz="1600" b="1" dirty="0" smtClean="0"/>
              <a:t>1999</a:t>
            </a:r>
            <a:r>
              <a:rPr lang="en-US" sz="1600" dirty="0" smtClean="0"/>
              <a:t> The LSC Concept Paper for Advanced LIGO completed.</a:t>
            </a:r>
          </a:p>
          <a:p>
            <a:pPr lvl="1"/>
            <a:r>
              <a:rPr lang="en-US" sz="1600" b="1" dirty="0" smtClean="0"/>
              <a:t>2003</a:t>
            </a:r>
            <a:r>
              <a:rPr lang="en-US" sz="1600" dirty="0" smtClean="0"/>
              <a:t> LIGO </a:t>
            </a:r>
            <a:r>
              <a:rPr lang="en-US" sz="1600" dirty="0"/>
              <a:t>Laboratory submits proposal to NSF for Advanced </a:t>
            </a:r>
            <a:r>
              <a:rPr lang="en-US" sz="1600" dirty="0" smtClean="0"/>
              <a:t>LIGO proposal.</a:t>
            </a:r>
          </a:p>
          <a:p>
            <a:pPr lvl="1"/>
            <a:r>
              <a:rPr lang="en-US" sz="1600" b="1" dirty="0" smtClean="0"/>
              <a:t>2006</a:t>
            </a:r>
            <a:r>
              <a:rPr lang="en-US" sz="1600" dirty="0" smtClean="0"/>
              <a:t> NSF conducts review of Advanced LIGO Construction. </a:t>
            </a:r>
          </a:p>
          <a:p>
            <a:pPr lvl="1"/>
            <a:r>
              <a:rPr lang="en-US" sz="1600" b="1" dirty="0" smtClean="0"/>
              <a:t>2008 </a:t>
            </a:r>
            <a:r>
              <a:rPr lang="en-US" sz="1600" dirty="0"/>
              <a:t>Advanced LIGO </a:t>
            </a:r>
            <a:r>
              <a:rPr lang="en-US" sz="1600" dirty="0" smtClean="0"/>
              <a:t>Construction </a:t>
            </a:r>
            <a:r>
              <a:rPr lang="en-US" sz="1600" dirty="0"/>
              <a:t>is funded by </a:t>
            </a:r>
            <a:r>
              <a:rPr lang="en-US" sz="1600" dirty="0" smtClean="0"/>
              <a:t>NSF.</a:t>
            </a:r>
            <a:endParaRPr lang="en-US" sz="1600" dirty="0"/>
          </a:p>
          <a:p>
            <a:pPr lvl="1"/>
            <a:r>
              <a:rPr lang="en-US" sz="1600" b="1" dirty="0" smtClean="0"/>
              <a:t>2014</a:t>
            </a:r>
            <a:r>
              <a:rPr lang="en-US" sz="1600" dirty="0" smtClean="0"/>
              <a:t> </a:t>
            </a:r>
            <a:r>
              <a:rPr lang="en-US" sz="1600" dirty="0"/>
              <a:t>Advanced LIGO Construction </a:t>
            </a:r>
            <a:r>
              <a:rPr lang="en-US" sz="1600" dirty="0" smtClean="0"/>
              <a:t>completed.</a:t>
            </a:r>
          </a:p>
          <a:p>
            <a:pPr lvl="1"/>
            <a:r>
              <a:rPr lang="en-US" sz="1600" b="1" dirty="0" smtClean="0"/>
              <a:t>2015</a:t>
            </a:r>
            <a:r>
              <a:rPr lang="en-US" sz="1600" dirty="0" smtClean="0"/>
              <a:t> Advanced LIGO begins science operations</a:t>
            </a:r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000" dirty="0" smtClean="0"/>
          </a:p>
          <a:p>
            <a:endParaRPr lang="en-US" sz="2000" dirty="0"/>
          </a:p>
          <a:p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LIGO Laboratory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90627-2641-D545-B7DC-1C11A578194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68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Gestation Periods for US GW Detectors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6629"/>
            <a:ext cx="8534400" cy="4876800"/>
          </a:xfrm>
        </p:spPr>
        <p:txBody>
          <a:bodyPr/>
          <a:lstStyle/>
          <a:p>
            <a:r>
              <a:rPr lang="en-US" sz="2000" dirty="0" smtClean="0"/>
              <a:t>Initial LIGO 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 23 years</a:t>
            </a:r>
            <a:endParaRPr lang="en-US" sz="2000" dirty="0" smtClean="0">
              <a:solidFill>
                <a:srgbClr val="FF0000"/>
              </a:solidFill>
            </a:endParaRPr>
          </a:p>
          <a:p>
            <a:pPr lvl="1"/>
            <a:r>
              <a:rPr lang="en-US" sz="1600" b="1" dirty="0"/>
              <a:t>1983 </a:t>
            </a:r>
            <a:r>
              <a:rPr lang="en-US" sz="1600" dirty="0"/>
              <a:t>MIT and Caltech jointly present results of the </a:t>
            </a:r>
            <a:r>
              <a:rPr lang="en-US" sz="1600" dirty="0" smtClean="0"/>
              <a:t>km-</a:t>
            </a:r>
            <a:r>
              <a:rPr lang="en-US" sz="1600" dirty="0"/>
              <a:t>scale interferometer study to NSF. Receive endorsement by NSF committee on new large programs in physics. </a:t>
            </a:r>
            <a:endParaRPr lang="en-US" sz="1600" dirty="0" smtClean="0"/>
          </a:p>
          <a:p>
            <a:pPr lvl="1"/>
            <a:r>
              <a:rPr lang="en-US" sz="1600" b="1" dirty="0"/>
              <a:t>1990 </a:t>
            </a:r>
            <a:r>
              <a:rPr lang="en-US" sz="1600" dirty="0" smtClean="0"/>
              <a:t>The US </a:t>
            </a:r>
            <a:r>
              <a:rPr lang="en-US" sz="1600" dirty="0"/>
              <a:t>National Science Board (NSB) approves the LIGO construction proposal, which envisions I</a:t>
            </a:r>
            <a:r>
              <a:rPr lang="en-US" sz="1600" dirty="0" smtClean="0"/>
              <a:t>nitial LIGO </a:t>
            </a:r>
            <a:r>
              <a:rPr lang="en-US" sz="1600" dirty="0"/>
              <a:t>followed by Advanced </a:t>
            </a:r>
            <a:r>
              <a:rPr lang="en-US" sz="1600" dirty="0" smtClean="0"/>
              <a:t>LIGO.</a:t>
            </a:r>
          </a:p>
          <a:p>
            <a:pPr lvl="1"/>
            <a:r>
              <a:rPr lang="en-US" sz="1600" b="1" dirty="0"/>
              <a:t>1994-1995 </a:t>
            </a:r>
            <a:r>
              <a:rPr lang="en-US" sz="1600" dirty="0"/>
              <a:t>Site construction begins at the Hanford and Livingston locations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b="1" dirty="0"/>
              <a:t>2002</a:t>
            </a:r>
            <a:r>
              <a:rPr lang="en-US" sz="1600" dirty="0"/>
              <a:t> The first coincident operation of Initial LIGO interferometers with the GEO600 interferometer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b="1" dirty="0"/>
              <a:t>2006 </a:t>
            </a:r>
            <a:r>
              <a:rPr lang="en-US" sz="1600" dirty="0"/>
              <a:t>Initial LIGO design sensitivity achieved. </a:t>
            </a:r>
          </a:p>
          <a:p>
            <a:r>
              <a:rPr lang="en-US" sz="2000" dirty="0" smtClean="0"/>
              <a:t>Advanced LIGO 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 16 years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US" sz="1600" b="1" dirty="0" smtClean="0"/>
              <a:t>1999</a:t>
            </a:r>
            <a:r>
              <a:rPr lang="en-US" sz="1600" dirty="0" smtClean="0"/>
              <a:t> The LSC Concept Paper for Advanced LIGO completed.</a:t>
            </a:r>
          </a:p>
          <a:p>
            <a:pPr lvl="1"/>
            <a:r>
              <a:rPr lang="en-US" sz="1600" b="1" dirty="0" smtClean="0"/>
              <a:t>2003</a:t>
            </a:r>
            <a:r>
              <a:rPr lang="en-US" sz="1600" dirty="0" smtClean="0"/>
              <a:t> LIGO </a:t>
            </a:r>
            <a:r>
              <a:rPr lang="en-US" sz="1600" dirty="0"/>
              <a:t>Laboratory submits proposal to NSF for Advanced </a:t>
            </a:r>
            <a:r>
              <a:rPr lang="en-US" sz="1600" dirty="0" smtClean="0"/>
              <a:t>LIGO proposal.</a:t>
            </a:r>
          </a:p>
          <a:p>
            <a:pPr lvl="1"/>
            <a:r>
              <a:rPr lang="en-US" sz="1600" b="1" dirty="0" smtClean="0"/>
              <a:t>2006</a:t>
            </a:r>
            <a:r>
              <a:rPr lang="en-US" sz="1600" dirty="0" smtClean="0"/>
              <a:t> NSF conducts review of Advanced LIGO Construction. </a:t>
            </a:r>
          </a:p>
          <a:p>
            <a:pPr lvl="1"/>
            <a:r>
              <a:rPr lang="en-US" sz="1600" b="1" dirty="0" smtClean="0"/>
              <a:t>2008 </a:t>
            </a:r>
            <a:r>
              <a:rPr lang="en-US" sz="1600" dirty="0"/>
              <a:t>Advanced LIGO </a:t>
            </a:r>
            <a:r>
              <a:rPr lang="en-US" sz="1600" dirty="0" smtClean="0"/>
              <a:t>Construction </a:t>
            </a:r>
            <a:r>
              <a:rPr lang="en-US" sz="1600" dirty="0"/>
              <a:t>is funded by </a:t>
            </a:r>
            <a:r>
              <a:rPr lang="en-US" sz="1600" dirty="0" smtClean="0"/>
              <a:t>NSF.</a:t>
            </a:r>
            <a:endParaRPr lang="en-US" sz="1600" dirty="0"/>
          </a:p>
          <a:p>
            <a:pPr lvl="1"/>
            <a:r>
              <a:rPr lang="en-US" sz="1600" b="1" dirty="0" smtClean="0"/>
              <a:t>2014</a:t>
            </a:r>
            <a:r>
              <a:rPr lang="en-US" sz="1600" dirty="0" smtClean="0"/>
              <a:t> </a:t>
            </a:r>
            <a:r>
              <a:rPr lang="en-US" sz="1600" dirty="0"/>
              <a:t>Advanced LIGO Construction </a:t>
            </a:r>
            <a:r>
              <a:rPr lang="en-US" sz="1600" dirty="0" smtClean="0"/>
              <a:t>completed.</a:t>
            </a:r>
          </a:p>
          <a:p>
            <a:pPr lvl="1"/>
            <a:r>
              <a:rPr lang="en-US" sz="1600" b="1" dirty="0" smtClean="0"/>
              <a:t>2015</a:t>
            </a:r>
            <a:r>
              <a:rPr lang="en-US" sz="1600" dirty="0" smtClean="0"/>
              <a:t> Advanced LIGO begins science operations</a:t>
            </a:r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000" dirty="0" smtClean="0"/>
          </a:p>
          <a:p>
            <a:endParaRPr lang="en-US" sz="2000" dirty="0"/>
          </a:p>
          <a:p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LIGO Laboratory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90627-2641-D545-B7DC-1C11A578194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459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Paths to f</a:t>
            </a:r>
            <a:r>
              <a:rPr lang="en-US" dirty="0" smtClean="0"/>
              <a:t>uture detectors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88" y="1065486"/>
            <a:ext cx="8534400" cy="4876800"/>
          </a:xfrm>
        </p:spPr>
        <p:txBody>
          <a:bodyPr/>
          <a:lstStyle/>
          <a:p>
            <a:r>
              <a:rPr lang="en-US" sz="2000" dirty="0" smtClean="0"/>
              <a:t>Start with rough </a:t>
            </a:r>
            <a:r>
              <a:rPr lang="en-US" sz="2000" dirty="0"/>
              <a:t>estimates of </a:t>
            </a:r>
            <a:r>
              <a:rPr lang="en-US" sz="2000" dirty="0" smtClean="0"/>
              <a:t>the </a:t>
            </a:r>
            <a:r>
              <a:rPr lang="en-US" sz="2000" dirty="0" smtClean="0"/>
              <a:t>costs for Voyager, Cosmic Explorer</a:t>
            </a:r>
            <a:endParaRPr lang="en-US" sz="2000" dirty="0"/>
          </a:p>
          <a:p>
            <a:pPr lvl="1"/>
            <a:r>
              <a:rPr lang="en-US" sz="1600" b="1" dirty="0" smtClean="0"/>
              <a:t>Semi-Educated Guess for Voyager</a:t>
            </a:r>
            <a:r>
              <a:rPr lang="en-US" sz="1600" b="1" dirty="0" smtClean="0"/>
              <a:t>: </a:t>
            </a:r>
            <a:r>
              <a:rPr lang="en-US" sz="1600" dirty="0" smtClean="0"/>
              <a:t>about an Advanced LIGO </a:t>
            </a:r>
            <a:r>
              <a:rPr lang="en-US" sz="1600" dirty="0" smtClean="0"/>
              <a:t>(</a:t>
            </a:r>
            <a:r>
              <a:rPr lang="en-US" sz="1600" dirty="0"/>
              <a:t>in 2016 $) </a:t>
            </a:r>
          </a:p>
          <a:p>
            <a:pPr lvl="1"/>
            <a:r>
              <a:rPr lang="en-US" sz="1600" b="1" dirty="0" smtClean="0"/>
              <a:t>WA</a:t>
            </a:r>
            <a:r>
              <a:rPr lang="en-US" sz="1600" b="1" dirty="0" smtClean="0"/>
              <a:t>G for Cosmic Explorer: </a:t>
            </a:r>
            <a:r>
              <a:rPr lang="en-US" sz="1600" dirty="0" smtClean="0"/>
              <a:t>A new </a:t>
            </a:r>
            <a:r>
              <a:rPr lang="en-US" sz="1600" dirty="0"/>
              <a:t>facilities with new detectors: </a:t>
            </a:r>
            <a:r>
              <a:rPr lang="en-US" sz="1600" dirty="0" smtClean="0"/>
              <a:t>Perhaps an order of magnitude more</a:t>
            </a:r>
            <a:endParaRPr lang="en-US" sz="1600" dirty="0" smtClean="0"/>
          </a:p>
          <a:p>
            <a:r>
              <a:rPr lang="en-US" sz="2000" dirty="0" smtClean="0"/>
              <a:t>Exploiting sensitivity limits of current facilities (including facility modifications) is </a:t>
            </a:r>
            <a:r>
              <a:rPr lang="en-US" sz="2000" dirty="0" smtClean="0"/>
              <a:t>the </a:t>
            </a:r>
            <a:r>
              <a:rPr lang="en-US" sz="2000" dirty="0" smtClean="0"/>
              <a:t>lower cost </a:t>
            </a:r>
            <a:r>
              <a:rPr lang="en-US" sz="2000" dirty="0" smtClean="0"/>
              <a:t>and nearer term option</a:t>
            </a:r>
            <a:endParaRPr lang="en-US" sz="2000" dirty="0" smtClean="0"/>
          </a:p>
          <a:p>
            <a:pPr lvl="1"/>
            <a:r>
              <a:rPr lang="en-US" sz="1600" dirty="0" smtClean="0"/>
              <a:t>Supports a </a:t>
            </a:r>
            <a:r>
              <a:rPr lang="en-US" sz="1600" dirty="0" smtClean="0"/>
              <a:t>~ 3X improvement over </a:t>
            </a:r>
            <a:r>
              <a:rPr lang="en-US" sz="1600" dirty="0" err="1" smtClean="0"/>
              <a:t>aLIGO</a:t>
            </a:r>
            <a:r>
              <a:rPr lang="en-US" sz="1600" dirty="0" smtClean="0"/>
              <a:t> </a:t>
            </a:r>
            <a:r>
              <a:rPr lang="en-US" sz="1600" dirty="0" smtClean="0"/>
              <a:t>using current LIGO facilities</a:t>
            </a:r>
          </a:p>
          <a:p>
            <a:pPr lvl="1"/>
            <a:r>
              <a:rPr lang="en-US" sz="1600" dirty="0" smtClean="0"/>
              <a:t>Caveat</a:t>
            </a:r>
            <a:r>
              <a:rPr lang="en-US" sz="1600" dirty="0"/>
              <a:t>: LIGO Observatories are showing signs of aging and will likely need a substantial refurbishment of the vacuum system in the next 5 </a:t>
            </a:r>
            <a:r>
              <a:rPr lang="en-US" sz="1600" dirty="0" smtClean="0"/>
              <a:t>years</a:t>
            </a:r>
          </a:p>
          <a:p>
            <a:r>
              <a:rPr lang="en-US" sz="2000" dirty="0" smtClean="0"/>
              <a:t>A new ‘CE-class’ observatory with 10 or 20 or 40 km arm lengths will require a new site</a:t>
            </a:r>
          </a:p>
          <a:p>
            <a:pPr lvl="1"/>
            <a:r>
              <a:rPr lang="en-US" sz="1600" dirty="0" smtClean="0"/>
              <a:t>Both Hanford and Livingston are constrained by local development, land ownership, environmental constraints </a:t>
            </a:r>
          </a:p>
          <a:p>
            <a:pPr lvl="1"/>
            <a:r>
              <a:rPr lang="en-US" sz="1600" dirty="0" smtClean="0"/>
              <a:t>Neither the Hanford or Livingston sites are ‘great’ from an environmental standpoint (seismic, wind, …)</a:t>
            </a:r>
          </a:p>
          <a:p>
            <a:pPr lvl="1"/>
            <a:r>
              <a:rPr lang="en-US" sz="1600" dirty="0" smtClean="0"/>
              <a:t>Land acquisition issues may ultimately force the US detector to go </a:t>
            </a:r>
            <a:r>
              <a:rPr lang="en-US" sz="1600" dirty="0" smtClean="0"/>
              <a:t>underground</a:t>
            </a:r>
          </a:p>
          <a:p>
            <a:r>
              <a:rPr lang="en-US" sz="2200" dirty="0" smtClean="0"/>
              <a:t>Look to the astronomy model – existing observatories produce science whilst new ones are under construction </a:t>
            </a:r>
            <a:endParaRPr lang="en-US" sz="2200" dirty="0" smtClean="0"/>
          </a:p>
          <a:p>
            <a:pPr marL="457200" lvl="1" indent="0">
              <a:buNone/>
            </a:pPr>
            <a:endParaRPr lang="en-US" sz="1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LIGO Laboratory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90627-2641-D545-B7DC-1C11A578194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330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314608" y="5976902"/>
            <a:ext cx="8424481" cy="570894"/>
          </a:xfrm>
          <a:prstGeom prst="rect">
            <a:avLst/>
          </a:prstGeom>
          <a:solidFill>
            <a:srgbClr val="618FF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in formulating the Global 3G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179" y="1089860"/>
            <a:ext cx="8772124" cy="4876800"/>
          </a:xfrm>
        </p:spPr>
        <p:txBody>
          <a:bodyPr/>
          <a:lstStyle/>
          <a:p>
            <a:r>
              <a:rPr lang="en-US" sz="1600" dirty="0" smtClean="0"/>
              <a:t>First generation GW interferometers were independently designed and constructed</a:t>
            </a:r>
          </a:p>
          <a:p>
            <a:pPr lvl="1"/>
            <a:r>
              <a:rPr lang="en-US" sz="1200" dirty="0" smtClean="0"/>
              <a:t>LIGO, Virgo (joint French, Italian), GEO (joint German, UK)</a:t>
            </a:r>
          </a:p>
          <a:p>
            <a:pPr lvl="1"/>
            <a:r>
              <a:rPr lang="en-US" sz="1200" dirty="0" smtClean="0"/>
              <a:t>We were competitors at the time</a:t>
            </a:r>
          </a:p>
          <a:p>
            <a:r>
              <a:rPr lang="en-US" sz="1600" dirty="0" smtClean="0"/>
              <a:t>Second generation GW detectors had some elements of coordination …</a:t>
            </a:r>
          </a:p>
          <a:p>
            <a:pPr lvl="1"/>
            <a:r>
              <a:rPr lang="en-US" sz="1200" dirty="0" smtClean="0"/>
              <a:t>Advanced LIGO had US, UK, German, Australian contributions</a:t>
            </a:r>
          </a:p>
          <a:p>
            <a:r>
              <a:rPr lang="en-US" sz="1600" dirty="0" smtClean="0"/>
              <a:t> … but by and large were independently designed and built</a:t>
            </a:r>
            <a:endParaRPr lang="en-US" sz="1600" dirty="0"/>
          </a:p>
          <a:p>
            <a:r>
              <a:rPr lang="en-US" sz="1600" dirty="0" smtClean="0"/>
              <a:t>We now collaborate on the analysis of GW data</a:t>
            </a:r>
          </a:p>
          <a:p>
            <a:pPr lvl="1"/>
            <a:r>
              <a:rPr lang="en-US" sz="1200" dirty="0" smtClean="0"/>
              <a:t>LIGO-Virgo agreement (2007), LV pre-agreement (2013)</a:t>
            </a:r>
          </a:p>
          <a:p>
            <a:endParaRPr lang="en-US" sz="1600" b="1" dirty="0" smtClean="0"/>
          </a:p>
          <a:p>
            <a:r>
              <a:rPr lang="en-US" sz="1600" b="1" dirty="0" smtClean="0"/>
              <a:t>For 3G, the GW community intends to ‘go big’</a:t>
            </a:r>
          </a:p>
          <a:p>
            <a:r>
              <a:rPr lang="en-US" sz="1600" dirty="0" smtClean="0"/>
              <a:t>The scale of the project (at least two 10+ km class interferometers) may require coordination across collaborations/projects to take advantage of ‘economies of scale’</a:t>
            </a:r>
          </a:p>
          <a:p>
            <a:r>
              <a:rPr lang="en-US" sz="1600" dirty="0" smtClean="0"/>
              <a:t>Potential advantages </a:t>
            </a:r>
            <a:r>
              <a:rPr lang="en-US" sz="1600" dirty="0" smtClean="0"/>
              <a:t>of coordination</a:t>
            </a:r>
          </a:p>
          <a:p>
            <a:pPr lvl="1"/>
            <a:r>
              <a:rPr lang="en-US" sz="1200" dirty="0" smtClean="0"/>
              <a:t>(At least partial) homogeneity in design and construction</a:t>
            </a:r>
          </a:p>
          <a:p>
            <a:pPr lvl="1"/>
            <a:r>
              <a:rPr lang="en-US" sz="1200" dirty="0" smtClean="0"/>
              <a:t>Coordinated site selection for optimal network design</a:t>
            </a:r>
          </a:p>
          <a:p>
            <a:pPr lvl="1"/>
            <a:r>
              <a:rPr lang="en-US" sz="1200" dirty="0" smtClean="0"/>
              <a:t>Makes best use of distributed expertise  </a:t>
            </a:r>
          </a:p>
          <a:p>
            <a:r>
              <a:rPr lang="en-US" sz="1600" dirty="0" smtClean="0"/>
              <a:t>Disadvantages of (or perhaps better stated challenges in) coordination</a:t>
            </a:r>
          </a:p>
          <a:p>
            <a:pPr lvl="1"/>
            <a:r>
              <a:rPr lang="en-US" sz="1200" dirty="0" smtClean="0"/>
              <a:t>Requires establishment of robust management structure, necessitating giving up some control by partners</a:t>
            </a:r>
          </a:p>
          <a:p>
            <a:pPr lvl="1"/>
            <a:r>
              <a:rPr lang="en-US" sz="1200" dirty="0" smtClean="0"/>
              <a:t>Requires robust system engineering, establishment of standards, interface control, quality assurance program, …</a:t>
            </a:r>
          </a:p>
          <a:p>
            <a:r>
              <a:rPr lang="en-US" sz="1600" b="1" i="1" dirty="0" smtClean="0"/>
              <a:t>Major challenge may be synchronization of US/European/Japanese plans for 3G </a:t>
            </a:r>
            <a:r>
              <a:rPr lang="en-US" sz="1600" b="1" i="1" dirty="0" smtClean="0"/>
              <a:t>upgrades </a:t>
            </a:r>
            <a:endParaRPr lang="en-US" sz="2000" b="1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LIGO Laboratory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90627-2641-D545-B7DC-1C11A578194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59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needed </a:t>
            </a:r>
            <a:r>
              <a:rPr lang="en-US" dirty="0" smtClean="0"/>
              <a:t>to fund </a:t>
            </a:r>
            <a:r>
              <a:rPr lang="en-US" dirty="0" smtClean="0"/>
              <a:t>a </a:t>
            </a:r>
            <a:r>
              <a:rPr lang="en-US" dirty="0" smtClean="0"/>
              <a:t>US 3G </a:t>
            </a:r>
            <a:r>
              <a:rPr lang="en-US" dirty="0" smtClean="0"/>
              <a:t>detector?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82" y="1148651"/>
            <a:ext cx="8534400" cy="4876800"/>
          </a:xfrm>
        </p:spPr>
        <p:txBody>
          <a:bodyPr/>
          <a:lstStyle/>
          <a:p>
            <a:r>
              <a:rPr lang="en-US" sz="1600" i="1" u="sng" dirty="0" smtClean="0"/>
              <a:t>Essential </a:t>
            </a:r>
            <a:r>
              <a:rPr lang="en-US" sz="1600" dirty="0" smtClean="0"/>
              <a:t>Advanced LIGO must reach its design sensitivity</a:t>
            </a:r>
          </a:p>
          <a:p>
            <a:pPr lvl="1"/>
            <a:r>
              <a:rPr lang="en-US" sz="1200" dirty="0" smtClean="0"/>
              <a:t>#1 -- because it provides proof that we understand and can tame the noises in 2G interferometers</a:t>
            </a:r>
          </a:p>
          <a:p>
            <a:pPr lvl="1"/>
            <a:r>
              <a:rPr lang="en-US" sz="1200" dirty="0" smtClean="0"/>
              <a:t>#2 -- it will demonstrate to funding agencies that we can deliver on our design goals  </a:t>
            </a:r>
          </a:p>
          <a:p>
            <a:r>
              <a:rPr lang="en-US" sz="1600" i="1" u="sng" dirty="0" smtClean="0"/>
              <a:t>Essential </a:t>
            </a:r>
            <a:r>
              <a:rPr lang="en-US" sz="1600" dirty="0" smtClean="0"/>
              <a:t>The </a:t>
            </a:r>
            <a:r>
              <a:rPr lang="en-US" sz="1600" dirty="0"/>
              <a:t>s</a:t>
            </a:r>
            <a:r>
              <a:rPr lang="en-US" sz="1600" dirty="0" smtClean="0"/>
              <a:t>cience case for 3G detectors must be extremely well developed given what we know at the time of the proposal</a:t>
            </a:r>
          </a:p>
          <a:p>
            <a:r>
              <a:rPr lang="en-US" sz="1600" i="1" u="sng" dirty="0" smtClean="0"/>
              <a:t>Essential</a:t>
            </a:r>
            <a:r>
              <a:rPr lang="en-US" sz="1600" dirty="0" smtClean="0"/>
              <a:t> The community will have to prepare their respective funding agencies that big projects are being planned</a:t>
            </a:r>
          </a:p>
          <a:p>
            <a:pPr lvl="1"/>
            <a:r>
              <a:rPr lang="en-US" sz="1200" dirty="0"/>
              <a:t>I</a:t>
            </a:r>
            <a:r>
              <a:rPr lang="en-US" sz="1200" dirty="0" smtClean="0"/>
              <a:t>t can take 5 years to get a project ‘queued up’ into the NSF Major Research Equipment and Facilities Construction budget </a:t>
            </a:r>
          </a:p>
          <a:p>
            <a:r>
              <a:rPr lang="en-US" sz="1600" i="1" u="sng" dirty="0" smtClean="0"/>
              <a:t>Essential </a:t>
            </a:r>
            <a:r>
              <a:rPr lang="en-US" sz="1600" dirty="0" smtClean="0"/>
              <a:t>An </a:t>
            </a:r>
            <a:r>
              <a:rPr lang="en-US" sz="1600" dirty="0" smtClean="0"/>
              <a:t>external evaluation must be conducted by a panel of experts</a:t>
            </a:r>
          </a:p>
          <a:p>
            <a:pPr lvl="1"/>
            <a:r>
              <a:rPr lang="en-US" sz="1200" dirty="0" smtClean="0"/>
              <a:t>Is the science case sufficiently strong for a 3G detector? </a:t>
            </a:r>
          </a:p>
          <a:p>
            <a:pPr lvl="1"/>
            <a:r>
              <a:rPr lang="en-US" sz="1200" dirty="0" smtClean="0"/>
              <a:t>Is the technology development mature? </a:t>
            </a:r>
          </a:p>
          <a:p>
            <a:pPr lvl="1"/>
            <a:r>
              <a:rPr lang="en-US" sz="1200" dirty="0" smtClean="0"/>
              <a:t>Is their preliminary costing and project planning, or is there a path to those?</a:t>
            </a:r>
          </a:p>
          <a:p>
            <a:pPr lvl="1"/>
            <a:r>
              <a:rPr lang="en-US" sz="1200" dirty="0" smtClean="0"/>
              <a:t>….  </a:t>
            </a:r>
          </a:p>
          <a:p>
            <a:r>
              <a:rPr lang="en-US" sz="1600" i="1" u="sng" dirty="0" smtClean="0"/>
              <a:t>Essential</a:t>
            </a:r>
            <a:r>
              <a:rPr lang="en-US" sz="1600" i="1" dirty="0" smtClean="0"/>
              <a:t> </a:t>
            </a:r>
            <a:r>
              <a:rPr lang="en-US" sz="1600" dirty="0" smtClean="0"/>
              <a:t>International </a:t>
            </a:r>
            <a:r>
              <a:rPr lang="en-US" sz="1600" dirty="0" smtClean="0"/>
              <a:t>planning and coordination</a:t>
            </a:r>
          </a:p>
          <a:p>
            <a:pPr lvl="1"/>
            <a:r>
              <a:rPr lang="en-US" sz="1200" dirty="0" smtClean="0"/>
              <a:t>May be essential for CE-class project  </a:t>
            </a:r>
            <a:endParaRPr lang="en-US" sz="1200" i="1" u="sng" dirty="0" smtClean="0"/>
          </a:p>
          <a:p>
            <a:r>
              <a:rPr lang="en-US" sz="1600" i="1" u="sng" dirty="0" smtClean="0"/>
              <a:t>Really Important</a:t>
            </a:r>
            <a:r>
              <a:rPr lang="en-US" sz="1600" i="1" dirty="0" smtClean="0"/>
              <a:t> </a:t>
            </a:r>
            <a:r>
              <a:rPr lang="en-US" sz="1600" dirty="0" smtClean="0"/>
              <a:t>Support </a:t>
            </a:r>
            <a:r>
              <a:rPr lang="en-US" sz="1600" dirty="0" smtClean="0"/>
              <a:t>and advocacy from </a:t>
            </a:r>
            <a:r>
              <a:rPr lang="en-US" sz="1600" dirty="0" smtClean="0"/>
              <a:t>an </a:t>
            </a:r>
            <a:r>
              <a:rPr lang="en-US" sz="1600" dirty="0" smtClean="0"/>
              <a:t>outside community</a:t>
            </a:r>
          </a:p>
          <a:p>
            <a:pPr lvl="1"/>
            <a:r>
              <a:rPr lang="en-US" sz="1200" dirty="0" smtClean="0"/>
              <a:t>They support GW science because it adds to their science </a:t>
            </a:r>
          </a:p>
          <a:p>
            <a:pPr lvl="1"/>
            <a:r>
              <a:rPr lang="en-US" sz="1200" u="sng" dirty="0" smtClean="0"/>
              <a:t>For the GW community, it’s the astronomers, perhaps nuclear physicists</a:t>
            </a:r>
            <a:endParaRPr lang="en-US" sz="12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LIGO Laboratory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90627-2641-D545-B7DC-1C11A578194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84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Near Term Need: Coordinated </a:t>
            </a:r>
            <a:r>
              <a:rPr lang="en-US" dirty="0" smtClean="0"/>
              <a:t>R&amp;D Among the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241" y="1171202"/>
            <a:ext cx="8534400" cy="4876800"/>
          </a:xfrm>
        </p:spPr>
        <p:txBody>
          <a:bodyPr/>
          <a:lstStyle/>
          <a:p>
            <a:r>
              <a:rPr lang="en-US" sz="1800" dirty="0" smtClean="0"/>
              <a:t>R&amp;D themes are common for </a:t>
            </a:r>
            <a:r>
              <a:rPr lang="en-US" sz="1800" dirty="0"/>
              <a:t>Voyager </a:t>
            </a:r>
            <a:r>
              <a:rPr lang="en-US" sz="1800" dirty="0" smtClean="0"/>
              <a:t>and ET</a:t>
            </a:r>
            <a:r>
              <a:rPr lang="en-US" sz="1800" dirty="0"/>
              <a:t>/Cosmic </a:t>
            </a:r>
            <a:r>
              <a:rPr lang="en-US" sz="1800" dirty="0" smtClean="0"/>
              <a:t>Explorer  </a:t>
            </a:r>
            <a:endParaRPr lang="en-US" sz="1800" dirty="0" smtClean="0"/>
          </a:p>
          <a:p>
            <a:pPr lvl="1"/>
            <a:r>
              <a:rPr lang="en-US" sz="1400" dirty="0" smtClean="0"/>
              <a:t>Lower loss coatings</a:t>
            </a:r>
          </a:p>
          <a:p>
            <a:pPr lvl="1"/>
            <a:r>
              <a:rPr lang="en-US" sz="1400" dirty="0" smtClean="0"/>
              <a:t>Si test masses</a:t>
            </a:r>
          </a:p>
          <a:p>
            <a:pPr lvl="1"/>
            <a:r>
              <a:rPr lang="en-US" sz="1400" dirty="0" smtClean="0"/>
              <a:t>Longer wavelength stabilized lasers </a:t>
            </a:r>
          </a:p>
          <a:p>
            <a:pPr lvl="1"/>
            <a:r>
              <a:rPr lang="en-US" sz="1400" dirty="0" smtClean="0"/>
              <a:t>Cryogenics</a:t>
            </a:r>
          </a:p>
          <a:p>
            <a:pPr lvl="1"/>
            <a:r>
              <a:rPr lang="en-US" sz="1400" dirty="0" smtClean="0"/>
              <a:t>Newtonian Noise</a:t>
            </a:r>
          </a:p>
          <a:p>
            <a:pPr lvl="1"/>
            <a:r>
              <a:rPr lang="is-IS" sz="1400" dirty="0" smtClean="0"/>
              <a:t>C</a:t>
            </a:r>
            <a:r>
              <a:rPr lang="en-US" sz="1400" dirty="0" smtClean="0"/>
              <a:t>o</a:t>
            </a:r>
            <a:r>
              <a:rPr lang="is-IS" sz="1400" dirty="0" smtClean="0"/>
              <a:t>ntrol schemes </a:t>
            </a:r>
          </a:p>
          <a:p>
            <a:pPr lvl="1"/>
            <a:r>
              <a:rPr lang="is-IS" sz="1400" dirty="0" smtClean="0"/>
              <a:t>…</a:t>
            </a:r>
          </a:p>
          <a:p>
            <a:r>
              <a:rPr lang="is-IS" sz="2000" dirty="0" smtClean="0"/>
              <a:t>Currently, the major projects/collaborations do not really ‘inter-collaborate’ on R&amp;D</a:t>
            </a:r>
          </a:p>
          <a:p>
            <a:pPr lvl="1"/>
            <a:r>
              <a:rPr lang="is-IS" sz="1400" dirty="0" smtClean="0"/>
              <a:t>LSC, Virgo, KAGRA each have separate R&amp;D programs; some cross-talk, but little to no coordination</a:t>
            </a:r>
          </a:p>
          <a:p>
            <a:r>
              <a:rPr lang="is-IS" sz="2000" dirty="0" smtClean="0"/>
              <a:t>‘Coordination’ here is defined as having a common program in which resources (= expertise, person power, funding) are assigned and managed efficiently</a:t>
            </a:r>
          </a:p>
          <a:p>
            <a:pPr lvl="1"/>
            <a:r>
              <a:rPr lang="is-IS" sz="1400" dirty="0" smtClean="0"/>
              <a:t>LSC Instrument Science White Paper is probably the best example of a coordinated R&amp;D effort</a:t>
            </a:r>
          </a:p>
          <a:p>
            <a:r>
              <a:rPr lang="is-IS" sz="2000" dirty="0" smtClean="0"/>
              <a:t>Distinction between ‘R’ and ‘D’ in this model? </a:t>
            </a:r>
            <a:endParaRPr lang="is-IS" sz="2000" dirty="0" smtClean="0"/>
          </a:p>
          <a:p>
            <a:r>
              <a:rPr lang="is-IS" sz="2000" dirty="0" smtClean="0"/>
              <a:t>R</a:t>
            </a:r>
            <a:r>
              <a:rPr lang="en-US" sz="2000" dirty="0" smtClean="0"/>
              <a:t>o</a:t>
            </a:r>
            <a:r>
              <a:rPr lang="is-IS" sz="2000" dirty="0" smtClean="0"/>
              <a:t>le of GWIC, role of agencies?</a:t>
            </a:r>
            <a:r>
              <a:rPr lang="is-IS" sz="2000" dirty="0" smtClean="0"/>
              <a:t> </a:t>
            </a:r>
            <a:endParaRPr lang="is-I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LIGO Laboratory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90627-2641-D545-B7DC-1C11A578194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442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0900043-v1-1">
  <a:themeElements>
    <a:clrScheme name="">
      <a:dk1>
        <a:srgbClr val="114FFB"/>
      </a:dk1>
      <a:lt1>
        <a:srgbClr val="FFFFFF"/>
      </a:lt1>
      <a:dk2>
        <a:srgbClr val="000000"/>
      </a:dk2>
      <a:lt2>
        <a:srgbClr val="CECECE"/>
      </a:lt2>
      <a:accent1>
        <a:srgbClr val="D49FFF"/>
      </a:accent1>
      <a:accent2>
        <a:srgbClr val="618FFD"/>
      </a:accent2>
      <a:accent3>
        <a:srgbClr val="FFFFFF"/>
      </a:accent3>
      <a:accent4>
        <a:srgbClr val="0D42D6"/>
      </a:accent4>
      <a:accent5>
        <a:srgbClr val="E6CDFF"/>
      </a:accent5>
      <a:accent6>
        <a:srgbClr val="5781E5"/>
      </a:accent6>
      <a:hlink>
        <a:srgbClr val="009688"/>
      </a:hlink>
      <a:folHlink>
        <a:srgbClr val="DADADA"/>
      </a:folHlink>
    </a:clrScheme>
    <a:fontScheme name="Default Design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F0900043-v1-1.potx</Template>
  <TotalTime>11677</TotalTime>
  <Words>1237</Words>
  <Application>Microsoft Macintosh PowerPoint</Application>
  <PresentationFormat>On-screen Show (4:3)</PresentationFormat>
  <Paragraphs>134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F0900043-v1-1</vt:lpstr>
      <vt:lpstr>Photo Editor Photo</vt:lpstr>
      <vt:lpstr>PowerPoint Presentation</vt:lpstr>
      <vt:lpstr>The Landscape Has Changed. Yay!</vt:lpstr>
      <vt:lpstr>Historical Gestation Periods for US GW Detectors</vt:lpstr>
      <vt:lpstr>Historical Gestation Periods for US GW Detectors</vt:lpstr>
      <vt:lpstr>Paths to future detectors </vt:lpstr>
      <vt:lpstr>Considerations in formulating the Global 3G Network</vt:lpstr>
      <vt:lpstr>What is needed to fund a US 3G detector?  </vt:lpstr>
      <vt:lpstr>Near Term Need: Coordinated R&amp;D Among the Projects</vt:lpstr>
    </vt:vector>
  </TitlesOfParts>
  <Manager/>
  <Company>California Institute of Technology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David Reitze</dc:creator>
  <cp:keywords/>
  <dc:description/>
  <cp:lastModifiedBy>David Reitze</cp:lastModifiedBy>
  <cp:revision>131</cp:revision>
  <cp:lastPrinted>1999-10-01T21:59:04Z</cp:lastPrinted>
  <dcterms:created xsi:type="dcterms:W3CDTF">2002-09-05T00:08:29Z</dcterms:created>
  <dcterms:modified xsi:type="dcterms:W3CDTF">2016-07-07T00:49:55Z</dcterms:modified>
  <cp:category/>
</cp:coreProperties>
</file>