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63" r:id="rId2"/>
    <p:sldId id="353" r:id="rId3"/>
    <p:sldId id="363" r:id="rId4"/>
    <p:sldId id="351" r:id="rId5"/>
    <p:sldId id="365" r:id="rId6"/>
    <p:sldId id="366" r:id="rId7"/>
    <p:sldId id="367" r:id="rId8"/>
    <p:sldId id="368" r:id="rId9"/>
    <p:sldId id="372" r:id="rId10"/>
    <p:sldId id="369" r:id="rId11"/>
    <p:sldId id="371" r:id="rId12"/>
    <p:sldId id="373" r:id="rId13"/>
    <p:sldId id="374" r:id="rId14"/>
    <p:sldId id="375" r:id="rId15"/>
    <p:sldId id="370" r:id="rId16"/>
    <p:sldId id="378" r:id="rId17"/>
    <p:sldId id="379" r:id="rId18"/>
    <p:sldId id="376" r:id="rId19"/>
    <p:sldId id="377" r:id="rId20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Untitled Section" id="{F2360E21-1C1B-48BB-9659-8D5B62F70377}">
          <p14:sldIdLst>
            <p14:sldId id="263"/>
            <p14:sldId id="353"/>
            <p14:sldId id="363"/>
            <p14:sldId id="351"/>
            <p14:sldId id="365"/>
            <p14:sldId id="366"/>
            <p14:sldId id="367"/>
            <p14:sldId id="368"/>
            <p14:sldId id="372"/>
            <p14:sldId id="369"/>
            <p14:sldId id="371"/>
            <p14:sldId id="373"/>
            <p14:sldId id="374"/>
            <p14:sldId id="375"/>
            <p14:sldId id="370"/>
            <p14:sldId id="378"/>
            <p14:sldId id="379"/>
            <p14:sldId id="376"/>
            <p14:sldId id="3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979"/>
    <a:srgbClr val="E46C0A"/>
    <a:srgbClr val="94B0BE"/>
    <a:srgbClr val="527688"/>
    <a:srgbClr val="5E889D"/>
    <a:srgbClr val="4E3721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78833" autoAdjust="0"/>
  </p:normalViewPr>
  <p:slideViewPr>
    <p:cSldViewPr>
      <p:cViewPr>
        <p:scale>
          <a:sx n="66" d="100"/>
          <a:sy n="66" d="100"/>
        </p:scale>
        <p:origin x="-18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DF2B7E-219B-4EB8-8C00-5C681041485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97964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F2B7E-219B-4EB8-8C00-5C681041485C}" type="slidenum">
              <a:rPr lang="en-AU" altLang="en-US" smtClean="0"/>
              <a:pPr/>
              <a:t>11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29906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F2B7E-219B-4EB8-8C00-5C681041485C}" type="slidenum">
              <a:rPr lang="en-AU" altLang="en-US" smtClean="0"/>
              <a:pPr/>
              <a:t>12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29906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F2B7E-219B-4EB8-8C00-5C681041485C}" type="slidenum">
              <a:rPr lang="en-AU" altLang="en-US" smtClean="0"/>
              <a:pPr/>
              <a:t>13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29906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597352"/>
            <a:ext cx="9144000" cy="260648"/>
          </a:xfrm>
          <a:prstGeom prst="rect">
            <a:avLst/>
          </a:prstGeom>
          <a:solidFill>
            <a:srgbClr val="94B0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652963"/>
            <a:ext cx="8280400" cy="519112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AU" noProof="0" smtClean="0"/>
              <a:t>Click to edit Master subtitle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919288"/>
            <a:ext cx="8207375" cy="641350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AU" noProof="0" smtClean="0"/>
              <a:t>Click to edit Master 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3103984" cy="47625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GB" smtClean="0"/>
              <a:t>Conor Mow-Lowry, LHO, July 2016</a:t>
            </a:r>
            <a:endParaRPr lang="en-AU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4D4E538-FE84-4C26-A3BC-2F2F1A08F00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83009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Conor Mow-Lowry, LHO, July 2016</a:t>
            </a: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A6C535-398D-4DC9-B90F-908434264F2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63468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765175"/>
            <a:ext cx="2058988" cy="53609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029325" cy="53609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Conor Mow-Lowry, LHO, July 2016</a:t>
            </a: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DAAC71-4C63-4318-A344-EB714942E819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47756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27584"/>
          </a:xfrm>
        </p:spPr>
        <p:txBody>
          <a:bodyPr/>
          <a:lstStyle>
            <a:lvl1pPr>
              <a:defRPr>
                <a:solidFill>
                  <a:srgbClr val="94B0B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6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Conor Mow-Lowry, LHO, July 2016</a:t>
            </a: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5374F-73F0-4A03-9166-A4D17B9B139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5816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Conor Mow-Lowry, LHO, July 2016</a:t>
            </a: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AB4C19-7FAC-484F-BB62-594179FBECF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52294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Conor Mow-Lowry, LHO, July 2016</a:t>
            </a: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52CBC2-8084-41F8-B79C-17BAD66626B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84545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Conor Mow-Lowry, LHO, July 2016</a:t>
            </a:r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C05D1D-2E9A-4F42-A847-C2CC0E9F613A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9548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Conor Mow-Lowry, LHO, July 2016</a:t>
            </a: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ED4D1B-5F8C-4B2A-B1D4-E74556717394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70843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Conor Mow-Lowry, LHO, July 2016</a:t>
            </a: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DC66F0-442E-4ED2-94D2-2FC54C37C25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8831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Conor Mow-Lowry, LHO, July 2016</a:t>
            </a: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09F5DA-BC65-4053-B502-6D033DDBB17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7741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Conor Mow-Lowry, LHO, July 2016</a:t>
            </a: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47DE0E-3FB2-4C57-902C-32005D21F77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77918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94B0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651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24525" y="65976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288" y="6597650"/>
            <a:ext cx="5040312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 smtClean="0"/>
              <a:t>Conor Mow-Lowry, LHO, July 2016</a:t>
            </a:r>
            <a:endParaRPr lang="en-A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597650"/>
            <a:ext cx="58578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2A2899-C832-4767-B655-A7913476CF4F}" type="slidenum">
              <a:rPr lang="en-AU" altLang="en-US"/>
              <a:pPr/>
              <a:t>‹#›</a:t>
            </a:fld>
            <a:endParaRPr lang="en-AU" altLang="en-US"/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17315" y="1056799"/>
            <a:ext cx="8207375" cy="1508105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/>
              <a:t>Tilt-correction and </a:t>
            </a:r>
            <a:br>
              <a:rPr lang="en-US" altLang="en-US" b="1" dirty="0" smtClean="0"/>
            </a:br>
            <a:r>
              <a:rPr lang="en-US" altLang="en-US" b="1" dirty="0" smtClean="0"/>
              <a:t>Sensor-correction at LHO</a:t>
            </a:r>
            <a:br>
              <a:rPr lang="en-US" altLang="en-US" b="1" dirty="0" smtClean="0"/>
            </a:br>
            <a:r>
              <a:rPr lang="en-US" altLang="en-US" sz="2000" dirty="0" smtClean="0"/>
              <a:t>Using offline data for designing and quantifying filters</a:t>
            </a:r>
            <a:endParaRPr lang="en-US" altLang="en-US" sz="1600" dirty="0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3528" y="2895327"/>
            <a:ext cx="8784976" cy="794064"/>
          </a:xfrm>
        </p:spPr>
        <p:txBody>
          <a:bodyPr/>
          <a:lstStyle/>
          <a:p>
            <a:pPr algn="ctr" eaLnBrk="1" hangingPunct="1"/>
            <a:r>
              <a:rPr lang="en-US" altLang="en-US" sz="2400" b="1" dirty="0" err="1"/>
              <a:t>Conor</a:t>
            </a:r>
            <a:r>
              <a:rPr lang="en-US" altLang="en-US" sz="2400" b="1" dirty="0"/>
              <a:t> </a:t>
            </a:r>
            <a:r>
              <a:rPr lang="en-US" altLang="en-US" sz="2400" b="1" dirty="0" smtClean="0"/>
              <a:t>Mow-Lowry</a:t>
            </a:r>
          </a:p>
          <a:p>
            <a:pPr algn="ctr" eaLnBrk="1" hangingPunct="1"/>
            <a:r>
              <a:rPr lang="en-US" altLang="en-US" sz="1800" dirty="0" smtClean="0"/>
              <a:t>Thanks to: Krishna, Jeff, Brian, Jim, Hugh, Robert</a:t>
            </a:r>
            <a:endParaRPr lang="en-US" altLang="en-US" sz="2000" dirty="0" smtClean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0"/>
            <a:ext cx="1835696" cy="78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00" descr="C:\Users\kvenk\Documents\Pictures\cBRS\P131039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4" t="34932" r="36433" b="32534"/>
          <a:stretch/>
        </p:blipFill>
        <p:spPr bwMode="auto">
          <a:xfrm rot="1293363">
            <a:off x="231707" y="4433628"/>
            <a:ext cx="1905000" cy="17290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9" name="Picture 2" descr="C:\Users\kvenk\Documents\Pictures\BRS-2\Parts and Assembly\P131049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7" t="37860" r="2584" b="29705"/>
          <a:stretch/>
        </p:blipFill>
        <p:spPr bwMode="auto">
          <a:xfrm rot="21074172">
            <a:off x="1702204" y="4364319"/>
            <a:ext cx="5776957" cy="15126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1" name="Picture 2" descr="C:\Users\kvenk.cenpa-jengrad1\Downloads\LHOInstallPics\IMG_21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8156">
            <a:off x="6405729" y="4430991"/>
            <a:ext cx="2309882" cy="17323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Sensor Correction filter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Conor Mow-Lowry, LHO, July 2016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5374F-73F0-4A03-9166-A4D17B9B139C}" type="slidenum">
              <a:rPr lang="en-AU" altLang="en-US" smtClean="0"/>
              <a:pPr/>
              <a:t>10</a:t>
            </a:fld>
            <a:endParaRPr lang="en-AU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9090"/>
            <a:ext cx="7841608" cy="5526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8692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BRS impact, no wind (&lt;4mph)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Conor Mow-Lowry, LHO, July 2016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5374F-73F0-4A03-9166-A4D17B9B139C}" type="slidenum">
              <a:rPr lang="en-AU" altLang="en-US" smtClean="0"/>
              <a:pPr/>
              <a:t>11</a:t>
            </a:fld>
            <a:endParaRPr lang="en-AU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7587815" cy="5648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5321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640960" cy="827584"/>
          </a:xfrm>
        </p:spPr>
        <p:txBody>
          <a:bodyPr/>
          <a:lstStyle/>
          <a:p>
            <a:r>
              <a:rPr lang="en-GB" dirty="0" smtClean="0"/>
              <a:t>BRS impact, X-arm, high wind (~25 mph)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Conor Mow-Lowry, LHO, July 2016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5374F-73F0-4A03-9166-A4D17B9B139C}" type="slidenum">
              <a:rPr lang="en-AU" altLang="en-US" smtClean="0"/>
              <a:pPr/>
              <a:t>12</a:t>
            </a:fld>
            <a:endParaRPr lang="en-AU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45" y="836712"/>
            <a:ext cx="7416292" cy="5648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2643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640960" cy="827584"/>
          </a:xfrm>
        </p:spPr>
        <p:txBody>
          <a:bodyPr/>
          <a:lstStyle/>
          <a:p>
            <a:r>
              <a:rPr lang="en-GB" dirty="0" smtClean="0"/>
              <a:t>BRS impact, Y-arm, high wind (~25 mph)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Conor Mow-Lowry, LHO, July 2016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5374F-73F0-4A03-9166-A4D17B9B139C}" type="slidenum">
              <a:rPr lang="en-AU" altLang="en-US" smtClean="0"/>
              <a:pPr/>
              <a:t>13</a:t>
            </a:fld>
            <a:endParaRPr lang="en-AU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45" y="842393"/>
            <a:ext cx="7416292" cy="5637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4807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The BRS does no harm, even with no wind.</a:t>
            </a:r>
          </a:p>
          <a:p>
            <a:r>
              <a:rPr lang="en-GB" sz="2800" dirty="0" smtClean="0"/>
              <a:t>At high winds, it provides ~a factor of 5 reduction in arm-length RMS velocity.</a:t>
            </a:r>
          </a:p>
          <a:p>
            <a:r>
              <a:rPr lang="en-GB" sz="2800" dirty="0" smtClean="0"/>
              <a:t>The low-tilt corner station STS2 is nearly as good as tilt-corrected ETMY in pretty high winds.</a:t>
            </a:r>
          </a:p>
          <a:p>
            <a:r>
              <a:rPr lang="en-GB" sz="2800" dirty="0" smtClean="0"/>
              <a:t>Identical Sensor correction filters in all corner-station horizontal-translation Stage-1 </a:t>
            </a:r>
            <a:r>
              <a:rPr lang="en-GB" sz="2800" dirty="0" err="1" smtClean="0"/>
              <a:t>DoFs</a:t>
            </a:r>
            <a:r>
              <a:rPr lang="en-GB" sz="2800" dirty="0"/>
              <a:t> </a:t>
            </a:r>
            <a:r>
              <a:rPr lang="en-GB" sz="2800" dirty="0" smtClean="0"/>
              <a:t>should result in substantially less differential motion.</a:t>
            </a:r>
          </a:p>
          <a:p>
            <a:r>
              <a:rPr lang="en-GB" sz="2800" dirty="0" smtClean="0"/>
              <a:t>Sensor correction and blending should be tuned using real data with high </a:t>
            </a:r>
            <a:r>
              <a:rPr lang="en-GB" sz="2800" dirty="0" err="1" smtClean="0"/>
              <a:t>microseismic</a:t>
            </a:r>
            <a:r>
              <a:rPr lang="en-GB" sz="2800" dirty="0" smtClean="0"/>
              <a:t> motion.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Conor Mow-Lowry, LHO, July 2016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5374F-73F0-4A03-9166-A4D17B9B139C}" type="slidenum">
              <a:rPr lang="en-AU" altLang="en-US" smtClean="0"/>
              <a:pPr/>
              <a:t>14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280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Does Sensor Correction help? (yes)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Conor Mow-Lowry, LHO, July 2016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5374F-73F0-4A03-9166-A4D17B9B139C}" type="slidenum">
              <a:rPr lang="en-AU" altLang="en-US" smtClean="0"/>
              <a:pPr/>
              <a:t>15</a:t>
            </a:fld>
            <a:endParaRPr lang="en-AU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41004"/>
            <a:ext cx="7841608" cy="5462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907671" y="1340768"/>
            <a:ext cx="190468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100" dirty="0" smtClean="0"/>
              <a:t>Tilt-corrected ground</a:t>
            </a:r>
            <a:br>
              <a:rPr lang="en-GB" sz="1100" dirty="0" smtClean="0"/>
            </a:br>
            <a:r>
              <a:rPr lang="en-GB" sz="1100" dirty="0" smtClean="0"/>
              <a:t>After sensor correction filter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18839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IFO-basis seismic motion is useful!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Conor Mow-Lowry, LHO, July 2016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5374F-73F0-4A03-9166-A4D17B9B139C}" type="slidenum">
              <a:rPr lang="en-AU" altLang="en-US" smtClean="0"/>
              <a:pPr/>
              <a:t>16</a:t>
            </a:fld>
            <a:endParaRPr lang="en-AU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28414"/>
            <a:ext cx="7841608" cy="4687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592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IFO-basis seismic motion is useful!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Conor Mow-Lowry, LHO, July 2016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5374F-73F0-4A03-9166-A4D17B9B139C}" type="slidenum">
              <a:rPr lang="en-AU" altLang="en-US" smtClean="0"/>
              <a:pPr/>
              <a:t>17</a:t>
            </a:fld>
            <a:endParaRPr lang="en-AU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50" y="1328414"/>
            <a:ext cx="7794043" cy="4687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0918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No-wind data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Conor Mow-Lowry, LHO, July 2016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5374F-73F0-4A03-9166-A4D17B9B139C}" type="slidenum">
              <a:rPr lang="en-AU" altLang="en-US" smtClean="0"/>
              <a:pPr/>
              <a:t>18</a:t>
            </a:fld>
            <a:endParaRPr lang="en-AU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393" y="941004"/>
            <a:ext cx="6857958" cy="5462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907671" y="1340768"/>
            <a:ext cx="190468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100" dirty="0" smtClean="0"/>
              <a:t>Tilt-corrected ground</a:t>
            </a:r>
            <a:br>
              <a:rPr lang="en-GB" sz="1100" dirty="0" smtClean="0"/>
            </a:br>
            <a:r>
              <a:rPr lang="en-GB" sz="1100" dirty="0" smtClean="0"/>
              <a:t>After sensor correction filter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46269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High-wind data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Conor Mow-Lowry, LHO, July 2016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5374F-73F0-4A03-9166-A4D17B9B139C}" type="slidenum">
              <a:rPr lang="en-AU" altLang="en-US" smtClean="0"/>
              <a:pPr/>
              <a:t>19</a:t>
            </a:fld>
            <a:endParaRPr lang="en-AU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100" y="941004"/>
            <a:ext cx="6674544" cy="5462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907671" y="1340768"/>
            <a:ext cx="190468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100" dirty="0" smtClean="0"/>
              <a:t>Tilt-corrected ground</a:t>
            </a:r>
            <a:br>
              <a:rPr lang="en-GB" sz="1100" dirty="0" smtClean="0"/>
            </a:br>
            <a:r>
              <a:rPr lang="en-GB" sz="1100" dirty="0" smtClean="0"/>
              <a:t>After sensor correction filter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28875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00831" y="2604738"/>
            <a:ext cx="1219201" cy="7239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834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Tilt versus Horizontal displacement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3876"/>
            <a:ext cx="8229600" cy="191620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Conventional seismometers and tiltmeters cannot differentiate between horizontal displacement and ground tilt. </a:t>
            </a:r>
            <a:endParaRPr lang="en-US" sz="2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5DC2-13C1-4997-9946-18F34AC6AA2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Freeform 3"/>
          <p:cNvSpPr/>
          <p:nvPr/>
        </p:nvSpPr>
        <p:spPr>
          <a:xfrm rot="5400000">
            <a:off x="1405632" y="2547588"/>
            <a:ext cx="228600" cy="838201"/>
          </a:xfrm>
          <a:custGeom>
            <a:avLst/>
            <a:gdLst>
              <a:gd name="connsiteX0" fmla="*/ 591844 w 1358283"/>
              <a:gd name="connsiteY0" fmla="*/ 0 h 2547891"/>
              <a:gd name="connsiteX1" fmla="*/ 1266547 w 1358283"/>
              <a:gd name="connsiteY1" fmla="*/ 248575 h 2547891"/>
              <a:gd name="connsiteX2" fmla="*/ 41428 w 1358283"/>
              <a:gd name="connsiteY2" fmla="*/ 550416 h 2547891"/>
              <a:gd name="connsiteX3" fmla="*/ 1310935 w 1358283"/>
              <a:gd name="connsiteY3" fmla="*/ 967666 h 2547891"/>
              <a:gd name="connsiteX4" fmla="*/ 50306 w 1358283"/>
              <a:gd name="connsiteY4" fmla="*/ 1358284 h 2547891"/>
              <a:gd name="connsiteX5" fmla="*/ 1319813 w 1358283"/>
              <a:gd name="connsiteY5" fmla="*/ 1784412 h 2547891"/>
              <a:gd name="connsiteX6" fmla="*/ 85817 w 1358283"/>
              <a:gd name="connsiteY6" fmla="*/ 2237173 h 2547891"/>
              <a:gd name="connsiteX7" fmla="*/ 804908 w 1358283"/>
              <a:gd name="connsiteY7" fmla="*/ 2547891 h 254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8283" h="2547891">
                <a:moveTo>
                  <a:pt x="591844" y="0"/>
                </a:moveTo>
                <a:cubicBezTo>
                  <a:pt x="975063" y="78419"/>
                  <a:pt x="1358283" y="156839"/>
                  <a:pt x="1266547" y="248575"/>
                </a:cubicBezTo>
                <a:cubicBezTo>
                  <a:pt x="1174811" y="340311"/>
                  <a:pt x="34030" y="430568"/>
                  <a:pt x="41428" y="550416"/>
                </a:cubicBezTo>
                <a:cubicBezTo>
                  <a:pt x="48826" y="670264"/>
                  <a:pt x="1309455" y="833021"/>
                  <a:pt x="1310935" y="967666"/>
                </a:cubicBezTo>
                <a:cubicBezTo>
                  <a:pt x="1312415" y="1102311"/>
                  <a:pt x="48826" y="1222160"/>
                  <a:pt x="50306" y="1358284"/>
                </a:cubicBezTo>
                <a:cubicBezTo>
                  <a:pt x="51786" y="1494408"/>
                  <a:pt x="1313894" y="1637930"/>
                  <a:pt x="1319813" y="1784412"/>
                </a:cubicBezTo>
                <a:cubicBezTo>
                  <a:pt x="1325732" y="1930894"/>
                  <a:pt x="171634" y="2109927"/>
                  <a:pt x="85817" y="2237173"/>
                </a:cubicBezTo>
                <a:cubicBezTo>
                  <a:pt x="0" y="2364419"/>
                  <a:pt x="690978" y="2496105"/>
                  <a:pt x="804908" y="2547891"/>
                </a:cubicBezTo>
              </a:path>
            </a:pathLst>
          </a:cu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39033" y="2699988"/>
            <a:ext cx="228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200000">
            <a:off x="5215632" y="2604738"/>
            <a:ext cx="1219201" cy="7239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rot="6600000">
            <a:off x="5513614" y="2510230"/>
            <a:ext cx="228600" cy="838201"/>
          </a:xfrm>
          <a:custGeom>
            <a:avLst/>
            <a:gdLst>
              <a:gd name="connsiteX0" fmla="*/ 591844 w 1358283"/>
              <a:gd name="connsiteY0" fmla="*/ 0 h 2547891"/>
              <a:gd name="connsiteX1" fmla="*/ 1266547 w 1358283"/>
              <a:gd name="connsiteY1" fmla="*/ 248575 h 2547891"/>
              <a:gd name="connsiteX2" fmla="*/ 41428 w 1358283"/>
              <a:gd name="connsiteY2" fmla="*/ 550416 h 2547891"/>
              <a:gd name="connsiteX3" fmla="*/ 1310935 w 1358283"/>
              <a:gd name="connsiteY3" fmla="*/ 967666 h 2547891"/>
              <a:gd name="connsiteX4" fmla="*/ 50306 w 1358283"/>
              <a:gd name="connsiteY4" fmla="*/ 1358284 h 2547891"/>
              <a:gd name="connsiteX5" fmla="*/ 1319813 w 1358283"/>
              <a:gd name="connsiteY5" fmla="*/ 1784412 h 2547891"/>
              <a:gd name="connsiteX6" fmla="*/ 85817 w 1358283"/>
              <a:gd name="connsiteY6" fmla="*/ 2237173 h 2547891"/>
              <a:gd name="connsiteX7" fmla="*/ 804908 w 1358283"/>
              <a:gd name="connsiteY7" fmla="*/ 2547891 h 254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8283" h="2547891">
                <a:moveTo>
                  <a:pt x="591844" y="0"/>
                </a:moveTo>
                <a:cubicBezTo>
                  <a:pt x="975063" y="78419"/>
                  <a:pt x="1358283" y="156839"/>
                  <a:pt x="1266547" y="248575"/>
                </a:cubicBezTo>
                <a:cubicBezTo>
                  <a:pt x="1174811" y="340311"/>
                  <a:pt x="34030" y="430568"/>
                  <a:pt x="41428" y="550416"/>
                </a:cubicBezTo>
                <a:cubicBezTo>
                  <a:pt x="48826" y="670264"/>
                  <a:pt x="1309455" y="833021"/>
                  <a:pt x="1310935" y="967666"/>
                </a:cubicBezTo>
                <a:cubicBezTo>
                  <a:pt x="1312415" y="1102311"/>
                  <a:pt x="48826" y="1222160"/>
                  <a:pt x="50306" y="1358284"/>
                </a:cubicBezTo>
                <a:cubicBezTo>
                  <a:pt x="51786" y="1494408"/>
                  <a:pt x="1313894" y="1637930"/>
                  <a:pt x="1319813" y="1784412"/>
                </a:cubicBezTo>
                <a:cubicBezTo>
                  <a:pt x="1325732" y="1930894"/>
                  <a:pt x="171634" y="2109927"/>
                  <a:pt x="85817" y="2237173"/>
                </a:cubicBezTo>
                <a:cubicBezTo>
                  <a:pt x="0" y="2364419"/>
                  <a:pt x="690978" y="2496105"/>
                  <a:pt x="804908" y="2547891"/>
                </a:cubicBezTo>
              </a:path>
            </a:pathLst>
          </a:cu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200000">
            <a:off x="6036482" y="2814289"/>
            <a:ext cx="228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05631" y="2418070"/>
            <a:ext cx="609600" cy="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81300" y="2826948"/>
            <a:ext cx="1214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Symbol"/>
              </a:rPr>
              <a:t>x  </a:t>
            </a:r>
            <a:r>
              <a:rPr lang="en-US" sz="2400" dirty="0" smtClean="0"/>
              <a:t>a</a:t>
            </a:r>
            <a:r>
              <a:rPr lang="en-US" sz="1600" dirty="0" smtClean="0"/>
              <a:t>x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6876256" y="2810747"/>
            <a:ext cx="1351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Symbol"/>
              </a:rPr>
              <a:t>x </a:t>
            </a:r>
            <a:r>
              <a:rPr lang="en-US" sz="2400" dirty="0" smtClean="0"/>
              <a:t> g</a:t>
            </a:r>
            <a:r>
              <a:rPr lang="en-US" sz="2400" dirty="0" smtClean="0">
                <a:sym typeface="Symbol"/>
              </a:rPr>
              <a:t>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9552" y="3810000"/>
                <a:ext cx="784244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Tilt response to </a:t>
                </a:r>
                <a:r>
                  <a:rPr lang="en-US" sz="2400" dirty="0"/>
                  <a:t>horizontal </a:t>
                </a:r>
                <a:r>
                  <a:rPr lang="en-US" sz="2400" dirty="0" smtClean="0"/>
                  <a:t>displacement response for </a:t>
                </a:r>
                <a:r>
                  <a:rPr lang="en-US" sz="2400" u="sng" dirty="0" smtClean="0"/>
                  <a:t>all</a:t>
                </a:r>
                <a:r>
                  <a:rPr lang="en-US" sz="2400" dirty="0" smtClean="0"/>
                  <a:t> seismometers = 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𝑔</m:t>
                    </m:r>
                    <m:r>
                      <a:rPr lang="en-US" sz="2400" b="0" i="1" smtClean="0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sym typeface="Symbol"/>
                          </a:rPr>
                          <m:t>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sym typeface="Symbol"/>
                          </a:rPr>
                          <m:t>2</m:t>
                        </m:r>
                      </m:sup>
                    </m:sSup>
                  </m:oMath>
                </a14:m>
                <a:endParaRPr lang="en-US" sz="2400" baseline="30000" dirty="0" smtClean="0"/>
              </a:p>
              <a:p>
                <a:pPr marL="342900" indent="-342900">
                  <a:buFont typeface="Symbol"/>
                  <a:buChar char="Þ"/>
                </a:pPr>
                <a:r>
                  <a:rPr lang="en-US" sz="2400" dirty="0" smtClean="0">
                    <a:sym typeface="Symbol"/>
                  </a:rPr>
                  <a:t>Tilt is confused with horizontal motion at low frequencies (below ~ 0.1 Hz). </a:t>
                </a:r>
              </a:p>
              <a:p>
                <a:endParaRPr lang="en-US" sz="2400" dirty="0" smtClean="0">
                  <a:sym typeface="Symbol"/>
                </a:endParaRPr>
              </a:p>
              <a:p>
                <a:r>
                  <a:rPr lang="en-US" sz="2400" u="sng" dirty="0" smtClean="0">
                    <a:sym typeface="Symbol"/>
                  </a:rPr>
                  <a:t>Solution</a:t>
                </a:r>
                <a:r>
                  <a:rPr lang="en-US" sz="2400" dirty="0" smtClean="0">
                    <a:sym typeface="Symbol"/>
                  </a:rPr>
                  <a:t>: Inertial rotation sensors, Tilt-free seismometers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810000"/>
                <a:ext cx="7842448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1244" t="-1847" r="-467" b="-52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 18"/>
          <p:cNvSpPr/>
          <p:nvPr/>
        </p:nvSpPr>
        <p:spPr>
          <a:xfrm>
            <a:off x="5919597" y="2471108"/>
            <a:ext cx="859618" cy="762280"/>
          </a:xfrm>
          <a:prstGeom prst="arc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6725447" y="2798424"/>
            <a:ext cx="53768" cy="7620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779215" y="2798424"/>
            <a:ext cx="38100" cy="7620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0270" y="6525344"/>
            <a:ext cx="358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Krishna </a:t>
            </a:r>
            <a:r>
              <a:rPr lang="en-GB" dirty="0" err="1" smtClean="0"/>
              <a:t>Venkateswara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710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3" r="11824" b="73872"/>
          <a:stretch/>
        </p:blipFill>
        <p:spPr bwMode="auto">
          <a:xfrm>
            <a:off x="262945" y="4005064"/>
            <a:ext cx="5821063" cy="152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13855"/>
            <a:ext cx="82296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Schematic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0270" y="6525344"/>
            <a:ext cx="358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Krishna </a:t>
            </a:r>
            <a:r>
              <a:rPr lang="en-GB" dirty="0" err="1" smtClean="0"/>
              <a:t>Venkateswara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115504" y="1220173"/>
            <a:ext cx="4322580" cy="1865543"/>
            <a:chOff x="2212650" y="1153984"/>
            <a:chExt cx="4322580" cy="1865543"/>
          </a:xfrm>
        </p:grpSpPr>
        <p:sp>
          <p:nvSpPr>
            <p:cNvPr id="9" name="Rectangle 8"/>
            <p:cNvSpPr/>
            <p:nvPr/>
          </p:nvSpPr>
          <p:spPr>
            <a:xfrm>
              <a:off x="2669850" y="2275492"/>
              <a:ext cx="3395658" cy="2322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4310529" y="2517308"/>
              <a:ext cx="114300" cy="295275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45229" y="2812583"/>
              <a:ext cx="1066800" cy="4571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3992866" y="2858302"/>
              <a:ext cx="76200" cy="144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150029" y="2867127"/>
              <a:ext cx="76200" cy="144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4340529" y="2867127"/>
              <a:ext cx="76200" cy="144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4506258" y="2866428"/>
              <a:ext cx="76200" cy="144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4637690" y="2869092"/>
              <a:ext cx="76200" cy="144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4811058" y="2875254"/>
              <a:ext cx="76200" cy="144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3839507" y="2858302"/>
              <a:ext cx="76200" cy="144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4847504" y="1839784"/>
              <a:ext cx="64525" cy="97279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833901" y="1868445"/>
              <a:ext cx="64525" cy="97279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845229" y="1845586"/>
              <a:ext cx="1066800" cy="4571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124314" y="1153984"/>
              <a:ext cx="432429" cy="6858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51191" y="1312186"/>
              <a:ext cx="1684039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Autocollimator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12650" y="2100484"/>
              <a:ext cx="457200" cy="58230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065508" y="2074021"/>
              <a:ext cx="457200" cy="58230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4340529" y="1909984"/>
              <a:ext cx="0" cy="38100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4682046" y="1203417"/>
            <a:ext cx="4310058" cy="1865543"/>
            <a:chOff x="4682046" y="1203417"/>
            <a:chExt cx="4310058" cy="1865543"/>
          </a:xfrm>
        </p:grpSpPr>
        <p:sp>
          <p:nvSpPr>
            <p:cNvPr id="28" name="Rectangle 27"/>
            <p:cNvSpPr/>
            <p:nvPr/>
          </p:nvSpPr>
          <p:spPr>
            <a:xfrm>
              <a:off x="5139246" y="2324925"/>
              <a:ext cx="3395658" cy="2322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82046" y="2149917"/>
              <a:ext cx="457200" cy="58230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534904" y="2123454"/>
              <a:ext cx="457200" cy="58230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 rot="600000">
              <a:off x="6303297" y="1203417"/>
              <a:ext cx="1078128" cy="1865543"/>
              <a:chOff x="3833901" y="1420716"/>
              <a:chExt cx="1078128" cy="1865543"/>
            </a:xfrm>
          </p:grpSpPr>
          <p:sp>
            <p:nvSpPr>
              <p:cNvPr id="34" name="Isosceles Triangle 33"/>
              <p:cNvSpPr/>
              <p:nvPr/>
            </p:nvSpPr>
            <p:spPr>
              <a:xfrm>
                <a:off x="4310529" y="2784040"/>
                <a:ext cx="114300" cy="295275"/>
              </a:xfrm>
              <a:prstGeom prst="triangl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3833901" y="1420716"/>
                <a:ext cx="1078128" cy="1865543"/>
                <a:chOff x="3833901" y="1420716"/>
                <a:chExt cx="1078128" cy="1865543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3845229" y="3079315"/>
                  <a:ext cx="1066800" cy="4571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7" name="Straight Connector 36"/>
                <p:cNvCxnSpPr/>
                <p:nvPr/>
              </p:nvCxnSpPr>
              <p:spPr>
                <a:xfrm flipH="1">
                  <a:off x="3992866" y="3125034"/>
                  <a:ext cx="76200" cy="14427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flipH="1">
                  <a:off x="4150029" y="3133859"/>
                  <a:ext cx="76200" cy="14427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flipH="1">
                  <a:off x="4340529" y="3133859"/>
                  <a:ext cx="76200" cy="14427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flipH="1">
                  <a:off x="4506258" y="3133160"/>
                  <a:ext cx="76200" cy="14427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flipH="1">
                  <a:off x="4637690" y="3135824"/>
                  <a:ext cx="76200" cy="14427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flipH="1">
                  <a:off x="4811058" y="3141986"/>
                  <a:ext cx="76200" cy="14427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flipH="1">
                  <a:off x="3839507" y="3125034"/>
                  <a:ext cx="76200" cy="14427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Rectangle 43"/>
                <p:cNvSpPr/>
                <p:nvPr/>
              </p:nvSpPr>
              <p:spPr>
                <a:xfrm>
                  <a:off x="4847504" y="2106516"/>
                  <a:ext cx="64525" cy="97279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3833901" y="2135177"/>
                  <a:ext cx="64525" cy="97279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3845229" y="2112318"/>
                  <a:ext cx="1066800" cy="4571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4124314" y="1420716"/>
                  <a:ext cx="432429" cy="6858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4340529" y="2176716"/>
                  <a:ext cx="0" cy="381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3" name="Straight Connector 32"/>
            <p:cNvCxnSpPr/>
            <p:nvPr/>
          </p:nvCxnSpPr>
          <p:spPr>
            <a:xfrm>
              <a:off x="6774954" y="1943925"/>
              <a:ext cx="0" cy="38100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" name="Picture 300" descr="C:\Users\kvenk\Documents\Pictures\cBRS\P131039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4" t="34932" r="36433" b="32534"/>
          <a:stretch/>
        </p:blipFill>
        <p:spPr bwMode="auto">
          <a:xfrm>
            <a:off x="6794941" y="3798154"/>
            <a:ext cx="1905000" cy="172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6794940" y="5668163"/>
            <a:ext cx="1905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10-25 </a:t>
            </a:r>
            <a:r>
              <a:rPr lang="en-US" dirty="0" smtClean="0">
                <a:sym typeface="Symbol"/>
              </a:rPr>
              <a:t></a:t>
            </a:r>
            <a:r>
              <a:rPr lang="en-US" dirty="0" smtClean="0"/>
              <a:t>m-thick Cu-Be Flexures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68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ISI tilt problem, Stage 2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Conor Mow-Lowry, LHO, July 2016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5374F-73F0-4A03-9166-A4D17B9B139C}" type="slidenum">
              <a:rPr lang="en-AU" altLang="en-US" smtClean="0"/>
              <a:pPr/>
              <a:t>4</a:t>
            </a:fld>
            <a:endParaRPr lang="en-AU" alt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678017"/>
              </p:ext>
            </p:extLst>
          </p:nvPr>
        </p:nvGraphicFramePr>
        <p:xfrm>
          <a:off x="323528" y="2110592"/>
          <a:ext cx="8496944" cy="3982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2520280"/>
                <a:gridCol w="2808312"/>
              </a:tblGrid>
              <a:tr h="418280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Calibration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</a:rPr>
                        <a:t> step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Effect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</a:rPr>
                        <a:t> on displacement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</a:rPr>
                        <a:t>Relevant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</a:rPr>
                        <a:t> frequency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5608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GS-13 measures</a:t>
                      </a:r>
                      <a:r>
                        <a:rPr lang="en-GB" sz="2000" baseline="0" dirty="0" smtClean="0"/>
                        <a:t> velocity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1/f</a:t>
                      </a:r>
                      <a:endParaRPr lang="en-GB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latin typeface="Symbol" panose="05050102010706020507" pitchFamily="18" charset="2"/>
                          <a:cs typeface="Courier New" panose="02070309020205020404" pitchFamily="49" charset="0"/>
                        </a:rPr>
                        <a:t>w</a:t>
                      </a:r>
                      <a:r>
                        <a:rPr lang="en-GB" sz="2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1</a:t>
                      </a:r>
                      <a:endParaRPr lang="en-GB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41828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Amplifier</a:t>
                      </a:r>
                      <a:r>
                        <a:rPr lang="en-GB" sz="2000" baseline="0" dirty="0" smtClean="0"/>
                        <a:t> noise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1/√f</a:t>
                      </a:r>
                      <a:endParaRPr lang="en-GB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</a:t>
                      </a:r>
                      <a:r>
                        <a:rPr lang="en-GB" sz="2000" baseline="-25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GB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1 Hz</a:t>
                      </a:r>
                      <a:endParaRPr lang="en-GB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41828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Plant</a:t>
                      </a:r>
                      <a:r>
                        <a:rPr lang="en-GB" sz="2000" baseline="0" dirty="0" smtClean="0"/>
                        <a:t> inversion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1/f</a:t>
                      </a:r>
                      <a:r>
                        <a:rPr lang="en-GB" sz="2000" baseline="30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endParaRPr lang="en-GB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</a:t>
                      </a:r>
                      <a:r>
                        <a:rPr lang="en-GB" sz="2000" baseline="-25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GB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1 Hz</a:t>
                      </a:r>
                      <a:endParaRPr lang="en-GB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41828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Tilt-</a:t>
                      </a:r>
                      <a:r>
                        <a:rPr lang="en-GB" sz="2000" baseline="0" dirty="0" smtClean="0"/>
                        <a:t>baseline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endParaRPr lang="en-GB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--</a:t>
                      </a:r>
                      <a:endParaRPr lang="en-GB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675608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Tilt-to-horizontal</a:t>
                      </a:r>
                      <a:r>
                        <a:rPr lang="en-GB" sz="2000" baseline="0" dirty="0" smtClean="0"/>
                        <a:t> coupling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1/f</a:t>
                      </a:r>
                      <a:r>
                        <a:rPr lang="en-GB" sz="2000" baseline="30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endParaRPr lang="en-GB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g/</a:t>
                      </a:r>
                      <a:r>
                        <a:rPr lang="en-GB" sz="2400" dirty="0" smtClean="0">
                          <a:latin typeface="Symbol" panose="05050102010706020507" pitchFamily="18" charset="2"/>
                          <a:cs typeface="Courier New" panose="02070309020205020404" pitchFamily="49" charset="0"/>
                        </a:rPr>
                        <a:t>w</a:t>
                      </a:r>
                      <a:r>
                        <a:rPr lang="en-GB" sz="2000" baseline="30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GB" sz="20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1 @0.5 Hz</a:t>
                      </a:r>
                      <a:endParaRPr lang="en-GB" sz="20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675608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Result</a:t>
                      </a:r>
                      <a:endParaRPr lang="en-GB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1/f</a:t>
                      </a:r>
                      <a:r>
                        <a:rPr lang="en-GB" sz="2000" b="1" baseline="30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5.5</a:t>
                      </a:r>
                      <a:endParaRPr lang="en-GB" sz="20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Below 0.5 Hz</a:t>
                      </a:r>
                      <a:endParaRPr lang="en-GB" sz="2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83568" y="980728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kern="0" dirty="0" smtClean="0">
                <a:solidFill>
                  <a:srgbClr val="000000"/>
                </a:solidFill>
                <a:latin typeface="Arial"/>
                <a:cs typeface="Arial"/>
              </a:rPr>
              <a:t>GS-13 tilt-noise and its effect on horizontal translation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36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RMS velocity is a good figure of merit, and probably what we care about below ~0.3 Hz.</a:t>
            </a:r>
          </a:p>
          <a:p>
            <a:r>
              <a:rPr lang="en-GB" sz="2800" dirty="0" smtClean="0"/>
              <a:t>Sensor correction allows us to use a lower-tilt seismometer for low-frequency isolation.</a:t>
            </a:r>
          </a:p>
          <a:p>
            <a:r>
              <a:rPr lang="en-GB" sz="2800" dirty="0" smtClean="0"/>
              <a:t>Below 100mHz, ground motion is pretty common mode. The primary </a:t>
            </a:r>
            <a:r>
              <a:rPr lang="en-GB" sz="2800" dirty="0" err="1" smtClean="0"/>
              <a:t>microseism</a:t>
            </a:r>
            <a:r>
              <a:rPr lang="en-GB" sz="2800" dirty="0" smtClean="0"/>
              <a:t>  ~70mHz sees at least a factor 4 direct subtraction.</a:t>
            </a:r>
          </a:p>
          <a:p>
            <a:r>
              <a:rPr lang="en-GB" sz="2800" dirty="0" smtClean="0"/>
              <a:t>We should design further ISI improvements in the IFO basis, and potentially using IFO readout.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Conor Mow-Lowry, LHO, July 2016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5374F-73F0-4A03-9166-A4D17B9B139C}" type="slidenum">
              <a:rPr lang="en-AU" altLang="en-US" smtClean="0"/>
              <a:pPr/>
              <a:t>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9133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BRS Signal Path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Conor Mow-Lowry, LHO, July 2016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5374F-73F0-4A03-9166-A4D17B9B139C}" type="slidenum">
              <a:rPr lang="en-AU" altLang="en-US" smtClean="0"/>
              <a:pPr/>
              <a:t>6</a:t>
            </a:fld>
            <a:endParaRPr lang="en-AU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4660628" cy="5445224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53744" y="836712"/>
            <a:ext cx="3538736" cy="4968552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Offline data was used to tune all the BRS filters for improved tilt-subtraction and reduced low-frequency noise injection.</a:t>
            </a:r>
            <a:endParaRPr lang="en-GB" sz="28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Most benefit came from matching the high-pass filter to the STS2 AC-coupling.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1784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BRS Tilt-correction filter tuning (ETMX)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Conor Mow-Lowry, LHO, July 2016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5374F-73F0-4A03-9166-A4D17B9B139C}" type="slidenum">
              <a:rPr lang="en-AU" altLang="en-US" smtClean="0"/>
              <a:pPr/>
              <a:t>7</a:t>
            </a:fld>
            <a:endParaRPr lang="en-AU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7690782" cy="5504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 rot="16200000">
            <a:off x="1085164" y="2750476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m/s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1217827" y="2773558"/>
            <a:ext cx="4892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strike="sngStrike" dirty="0" smtClean="0">
                <a:solidFill>
                  <a:schemeClr val="bg2"/>
                </a:solidFill>
              </a:rPr>
              <a:t>nm/s</a:t>
            </a:r>
            <a:endParaRPr lang="en-GB" sz="1100" strike="sngStrik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9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BRS Tilt-correction filter tuning (ETMY)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Conor Mow-Lowry, LHO, July 2016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5374F-73F0-4A03-9166-A4D17B9B139C}" type="slidenum">
              <a:rPr lang="en-AU" altLang="en-US" smtClean="0"/>
              <a:pPr/>
              <a:t>8</a:t>
            </a:fld>
            <a:endParaRPr lang="en-AU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836712"/>
            <a:ext cx="8964488" cy="5625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 rot="16200000">
            <a:off x="570091" y="2855260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m/s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716318" y="2884691"/>
            <a:ext cx="4347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strike="sngStrike" dirty="0" smtClean="0">
                <a:solidFill>
                  <a:schemeClr val="bg2"/>
                </a:solidFill>
              </a:rPr>
              <a:t>nm/s</a:t>
            </a:r>
            <a:endParaRPr lang="en-GB" sz="900" strike="sngStrik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43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Figure of merit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We want to minimise the low-frequency RMS velocity transmitted through the Sensor-Correction filter.</a:t>
            </a:r>
          </a:p>
          <a:p>
            <a:r>
              <a:rPr lang="en-GB" sz="2800" dirty="0" smtClean="0"/>
              <a:t>This motion is typically dominated by (uncorrelated) tilt.</a:t>
            </a:r>
          </a:p>
          <a:p>
            <a:r>
              <a:rPr lang="en-GB" sz="2800" dirty="0" smtClean="0"/>
              <a:t>We want to </a:t>
            </a:r>
            <a:r>
              <a:rPr lang="en-GB" sz="2800" dirty="0" smtClean="0"/>
              <a:t>see </a:t>
            </a:r>
            <a:r>
              <a:rPr lang="en-GB" sz="2800" dirty="0" smtClean="0"/>
              <a:t>whether the BRS </a:t>
            </a:r>
            <a:r>
              <a:rPr lang="en-GB" sz="2800" dirty="0" smtClean="0"/>
              <a:t>causes </a:t>
            </a:r>
            <a:r>
              <a:rPr lang="en-GB" sz="2800" dirty="0" smtClean="0"/>
              <a:t>harm when there is no </a:t>
            </a:r>
            <a:r>
              <a:rPr lang="en-GB" sz="2800" dirty="0" smtClean="0"/>
              <a:t>wind.</a:t>
            </a:r>
            <a:endParaRPr lang="en-GB" sz="2800" dirty="0" smtClean="0"/>
          </a:p>
          <a:p>
            <a:r>
              <a:rPr lang="en-GB" sz="2800" dirty="0" smtClean="0"/>
              <a:t>And measure the </a:t>
            </a:r>
            <a:r>
              <a:rPr lang="en-GB" sz="2800" dirty="0" smtClean="0"/>
              <a:t>reduction of </a:t>
            </a:r>
            <a:r>
              <a:rPr lang="en-GB" sz="2800" dirty="0" smtClean="0"/>
              <a:t>injected </a:t>
            </a:r>
            <a:r>
              <a:rPr lang="en-GB" sz="2800" dirty="0" smtClean="0"/>
              <a:t>arm-length motion </a:t>
            </a:r>
            <a:r>
              <a:rPr lang="en-GB" sz="2800" dirty="0" smtClean="0"/>
              <a:t>during </a:t>
            </a:r>
            <a:r>
              <a:rPr lang="en-GB" sz="2800" dirty="0" smtClean="0"/>
              <a:t>high winds.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Conor Mow-Lowry, LHO, July 2016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5374F-73F0-4A03-9166-A4D17B9B139C}" type="slidenum">
              <a:rPr lang="en-AU" altLang="en-US" smtClean="0"/>
              <a:pPr/>
              <a:t>9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5515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UPowerpointTemplate2010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AEDE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NUPowerpointTemplate2010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UPowerpointTemplate20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ANUPowerpointTemplate2010</Template>
  <TotalTime>6816</TotalTime>
  <Words>621</Words>
  <Application>Microsoft Office PowerPoint</Application>
  <PresentationFormat>On-screen Show (4:3)</PresentationFormat>
  <Paragraphs>114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ANUPowerpointTemplate2010</vt:lpstr>
      <vt:lpstr>Tilt-correction and  Sensor-correction at LHO Using offline data for designing and quantifying filters</vt:lpstr>
      <vt:lpstr>Tilt versus Horizontal displacement</vt:lpstr>
      <vt:lpstr>PowerPoint Presentation</vt:lpstr>
      <vt:lpstr>The ISI tilt problem, Stage 2</vt:lpstr>
      <vt:lpstr>Some points</vt:lpstr>
      <vt:lpstr>BRS Signal Path</vt:lpstr>
      <vt:lpstr>BRS Tilt-correction filter tuning (ETMX)</vt:lpstr>
      <vt:lpstr>BRS Tilt-correction filter tuning (ETMY)</vt:lpstr>
      <vt:lpstr>Figure of merit</vt:lpstr>
      <vt:lpstr>Sensor Correction filter</vt:lpstr>
      <vt:lpstr>BRS impact, no wind (&lt;4mph)</vt:lpstr>
      <vt:lpstr>BRS impact, X-arm, high wind (~25 mph)</vt:lpstr>
      <vt:lpstr>BRS impact, Y-arm, high wind (~25 mph)</vt:lpstr>
      <vt:lpstr>Conclusions</vt:lpstr>
      <vt:lpstr>Does Sensor Correction help? (yes)</vt:lpstr>
      <vt:lpstr>IFO-basis seismic motion is useful!</vt:lpstr>
      <vt:lpstr>IFO-basis seismic motion is useful!</vt:lpstr>
      <vt:lpstr>No-wind data</vt:lpstr>
      <vt:lpstr>High-wind data</vt:lpstr>
    </vt:vector>
  </TitlesOfParts>
  <Company>The Australian National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u4031391</dc:creator>
  <cp:lastModifiedBy>Conor</cp:lastModifiedBy>
  <cp:revision>203</cp:revision>
  <dcterms:created xsi:type="dcterms:W3CDTF">2010-10-19T05:25:31Z</dcterms:created>
  <dcterms:modified xsi:type="dcterms:W3CDTF">2016-07-13T15:37:52Z</dcterms:modified>
</cp:coreProperties>
</file>