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5"/>
  </p:notesMasterIdLst>
  <p:sldIdLst>
    <p:sldId id="256" r:id="rId2"/>
    <p:sldId id="257" r:id="rId3"/>
    <p:sldId id="259" r:id="rId4"/>
    <p:sldId id="261" r:id="rId5"/>
    <p:sldId id="269" r:id="rId6"/>
    <p:sldId id="263" r:id="rId7"/>
    <p:sldId id="272" r:id="rId8"/>
    <p:sldId id="265" r:id="rId9"/>
    <p:sldId id="270" r:id="rId10"/>
    <p:sldId id="271" r:id="rId11"/>
    <p:sldId id="266" r:id="rId12"/>
    <p:sldId id="273" r:id="rId13"/>
    <p:sldId id="267" r:id="rId14"/>
  </p:sldIdLst>
  <p:sldSz cx="9144000" cy="6858000" type="screen4x3"/>
  <p:notesSz cx="7102475" cy="8991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0" y="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270375"/>
            <a:ext cx="5207000" cy="404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AF8C421-7A54-4A37-B127-009A441DE0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465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C5AB12-754F-40D7-B4A2-BBB6742E2740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313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80C98-BBD7-4F89-90BB-368A79D5B6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61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52F-2061-4585-9D5E-950A018AE3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99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20383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9626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604E0-CEB3-4F84-98B0-C2E10410BC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412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7C29E-CE0A-4AFC-9478-5AB983BFC4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189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B6FF-3AAA-48CB-A679-B7CDB59BC0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918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73D77-BA58-41E2-B30C-D22088F42F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0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0C682-9A2E-4CE2-845E-CB1A4D442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94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DF850-62FC-4DE5-81C5-D7BE05DD1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05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D1E39-6606-411C-B3D8-0BCFDDE665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474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61380-C26A-4E34-ADCC-5461EDEB9D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24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0D0B4-E9F5-4B12-9169-60CBDE8E7A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05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LIGO Laboratory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10E5F69-595B-48BE-8EB1-CEB63820A7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28600"/>
            <a:ext cx="7239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62000" y="6143625"/>
            <a:ext cx="139001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>
                <a:solidFill>
                  <a:schemeClr val="tx2"/>
                </a:solidFill>
                <a:latin typeface="Helvetica" panose="020B0604020202020204" pitchFamily="34" charset="0"/>
              </a:rPr>
              <a:t>LIGO-G09xxxxx-v1</a:t>
            </a:r>
          </a:p>
          <a:p>
            <a:pPr>
              <a:defRPr/>
            </a:pPr>
            <a:endParaRPr lang="en-US" altLang="en-US" sz="1200" smtClean="0">
              <a:solidFill>
                <a:schemeClr val="tx2"/>
              </a:solidFill>
              <a:latin typeface="Helvetica" panose="020B0604020202020204" pitchFamily="34" charset="0"/>
            </a:endParaRPr>
          </a:p>
          <a:p>
            <a:pPr>
              <a:defRPr/>
            </a:pPr>
            <a:r>
              <a:rPr lang="en-US" altLang="en-US" sz="1200" smtClean="0">
                <a:solidFill>
                  <a:schemeClr val="tx2"/>
                </a:solidFill>
                <a:latin typeface="Helvetica" panose="020B0604020202020204" pitchFamily="34" charset="0"/>
              </a:rPr>
              <a:t>                                                                                                                                                                          </a:t>
            </a:r>
            <a:r>
              <a:rPr lang="en-US" altLang="en-US" sz="800" smtClean="0">
                <a:solidFill>
                  <a:schemeClr val="tx2"/>
                </a:solidFill>
                <a:latin typeface="Helvetica" panose="020B0604020202020204" pitchFamily="34" charset="0"/>
              </a:rPr>
              <a:t>Form F0900043-v1</a:t>
            </a:r>
            <a:r>
              <a:rPr lang="en-US" altLang="en-US" sz="1200" smtClean="0">
                <a:solidFill>
                  <a:schemeClr val="tx2"/>
                </a:solidFill>
                <a:latin typeface="Helvetica" panose="020B0604020202020204" pitchFamily="34" charset="0"/>
              </a:rPr>
              <a:t> </a:t>
            </a:r>
            <a:r>
              <a:rPr lang="en-US" altLang="en-US" sz="1400" smtClean="0">
                <a:solidFill>
                  <a:schemeClr val="tx2"/>
                </a:solidFill>
                <a:latin typeface="Helvetica" panose="020B0604020202020204" pitchFamily="34" charset="0"/>
              </a:rPr>
              <a:t>			 				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30713" y="6484938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479925" y="31892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4479925" y="31083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543050"/>
            <a:ext cx="9132888" cy="38100"/>
          </a:xfrm>
          <a:prstGeom prst="rect">
            <a:avLst/>
          </a:prstGeom>
          <a:solidFill>
            <a:srgbClr val="DC008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graphicFrame>
        <p:nvGraphicFramePr>
          <p:cNvPr id="1036" name="Object 14"/>
          <p:cNvGraphicFramePr>
            <a:graphicFrameLocks noChangeAspect="1"/>
          </p:cNvGraphicFramePr>
          <p:nvPr/>
        </p:nvGraphicFramePr>
        <p:xfrm>
          <a:off x="0" y="0"/>
          <a:ext cx="1366838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Photo Editor Photo" r:id="rId14" imgW="4409524" imgH="3219899" progId="MSPhotoEd.3">
                  <p:embed/>
                </p:oleObj>
              </mc:Choice>
              <mc:Fallback>
                <p:oleObj name="Photo Editor Photo" r:id="rId14" imgW="4409524" imgH="3219899" progId="MSPhotoEd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66838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l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go.caltech.edu/page/about-alig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go.caltech.edu/page/about-alig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LIGO Laboratory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C635-D173-4AA8-AD89-75684905BD34}" type="slidenum">
              <a:rPr lang="en-US" altLang="en-US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057400"/>
            <a:ext cx="7315200" cy="1600200"/>
          </a:xfrm>
        </p:spPr>
        <p:txBody>
          <a:bodyPr/>
          <a:lstStyle/>
          <a:p>
            <a:r>
              <a:rPr lang="en-US" altLang="en-US" dirty="0" smtClean="0"/>
              <a:t>Finite Element Analysis of the Third Generation Mirror Suspension System for Voyager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4267200"/>
            <a:ext cx="7772400" cy="18288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dirty="0" smtClean="0"/>
              <a:t>Joy Westland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 dirty="0" smtClean="0"/>
              <a:t>Mentors: Alastair </a:t>
            </a:r>
            <a:r>
              <a:rPr lang="en-US" altLang="en-US" dirty="0" err="1" smtClean="0"/>
              <a:t>Heptonstall</a:t>
            </a:r>
            <a:r>
              <a:rPr lang="en-US" altLang="en-US" dirty="0" smtClean="0"/>
              <a:t> and Eric Gustafson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 dirty="0" smtClean="0"/>
              <a:t>Central Washington University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 dirty="0" smtClean="0"/>
              <a:t>California Institute of 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Thermal  Noise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676400"/>
                <a:ext cx="3886200" cy="4267200"/>
              </a:xfrm>
            </p:spPr>
            <p:txBody>
              <a:bodyPr/>
              <a:lstStyle/>
              <a:p>
                <a:r>
                  <a:rPr lang="en-US" sz="2200" dirty="0" smtClean="0"/>
                  <a:t>Using Modal Summation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</m:d>
                        <m:r>
                          <a:rPr lang="en-US" b="0" i="1" baseline="30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n-US" b="0" i="1" baseline="30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en-US" b="0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r>
                  <a:rPr lang="en-US" sz="2000" dirty="0" smtClean="0"/>
                  <a:t>The Power spectrum of the displacement noise was calculated analytically </a:t>
                </a:r>
              </a:p>
              <a:p>
                <a:r>
                  <a:rPr lang="en-US" sz="2000" dirty="0" smtClean="0"/>
                  <a:t>Q factor decreases at low temperature Fused Silica</a:t>
                </a:r>
              </a:p>
              <a:p>
                <a:r>
                  <a:rPr lang="en-US" sz="2000" dirty="0" smtClean="0"/>
                  <a:t>Mechanical loss increases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76400"/>
                <a:ext cx="3886200" cy="4267200"/>
              </a:xfrm>
              <a:blipFill rotWithShape="0">
                <a:blip r:embed="rId2"/>
                <a:stretch>
                  <a:fillRect l="-1099" t="-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LIGO Laboratory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7C29E-CE0A-4AFC-9478-5AB983BFC4FA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6669" y="1963294"/>
            <a:ext cx="4457700" cy="364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51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Research Goals for the Future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Calculate the thermal noise using the Levin approach in order to compare and contrast different materials for realistic 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generation suspensions</a:t>
            </a:r>
          </a:p>
          <a:p>
            <a:pPr lvl="1"/>
            <a:r>
              <a:rPr lang="en-US" altLang="en-US" dirty="0" smtClean="0"/>
              <a:t>This is through calculating </a:t>
            </a:r>
            <a:r>
              <a:rPr lang="en-US" altLang="en-US" dirty="0" err="1" smtClean="0"/>
              <a:t>W_diss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Build a physical full fledge mirror suspension system </a:t>
            </a:r>
          </a:p>
          <a:p>
            <a:r>
              <a:rPr lang="en-US" altLang="en-US" dirty="0" smtClean="0"/>
              <a:t>FEA can be used for thermal analysis of cryogenically cooled mirrors  </a:t>
            </a:r>
          </a:p>
          <a:p>
            <a:r>
              <a:rPr lang="en-US" altLang="en-US" dirty="0" smtClean="0"/>
              <a:t>Investigate different material choices such as silica and silicon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LIGO Laboratory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284A5-2474-454F-9DC8-98739A727C24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been able to model the final stage in ANSYS and compare frequencies to an analytical model</a:t>
            </a:r>
          </a:p>
          <a:p>
            <a:r>
              <a:rPr lang="en-US" dirty="0" smtClean="0"/>
              <a:t>Using ANSYS static structural model we can extract the strain energy in the wires</a:t>
            </a:r>
          </a:p>
          <a:p>
            <a:r>
              <a:rPr lang="en-US" dirty="0" smtClean="0"/>
              <a:t>We have used a basic modal summation method to give approximate measure of noise in room temperature fused silica suspension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LIGO Laboratory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7C29E-CE0A-4AFC-9478-5AB983BFC4FA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323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Acknowledgements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50631" y="3733800"/>
            <a:ext cx="7772400" cy="40386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200" dirty="0" smtClean="0"/>
              <a:t>References</a:t>
            </a:r>
            <a:endParaRPr lang="en-US" altLang="en-US" sz="2200" dirty="0" smtClean="0">
              <a:hlinkClick r:id="rId2"/>
            </a:endParaRPr>
          </a:p>
          <a:p>
            <a:r>
              <a:rPr lang="en-US" altLang="en-US" sz="1200" dirty="0" smtClean="0">
                <a:hlinkClick r:id="rId2"/>
              </a:rPr>
              <a:t>https://www.ligo.caltech.edu/page/about-aligo</a:t>
            </a:r>
            <a:endParaRPr lang="en-US" altLang="en-US" sz="1200" dirty="0" smtClean="0"/>
          </a:p>
          <a:p>
            <a:r>
              <a:rPr lang="en-US" sz="1200" b="1" dirty="0"/>
              <a:t>Callen, H. B., &amp; </a:t>
            </a:r>
            <a:r>
              <a:rPr lang="en-US" sz="1200" b="1" dirty="0" err="1"/>
              <a:t>Welton</a:t>
            </a:r>
            <a:r>
              <a:rPr lang="en-US" sz="1200" b="1" dirty="0"/>
              <a:t>, T. A. (1951). Irreversibility and Generalized Noise. </a:t>
            </a:r>
            <a:r>
              <a:rPr lang="en-US" sz="1200" b="1" i="1" dirty="0"/>
              <a:t>Phys. Rev. Physical Review,</a:t>
            </a:r>
            <a:r>
              <a:rPr lang="en-US" sz="1200" b="1" dirty="0"/>
              <a:t> </a:t>
            </a:r>
            <a:r>
              <a:rPr lang="en-US" sz="1200" b="1" i="1" dirty="0"/>
              <a:t>83</a:t>
            </a:r>
            <a:r>
              <a:rPr lang="en-US" sz="1200" b="1" dirty="0"/>
              <a:t>(1), 34-40. </a:t>
            </a:r>
            <a:r>
              <a:rPr lang="en-US" sz="1200" b="1" dirty="0" smtClean="0"/>
              <a:t>doi:10.1103/physrev.83.34</a:t>
            </a:r>
          </a:p>
          <a:p>
            <a:r>
              <a:rPr lang="en-US" sz="1200" b="1" dirty="0" err="1"/>
              <a:t>Heptonstall</a:t>
            </a:r>
            <a:r>
              <a:rPr lang="en-US" sz="1200" b="1" dirty="0"/>
              <a:t>, A. W. (2004). </a:t>
            </a:r>
            <a:r>
              <a:rPr lang="en-US" sz="1200" b="1" i="1" dirty="0" err="1"/>
              <a:t>Characterisation</a:t>
            </a:r>
            <a:r>
              <a:rPr lang="en-US" sz="1200" b="1" i="1" dirty="0"/>
              <a:t> of Mechanical Loss in Fused Silica Ribbons for use in Gravitational Wave Detector Suspensions</a:t>
            </a:r>
            <a:r>
              <a:rPr lang="en-US" sz="1200" b="1" dirty="0"/>
              <a:t> (Unpublished master's thesis). University of Glasgow</a:t>
            </a:r>
            <a:r>
              <a:rPr lang="en-US" sz="1200" b="1" dirty="0" smtClean="0"/>
              <a:t>.</a:t>
            </a:r>
          </a:p>
          <a:p>
            <a:r>
              <a:rPr lang="en-US" sz="1200" b="1" dirty="0" smtClean="0"/>
              <a:t>Levin</a:t>
            </a:r>
            <a:r>
              <a:rPr lang="en-US" sz="1200" b="1" dirty="0"/>
              <a:t>, Y. (1998). Internal thermal noise in the LIGO test masses: A direct approach. </a:t>
            </a:r>
            <a:r>
              <a:rPr lang="en-US" sz="1200" b="1" i="1" dirty="0"/>
              <a:t>Physical Review D Phys. Rev. D,</a:t>
            </a:r>
            <a:r>
              <a:rPr lang="en-US" sz="1200" b="1" dirty="0"/>
              <a:t> </a:t>
            </a:r>
            <a:r>
              <a:rPr lang="en-US" sz="1200" b="1" i="1" dirty="0"/>
              <a:t>57</a:t>
            </a:r>
            <a:r>
              <a:rPr lang="en-US" sz="1200" b="1" dirty="0"/>
              <a:t>(2), 659-663. </a:t>
            </a:r>
            <a:r>
              <a:rPr lang="en-US" sz="1200" b="1" dirty="0" smtClean="0"/>
              <a:t>doi:10.1103/physrevd.57.659</a:t>
            </a:r>
          </a:p>
          <a:p>
            <a:r>
              <a:rPr lang="en-US" sz="1200" b="1" dirty="0"/>
              <a:t>Robertson, N. A., </a:t>
            </a:r>
            <a:r>
              <a:rPr lang="en-US" sz="1200" b="1" dirty="0" err="1"/>
              <a:t>Cagnoli</a:t>
            </a:r>
            <a:r>
              <a:rPr lang="en-US" sz="1200" b="1" dirty="0"/>
              <a:t>, G., Crooks, D. R., </a:t>
            </a:r>
            <a:r>
              <a:rPr lang="en-US" sz="1200" b="1" dirty="0" err="1"/>
              <a:t>Elliffe</a:t>
            </a:r>
            <a:r>
              <a:rPr lang="en-US" sz="1200" b="1" dirty="0"/>
              <a:t>, E., Faller, J. E., </a:t>
            </a:r>
            <a:r>
              <a:rPr lang="en-US" sz="1200" b="1" dirty="0" err="1"/>
              <a:t>Fritschel</a:t>
            </a:r>
            <a:r>
              <a:rPr lang="en-US" sz="1200" b="1" dirty="0"/>
              <a:t>, P., . . . Willems, P. (2002). Quadruple suspension design for Advanced LIGO. </a:t>
            </a:r>
            <a:r>
              <a:rPr lang="en-US" sz="1200" b="1" i="1" dirty="0"/>
              <a:t>Class. Quantum </a:t>
            </a:r>
            <a:r>
              <a:rPr lang="en-US" sz="1200" b="1" i="1" dirty="0" err="1"/>
              <a:t>Grav</a:t>
            </a:r>
            <a:r>
              <a:rPr lang="en-US" sz="1200" b="1" i="1" dirty="0"/>
              <a:t>. Classical and Quantum Gravity,</a:t>
            </a:r>
            <a:r>
              <a:rPr lang="en-US" sz="1200" b="1" dirty="0"/>
              <a:t> </a:t>
            </a:r>
            <a:r>
              <a:rPr lang="en-US" sz="1200" b="1" i="1" dirty="0"/>
              <a:t>19</a:t>
            </a:r>
            <a:r>
              <a:rPr lang="en-US" sz="1200" b="1" dirty="0"/>
              <a:t>(15), 4043-4058. doi:10.1088/0264-9381/19/15/311</a:t>
            </a:r>
            <a:endParaRPr lang="en-US" altLang="en-US" sz="1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LIGO Laboratory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DBE0A-FBB3-4E29-8971-584CCBD66C23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pitchFamily="2" charset="2"/>
              <a:buChar char="l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Monotype Sorts" pitchFamily="2" charset="2"/>
              <a:buChar char="l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Mentors: Alastair </a:t>
            </a:r>
            <a:r>
              <a:rPr lang="en-US" altLang="en-US" dirty="0" err="1" smtClean="0"/>
              <a:t>Heptonstall</a:t>
            </a:r>
            <a:r>
              <a:rPr lang="en-US" altLang="en-US" dirty="0" smtClean="0"/>
              <a:t> and Eric Gustafson</a:t>
            </a:r>
          </a:p>
          <a:p>
            <a:r>
              <a:rPr lang="en-US" altLang="en-US" dirty="0" smtClean="0"/>
              <a:t>Alan Weinstein </a:t>
            </a:r>
          </a:p>
          <a:p>
            <a:r>
              <a:rPr lang="en-US" altLang="en-US" dirty="0" smtClean="0"/>
              <a:t>National Science Foundation</a:t>
            </a:r>
          </a:p>
          <a:p>
            <a:r>
              <a:rPr lang="en-US" altLang="en-US" dirty="0" smtClean="0"/>
              <a:t>Caltech LIGO SURF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2133600"/>
            <a:ext cx="4495800" cy="3282925"/>
          </a:xfrm>
          <a:prstGeom prst="rect">
            <a:avLst/>
          </a:prstGeom>
        </p:spPr>
      </p:pic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Michelson Interferometer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762508"/>
            <a:ext cx="5029200" cy="4119563"/>
          </a:xfrm>
        </p:spPr>
        <p:txBody>
          <a:bodyPr/>
          <a:lstStyle/>
          <a:p>
            <a:r>
              <a:rPr lang="en-US" altLang="en-US" sz="2000" dirty="0" smtClean="0"/>
              <a:t>LIGO is a Michelson interferometer measuring strain in space-time for GWs</a:t>
            </a:r>
          </a:p>
          <a:p>
            <a:r>
              <a:rPr lang="en-US" altLang="en-US" sz="2000" dirty="0" smtClean="0"/>
              <a:t>Mirrors suspended to isolate from ground noise </a:t>
            </a:r>
            <a:endParaRPr lang="en-US" altLang="en-US" sz="2000" dirty="0"/>
          </a:p>
          <a:p>
            <a:r>
              <a:rPr lang="en-US" altLang="en-US" sz="2000" dirty="0" smtClean="0"/>
              <a:t>Interferometer is so quiet that thermal noise from mirrors and their suspension is a significant noise source</a:t>
            </a:r>
          </a:p>
          <a:p>
            <a:r>
              <a:rPr lang="en-US" altLang="en-US" sz="2000" dirty="0" err="1" smtClean="0"/>
              <a:t>aLIGO</a:t>
            </a:r>
            <a:r>
              <a:rPr lang="en-US" altLang="en-US" sz="2000" dirty="0" smtClean="0"/>
              <a:t> has quad suspension systems to decrease Thermal Noise (TN)</a:t>
            </a:r>
          </a:p>
          <a:p>
            <a:pPr lvl="1"/>
            <a:r>
              <a:rPr lang="en-US" altLang="en-US" sz="1400" dirty="0" smtClean="0"/>
              <a:t>4 stages 1/f</a:t>
            </a:r>
            <a:r>
              <a:rPr lang="en-US" altLang="en-US" sz="1400" baseline="30000" dirty="0" smtClean="0"/>
              <a:t>2</a:t>
            </a:r>
            <a:r>
              <a:rPr lang="en-US" altLang="en-US" sz="1400" dirty="0" smtClean="0"/>
              <a:t> per stage seismic isolation </a:t>
            </a:r>
          </a:p>
          <a:p>
            <a:pPr lvl="1"/>
            <a:r>
              <a:rPr lang="en-US" altLang="en-US" sz="1400" dirty="0" smtClean="0"/>
              <a:t>Fused silica fibers replace metal fibers</a:t>
            </a:r>
          </a:p>
          <a:p>
            <a:pPr lvl="1"/>
            <a:r>
              <a:rPr lang="en-US" altLang="en-US" sz="1400" dirty="0" smtClean="0"/>
              <a:t>Mirror mass is increased from 11 kg to 40 kg</a:t>
            </a:r>
          </a:p>
          <a:p>
            <a:pPr lvl="1"/>
            <a:r>
              <a:rPr lang="en-US" altLang="en-US" sz="1400" dirty="0" smtClean="0"/>
              <a:t>Passive and Active isolation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LIGO Laboratory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0AB1DB-A20F-4570-9960-13A69B231A89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127" name="TextBox 7"/>
          <p:cNvSpPr txBox="1">
            <a:spLocks noChangeArrowheads="1"/>
          </p:cNvSpPr>
          <p:nvPr/>
        </p:nvSpPr>
        <p:spPr bwMode="auto">
          <a:xfrm>
            <a:off x="5715000" y="5435478"/>
            <a:ext cx="358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2060"/>
                </a:solidFill>
              </a:rPr>
              <a:t>Figure 1: </a:t>
            </a:r>
            <a:r>
              <a:rPr lang="en-US" altLang="en-US" sz="1200" dirty="0" err="1">
                <a:solidFill>
                  <a:srgbClr val="002060"/>
                </a:solidFill>
              </a:rPr>
              <a:t>iLIGO</a:t>
            </a:r>
            <a:r>
              <a:rPr lang="en-US" altLang="en-US" sz="1200" dirty="0">
                <a:solidFill>
                  <a:srgbClr val="002060"/>
                </a:solidFill>
              </a:rPr>
              <a:t> vs. </a:t>
            </a:r>
            <a:r>
              <a:rPr lang="en-US" altLang="en-US" sz="1200" dirty="0" err="1">
                <a:solidFill>
                  <a:srgbClr val="002060"/>
                </a:solidFill>
              </a:rPr>
              <a:t>aLIGO</a:t>
            </a:r>
            <a:r>
              <a:rPr lang="en-US" altLang="en-US" sz="1200" dirty="0">
                <a:solidFill>
                  <a:srgbClr val="002060"/>
                </a:solidFill>
              </a:rPr>
              <a:t> suspension systems provided by LIGO Caltech Laboratory. </a:t>
            </a:r>
            <a:r>
              <a:rPr lang="en-US" altLang="en-US" sz="1200" dirty="0">
                <a:solidFill>
                  <a:srgbClr val="002060"/>
                </a:solidFill>
                <a:hlinkClick r:id="rId3"/>
              </a:rPr>
              <a:t>https://www.ligo.caltech.edu/page/about-aligo</a:t>
            </a:r>
            <a:r>
              <a:rPr lang="en-US" altLang="en-US" sz="1200" dirty="0">
                <a:solidFill>
                  <a:srgbClr val="002060"/>
                </a:solidFill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Thermal Noise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en-US" sz="2000" dirty="0" smtClean="0"/>
              <a:t>Thermal Energy is stored in translation, vibration, and rotation of atoms</a:t>
            </a:r>
          </a:p>
          <a:p>
            <a:pPr lvl="1"/>
            <a:r>
              <a:rPr lang="en-US" altLang="en-US" sz="1600" dirty="0"/>
              <a:t>Brownian motion: Random motion of particles</a:t>
            </a:r>
          </a:p>
          <a:p>
            <a:pPr lvl="1"/>
            <a:r>
              <a:rPr lang="en-US" altLang="en-US" sz="1600" dirty="0" smtClean="0"/>
              <a:t>Thermal fluctuations</a:t>
            </a:r>
          </a:p>
          <a:p>
            <a:pPr lvl="1"/>
            <a:r>
              <a:rPr lang="en-US" altLang="en-US" sz="1600" dirty="0" smtClean="0"/>
              <a:t>Thermally induced motion of test mass </a:t>
            </a:r>
          </a:p>
          <a:p>
            <a:r>
              <a:rPr lang="en-US" altLang="en-US" sz="2000" dirty="0" smtClean="0"/>
              <a:t>Fluctuation Dissipation Theorem: Relationship between power spectral density of a thermal driving force to the dissipative part of the mechanical impedance (Callen and </a:t>
            </a:r>
            <a:r>
              <a:rPr lang="en-US" altLang="en-US" sz="2000" dirty="0" err="1" smtClean="0"/>
              <a:t>Welton</a:t>
            </a:r>
            <a:r>
              <a:rPr lang="en-US" altLang="en-US" sz="2000" dirty="0" smtClean="0"/>
              <a:t>)</a:t>
            </a:r>
          </a:p>
          <a:p>
            <a:pPr lvl="1"/>
            <a:r>
              <a:rPr lang="en-US" altLang="en-US" sz="1600" dirty="0"/>
              <a:t>Friction in the test mass </a:t>
            </a:r>
          </a:p>
          <a:p>
            <a:pPr lvl="1"/>
            <a:r>
              <a:rPr lang="en-US" altLang="en-US" sz="1600" dirty="0"/>
              <a:t>Internal damping inside test masses </a:t>
            </a:r>
          </a:p>
          <a:p>
            <a:pPr lvl="1"/>
            <a:r>
              <a:rPr lang="en-US" altLang="en-US" sz="1600" dirty="0"/>
              <a:t>Vibrations that drown out signals of </a:t>
            </a:r>
            <a:r>
              <a:rPr lang="en-US" altLang="en-US" sz="1600" dirty="0" smtClean="0"/>
              <a:t>GW</a:t>
            </a:r>
          </a:p>
          <a:p>
            <a:r>
              <a:rPr lang="en-US" altLang="en-US" sz="2000" dirty="0" smtClean="0"/>
              <a:t>Future GW require lower Thermal Noise </a:t>
            </a:r>
          </a:p>
          <a:p>
            <a:r>
              <a:rPr lang="en-US" altLang="en-US" sz="2000" dirty="0" smtClean="0"/>
              <a:t>Finite Element Analysis (FEA) will be used to investigate thermal noise in the suspensions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LIGO Laboratory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94946-29F9-4EB1-8492-8817A2A0842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638800" y="4343400"/>
                <a:ext cx="3505200" cy="1209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baseline="-250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baseline="30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b="0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r>
                  <a:rPr lang="en-US" sz="1800" b="0" dirty="0" smtClean="0">
                    <a:solidFill>
                      <a:srgbClr val="FF0000"/>
                    </a:solidFill>
                  </a:rPr>
                  <a:t>Where: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den>
                    </m:f>
                  </m:oMath>
                </a14:m>
                <a:endParaRPr lang="en-US" sz="180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343400"/>
                <a:ext cx="3505200" cy="1209242"/>
              </a:xfrm>
              <a:prstGeom prst="rect">
                <a:avLst/>
              </a:prstGeom>
              <a:blipFill rotWithShape="0">
                <a:blip r:embed="rId2"/>
                <a:stretch>
                  <a:fillRect l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Finite Element Analysis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Finite Element Analysis: Numerical technique to approximate real world situations given a set of boundary conditions for a specific model</a:t>
            </a:r>
          </a:p>
          <a:p>
            <a:pPr lvl="1"/>
            <a:r>
              <a:rPr lang="en-US" altLang="en-US" dirty="0" smtClean="0"/>
              <a:t>Accurate representation of complex geometry </a:t>
            </a:r>
          </a:p>
          <a:p>
            <a:pPr lvl="1"/>
            <a:r>
              <a:rPr lang="en-US" altLang="en-US" dirty="0" smtClean="0"/>
              <a:t>Understanding physical reality computationally</a:t>
            </a:r>
          </a:p>
          <a:p>
            <a:r>
              <a:rPr lang="en-US" altLang="en-US" dirty="0" smtClean="0"/>
              <a:t>Program: ANSYS Computer-aided engineering software </a:t>
            </a:r>
          </a:p>
          <a:p>
            <a:r>
              <a:rPr lang="en-US" altLang="en-US" dirty="0" smtClean="0"/>
              <a:t>SolidWorks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LIGO Laboratory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A9157-FDBC-4BE2-809F-717090370CB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Increasing Complexity of Models in ANSYS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447800"/>
          </a:xfrm>
        </p:spPr>
        <p:txBody>
          <a:bodyPr/>
          <a:lstStyle/>
          <a:p>
            <a:r>
              <a:rPr lang="en-US" dirty="0" smtClean="0"/>
              <a:t>Cantilever Bar measuring the mode frequencies</a:t>
            </a:r>
          </a:p>
          <a:p>
            <a:r>
              <a:rPr lang="en-US" dirty="0" smtClean="0"/>
              <a:t>Simple Pendulum Calculating the violin modes</a:t>
            </a:r>
          </a:p>
          <a:p>
            <a:r>
              <a:rPr lang="en-US" dirty="0" smtClean="0"/>
              <a:t>Lower mass suspension system with wires and ears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LIGO Laboratory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7C29E-CE0A-4AFC-9478-5AB983BFC4F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581400"/>
            <a:ext cx="2743200" cy="19680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785" y="3429000"/>
            <a:ext cx="2882106" cy="21204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754" y="3422414"/>
            <a:ext cx="2674082" cy="282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4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Calculating and Comparing Violin Modes of a Clamped Pendulum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752600"/>
                <a:ext cx="3657600" cy="4267200"/>
              </a:xfrm>
            </p:spPr>
            <p:txBody>
              <a:bodyPr/>
              <a:lstStyle/>
              <a:p>
                <a:r>
                  <a:rPr lang="en-US" altLang="en-US" sz="2000" dirty="0" smtClean="0"/>
                  <a:t>Convergence of Meshing: </a:t>
                </a:r>
              </a:p>
              <a:p>
                <a:pPr lvl="1"/>
                <a:r>
                  <a:rPr lang="en-US" sz="1600" dirty="0" smtClean="0"/>
                  <a:t>Meshing element </a:t>
                </a:r>
                <a:r>
                  <a:rPr lang="en-US" sz="1600" dirty="0"/>
                  <a:t>size and the frequencies associated with each mode. </a:t>
                </a:r>
                <a:endParaRPr lang="en-US" sz="1600" dirty="0" smtClean="0"/>
              </a:p>
              <a:p>
                <a:pPr lvl="1"/>
                <a:r>
                  <a:rPr lang="en-US" sz="1600" dirty="0" smtClean="0"/>
                  <a:t>Look at </a:t>
                </a:r>
                <a:r>
                  <a:rPr lang="en-US" sz="1600" dirty="0"/>
                  <a:t>the </a:t>
                </a:r>
                <a:r>
                  <a:rPr lang="en-US" sz="1600" dirty="0" smtClean="0"/>
                  <a:t>consistencies </a:t>
                </a:r>
                <a:r>
                  <a:rPr lang="en-US" sz="1600" dirty="0"/>
                  <a:t>and what element size have all the frequencies converging at. </a:t>
                </a:r>
                <a:endParaRPr lang="en-US" altLang="en-US" sz="1600" dirty="0" smtClean="0"/>
              </a:p>
              <a:p>
                <a:r>
                  <a:rPr lang="en-US" altLang="en-US" sz="2000" dirty="0" smtClean="0"/>
                  <a:t>Equation </a:t>
                </a:r>
                <a:r>
                  <a:rPr lang="en-US" altLang="en-US" sz="2000" dirty="0"/>
                  <a:t>for Violin Modes</a:t>
                </a:r>
                <a:endParaRPr lang="en-US" altLang="en-US" sz="20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en-US" sz="17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en-US" sz="1700" i="1" baseline="-250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en-US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num>
                          <m:den>
                            <m:r>
                              <a:rPr lang="en-US" altLang="en-US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en-US" altLang="en-US" sz="1700" i="1" baseline="-250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e>
                    </m:rad>
                    <m:r>
                      <a:rPr lang="en-US" altLang="en-US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[1+ </m:t>
                    </m:r>
                    <m:f>
                      <m:fPr>
                        <m:ctrlP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en-US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𝐸𝐼</m:t>
                            </m:r>
                          </m:num>
                          <m:den>
                            <m:r>
                              <a:rPr lang="en-US" altLang="en-US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rad>
                    <m:r>
                      <a:rPr lang="en-US" altLang="en-US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𝐸𝐼</m:t>
                        </m:r>
                      </m:num>
                      <m:den>
                        <m: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d>
                      <m:dPr>
                        <m:ctrlPr>
                          <a:rPr lang="en-US" altLang="en-US" sz="1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en-US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sz="17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e>
                    </m:d>
                    <m:r>
                      <a:rPr lang="en-US" altLang="en-US" sz="1700" i="1" baseline="700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en-US" sz="17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en-US" sz="1700" i="1" baseline="7000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</a:t>
                </a:r>
                <a:endParaRPr lang="en-US" altLang="en-US" sz="1700" dirty="0" smtClean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en-US" sz="1100" dirty="0" smtClean="0"/>
                  <a:t>Where</a:t>
                </a:r>
                <a:r>
                  <a:rPr lang="en-US" altLang="en-US" sz="1100" dirty="0"/>
                  <a:t>: </a:t>
                </a:r>
                <a14:m>
                  <m:oMath xmlns:m="http://schemas.openxmlformats.org/officeDocument/2006/math">
                    <m:r>
                      <a:rPr lang="en-US" altLang="en-US" sz="11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en-US" sz="1100" i="1" baseline="-25000" dirty="0">
                        <a:latin typeface="Cambria Math" panose="02040503050406030204" pitchFamily="18" charset="0"/>
                      </a:rPr>
                      <m:t>𝑛</m:t>
                    </m:r>
                    <m:r>
                      <m:rPr>
                        <m:nor/>
                      </m:rPr>
                      <a:rPr lang="en-US" altLang="en-US" sz="1100" dirty="0"/>
                      <m:t> </m:t>
                    </m:r>
                    <m:r>
                      <m:rPr>
                        <m:nor/>
                      </m:rPr>
                      <a:rPr lang="en-US" altLang="en-US" sz="1100" dirty="0"/>
                      <m:t>is</m:t>
                    </m:r>
                    <m:r>
                      <m:rPr>
                        <m:nor/>
                      </m:rPr>
                      <a:rPr lang="en-US" altLang="en-US" sz="1100" dirty="0"/>
                      <m:t> </m:t>
                    </m:r>
                    <m:r>
                      <m:rPr>
                        <m:nor/>
                      </m:rPr>
                      <a:rPr lang="en-US" altLang="en-US" sz="1100" dirty="0"/>
                      <m:t>the</m:t>
                    </m:r>
                    <m:r>
                      <m:rPr>
                        <m:nor/>
                      </m:rPr>
                      <a:rPr lang="en-US" altLang="en-US" sz="1100" dirty="0"/>
                      <m:t> </m:t>
                    </m:r>
                    <m:r>
                      <m:rPr>
                        <m:nor/>
                      </m:rPr>
                      <a:rPr lang="en-US" altLang="en-US" sz="1100" dirty="0"/>
                      <m:t>frequency</m:t>
                    </m:r>
                    <m:r>
                      <m:rPr>
                        <m:nor/>
                      </m:rPr>
                      <a:rPr lang="en-US" altLang="en-US" sz="1100" dirty="0"/>
                      <m:t> </m:t>
                    </m:r>
                    <m:r>
                      <m:rPr>
                        <m:nor/>
                      </m:rPr>
                      <a:rPr lang="en-US" altLang="en-US" sz="1100" dirty="0"/>
                      <m:t>of</m:t>
                    </m:r>
                    <m:r>
                      <m:rPr>
                        <m:nor/>
                      </m:rPr>
                      <a:rPr lang="en-US" altLang="en-US" sz="1100" dirty="0"/>
                      <m:t> </m:t>
                    </m:r>
                    <m:r>
                      <m:rPr>
                        <m:nor/>
                      </m:rPr>
                      <a:rPr lang="en-US" altLang="en-US" sz="1100" dirty="0"/>
                      <m:t>the</m:t>
                    </m:r>
                    <m:r>
                      <m:rPr>
                        <m:nor/>
                      </m:rPr>
                      <a:rPr lang="en-US" altLang="en-US" sz="1100" dirty="0"/>
                      <m:t> </m:t>
                    </m:r>
                    <m:r>
                      <m:rPr>
                        <m:nor/>
                      </m:rPr>
                      <a:rPr lang="en-US" altLang="en-US" sz="1100" dirty="0"/>
                      <m:t>nth</m:t>
                    </m:r>
                    <m:r>
                      <m:rPr>
                        <m:nor/>
                      </m:rPr>
                      <a:rPr lang="en-US" altLang="en-US" sz="1100" dirty="0"/>
                      <m:t> </m:t>
                    </m:r>
                    <m:r>
                      <m:rPr>
                        <m:nor/>
                      </m:rPr>
                      <a:rPr lang="en-US" altLang="en-US" sz="1100" dirty="0"/>
                      <m:t>mode</m:t>
                    </m:r>
                  </m:oMath>
                </a14:m>
                <a:r>
                  <a:rPr lang="en-US" altLang="en-US" sz="1100" dirty="0"/>
                  <a:t>, </a:t>
                </a:r>
                <a14:m>
                  <m:oMath xmlns:m="http://schemas.openxmlformats.org/officeDocument/2006/math">
                    <m:r>
                      <a:rPr lang="en-US" altLang="en-US" sz="1100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altLang="en-US" sz="1100" dirty="0"/>
                  <a:t> is the tension in the wire, </a:t>
                </a:r>
                <a14:m>
                  <m:oMath xmlns:m="http://schemas.openxmlformats.org/officeDocument/2006/math">
                    <m:r>
                      <a:rPr lang="en-US" altLang="en-US" sz="1100" i="1" dirty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altLang="en-US" sz="1100" dirty="0"/>
                  <a:t> is the length of the wire, </a:t>
                </a:r>
                <a14:m>
                  <m:oMath xmlns:m="http://schemas.openxmlformats.org/officeDocument/2006/math">
                    <m:r>
                      <a:rPr lang="en-US" altLang="en-US" sz="1100" i="1" dirty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altLang="en-US" sz="1100" dirty="0"/>
                  <a:t> is the moment of cross section (</a:t>
                </a:r>
                <a14:m>
                  <m:oMath xmlns:m="http://schemas.openxmlformats.org/officeDocument/2006/math">
                    <m:r>
                      <a:rPr lang="en-US" altLang="en-US" sz="11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en-US" sz="11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en-US" sz="1100" i="1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r>
                      <a:rPr lang="en-US" altLang="en-US" sz="11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en-US" sz="1100" i="1" baseline="3000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altLang="en-US" sz="1100" dirty="0"/>
                  <a:t>) for cylindrical, </a:t>
                </a:r>
                <a14:m>
                  <m:oMath xmlns:m="http://schemas.openxmlformats.org/officeDocument/2006/math">
                    <m:r>
                      <a:rPr lang="en-US" altLang="en-US" sz="1100" i="1" dirty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altLang="en-US" sz="1100" dirty="0"/>
                  <a:t> is Young’s Modulus of Elasticity, and </a:t>
                </a:r>
                <a14:m>
                  <m:oMath xmlns:m="http://schemas.openxmlformats.org/officeDocument/2006/math">
                    <m:r>
                      <a:rPr lang="en-US" alt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altLang="en-US" sz="1100" i="1" baseline="-25000" dirty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altLang="en-US" sz="1100" dirty="0"/>
                  <a:t> Linear Density (mass per unit length</a:t>
                </a:r>
                <a:r>
                  <a:rPr lang="en-US" altLang="en-US" sz="1100" dirty="0" smtClean="0"/>
                  <a:t>)</a:t>
                </a:r>
              </a:p>
              <a:p>
                <a:pPr lvl="1"/>
                <a:endParaRPr lang="en-US" altLang="en-US" sz="1000" dirty="0" smtClean="0"/>
              </a:p>
              <a:p>
                <a:endParaRPr lang="en-US" altLang="en-US" sz="1200" dirty="0" smtClean="0"/>
              </a:p>
            </p:txBody>
          </p:sp>
        </mc:Choice>
        <mc:Fallback xmlns="">
          <p:sp>
            <p:nvSpPr>
              <p:cNvPr id="1126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752600"/>
                <a:ext cx="3657600" cy="4267200"/>
              </a:xfrm>
              <a:blipFill rotWithShape="0">
                <a:blip r:embed="rId2"/>
                <a:stretch>
                  <a:fillRect l="-500" t="-714" r="-2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LIGO Laboratory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240FF-186A-4955-BBE9-D9E904433CB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7484059" y="17526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Figure 2: Convergence element meshing 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6007397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Figure 3 Comparison of violin modes (Analytical and Computational) </a:t>
            </a:r>
            <a:endParaRPr lang="en-US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1600200"/>
            <a:ext cx="3157119" cy="21824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2077" y="4063647"/>
            <a:ext cx="5398084" cy="17968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Levin Formulation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>
                    <a:latin typeface="Cambria Math" panose="02040503050406030204" pitchFamily="18" charset="0"/>
                  </a:rPr>
                  <a:t>The Levin formulation of the fluctuation-dissipation theorem allows direct calculation of the thermal noise</a:t>
                </a:r>
              </a:p>
              <a:p>
                <a:r>
                  <a:rPr lang="en-US" b="0" dirty="0" smtClean="0">
                    <a:latin typeface="Cambria Math" panose="02040503050406030204" pitchFamily="18" charset="0"/>
                  </a:rPr>
                  <a:t>Apply a pressure that mimics the light beam intensity</a:t>
                </a:r>
              </a:p>
              <a:p>
                <a:pPr lvl="1"/>
                <a:r>
                  <a:rPr lang="en-US" dirty="0" smtClean="0">
                    <a:latin typeface="Cambria Math" panose="02040503050406030204" pitchFamily="18" charset="0"/>
                  </a:rPr>
                  <a:t>Gaussian profile </a:t>
                </a:r>
                <a:endParaRPr lang="en-US" b="0" dirty="0" smtClean="0">
                  <a:latin typeface="Cambria Math" panose="02040503050406030204" pitchFamily="18" charset="0"/>
                </a:endParaRPr>
              </a:p>
              <a:p>
                <a:r>
                  <a:rPr lang="en-US" b="0" dirty="0" smtClean="0"/>
                  <a:t>Thermal Noise: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baseline="-250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𝑑𝑖𝑠𝑠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Strain energies calculated using ANSYS can be used to find the total energy dissipated in the wires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𝑤𝑖𝑟𝑒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𝑡𝑜𝑡𝑎𝑙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𝑤𝑖𝑟𝑒</m:t>
                        </m:r>
                      </m:sub>
                    </m:sSub>
                  </m:oMath>
                </a14:m>
                <a:r>
                  <a:rPr lang="en-US" dirty="0" smtClean="0"/>
                  <a:t>		where: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𝑤𝑖𝑟𝑒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𝑑𝑖𝑠𝑠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𝑤𝑖𝑟𝑒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𝑤𝑖𝑟𝑒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49" t="-1185" r="-1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LIGO Laboratory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7C29E-CE0A-4AFC-9478-5AB983BFC4FA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08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Applying a Gaussian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3505200" cy="4114800"/>
              </a:xfrm>
            </p:spPr>
            <p:txBody>
              <a:bodyPr/>
              <a:lstStyle/>
              <a:p>
                <a:r>
                  <a:rPr lang="en-US" altLang="en-US" dirty="0" smtClean="0">
                    <a:latin typeface="Cambria Math" panose="02040503050406030204" pitchFamily="18" charset="0"/>
                  </a:rPr>
                  <a:t>A Gaussian Pressure was applied to the face of a test mass. The strain energies were recorded.</a:t>
                </a:r>
              </a:p>
              <a:p>
                <a:r>
                  <a:rPr lang="en-US" altLang="en-US" dirty="0" smtClean="0">
                    <a:latin typeface="Cambria Math" panose="02040503050406030204" pitchFamily="18" charset="0"/>
                  </a:rPr>
                  <a:t>Static Structural Model</a:t>
                </a:r>
              </a:p>
              <a:p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en-US" alt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altLang="en-US" b="0" i="1" baseline="-2500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e>
                          <m:sup>
                            <m:r>
                              <a:rPr lang="en-US" alt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alt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alt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alt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alt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altLang="en-US" i="1" baseline="-250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𝑜</m:t>
                                </m:r>
                              </m:e>
                              <m:sup>
                                <m:r>
                                  <a:rPr lang="en-US" alt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sup>
                    </m:sSup>
                  </m:oMath>
                </a14:m>
                <a:endParaRPr lang="en-US" altLang="en-US" dirty="0" smtClean="0"/>
              </a:p>
              <a:p>
                <a:r>
                  <a:rPr lang="en-US" altLang="en-US" dirty="0" smtClean="0"/>
                  <a:t>Where: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US" alt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</m:t>
                    </m:r>
                  </m:oMath>
                </a14:m>
                <a:r>
                  <a:rPr lang="en-US" altLang="en-US" dirty="0" smtClean="0"/>
                  <a:t> is 1.56 cm or 0.015 m. </a:t>
                </a:r>
              </a:p>
            </p:txBody>
          </p:sp>
        </mc:Choice>
        <mc:Fallback xmlns="">
          <p:sp>
            <p:nvSpPr>
              <p:cNvPr id="1331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3505200" cy="4114800"/>
              </a:xfrm>
              <a:blipFill rotWithShape="0">
                <a:blip r:embed="rId2"/>
                <a:stretch>
                  <a:fillRect l="-1217" t="-1185" r="-3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LIGO Laboratory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644A6-BC50-4052-8F43-5BFE6BCF6838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981200"/>
            <a:ext cx="3749411" cy="396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Strain Data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046192"/>
              </p:ext>
            </p:extLst>
          </p:nvPr>
        </p:nvGraphicFramePr>
        <p:xfrm>
          <a:off x="685800" y="3014448"/>
          <a:ext cx="7620000" cy="2700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540110">
                <a:tc>
                  <a:txBody>
                    <a:bodyPr/>
                    <a:lstStyle/>
                    <a:p>
                      <a:r>
                        <a:rPr lang="en-US" dirty="0" smtClean="0"/>
                        <a:t>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Strain Energy (J)</a:t>
                      </a:r>
                      <a:endParaRPr lang="en-US" dirty="0"/>
                    </a:p>
                  </a:txBody>
                  <a:tcPr/>
                </a:tc>
              </a:tr>
              <a:tr h="540110">
                <a:tc>
                  <a:txBody>
                    <a:bodyPr/>
                    <a:lstStyle/>
                    <a:p>
                      <a:r>
                        <a:rPr lang="en-US" dirty="0" smtClean="0"/>
                        <a:t>Whole Part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1.2117243</a:t>
                      </a:r>
                      <a:endParaRPr lang="en-US" dirty="0"/>
                    </a:p>
                  </a:txBody>
                  <a:tcPr/>
                </a:tc>
              </a:tr>
              <a:tr h="540110">
                <a:tc>
                  <a:txBody>
                    <a:bodyPr/>
                    <a:lstStyle/>
                    <a:p>
                      <a:r>
                        <a:rPr lang="en-US" dirty="0" smtClean="0"/>
                        <a:t>Test Mass</a:t>
                      </a:r>
                      <a:r>
                        <a:rPr lang="en-US" baseline="0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1.1207E-05</a:t>
                      </a:r>
                      <a:endParaRPr lang="en-US" dirty="0"/>
                    </a:p>
                  </a:txBody>
                  <a:tcPr/>
                </a:tc>
              </a:tr>
              <a:tr h="540110">
                <a:tc>
                  <a:txBody>
                    <a:bodyPr/>
                    <a:lstStyle/>
                    <a:p>
                      <a:r>
                        <a:rPr lang="en-US" dirty="0" smtClean="0"/>
                        <a:t>Both Ears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1.106E-04</a:t>
                      </a:r>
                      <a:endParaRPr lang="en-US" dirty="0"/>
                    </a:p>
                  </a:txBody>
                  <a:tcPr/>
                </a:tc>
              </a:tr>
              <a:tr h="540110">
                <a:tc>
                  <a:txBody>
                    <a:bodyPr/>
                    <a:lstStyle/>
                    <a:p>
                      <a:r>
                        <a:rPr lang="en-US" dirty="0" smtClean="0"/>
                        <a:t>Wires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1.21160259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LIGO Laboratory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7C29E-CE0A-4AFC-9478-5AB983BFC4FA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9812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Model uses lower mass with wires and ears. Gravity is applied, and a force with a pressure integrated to 1/100 N was applied on the face of the test mass. The wires were fixed at the top.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815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14FFB"/>
      </a:dk1>
      <a:lt1>
        <a:srgbClr val="FFFFFF"/>
      </a:lt1>
      <a:dk2>
        <a:srgbClr val="000000"/>
      </a:dk2>
      <a:lt2>
        <a:srgbClr val="CECECE"/>
      </a:lt2>
      <a:accent1>
        <a:srgbClr val="D49FFF"/>
      </a:accent1>
      <a:accent2>
        <a:srgbClr val="618FFD"/>
      </a:accent2>
      <a:accent3>
        <a:srgbClr val="FFFFFF"/>
      </a:accent3>
      <a:accent4>
        <a:srgbClr val="0D42D6"/>
      </a:accent4>
      <a:accent5>
        <a:srgbClr val="E6CDFF"/>
      </a:accent5>
      <a:accent6>
        <a:srgbClr val="5781E5"/>
      </a:accent6>
      <a:hlink>
        <a:srgbClr val="009688"/>
      </a:hlink>
      <a:folHlink>
        <a:srgbClr val="DADADA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2225</TotalTime>
  <Words>672</Words>
  <Application>Microsoft Office PowerPoint</Application>
  <PresentationFormat>On-screen Show (4:3)</PresentationFormat>
  <Paragraphs>127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Cambria Math</vt:lpstr>
      <vt:lpstr>Helvetica</vt:lpstr>
      <vt:lpstr>Monotype Sorts</vt:lpstr>
      <vt:lpstr>Times New Roman</vt:lpstr>
      <vt:lpstr>Default Design</vt:lpstr>
      <vt:lpstr>Photo Editor Photo</vt:lpstr>
      <vt:lpstr>Finite Element Analysis of the Third Generation Mirror Suspension System for Voyager</vt:lpstr>
      <vt:lpstr>The Michelson Interferometer</vt:lpstr>
      <vt:lpstr>Thermal Noise</vt:lpstr>
      <vt:lpstr>Finite Element Analysis</vt:lpstr>
      <vt:lpstr>Increasing Complexity of Models in ANSYS</vt:lpstr>
      <vt:lpstr>Calculating and Comparing Violin Modes of a Clamped Pendulum</vt:lpstr>
      <vt:lpstr>Levin Formulation</vt:lpstr>
      <vt:lpstr>Applying a Gaussian Force</vt:lpstr>
      <vt:lpstr>Acquiring Strain Data</vt:lpstr>
      <vt:lpstr>Calculation of Thermal  Noise</vt:lpstr>
      <vt:lpstr>Research Goals for the Future</vt:lpstr>
      <vt:lpstr>Conclusion</vt:lpstr>
      <vt:lpstr>Acknowledgements</vt:lpstr>
    </vt:vector>
  </TitlesOfParts>
  <Company>California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H. Sanders</dc:creator>
  <cp:lastModifiedBy>LIGO CIT</cp:lastModifiedBy>
  <cp:revision>102</cp:revision>
  <cp:lastPrinted>2016-08-16T21:00:45Z</cp:lastPrinted>
  <dcterms:created xsi:type="dcterms:W3CDTF">2002-09-05T00:08:29Z</dcterms:created>
  <dcterms:modified xsi:type="dcterms:W3CDTF">2016-08-18T02:45:22Z</dcterms:modified>
</cp:coreProperties>
</file>