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6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A31C-1508-C447-ADC8-6088C984419E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91433-6EE4-B949-AB68-65DB57E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1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6E16-510D-504E-A4F2-9EBB094556A2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9B5F-17F0-FD42-AEE3-4FE7C29B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F147-8A88-1447-A564-06B3DECD5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F147-8A88-1447-A564-06B3DECD5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F147-8A88-1447-A564-06B3DECD5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BD2-01E8-7F4B-BB3B-E80B5A5F5128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13E6-14BD-E04F-AC6C-2BB9600B5B98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2014-D062-824F-AA8F-5E9C96713CAA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5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B686-24DF-4B43-8C42-6C08CA69635C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81DB-2892-3242-92C0-3DA1A23D0D97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D1DA-11AA-D84A-BB69-143F24B44090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C884-8A2C-124B-8764-52ED692BB435}" type="datetime1">
              <a:rPr lang="en-US" smtClean="0"/>
              <a:t>8/23/16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5BC-E615-A541-9265-7A75BD381D00}" type="datetime1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9C6B-7971-3A44-A24D-D6CF93F87F1A}" type="datetime1">
              <a:rPr lang="en-US" smtClean="0"/>
              <a:t>8/23/16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0174-A95D-3E48-85FC-EB30F4AE8661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11DD-771D-7942-A08E-436F12F63669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C791-5FEB-0345-95BB-DE186EA893EE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G1601671-v2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A1F9-5E5D-CD4F-A356-BFDCE82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G1601173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G1601173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Control System Working Group (CSWG)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Shapiro</a:t>
            </a:r>
          </a:p>
          <a:p>
            <a:r>
              <a:rPr lang="en-US" dirty="0" smtClean="0"/>
              <a:t>For the CSWG</a:t>
            </a:r>
          </a:p>
          <a:p>
            <a:r>
              <a:rPr lang="en-US" dirty="0" smtClean="0"/>
              <a:t>29 August 2016 – Glasgow, Scotland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G1601671-v2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5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5) </a:t>
            </a:r>
            <a:r>
              <a:rPr lang="en-US" dirty="0"/>
              <a:t>IFO robust configuration for earthquakes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Leader – </a:t>
            </a:r>
            <a:r>
              <a:rPr lang="en-US" dirty="0" err="1" smtClean="0"/>
              <a:t>Sebastien</a:t>
            </a:r>
            <a:r>
              <a:rPr lang="en-US" dirty="0" smtClean="0"/>
              <a:t> </a:t>
            </a:r>
            <a:r>
              <a:rPr lang="en-US" dirty="0" err="1" smtClean="0"/>
              <a:t>Biscans</a:t>
            </a:r>
            <a:endParaRPr lang="en-US" dirty="0" smtClean="0">
              <a:solidFill>
                <a:srgbClr val="000000"/>
              </a:solidFill>
              <a:hlinkClick r:id="rId3"/>
            </a:endParaRPr>
          </a:p>
          <a:p>
            <a:pPr>
              <a:buFontTx/>
              <a:buChar char="-"/>
            </a:pPr>
            <a:r>
              <a:rPr lang="en-US" dirty="0" smtClean="0"/>
              <a:t>We already receive early warnings. How best to configure the IFO to not loose lock?</a:t>
            </a:r>
          </a:p>
        </p:txBody>
      </p:sp>
      <p:pic>
        <p:nvPicPr>
          <p:cNvPr id="4" name="Picture 3" descr="Screen Shot 2016-08-22 at 3.30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7" y="4161761"/>
            <a:ext cx="4224488" cy="269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9246" y="6431459"/>
            <a:ext cx="69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2807" y="3833503"/>
            <a:ext cx="340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 map – 22 August 2016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1958" y="34356"/>
            <a:ext cx="8229600" cy="1143000"/>
          </a:xfrm>
        </p:spPr>
        <p:txBody>
          <a:bodyPr/>
          <a:lstStyle/>
          <a:p>
            <a:r>
              <a:rPr lang="en-US" dirty="0" smtClean="0"/>
              <a:t>5 current focus areas identified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20" y="34356"/>
            <a:ext cx="8229600" cy="1143000"/>
          </a:xfrm>
        </p:spPr>
        <p:txBody>
          <a:bodyPr/>
          <a:lstStyle/>
          <a:p>
            <a:r>
              <a:rPr lang="en-US" dirty="0" smtClean="0"/>
              <a:t>Additional Focus Areas?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CSWG is not restricted to these 5 areas</a:t>
            </a:r>
          </a:p>
          <a:p>
            <a:endParaRPr lang="en-US" dirty="0" smtClean="0"/>
          </a:p>
          <a:p>
            <a:r>
              <a:rPr lang="en-US" dirty="0" smtClean="0"/>
              <a:t>Please suggest any other areas the CSWG should prioritize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673" y="4387451"/>
            <a:ext cx="3197076" cy="211584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56"/>
            <a:ext cx="8229600" cy="1143000"/>
          </a:xfrm>
        </p:spPr>
        <p:txBody>
          <a:bodyPr/>
          <a:lstStyle/>
          <a:p>
            <a:r>
              <a:rPr lang="en-US" dirty="0" smtClean="0"/>
              <a:t>CSWG Wiki</a:t>
            </a:r>
            <a:endParaRPr lang="en-US" dirty="0"/>
          </a:p>
        </p:txBody>
      </p:sp>
      <p:pic>
        <p:nvPicPr>
          <p:cNvPr id="5" name="Picture 4" descr="Screen Shot 2016-08-22 at 12.5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334"/>
            <a:ext cx="9144000" cy="4908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573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https://</a:t>
            </a:r>
            <a:r>
              <a:rPr lang="en-US" sz="2800" dirty="0" err="1" smtClean="0"/>
              <a:t>wiki.ligo.org</a:t>
            </a:r>
            <a:r>
              <a:rPr lang="en-US" sz="2800" dirty="0" smtClean="0"/>
              <a:t>/</a:t>
            </a:r>
            <a:r>
              <a:rPr lang="en-US" sz="2800" dirty="0" err="1" smtClean="0"/>
              <a:t>viewauth</a:t>
            </a:r>
            <a:r>
              <a:rPr lang="en-US" sz="2800" dirty="0" smtClean="0"/>
              <a:t>/CSWG/</a:t>
            </a:r>
            <a:r>
              <a:rPr lang="en-US" sz="2800" dirty="0" err="1" smtClean="0"/>
              <a:t>WebHome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83" y="70047"/>
            <a:ext cx="8229600" cy="1143000"/>
          </a:xfrm>
        </p:spPr>
        <p:txBody>
          <a:bodyPr/>
          <a:lstStyle/>
          <a:p>
            <a:r>
              <a:rPr lang="en-US" dirty="0" smtClean="0"/>
              <a:t>CSWG tools</a:t>
            </a:r>
            <a:endParaRPr lang="en-US" dirty="0"/>
          </a:p>
        </p:txBody>
      </p:sp>
      <p:pic>
        <p:nvPicPr>
          <p:cNvPr id="7" name="Picture 6" descr="Screen Shot 2016-08-22 at 12.5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59" y="1356459"/>
            <a:ext cx="3656843" cy="1998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929" y="2179189"/>
            <a:ext cx="133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alog</a:t>
            </a:r>
            <a:endParaRPr lang="en-US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95789" y="4400899"/>
            <a:ext cx="65710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Mailing list:	</a:t>
            </a:r>
            <a:r>
              <a:rPr lang="en-US" sz="3200" dirty="0" err="1" smtClean="0"/>
              <a:t>cswg</a:t>
            </a:r>
            <a:r>
              <a:rPr lang="en-US" sz="3200" dirty="0" err="1"/>
              <a:t>@</a:t>
            </a:r>
            <a:r>
              <a:rPr lang="en-US" sz="3200" dirty="0" err="1" smtClean="0"/>
              <a:t>sympa.ligo.org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136080" y="3354527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https://</a:t>
            </a:r>
            <a:r>
              <a:rPr lang="en-US" sz="2000" dirty="0" err="1" smtClean="0"/>
              <a:t>alog.ligo-la.caltech.edu</a:t>
            </a:r>
            <a:r>
              <a:rPr lang="en-US" sz="2000" dirty="0" smtClean="0"/>
              <a:t>/CSWG/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37283" y="5622753"/>
            <a:ext cx="53270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Teamspeak</a:t>
            </a:r>
            <a:r>
              <a:rPr lang="en-US" sz="3200" dirty="0" smtClean="0"/>
              <a:t> channel:	CSWG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353459" y="4936303"/>
            <a:ext cx="562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Sign up at https://</a:t>
            </a:r>
            <a:r>
              <a:rPr lang="en-US" sz="2000" dirty="0" err="1" smtClean="0"/>
              <a:t>grouper.ligo.org</a:t>
            </a:r>
            <a:r>
              <a:rPr lang="en-US" sz="2000" dirty="0" smtClean="0"/>
              <a:t>/</a:t>
            </a:r>
            <a:r>
              <a:rPr lang="en-US" sz="2000" dirty="0" err="1" smtClean="0"/>
              <a:t>mailinglists</a:t>
            </a:r>
            <a:r>
              <a:rPr lang="en-US" sz="2000" dirty="0" smtClean="0"/>
              <a:t>/</a:t>
            </a:r>
            <a:r>
              <a:rPr lang="en-US" sz="2000" dirty="0" err="1" smtClean="0"/>
              <a:t>cswg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47"/>
            <a:ext cx="8229600" cy="1143000"/>
          </a:xfrm>
        </p:spPr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Bi-monthly </a:t>
            </a:r>
            <a:r>
              <a:rPr lang="en-US" dirty="0" err="1" smtClean="0"/>
              <a:t>Teamspeak</a:t>
            </a:r>
            <a:r>
              <a:rPr lang="en-US" dirty="0" smtClean="0"/>
              <a:t> meetings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US-western hemisphere: 1st Fri of the month, 9am US-PT (6pm CET, 9:30pm IST)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US-eastern hemisphere: 3rd US Thu of the month, 4pm US-PT (Fri 9am AET, 8am JST, 4:30am IST)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9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System Working Group (CSWG)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Chair: Dennis Coyne.</a:t>
            </a:r>
          </a:p>
          <a:p>
            <a:endParaRPr lang="en-US" dirty="0" smtClean="0"/>
          </a:p>
          <a:p>
            <a:r>
              <a:rPr lang="en-US" dirty="0" smtClean="0"/>
              <a:t>Deputy co-chairs: Brett Shapiro, Robert Ward.</a:t>
            </a:r>
          </a:p>
          <a:p>
            <a:endParaRPr lang="en-US" dirty="0"/>
          </a:p>
          <a:p>
            <a:r>
              <a:rPr lang="en-US" dirty="0" smtClean="0"/>
              <a:t>Group charter at M1600033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4168"/>
            <a:ext cx="1407208" cy="13509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3813" y="1567717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40"/>
            <a:ext cx="8229600" cy="1143000"/>
          </a:xfrm>
        </p:spPr>
        <p:txBody>
          <a:bodyPr/>
          <a:lstStyle/>
          <a:p>
            <a:r>
              <a:rPr lang="en-US" dirty="0" smtClean="0"/>
              <a:t>CSWG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CSWG is unique among working groups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Feedback control “is pervasive within, and enabling to, the work of many of the other instrument science working groups.” </a:t>
            </a:r>
          </a:p>
          <a:p>
            <a:endParaRPr lang="en-US" dirty="0" smtClean="0"/>
          </a:p>
          <a:p>
            <a:r>
              <a:rPr lang="en-US" dirty="0" smtClean="0"/>
              <a:t>It’s relevance is demonstrated through application to the other working groups.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"/>
            <a:ext cx="8229600" cy="1143000"/>
          </a:xfrm>
        </p:spPr>
        <p:txBody>
          <a:bodyPr/>
          <a:lstStyle/>
          <a:p>
            <a:r>
              <a:rPr lang="en-US" dirty="0" smtClean="0"/>
              <a:t>CSWG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Support of other groups</a:t>
            </a:r>
          </a:p>
          <a:p>
            <a:pPr lvl="1"/>
            <a:r>
              <a:rPr lang="en-US" dirty="0" smtClean="0"/>
              <a:t>training references: G1600726, G1601640, G1601417, G1600525, G1400557, G1400102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of particular problem areas</a:t>
            </a:r>
          </a:p>
          <a:p>
            <a:pPr lvl="1"/>
            <a:r>
              <a:rPr lang="en-US" dirty="0" smtClean="0"/>
              <a:t>reviews on the applicability of new controls techniques </a:t>
            </a:r>
          </a:p>
          <a:p>
            <a:r>
              <a:rPr lang="en-US" dirty="0" smtClean="0"/>
              <a:t>Research into advanced techniques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Feedback optimization (automated design)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problem/focus areas identified to support CSWG’s role</a:t>
            </a:r>
          </a:p>
          <a:p>
            <a:r>
              <a:rPr lang="en-US" dirty="0" smtClean="0"/>
              <a:t>Get involved in these focus areas!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IFO lock maintenance with machine learning</a:t>
            </a:r>
          </a:p>
          <a:p>
            <a:pPr marL="971550" lvl="1" indent="-514350">
              <a:buFont typeface="Arial"/>
              <a:buAutoNum type="arabicParenR"/>
            </a:pPr>
            <a:r>
              <a:rPr lang="en-US" dirty="0"/>
              <a:t>Test mass length-to-angle decoupling</a:t>
            </a:r>
          </a:p>
          <a:p>
            <a:pPr marL="971550" lvl="1" indent="-514350">
              <a:buFont typeface="Arial"/>
              <a:buAutoNum type="arabicParenR"/>
            </a:pPr>
            <a:r>
              <a:rPr lang="en-US" dirty="0"/>
              <a:t>Feedback optimization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Transfer function fitting algorithms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IFO earthquake robustness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1958" y="34356"/>
            <a:ext cx="8229600" cy="1143000"/>
          </a:xfrm>
        </p:spPr>
        <p:txBody>
          <a:bodyPr/>
          <a:lstStyle/>
          <a:p>
            <a:r>
              <a:rPr lang="en-US" dirty="0" smtClean="0"/>
              <a:t>5 current focus areas identified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58" y="34356"/>
            <a:ext cx="8229600" cy="1143000"/>
          </a:xfrm>
        </p:spPr>
        <p:txBody>
          <a:bodyPr/>
          <a:lstStyle/>
          <a:p>
            <a:r>
              <a:rPr lang="en-US" dirty="0" smtClean="0"/>
              <a:t>5 current focus areas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24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Machine Learning for lock maintenance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Leader - Rob Ward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Use an algorithm to ‘learn’ the best way to maintain lock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See example of acquiring a Bose-Einstein condensate</a:t>
            </a:r>
            <a:endParaRPr lang="en-US" dirty="0"/>
          </a:p>
          <a:p>
            <a:pPr marL="400050" lvl="1" indent="0">
              <a:buNone/>
            </a:pPr>
            <a:r>
              <a:rPr lang="en-US" sz="2000" dirty="0"/>
              <a:t>P. B. </a:t>
            </a:r>
            <a:r>
              <a:rPr lang="en-US" sz="2000" dirty="0" err="1"/>
              <a:t>Wigley</a:t>
            </a:r>
            <a:r>
              <a:rPr lang="en-US" sz="2000" dirty="0"/>
              <a:t>, </a:t>
            </a:r>
            <a:r>
              <a:rPr lang="en-US" sz="2000" dirty="0" smtClean="0"/>
              <a:t>et al. </a:t>
            </a:r>
            <a:r>
              <a:rPr lang="en-US" sz="2000" dirty="0"/>
              <a:t>Fast machine-learning online optimization of ultra-cold-atom experiments. </a:t>
            </a:r>
            <a:r>
              <a:rPr lang="en-US" sz="2000" i="1" dirty="0"/>
              <a:t>Scientific Reports</a:t>
            </a:r>
            <a:r>
              <a:rPr lang="en-US" sz="2000" dirty="0"/>
              <a:t>, 2016; 6: </a:t>
            </a:r>
            <a:r>
              <a:rPr lang="en-US" sz="2000" dirty="0" smtClean="0"/>
              <a:t>25890</a:t>
            </a: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402537" y="5216039"/>
            <a:ext cx="617799" cy="11785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11861" y="5733506"/>
            <a:ext cx="18344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3723" y="6394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mass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13647" y="5805250"/>
            <a:ext cx="18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mass control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45" y="4842522"/>
            <a:ext cx="2292673" cy="229267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0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 startAt="2"/>
            </a:pPr>
            <a:r>
              <a:rPr lang="en-US" dirty="0" smtClean="0"/>
              <a:t>Length to angle decoupling</a:t>
            </a:r>
          </a:p>
          <a:p>
            <a:pPr>
              <a:buFontTx/>
              <a:buChar char="-"/>
            </a:pPr>
            <a:r>
              <a:rPr lang="en-US" dirty="0" smtClean="0"/>
              <a:t>Leader – TBD</a:t>
            </a:r>
          </a:p>
          <a:p>
            <a:pPr>
              <a:buFontTx/>
              <a:buChar char="-"/>
            </a:pPr>
            <a:r>
              <a:rPr lang="en-US" dirty="0" smtClean="0"/>
              <a:t>Separate the problems of controlling cavity length and alignment. Alignment control is currently suboptimal and contributing noise to the IFO.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4345" y="5091654"/>
            <a:ext cx="617799" cy="11785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89432" y="5663749"/>
            <a:ext cx="9381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1294" y="64657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9290" y="5735493"/>
            <a:ext cx="207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control drive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2947" y="5841661"/>
            <a:ext cx="1343263" cy="34325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  <a:scene3d>
            <a:camera prst="orthographicFront">
              <a:rot lat="0" lon="0" rev="89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707978">
            <a:off x="5125445" y="5115070"/>
            <a:ext cx="617799" cy="117851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958" y="34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5 current focus areas identified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/>
              <a:t>FB optimization (esp. applied to angular controls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Leader – TBD</a:t>
            </a:r>
          </a:p>
          <a:p>
            <a:pPr>
              <a:buFontTx/>
              <a:buChar char="-"/>
            </a:pPr>
            <a:r>
              <a:rPr lang="en-US" dirty="0" smtClean="0"/>
              <a:t>Collaboration with UC Berkeley and Google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417" y="4053906"/>
            <a:ext cx="20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Cost function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9063" y="4531002"/>
            <a:ext cx="2253820" cy="1508364"/>
            <a:chOff x="858057" y="5459017"/>
            <a:chExt cx="1189835" cy="729092"/>
          </a:xfrm>
        </p:grpSpPr>
        <p:sp>
          <p:nvSpPr>
            <p:cNvPr id="8" name="Freeform 7"/>
            <p:cNvSpPr/>
            <p:nvPr/>
          </p:nvSpPr>
          <p:spPr>
            <a:xfrm>
              <a:off x="915259" y="5518512"/>
              <a:ext cx="1086869" cy="607651"/>
            </a:xfrm>
            <a:custGeom>
              <a:avLst/>
              <a:gdLst>
                <a:gd name="connsiteX0" fmla="*/ 0 w 1086869"/>
                <a:gd name="connsiteY0" fmla="*/ 125861 h 607651"/>
                <a:gd name="connsiteX1" fmla="*/ 366103 w 1086869"/>
                <a:gd name="connsiteY1" fmla="*/ 606421 h 607651"/>
                <a:gd name="connsiteX2" fmla="*/ 1086869 w 1086869"/>
                <a:gd name="connsiteY2" fmla="*/ 0 h 60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869" h="607651">
                  <a:moveTo>
                    <a:pt x="0" y="125861"/>
                  </a:moveTo>
                  <a:cubicBezTo>
                    <a:pt x="92479" y="376629"/>
                    <a:pt x="184958" y="627398"/>
                    <a:pt x="366103" y="606421"/>
                  </a:cubicBezTo>
                  <a:cubicBezTo>
                    <a:pt x="547248" y="585444"/>
                    <a:pt x="817058" y="292722"/>
                    <a:pt x="1086869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8057" y="5459017"/>
              <a:ext cx="1189835" cy="729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 rot="16200000">
            <a:off x="-129042" y="4998987"/>
            <a:ext cx="73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34341" y="5997636"/>
            <a:ext cx="3317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Parameters</a:t>
            </a:r>
          </a:p>
          <a:p>
            <a:pPr algn="ctr"/>
            <a:r>
              <a:rPr lang="en-US" sz="2400" dirty="0" smtClean="0"/>
              <a:t>e.g. </a:t>
            </a:r>
            <a:r>
              <a:rPr lang="en-US" sz="2400" dirty="0"/>
              <a:t>f</a:t>
            </a:r>
            <a:r>
              <a:rPr lang="en-US" sz="2400" dirty="0" smtClean="0"/>
              <a:t>ilter poles and zeros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00172" y="4508120"/>
            <a:ext cx="2196619" cy="150836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Optimization Algorithm: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Monte </a:t>
            </a:r>
            <a:r>
              <a:rPr lang="en-US" dirty="0" err="1" smtClean="0">
                <a:solidFill>
                  <a:schemeClr val="tx1"/>
                </a:solidFill>
              </a:rPr>
              <a:t>carlo</a:t>
            </a:r>
            <a:r>
              <a:rPr lang="en-US" dirty="0" smtClean="0">
                <a:solidFill>
                  <a:schemeClr val="tx1"/>
                </a:solidFill>
              </a:rPr>
              <a:t>, particle swarm, gradient descent,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91322" y="4531002"/>
            <a:ext cx="2253820" cy="1508364"/>
            <a:chOff x="6402328" y="4531002"/>
            <a:chExt cx="2253820" cy="1508364"/>
          </a:xfrm>
        </p:grpSpPr>
        <p:sp>
          <p:nvSpPr>
            <p:cNvPr id="17" name="Rectangle 16"/>
            <p:cNvSpPr/>
            <p:nvPr/>
          </p:nvSpPr>
          <p:spPr>
            <a:xfrm>
              <a:off x="6402328" y="4531002"/>
              <a:ext cx="2253820" cy="15083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486891" y="4771280"/>
              <a:ext cx="2139416" cy="915354"/>
            </a:xfrm>
            <a:custGeom>
              <a:avLst/>
              <a:gdLst>
                <a:gd name="connsiteX0" fmla="*/ 0 w 2139416"/>
                <a:gd name="connsiteY0" fmla="*/ 0 h 915354"/>
                <a:gd name="connsiteX1" fmla="*/ 45763 w 2139416"/>
                <a:gd name="connsiteY1" fmla="*/ 57210 h 915354"/>
                <a:gd name="connsiteX2" fmla="*/ 80086 w 2139416"/>
                <a:gd name="connsiteY2" fmla="*/ 114419 h 915354"/>
                <a:gd name="connsiteX3" fmla="*/ 114408 w 2139416"/>
                <a:gd name="connsiteY3" fmla="*/ 125861 h 915354"/>
                <a:gd name="connsiteX4" fmla="*/ 148730 w 2139416"/>
                <a:gd name="connsiteY4" fmla="*/ 148745 h 915354"/>
                <a:gd name="connsiteX5" fmla="*/ 171611 w 2139416"/>
                <a:gd name="connsiteY5" fmla="*/ 217397 h 915354"/>
                <a:gd name="connsiteX6" fmla="*/ 240256 w 2139416"/>
                <a:gd name="connsiteY6" fmla="*/ 263164 h 915354"/>
                <a:gd name="connsiteX7" fmla="*/ 274578 w 2139416"/>
                <a:gd name="connsiteY7" fmla="*/ 286048 h 915354"/>
                <a:gd name="connsiteX8" fmla="*/ 377544 w 2139416"/>
                <a:gd name="connsiteY8" fmla="*/ 308932 h 915354"/>
                <a:gd name="connsiteX9" fmla="*/ 446189 w 2139416"/>
                <a:gd name="connsiteY9" fmla="*/ 331816 h 915354"/>
                <a:gd name="connsiteX10" fmla="*/ 686444 w 2139416"/>
                <a:gd name="connsiteY10" fmla="*/ 354700 h 915354"/>
                <a:gd name="connsiteX11" fmla="*/ 789411 w 2139416"/>
                <a:gd name="connsiteY11" fmla="*/ 343258 h 915354"/>
                <a:gd name="connsiteX12" fmla="*/ 823733 w 2139416"/>
                <a:gd name="connsiteY12" fmla="*/ 331816 h 915354"/>
                <a:gd name="connsiteX13" fmla="*/ 869496 w 2139416"/>
                <a:gd name="connsiteY13" fmla="*/ 320374 h 915354"/>
                <a:gd name="connsiteX14" fmla="*/ 938140 w 2139416"/>
                <a:gd name="connsiteY14" fmla="*/ 286048 h 915354"/>
                <a:gd name="connsiteX15" fmla="*/ 1006784 w 2139416"/>
                <a:gd name="connsiteY15" fmla="*/ 251722 h 915354"/>
                <a:gd name="connsiteX16" fmla="*/ 1086869 w 2139416"/>
                <a:gd name="connsiteY16" fmla="*/ 194513 h 915354"/>
                <a:gd name="connsiteX17" fmla="*/ 1132632 w 2139416"/>
                <a:gd name="connsiteY17" fmla="*/ 171629 h 915354"/>
                <a:gd name="connsiteX18" fmla="*/ 1155514 w 2139416"/>
                <a:gd name="connsiteY18" fmla="*/ 148745 h 915354"/>
                <a:gd name="connsiteX19" fmla="*/ 1235599 w 2139416"/>
                <a:gd name="connsiteY19" fmla="*/ 114419 h 915354"/>
                <a:gd name="connsiteX20" fmla="*/ 1281362 w 2139416"/>
                <a:gd name="connsiteY20" fmla="*/ 102977 h 915354"/>
                <a:gd name="connsiteX21" fmla="*/ 1361447 w 2139416"/>
                <a:gd name="connsiteY21" fmla="*/ 68652 h 915354"/>
                <a:gd name="connsiteX22" fmla="*/ 1452973 w 2139416"/>
                <a:gd name="connsiteY22" fmla="*/ 80094 h 915354"/>
                <a:gd name="connsiteX23" fmla="*/ 1521617 w 2139416"/>
                <a:gd name="connsiteY23" fmla="*/ 114419 h 915354"/>
                <a:gd name="connsiteX24" fmla="*/ 1567380 w 2139416"/>
                <a:gd name="connsiteY24" fmla="*/ 148745 h 915354"/>
                <a:gd name="connsiteX25" fmla="*/ 1636024 w 2139416"/>
                <a:gd name="connsiteY25" fmla="*/ 217397 h 915354"/>
                <a:gd name="connsiteX26" fmla="*/ 1670346 w 2139416"/>
                <a:gd name="connsiteY26" fmla="*/ 251722 h 915354"/>
                <a:gd name="connsiteX27" fmla="*/ 1681787 w 2139416"/>
                <a:gd name="connsiteY27" fmla="*/ 286048 h 915354"/>
                <a:gd name="connsiteX28" fmla="*/ 1704669 w 2139416"/>
                <a:gd name="connsiteY28" fmla="*/ 308932 h 915354"/>
                <a:gd name="connsiteX29" fmla="*/ 1716109 w 2139416"/>
                <a:gd name="connsiteY29" fmla="*/ 354700 h 915354"/>
                <a:gd name="connsiteX30" fmla="*/ 1738991 w 2139416"/>
                <a:gd name="connsiteY30" fmla="*/ 389025 h 915354"/>
                <a:gd name="connsiteX31" fmla="*/ 1750431 w 2139416"/>
                <a:gd name="connsiteY31" fmla="*/ 423351 h 915354"/>
                <a:gd name="connsiteX32" fmla="*/ 1807635 w 2139416"/>
                <a:gd name="connsiteY32" fmla="*/ 492003 h 915354"/>
                <a:gd name="connsiteX33" fmla="*/ 1819076 w 2139416"/>
                <a:gd name="connsiteY33" fmla="*/ 526328 h 915354"/>
                <a:gd name="connsiteX34" fmla="*/ 1853398 w 2139416"/>
                <a:gd name="connsiteY34" fmla="*/ 549212 h 915354"/>
                <a:gd name="connsiteX35" fmla="*/ 1899161 w 2139416"/>
                <a:gd name="connsiteY35" fmla="*/ 640748 h 915354"/>
                <a:gd name="connsiteX36" fmla="*/ 1922042 w 2139416"/>
                <a:gd name="connsiteY36" fmla="*/ 709399 h 915354"/>
                <a:gd name="connsiteX37" fmla="*/ 1956365 w 2139416"/>
                <a:gd name="connsiteY37" fmla="*/ 800934 h 915354"/>
                <a:gd name="connsiteX38" fmla="*/ 1967805 w 2139416"/>
                <a:gd name="connsiteY38" fmla="*/ 858144 h 915354"/>
                <a:gd name="connsiteX39" fmla="*/ 1979246 w 2139416"/>
                <a:gd name="connsiteY39" fmla="*/ 903912 h 915354"/>
                <a:gd name="connsiteX40" fmla="*/ 2013568 w 2139416"/>
                <a:gd name="connsiteY40" fmla="*/ 915354 h 915354"/>
                <a:gd name="connsiteX41" fmla="*/ 2059331 w 2139416"/>
                <a:gd name="connsiteY41" fmla="*/ 903912 h 915354"/>
                <a:gd name="connsiteX42" fmla="*/ 2093653 w 2139416"/>
                <a:gd name="connsiteY42" fmla="*/ 881028 h 915354"/>
                <a:gd name="connsiteX43" fmla="*/ 2139416 w 2139416"/>
                <a:gd name="connsiteY43" fmla="*/ 869586 h 91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39416" h="915354">
                  <a:moveTo>
                    <a:pt x="0" y="0"/>
                  </a:moveTo>
                  <a:cubicBezTo>
                    <a:pt x="15254" y="19070"/>
                    <a:pt x="32821" y="36501"/>
                    <a:pt x="45763" y="57210"/>
                  </a:cubicBezTo>
                  <a:cubicBezTo>
                    <a:pt x="67360" y="91768"/>
                    <a:pt x="42644" y="91951"/>
                    <a:pt x="80086" y="114419"/>
                  </a:cubicBezTo>
                  <a:cubicBezTo>
                    <a:pt x="90427" y="120624"/>
                    <a:pt x="103622" y="120467"/>
                    <a:pt x="114408" y="125861"/>
                  </a:cubicBezTo>
                  <a:cubicBezTo>
                    <a:pt x="126707" y="132011"/>
                    <a:pt x="137289" y="141117"/>
                    <a:pt x="148730" y="148745"/>
                  </a:cubicBezTo>
                  <a:cubicBezTo>
                    <a:pt x="156357" y="171629"/>
                    <a:pt x="151541" y="204016"/>
                    <a:pt x="171611" y="217397"/>
                  </a:cubicBezTo>
                  <a:lnTo>
                    <a:pt x="240256" y="263164"/>
                  </a:lnTo>
                  <a:cubicBezTo>
                    <a:pt x="251697" y="270792"/>
                    <a:pt x="261095" y="283351"/>
                    <a:pt x="274578" y="286048"/>
                  </a:cubicBezTo>
                  <a:cubicBezTo>
                    <a:pt x="307242" y="292581"/>
                    <a:pt x="345227" y="299236"/>
                    <a:pt x="377544" y="308932"/>
                  </a:cubicBezTo>
                  <a:cubicBezTo>
                    <a:pt x="400646" y="315863"/>
                    <a:pt x="422178" y="329529"/>
                    <a:pt x="446189" y="331816"/>
                  </a:cubicBezTo>
                  <a:lnTo>
                    <a:pt x="686444" y="354700"/>
                  </a:lnTo>
                  <a:cubicBezTo>
                    <a:pt x="720766" y="350886"/>
                    <a:pt x="755347" y="348936"/>
                    <a:pt x="789411" y="343258"/>
                  </a:cubicBezTo>
                  <a:cubicBezTo>
                    <a:pt x="801307" y="341275"/>
                    <a:pt x="812137" y="335129"/>
                    <a:pt x="823733" y="331816"/>
                  </a:cubicBezTo>
                  <a:cubicBezTo>
                    <a:pt x="838852" y="327496"/>
                    <a:pt x="854242" y="324188"/>
                    <a:pt x="869496" y="320374"/>
                  </a:cubicBezTo>
                  <a:cubicBezTo>
                    <a:pt x="967860" y="254791"/>
                    <a:pt x="843407" y="333420"/>
                    <a:pt x="938140" y="286048"/>
                  </a:cubicBezTo>
                  <a:cubicBezTo>
                    <a:pt x="1026852" y="241687"/>
                    <a:pt x="920516" y="280481"/>
                    <a:pt x="1006784" y="251722"/>
                  </a:cubicBezTo>
                  <a:cubicBezTo>
                    <a:pt x="1042166" y="216337"/>
                    <a:pt x="1027061" y="227743"/>
                    <a:pt x="1086869" y="194513"/>
                  </a:cubicBezTo>
                  <a:cubicBezTo>
                    <a:pt x="1101778" y="186230"/>
                    <a:pt x="1118442" y="181090"/>
                    <a:pt x="1132632" y="171629"/>
                  </a:cubicBezTo>
                  <a:cubicBezTo>
                    <a:pt x="1141607" y="165645"/>
                    <a:pt x="1146539" y="154729"/>
                    <a:pt x="1155514" y="148745"/>
                  </a:cubicBezTo>
                  <a:cubicBezTo>
                    <a:pt x="1178395" y="133489"/>
                    <a:pt x="1208904" y="122047"/>
                    <a:pt x="1235599" y="114419"/>
                  </a:cubicBezTo>
                  <a:cubicBezTo>
                    <a:pt x="1250718" y="110099"/>
                    <a:pt x="1266585" y="108351"/>
                    <a:pt x="1281362" y="102977"/>
                  </a:cubicBezTo>
                  <a:cubicBezTo>
                    <a:pt x="1308657" y="93051"/>
                    <a:pt x="1334752" y="80094"/>
                    <a:pt x="1361447" y="68652"/>
                  </a:cubicBezTo>
                  <a:cubicBezTo>
                    <a:pt x="1391956" y="72466"/>
                    <a:pt x="1422723" y="74594"/>
                    <a:pt x="1452973" y="80094"/>
                  </a:cubicBezTo>
                  <a:cubicBezTo>
                    <a:pt x="1483385" y="85624"/>
                    <a:pt x="1496594" y="96543"/>
                    <a:pt x="1521617" y="114419"/>
                  </a:cubicBezTo>
                  <a:cubicBezTo>
                    <a:pt x="1537133" y="125503"/>
                    <a:pt x="1553207" y="135988"/>
                    <a:pt x="1567380" y="148745"/>
                  </a:cubicBezTo>
                  <a:cubicBezTo>
                    <a:pt x="1591433" y="170395"/>
                    <a:pt x="1613143" y="194513"/>
                    <a:pt x="1636024" y="217397"/>
                  </a:cubicBezTo>
                  <a:lnTo>
                    <a:pt x="1670346" y="251722"/>
                  </a:lnTo>
                  <a:cubicBezTo>
                    <a:pt x="1674160" y="263164"/>
                    <a:pt x="1675582" y="275706"/>
                    <a:pt x="1681787" y="286048"/>
                  </a:cubicBezTo>
                  <a:cubicBezTo>
                    <a:pt x="1687337" y="295298"/>
                    <a:pt x="1699845" y="299283"/>
                    <a:pt x="1704669" y="308932"/>
                  </a:cubicBezTo>
                  <a:cubicBezTo>
                    <a:pt x="1711701" y="322998"/>
                    <a:pt x="1709915" y="340246"/>
                    <a:pt x="1716109" y="354700"/>
                  </a:cubicBezTo>
                  <a:cubicBezTo>
                    <a:pt x="1721525" y="367339"/>
                    <a:pt x="1731364" y="377583"/>
                    <a:pt x="1738991" y="389025"/>
                  </a:cubicBezTo>
                  <a:cubicBezTo>
                    <a:pt x="1742804" y="400467"/>
                    <a:pt x="1745038" y="412563"/>
                    <a:pt x="1750431" y="423351"/>
                  </a:cubicBezTo>
                  <a:cubicBezTo>
                    <a:pt x="1766358" y="455209"/>
                    <a:pt x="1782334" y="466699"/>
                    <a:pt x="1807635" y="492003"/>
                  </a:cubicBezTo>
                  <a:cubicBezTo>
                    <a:pt x="1811449" y="503445"/>
                    <a:pt x="1811542" y="516910"/>
                    <a:pt x="1819076" y="526328"/>
                  </a:cubicBezTo>
                  <a:cubicBezTo>
                    <a:pt x="1827665" y="537066"/>
                    <a:pt x="1846111" y="537551"/>
                    <a:pt x="1853398" y="549212"/>
                  </a:cubicBezTo>
                  <a:cubicBezTo>
                    <a:pt x="1941035" y="689448"/>
                    <a:pt x="1831790" y="573371"/>
                    <a:pt x="1899161" y="640748"/>
                  </a:cubicBezTo>
                  <a:cubicBezTo>
                    <a:pt x="1906788" y="663632"/>
                    <a:pt x="1911255" y="687824"/>
                    <a:pt x="1922042" y="709399"/>
                  </a:cubicBezTo>
                  <a:cubicBezTo>
                    <a:pt x="1948575" y="762470"/>
                    <a:pt x="1943904" y="744854"/>
                    <a:pt x="1956365" y="800934"/>
                  </a:cubicBezTo>
                  <a:cubicBezTo>
                    <a:pt x="1960583" y="819919"/>
                    <a:pt x="1963587" y="839159"/>
                    <a:pt x="1967805" y="858144"/>
                  </a:cubicBezTo>
                  <a:cubicBezTo>
                    <a:pt x="1971216" y="873495"/>
                    <a:pt x="1969423" y="891632"/>
                    <a:pt x="1979246" y="903912"/>
                  </a:cubicBezTo>
                  <a:cubicBezTo>
                    <a:pt x="1986779" y="913329"/>
                    <a:pt x="2002127" y="911540"/>
                    <a:pt x="2013568" y="915354"/>
                  </a:cubicBezTo>
                  <a:cubicBezTo>
                    <a:pt x="2028822" y="911540"/>
                    <a:pt x="2044879" y="910107"/>
                    <a:pt x="2059331" y="903912"/>
                  </a:cubicBezTo>
                  <a:cubicBezTo>
                    <a:pt x="2071969" y="898495"/>
                    <a:pt x="2081354" y="887178"/>
                    <a:pt x="2093653" y="881028"/>
                  </a:cubicBezTo>
                  <a:cubicBezTo>
                    <a:pt x="2118946" y="868380"/>
                    <a:pt x="2119915" y="869586"/>
                    <a:pt x="2139416" y="86958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98767" y="6052829"/>
            <a:ext cx="20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Frequency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569624" y="5093808"/>
            <a:ext cx="20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agnitude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87326" y="4069337"/>
            <a:ext cx="20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Control Filter</a:t>
            </a:r>
            <a:endParaRPr lang="en-US" sz="2400" dirty="0"/>
          </a:p>
        </p:txBody>
      </p:sp>
      <p:sp>
        <p:nvSpPr>
          <p:cNvPr id="23" name="Right Arrow 22"/>
          <p:cNvSpPr/>
          <p:nvPr/>
        </p:nvSpPr>
        <p:spPr>
          <a:xfrm>
            <a:off x="2802973" y="5045886"/>
            <a:ext cx="583477" cy="3775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816928" y="5023002"/>
            <a:ext cx="583477" cy="3775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91958" y="34356"/>
            <a:ext cx="8229600" cy="1143000"/>
          </a:xfrm>
        </p:spPr>
        <p:txBody>
          <a:bodyPr/>
          <a:lstStyle/>
          <a:p>
            <a:r>
              <a:rPr lang="en-US" dirty="0" smtClean="0"/>
              <a:t>5 current focus areas identified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8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4) Transfer function fitting algorithms</a:t>
            </a:r>
          </a:p>
          <a:p>
            <a:pPr>
              <a:buFontTx/>
              <a:buChar char="-"/>
            </a:pPr>
            <a:r>
              <a:rPr lang="en-US" sz="2800" dirty="0" smtClean="0"/>
              <a:t>Leader – TBD</a:t>
            </a:r>
            <a:endParaRPr lang="en-US" sz="2800" dirty="0" smtClean="0">
              <a:solidFill>
                <a:srgbClr val="000000"/>
              </a:solidFill>
              <a:hlinkClick r:id="rId3"/>
            </a:endParaRPr>
          </a:p>
          <a:p>
            <a:pPr>
              <a:buFontTx/>
              <a:buChar char="-"/>
            </a:pPr>
            <a:r>
              <a:rPr lang="en-US" sz="2800" dirty="0" smtClean="0"/>
              <a:t>Motivation: G1601173 - Hopes and Dreams: One TF Fitting Program to Rule Them All</a:t>
            </a:r>
          </a:p>
          <a:p>
            <a:pPr>
              <a:buFontTx/>
              <a:buChar char="-"/>
            </a:pPr>
            <a:r>
              <a:rPr lang="en-US" sz="2800" dirty="0" smtClean="0"/>
              <a:t>Various </a:t>
            </a:r>
            <a:r>
              <a:rPr lang="en-US" sz="2800" dirty="0"/>
              <a:t>tools </a:t>
            </a:r>
            <a:r>
              <a:rPr lang="en-US" sz="2800" dirty="0" smtClean="0"/>
              <a:t>exist: </a:t>
            </a:r>
            <a:r>
              <a:rPr lang="en-US" sz="2800" dirty="0" err="1" smtClean="0"/>
              <a:t>vectfit</a:t>
            </a:r>
            <a:r>
              <a:rPr lang="en-US" sz="2800" dirty="0" smtClean="0"/>
              <a:t>, n4sid, etc. How to best apply them? Do we need something new?</a:t>
            </a:r>
          </a:p>
          <a:p>
            <a:pPr>
              <a:buFontTx/>
              <a:buChar char="-"/>
            </a:pPr>
            <a:r>
              <a:rPr lang="en-US" sz="2800" dirty="0" smtClean="0"/>
              <a:t>Part of a more general topic of experiment design and system identification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1958" y="34356"/>
            <a:ext cx="8229600" cy="1143000"/>
          </a:xfrm>
        </p:spPr>
        <p:txBody>
          <a:bodyPr/>
          <a:lstStyle/>
          <a:p>
            <a:r>
              <a:rPr lang="en-US" dirty="0" smtClean="0"/>
              <a:t>5 current focus areas identified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-104168"/>
            <a:ext cx="9167812" cy="1350919"/>
            <a:chOff x="1" y="-104168"/>
            <a:chExt cx="9167812" cy="13509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-104168"/>
              <a:ext cx="1407208" cy="135091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3813" y="1213015"/>
              <a:ext cx="9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131755" y="5061203"/>
            <a:ext cx="4990294" cy="1796797"/>
            <a:chOff x="4131755" y="5061203"/>
            <a:chExt cx="4990294" cy="1796797"/>
          </a:xfrm>
        </p:grpSpPr>
        <p:pic>
          <p:nvPicPr>
            <p:cNvPr id="2" name="Picture 1" descr="Pitch_Fit_3Aug2010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7" t="5233" r="6162" b="50743"/>
            <a:stretch/>
          </p:blipFill>
          <p:spPr>
            <a:xfrm>
              <a:off x="4439933" y="5314102"/>
              <a:ext cx="4682116" cy="13623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04347" y="5061203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Quad Pitch TF Fit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86971" y="5806064"/>
              <a:ext cx="1228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dirty="0" smtClean="0"/>
                <a:t>ad/Nm (dB)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3996" y="6519446"/>
              <a:ext cx="14374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Frequency (Hz)</a:t>
              </a:r>
              <a:endParaRPr lang="en-US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26584" y="5419093"/>
            <a:ext cx="800471" cy="313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394" y="6129699"/>
            <a:ext cx="1571003" cy="313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Measurement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80107" y="5778051"/>
            <a:ext cx="125847" cy="397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68253" y="5594917"/>
            <a:ext cx="35833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1F9-5E5D-CD4F-A356-BFDCE827B3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3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615</Words>
  <Application>Microsoft Macintosh PowerPoint</Application>
  <PresentationFormat>On-screen Show (4:3)</PresentationFormat>
  <Paragraphs>114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the Control System Working Group (CSWG)</vt:lpstr>
      <vt:lpstr>Control System Working Group (CSWG)</vt:lpstr>
      <vt:lpstr>CSWG Role</vt:lpstr>
      <vt:lpstr>CSWG Role</vt:lpstr>
      <vt:lpstr>5 current focus areas identified</vt:lpstr>
      <vt:lpstr>5 current focus areas identified</vt:lpstr>
      <vt:lpstr>PowerPoint Presentation</vt:lpstr>
      <vt:lpstr>5 current focus areas identified</vt:lpstr>
      <vt:lpstr>5 current focus areas identified</vt:lpstr>
      <vt:lpstr>5 current focus areas identified</vt:lpstr>
      <vt:lpstr>Additional Focus Areas?</vt:lpstr>
      <vt:lpstr>CSWG Wiki</vt:lpstr>
      <vt:lpstr>CSWG tools</vt:lpstr>
      <vt:lpstr>Meetings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Control System Working Group (CSWG)</dc:title>
  <dc:creator>Brett Shapiro</dc:creator>
  <cp:lastModifiedBy>Brett Shapiro</cp:lastModifiedBy>
  <cp:revision>24</cp:revision>
  <cp:lastPrinted>2016-08-23T22:20:48Z</cp:lastPrinted>
  <dcterms:created xsi:type="dcterms:W3CDTF">2016-08-22T22:42:31Z</dcterms:created>
  <dcterms:modified xsi:type="dcterms:W3CDTF">2016-08-23T22:22:47Z</dcterms:modified>
</cp:coreProperties>
</file>