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74" r:id="rId3"/>
    <p:sldId id="285" r:id="rId4"/>
    <p:sldId id="273" r:id="rId5"/>
    <p:sldId id="275" r:id="rId6"/>
    <p:sldId id="282" r:id="rId7"/>
    <p:sldId id="277" r:id="rId8"/>
    <p:sldId id="278" r:id="rId9"/>
    <p:sldId id="280" r:id="rId10"/>
    <p:sldId id="284" r:id="rId11"/>
    <p:sldId id="283" r:id="rId12"/>
    <p:sldId id="286" r:id="rId13"/>
    <p:sldId id="287" r:id="rId14"/>
    <p:sldId id="288" r:id="rId15"/>
    <p:sldId id="289" r:id="rId16"/>
    <p:sldId id="290" r:id="rId17"/>
    <p:sldId id="271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2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120" y="12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Sequential</a:t>
            </a:r>
            <a:r>
              <a:rPr lang="en-US" baseline="0"/>
              <a:t> Timeline of ICS Bake-8278 (SR3 ROC Actuator in VBO D)</a:t>
            </a:r>
          </a:p>
          <a:p>
            <a:pPr>
              <a:defRPr/>
            </a:pPr>
            <a:r>
              <a:rPr lang="en-US" baseline="0"/>
              <a:t>  </a:t>
            </a:r>
            <a:endParaRPr lang="en-US"/>
          </a:p>
        </c:rich>
      </c:tx>
      <c:layout/>
      <c:overlay val="0"/>
      <c:spPr>
        <a:solidFill>
          <a:sysClr val="window" lastClr="FFFFFF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6871081426506925E-2"/>
          <c:y val="4.6485546008683029E-2"/>
          <c:w val="0.85306468993438855"/>
          <c:h val="0.85897764857031045"/>
        </c:manualLayout>
      </c:layout>
      <c:barChart>
        <c:barDir val="bar"/>
        <c:grouping val="stacked"/>
        <c:varyColors val="0"/>
        <c:ser>
          <c:idx val="0"/>
          <c:order val="0"/>
          <c:tx>
            <c:v>Date Settings Started</c:v>
          </c:tx>
          <c:spPr>
            <a:noFill/>
            <a:ln>
              <a:noFill/>
            </a:ln>
            <a:effectLst/>
          </c:spPr>
          <c:invertIfNegative val="0"/>
          <c:cat>
            <c:strRef>
              <c:f>Timeline!$E$6:$E$31</c:f>
              <c:strCache>
                <c:ptCount val="13"/>
                <c:pt idx="0">
                  <c:v>22°C (0 W)</c:v>
                </c:pt>
                <c:pt idx="1">
                  <c:v>22°C (0 W)</c:v>
                </c:pt>
                <c:pt idx="2">
                  <c:v>42°C (1.5 W)</c:v>
                </c:pt>
                <c:pt idx="3">
                  <c:v>82°C (6 W)</c:v>
                </c:pt>
                <c:pt idx="4">
                  <c:v>82°C (6 W)</c:v>
                </c:pt>
                <c:pt idx="5">
                  <c:v>82°C (6 W)</c:v>
                </c:pt>
                <c:pt idx="6">
                  <c:v>61°C (3 W)</c:v>
                </c:pt>
                <c:pt idx="7">
                  <c:v>61°C (3 W)</c:v>
                </c:pt>
                <c:pt idx="8">
                  <c:v>55°C (3 W)</c:v>
                </c:pt>
                <c:pt idx="9">
                  <c:v>55°C (3 W)</c:v>
                </c:pt>
                <c:pt idx="10">
                  <c:v>64°C (4 W)</c:v>
                </c:pt>
                <c:pt idx="11">
                  <c:v>54°C (4 W)</c:v>
                </c:pt>
                <c:pt idx="12">
                  <c:v>54°C (4 W)</c:v>
                </c:pt>
              </c:strCache>
            </c:strRef>
          </c:cat>
          <c:val>
            <c:numRef>
              <c:f>Timeline!$F$6:$F$31</c:f>
              <c:numCache>
                <c:formatCode>[$-1C09]dd\ mmmm\ yyyy;@</c:formatCode>
                <c:ptCount val="13"/>
                <c:pt idx="0">
                  <c:v>42738</c:v>
                </c:pt>
                <c:pt idx="1">
                  <c:v>42738</c:v>
                </c:pt>
                <c:pt idx="2">
                  <c:v>42775</c:v>
                </c:pt>
                <c:pt idx="3">
                  <c:v>42779</c:v>
                </c:pt>
                <c:pt idx="4">
                  <c:v>42780</c:v>
                </c:pt>
                <c:pt idx="5">
                  <c:v>42782</c:v>
                </c:pt>
                <c:pt idx="6">
                  <c:v>42783</c:v>
                </c:pt>
                <c:pt idx="7">
                  <c:v>42783</c:v>
                </c:pt>
                <c:pt idx="8">
                  <c:v>42787</c:v>
                </c:pt>
                <c:pt idx="9">
                  <c:v>42824</c:v>
                </c:pt>
                <c:pt idx="10">
                  <c:v>42832</c:v>
                </c:pt>
                <c:pt idx="11">
                  <c:v>42839</c:v>
                </c:pt>
                <c:pt idx="12">
                  <c:v>42850</c:v>
                </c:pt>
              </c:numCache>
            </c:numRef>
          </c:val>
        </c:ser>
        <c:ser>
          <c:idx val="1"/>
          <c:order val="1"/>
          <c:tx>
            <c:v>Scan Duration</c:v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cat>
            <c:strRef>
              <c:f>Timeline!$E$6:$E$31</c:f>
              <c:strCache>
                <c:ptCount val="13"/>
                <c:pt idx="0">
                  <c:v>22°C (0 W)</c:v>
                </c:pt>
                <c:pt idx="1">
                  <c:v>22°C (0 W)</c:v>
                </c:pt>
                <c:pt idx="2">
                  <c:v>42°C (1.5 W)</c:v>
                </c:pt>
                <c:pt idx="3">
                  <c:v>82°C (6 W)</c:v>
                </c:pt>
                <c:pt idx="4">
                  <c:v>82°C (6 W)</c:v>
                </c:pt>
                <c:pt idx="5">
                  <c:v>82°C (6 W)</c:v>
                </c:pt>
                <c:pt idx="6">
                  <c:v>61°C (3 W)</c:v>
                </c:pt>
                <c:pt idx="7">
                  <c:v>61°C (3 W)</c:v>
                </c:pt>
                <c:pt idx="8">
                  <c:v>55°C (3 W)</c:v>
                </c:pt>
                <c:pt idx="9">
                  <c:v>55°C (3 W)</c:v>
                </c:pt>
                <c:pt idx="10">
                  <c:v>64°C (4 W)</c:v>
                </c:pt>
                <c:pt idx="11">
                  <c:v>54°C (4 W)</c:v>
                </c:pt>
                <c:pt idx="12">
                  <c:v>54°C (4 W)</c:v>
                </c:pt>
              </c:strCache>
            </c:strRef>
          </c:cat>
          <c:val>
            <c:numRef>
              <c:f>Timeline!$M$6:$M$31</c:f>
              <c:numCache>
                <c:formatCode>0.0</c:formatCode>
                <c:ptCount val="13"/>
                <c:pt idx="0">
                  <c:v>0.125</c:v>
                </c:pt>
                <c:pt idx="1">
                  <c:v>21.5</c:v>
                </c:pt>
                <c:pt idx="2">
                  <c:v>4</c:v>
                </c:pt>
                <c:pt idx="3">
                  <c:v>0.875</c:v>
                </c:pt>
                <c:pt idx="4">
                  <c:v>1.7208333333333332</c:v>
                </c:pt>
                <c:pt idx="5">
                  <c:v>1.2166666666666666</c:v>
                </c:pt>
                <c:pt idx="6">
                  <c:v>4.0958333333333332</c:v>
                </c:pt>
                <c:pt idx="7">
                  <c:v>4.0874999999999995</c:v>
                </c:pt>
                <c:pt idx="8">
                  <c:v>36.912500000000001</c:v>
                </c:pt>
                <c:pt idx="9">
                  <c:v>8.3541666666666661</c:v>
                </c:pt>
                <c:pt idx="10">
                  <c:v>6.95</c:v>
                </c:pt>
                <c:pt idx="11">
                  <c:v>10.799999999999999</c:v>
                </c:pt>
                <c:pt idx="12">
                  <c:v>1.0833333333333333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73673048"/>
        <c:axId val="673672656"/>
      </c:barChart>
      <c:catAx>
        <c:axId val="673673048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Temperature</a:t>
                </a:r>
                <a:r>
                  <a:rPr lang="en-US" baseline="0"/>
                  <a:t> (Input Power)</a:t>
                </a:r>
                <a:endParaRPr lang="en-US"/>
              </a:p>
            </c:rich>
          </c:tx>
          <c:layout>
            <c:manualLayout>
              <c:xMode val="edge"/>
              <c:yMode val="edge"/>
              <c:x val="0"/>
              <c:y val="0.3570653376038520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73672656"/>
        <c:crosses val="autoZero"/>
        <c:auto val="1"/>
        <c:lblAlgn val="ctr"/>
        <c:lblOffset val="100"/>
        <c:noMultiLvlLbl val="0"/>
      </c:catAx>
      <c:valAx>
        <c:axId val="673672656"/>
        <c:scaling>
          <c:orientation val="minMax"/>
          <c:max val="42860"/>
          <c:min val="4273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Date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[$-1C09]dd\ mmmm\ yyyy;@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73673048"/>
        <c:crosses val="autoZero"/>
        <c:crossBetween val="between"/>
        <c:majorUnit val="21"/>
      </c:valAx>
      <c:spPr>
        <a:solidFill>
          <a:sysClr val="window" lastClr="FFFFFF"/>
        </a:solidFill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Trend of Temperature (°C) and Power</a:t>
            </a:r>
            <a:r>
              <a:rPr lang="en-US" baseline="0" dirty="0"/>
              <a:t> (W)</a:t>
            </a:r>
            <a:r>
              <a:rPr lang="en-US" dirty="0"/>
              <a:t> vs</a:t>
            </a:r>
            <a:r>
              <a:rPr lang="en-US" baseline="0" dirty="0"/>
              <a:t> Time   </a:t>
            </a:r>
            <a:r>
              <a:rPr lang="en-US" baseline="0" dirty="0" smtClean="0"/>
              <a:t> </a:t>
            </a:r>
            <a:r>
              <a:rPr lang="en-US" baseline="0" dirty="0"/>
              <a:t>ICS Bake-8278 (SR3 ROC Actuator in VBO D)</a:t>
            </a:r>
            <a:endParaRPr lang="en-US" dirty="0"/>
          </a:p>
        </c:rich>
      </c:tx>
      <c:layout>
        <c:manualLayout>
          <c:xMode val="edge"/>
          <c:yMode val="edge"/>
          <c:x val="0.12352556132912536"/>
          <c:y val="1.923076923076923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'Temp Power vs Time'!$C$5</c:f>
              <c:strCache>
                <c:ptCount val="1"/>
                <c:pt idx="0">
                  <c:v>Temp (°C)</c:v>
                </c:pt>
              </c:strCache>
            </c:strRef>
          </c:tx>
          <c:spPr>
            <a:ln w="25400" cap="rnd">
              <a:solidFill>
                <a:schemeClr val="accent1"/>
              </a:solidFill>
              <a:round/>
            </a:ln>
            <a:effectLst/>
          </c:spPr>
          <c:marker>
            <c:symbol val="square"/>
            <c:size val="5"/>
            <c:spPr>
              <a:solidFill>
                <a:schemeClr val="accent1"/>
              </a:solidFill>
              <a:ln w="9525">
                <a:solidFill>
                  <a:schemeClr val="tx1"/>
                </a:solidFill>
              </a:ln>
              <a:effectLst/>
            </c:spPr>
          </c:marker>
          <c:xVal>
            <c:numRef>
              <c:f>'Temp Power vs Time'!$H$6:$H$34</c:f>
              <c:numCache>
                <c:formatCode>d\-mmm</c:formatCode>
                <c:ptCount val="29"/>
                <c:pt idx="0">
                  <c:v>42738.375</c:v>
                </c:pt>
                <c:pt idx="1">
                  <c:v>42760.5</c:v>
                </c:pt>
                <c:pt idx="2">
                  <c:v>42760.5</c:v>
                </c:pt>
                <c:pt idx="3">
                  <c:v>42775.5</c:v>
                </c:pt>
                <c:pt idx="4">
                  <c:v>42775.5</c:v>
                </c:pt>
                <c:pt idx="5">
                  <c:v>42779.5</c:v>
                </c:pt>
                <c:pt idx="6">
                  <c:v>42779.5</c:v>
                </c:pt>
                <c:pt idx="7">
                  <c:v>42780.375</c:v>
                </c:pt>
                <c:pt idx="8">
                  <c:v>42780.375</c:v>
                </c:pt>
                <c:pt idx="9">
                  <c:v>42782.095833333333</c:v>
                </c:pt>
                <c:pt idx="10">
                  <c:v>42782.095833333333</c:v>
                </c:pt>
                <c:pt idx="11">
                  <c:v>42783.3125</c:v>
                </c:pt>
                <c:pt idx="12">
                  <c:v>42783.3125</c:v>
                </c:pt>
                <c:pt idx="13">
                  <c:v>42783.3125</c:v>
                </c:pt>
                <c:pt idx="14">
                  <c:v>42783.3125</c:v>
                </c:pt>
                <c:pt idx="15">
                  <c:v>42787.4</c:v>
                </c:pt>
                <c:pt idx="16">
                  <c:v>42787.4</c:v>
                </c:pt>
                <c:pt idx="17">
                  <c:v>42787.4</c:v>
                </c:pt>
                <c:pt idx="18">
                  <c:v>42787.4</c:v>
                </c:pt>
                <c:pt idx="19">
                  <c:v>42824.3125</c:v>
                </c:pt>
                <c:pt idx="20">
                  <c:v>42824.3125</c:v>
                </c:pt>
                <c:pt idx="21">
                  <c:v>42832.666666666664</c:v>
                </c:pt>
                <c:pt idx="22">
                  <c:v>42832.666666666664</c:v>
                </c:pt>
                <c:pt idx="23">
                  <c:v>42839.616666666669</c:v>
                </c:pt>
                <c:pt idx="24">
                  <c:v>42839.616666666669</c:v>
                </c:pt>
                <c:pt idx="25">
                  <c:v>42839.616666666669</c:v>
                </c:pt>
                <c:pt idx="26">
                  <c:v>42839.616666666669</c:v>
                </c:pt>
                <c:pt idx="27">
                  <c:v>42850.416666666664</c:v>
                </c:pt>
                <c:pt idx="28">
                  <c:v>42850.416666666664</c:v>
                </c:pt>
              </c:numCache>
            </c:numRef>
          </c:xVal>
          <c:yVal>
            <c:numRef>
              <c:f>'Temp Power vs Time'!$C$6:$C$34</c:f>
              <c:numCache>
                <c:formatCode>General</c:formatCode>
                <c:ptCount val="29"/>
                <c:pt idx="0">
                  <c:v>22</c:v>
                </c:pt>
                <c:pt idx="1">
                  <c:v>22</c:v>
                </c:pt>
                <c:pt idx="2">
                  <c:v>22</c:v>
                </c:pt>
                <c:pt idx="3">
                  <c:v>22</c:v>
                </c:pt>
                <c:pt idx="4">
                  <c:v>42</c:v>
                </c:pt>
                <c:pt idx="5">
                  <c:v>42</c:v>
                </c:pt>
                <c:pt idx="6">
                  <c:v>82</c:v>
                </c:pt>
                <c:pt idx="7">
                  <c:v>82</c:v>
                </c:pt>
                <c:pt idx="8">
                  <c:v>82</c:v>
                </c:pt>
                <c:pt idx="9">
                  <c:v>82</c:v>
                </c:pt>
                <c:pt idx="10">
                  <c:v>82</c:v>
                </c:pt>
                <c:pt idx="11">
                  <c:v>82</c:v>
                </c:pt>
                <c:pt idx="12">
                  <c:v>61</c:v>
                </c:pt>
                <c:pt idx="13">
                  <c:v>61</c:v>
                </c:pt>
                <c:pt idx="14">
                  <c:v>61</c:v>
                </c:pt>
                <c:pt idx="15">
                  <c:v>61</c:v>
                </c:pt>
                <c:pt idx="16">
                  <c:v>24</c:v>
                </c:pt>
                <c:pt idx="17">
                  <c:v>24</c:v>
                </c:pt>
                <c:pt idx="18">
                  <c:v>55</c:v>
                </c:pt>
                <c:pt idx="19">
                  <c:v>55</c:v>
                </c:pt>
                <c:pt idx="20">
                  <c:v>55</c:v>
                </c:pt>
                <c:pt idx="21">
                  <c:v>55</c:v>
                </c:pt>
                <c:pt idx="22">
                  <c:v>64</c:v>
                </c:pt>
                <c:pt idx="23">
                  <c:v>64</c:v>
                </c:pt>
                <c:pt idx="24">
                  <c:v>64</c:v>
                </c:pt>
                <c:pt idx="25">
                  <c:v>64</c:v>
                </c:pt>
                <c:pt idx="26">
                  <c:v>54</c:v>
                </c:pt>
                <c:pt idx="27">
                  <c:v>54</c:v>
                </c:pt>
                <c:pt idx="28">
                  <c:v>54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73673832"/>
        <c:axId val="673674616"/>
      </c:scatterChart>
      <c:scatterChart>
        <c:scatterStyle val="lineMarker"/>
        <c:varyColors val="0"/>
        <c:ser>
          <c:idx val="1"/>
          <c:order val="1"/>
          <c:tx>
            <c:strRef>
              <c:f>'Temp Power vs Time'!$D$5</c:f>
              <c:strCache>
                <c:ptCount val="1"/>
                <c:pt idx="0">
                  <c:v>Power (W)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4"/>
            <c:spPr>
              <a:solidFill>
                <a:schemeClr val="accent2"/>
              </a:solidFill>
              <a:ln w="9525">
                <a:solidFill>
                  <a:schemeClr val="tx1"/>
                </a:solidFill>
              </a:ln>
              <a:effectLst/>
            </c:spPr>
          </c:marker>
          <c:xVal>
            <c:numRef>
              <c:f>'Temp Power vs Time'!$H$6:$H$34</c:f>
              <c:numCache>
                <c:formatCode>d\-mmm</c:formatCode>
                <c:ptCount val="29"/>
                <c:pt idx="0">
                  <c:v>42738.375</c:v>
                </c:pt>
                <c:pt idx="1">
                  <c:v>42760.5</c:v>
                </c:pt>
                <c:pt idx="2">
                  <c:v>42760.5</c:v>
                </c:pt>
                <c:pt idx="3">
                  <c:v>42775.5</c:v>
                </c:pt>
                <c:pt idx="4">
                  <c:v>42775.5</c:v>
                </c:pt>
                <c:pt idx="5">
                  <c:v>42779.5</c:v>
                </c:pt>
                <c:pt idx="6">
                  <c:v>42779.5</c:v>
                </c:pt>
                <c:pt idx="7">
                  <c:v>42780.375</c:v>
                </c:pt>
                <c:pt idx="8">
                  <c:v>42780.375</c:v>
                </c:pt>
                <c:pt idx="9">
                  <c:v>42782.095833333333</c:v>
                </c:pt>
                <c:pt idx="10">
                  <c:v>42782.095833333333</c:v>
                </c:pt>
                <c:pt idx="11">
                  <c:v>42783.3125</c:v>
                </c:pt>
                <c:pt idx="12">
                  <c:v>42783.3125</c:v>
                </c:pt>
                <c:pt idx="13">
                  <c:v>42783.3125</c:v>
                </c:pt>
                <c:pt idx="14">
                  <c:v>42783.3125</c:v>
                </c:pt>
                <c:pt idx="15">
                  <c:v>42787.4</c:v>
                </c:pt>
                <c:pt idx="16">
                  <c:v>42787.4</c:v>
                </c:pt>
                <c:pt idx="17">
                  <c:v>42787.4</c:v>
                </c:pt>
                <c:pt idx="18">
                  <c:v>42787.4</c:v>
                </c:pt>
                <c:pt idx="19">
                  <c:v>42824.3125</c:v>
                </c:pt>
                <c:pt idx="20">
                  <c:v>42824.3125</c:v>
                </c:pt>
                <c:pt idx="21">
                  <c:v>42832.666666666664</c:v>
                </c:pt>
                <c:pt idx="22">
                  <c:v>42832.666666666664</c:v>
                </c:pt>
                <c:pt idx="23">
                  <c:v>42839.616666666669</c:v>
                </c:pt>
                <c:pt idx="24">
                  <c:v>42839.616666666669</c:v>
                </c:pt>
                <c:pt idx="25">
                  <c:v>42839.616666666669</c:v>
                </c:pt>
                <c:pt idx="26">
                  <c:v>42839.616666666669</c:v>
                </c:pt>
                <c:pt idx="27">
                  <c:v>42850.416666666664</c:v>
                </c:pt>
                <c:pt idx="28">
                  <c:v>42850.416666666664</c:v>
                </c:pt>
              </c:numCache>
            </c:numRef>
          </c:xVal>
          <c:yVal>
            <c:numRef>
              <c:f>'Temp Power vs Time'!$D$6:$D$34</c:f>
              <c:numCache>
                <c:formatCode>General</c:formatCode>
                <c:ptCount val="2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1.5</c:v>
                </c:pt>
                <c:pt idx="5">
                  <c:v>1.5</c:v>
                </c:pt>
                <c:pt idx="6">
                  <c:v>6</c:v>
                </c:pt>
                <c:pt idx="7">
                  <c:v>6</c:v>
                </c:pt>
                <c:pt idx="8">
                  <c:v>6</c:v>
                </c:pt>
                <c:pt idx="9">
                  <c:v>6</c:v>
                </c:pt>
                <c:pt idx="10">
                  <c:v>6</c:v>
                </c:pt>
                <c:pt idx="11">
                  <c:v>6</c:v>
                </c:pt>
                <c:pt idx="12">
                  <c:v>3</c:v>
                </c:pt>
                <c:pt idx="13">
                  <c:v>3</c:v>
                </c:pt>
                <c:pt idx="14">
                  <c:v>3</c:v>
                </c:pt>
                <c:pt idx="15">
                  <c:v>3</c:v>
                </c:pt>
                <c:pt idx="16">
                  <c:v>3</c:v>
                </c:pt>
                <c:pt idx="17">
                  <c:v>3</c:v>
                </c:pt>
                <c:pt idx="18">
                  <c:v>3</c:v>
                </c:pt>
                <c:pt idx="19">
                  <c:v>3</c:v>
                </c:pt>
                <c:pt idx="20">
                  <c:v>3</c:v>
                </c:pt>
                <c:pt idx="21">
                  <c:v>3</c:v>
                </c:pt>
                <c:pt idx="22">
                  <c:v>4</c:v>
                </c:pt>
                <c:pt idx="23">
                  <c:v>4</c:v>
                </c:pt>
                <c:pt idx="24">
                  <c:v>4</c:v>
                </c:pt>
                <c:pt idx="25">
                  <c:v>4</c:v>
                </c:pt>
                <c:pt idx="26">
                  <c:v>4</c:v>
                </c:pt>
                <c:pt idx="27">
                  <c:v>4</c:v>
                </c:pt>
                <c:pt idx="28">
                  <c:v>4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89800432"/>
        <c:axId val="589800040"/>
      </c:scatterChart>
      <c:valAx>
        <c:axId val="673673832"/>
        <c:scaling>
          <c:orientation val="minMax"/>
          <c:max val="42860"/>
          <c:min val="4273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Date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d\-mmm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73674616"/>
        <c:crosses val="autoZero"/>
        <c:crossBetween val="midCat"/>
        <c:majorUnit val="21"/>
      </c:valAx>
      <c:valAx>
        <c:axId val="673674616"/>
        <c:scaling>
          <c:orientation val="minMax"/>
          <c:min val="2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>
                    <a:solidFill>
                      <a:schemeClr val="bg1"/>
                    </a:solidFill>
                  </a:rPr>
                  <a:t>Temperature</a:t>
                </a:r>
                <a:r>
                  <a:rPr lang="en-US" b="1" baseline="0">
                    <a:solidFill>
                      <a:schemeClr val="bg1"/>
                    </a:solidFill>
                  </a:rPr>
                  <a:t> (°C)</a:t>
                </a:r>
                <a:endParaRPr lang="en-US" b="1">
                  <a:solidFill>
                    <a:schemeClr val="bg1"/>
                  </a:solidFill>
                </a:endParaRPr>
              </a:p>
            </c:rich>
          </c:tx>
          <c:layout/>
          <c:overlay val="0"/>
          <c:spPr>
            <a:solidFill>
              <a:schemeClr val="accent1"/>
            </a:solidFill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73673832"/>
        <c:crosses val="autoZero"/>
        <c:crossBetween val="midCat"/>
      </c:valAx>
      <c:valAx>
        <c:axId val="589800040"/>
        <c:scaling>
          <c:orientation val="minMax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>
                    <a:solidFill>
                      <a:schemeClr val="bg1"/>
                    </a:solidFill>
                  </a:rPr>
                  <a:t>Power (W)</a:t>
                </a:r>
              </a:p>
            </c:rich>
          </c:tx>
          <c:layout/>
          <c:overlay val="0"/>
          <c:spPr>
            <a:solidFill>
              <a:schemeClr val="accent2"/>
            </a:solidFill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89800432"/>
        <c:crosses val="max"/>
        <c:crossBetween val="midCat"/>
      </c:valAx>
      <c:valAx>
        <c:axId val="589800432"/>
        <c:scaling>
          <c:orientation val="minMax"/>
        </c:scaling>
        <c:delete val="1"/>
        <c:axPos val="b"/>
        <c:numFmt formatCode="d\-mmm" sourceLinked="1"/>
        <c:majorTickMark val="out"/>
        <c:minorTickMark val="none"/>
        <c:tickLblPos val="nextTo"/>
        <c:crossAx val="589800040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82CB0C-A7B0-4364-AA45-A4E236ACA7D5}" type="datetimeFigureOut">
              <a:rPr lang="en-US" smtClean="0"/>
              <a:t>2017-04-26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38D8F1-B56D-421A-AC79-C7D9EE85B9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5134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38D8F1-B56D-421A-AC79-C7D9EE85B9C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6273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38D8F1-B56D-421A-AC79-C7D9EE85B9C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0317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2017-04-26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A8045-2EC7-4AD5-852E-AA45BA59A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3107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2017-04-26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A8045-2EC7-4AD5-852E-AA45BA59A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950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2017-04-26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A8045-2EC7-4AD5-852E-AA45BA59A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368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2017-04-26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A8045-2EC7-4AD5-852E-AA45BA59A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660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2017-04-26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A8045-2EC7-4AD5-852E-AA45BA59A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872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2017-04-26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A8045-2EC7-4AD5-852E-AA45BA59A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650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2017-04-26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A8045-2EC7-4AD5-852E-AA45BA59A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208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2017-04-26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A8045-2EC7-4AD5-852E-AA45BA59A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590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2017-04-26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A8045-2EC7-4AD5-852E-AA45BA59A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82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2017-04-26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A8045-2EC7-4AD5-852E-AA45BA59A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443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2017-04-26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A8045-2EC7-4AD5-852E-AA45BA59A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603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2017-04-26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EA8045-2EC7-4AD5-852E-AA45BA59A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290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dcc.ligo.org/LIGO-D1500386" TargetMode="External"/><Relationship Id="rId13" Type="http://schemas.openxmlformats.org/officeDocument/2006/relationships/slide" Target="slide3.xml"/><Relationship Id="rId3" Type="http://schemas.openxmlformats.org/officeDocument/2006/relationships/hyperlink" Target="https://dcc.ligo.org/LIGO-D1600072" TargetMode="External"/><Relationship Id="rId7" Type="http://schemas.openxmlformats.org/officeDocument/2006/relationships/hyperlink" Target="https://dcc.ligo.org/LIGO-D1500385" TargetMode="External"/><Relationship Id="rId12" Type="http://schemas.openxmlformats.org/officeDocument/2006/relationships/image" Target="../media/image2.PNG"/><Relationship Id="rId2" Type="http://schemas.openxmlformats.org/officeDocument/2006/relationships/hyperlink" Target="https://dcc.ligo.org/LIGO-D160009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cc.ligo.org/LIGO-D1600104" TargetMode="External"/><Relationship Id="rId11" Type="http://schemas.openxmlformats.org/officeDocument/2006/relationships/hyperlink" Target="https://dcc.ligo.org/LIGO-D1500388" TargetMode="External"/><Relationship Id="rId5" Type="http://schemas.openxmlformats.org/officeDocument/2006/relationships/hyperlink" Target="https://dcc.ligo.org/LIGO-D1500387" TargetMode="External"/><Relationship Id="rId10" Type="http://schemas.openxmlformats.org/officeDocument/2006/relationships/hyperlink" Target="https://dcc.ligo.org/LIGO-D1500258" TargetMode="External"/><Relationship Id="rId4" Type="http://schemas.openxmlformats.org/officeDocument/2006/relationships/hyperlink" Target="https://dcc.ligo.org/D1600471" TargetMode="External"/><Relationship Id="rId9" Type="http://schemas.openxmlformats.org/officeDocument/2006/relationships/hyperlink" Target="https://dcc.ligo.org/LIGO-D1500384" TargetMode="External"/><Relationship Id="rId1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slide" Target="slide5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.png"/><Relationship Id="rId4" Type="http://schemas.openxmlformats.org/officeDocument/2006/relationships/slide" Target="slide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dcc.ligo.org/LIGO-D1500258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slide" Target="slide3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3" Type="http://schemas.openxmlformats.org/officeDocument/2006/relationships/slide" Target="slide4.xml"/><Relationship Id="rId7" Type="http://schemas.openxmlformats.org/officeDocument/2006/relationships/slide" Target="slide1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slide" Target="slide8.xml"/><Relationship Id="rId5" Type="http://schemas.openxmlformats.org/officeDocument/2006/relationships/slide" Target="slide7.xml"/><Relationship Id="rId4" Type="http://schemas.openxmlformats.org/officeDocument/2006/relationships/slide" Target="slide6.xml"/><Relationship Id="rId9" Type="http://schemas.openxmlformats.org/officeDocument/2006/relationships/slide" Target="slide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hyperlink" Target="https://dcc.ligo.org/D1600090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Visual Timeline for</a:t>
            </a:r>
            <a:br>
              <a:rPr lang="en-US" dirty="0" smtClean="0"/>
            </a:br>
            <a:r>
              <a:rPr lang="en-US" dirty="0" smtClean="0"/>
              <a:t>SR3 ROC Actuator </a:t>
            </a:r>
            <a:br>
              <a:rPr lang="en-US" dirty="0" smtClean="0"/>
            </a:br>
            <a:r>
              <a:rPr lang="en-US" dirty="0" smtClean="0"/>
              <a:t>Outgassing Testing</a:t>
            </a:r>
            <a:br>
              <a:rPr lang="en-US" dirty="0" smtClean="0"/>
            </a:br>
            <a:r>
              <a:rPr lang="en-US" sz="4000" dirty="0"/>
              <a:t>R</a:t>
            </a:r>
            <a:r>
              <a:rPr lang="en-US" sz="4000" dirty="0" smtClean="0"/>
              <a:t>e: ICS BAKE-8278</a:t>
            </a:r>
            <a:br>
              <a:rPr lang="en-US" sz="4000" dirty="0" smtClean="0"/>
            </a:br>
            <a:r>
              <a:rPr lang="en-US" sz="4000" dirty="0" smtClean="0"/>
              <a:t>Supplement to T1600401-v2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Stephen Appert</a:t>
            </a:r>
          </a:p>
          <a:p>
            <a:r>
              <a:rPr lang="en-US" dirty="0" smtClean="0"/>
              <a:t>14 Apr 2017</a:t>
            </a:r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2017-04-26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A8045-2EC7-4AD5-852E-AA45BA59A63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9385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Isolation of Heater Plate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8035290" cy="4351338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Oven contents now are:</a:t>
            </a:r>
          </a:p>
          <a:p>
            <a:pPr marL="742950" lvl="1" indent="-285750"/>
            <a:r>
              <a:rPr lang="en-US" dirty="0" err="1" smtClean="0"/>
              <a:t>Feedthru</a:t>
            </a:r>
            <a:r>
              <a:rPr lang="en-US" dirty="0" smtClean="0"/>
              <a:t> </a:t>
            </a:r>
            <a:r>
              <a:rPr lang="en-US" dirty="0" smtClean="0">
                <a:hlinkClick r:id="rId2"/>
              </a:rPr>
              <a:t>D1600090</a:t>
            </a:r>
            <a:endParaRPr lang="en-US" dirty="0"/>
          </a:p>
          <a:p>
            <a:pPr marL="742950" lvl="1" indent="-285750"/>
            <a:r>
              <a:rPr lang="en-US" dirty="0" smtClean="0"/>
              <a:t>Cable </a:t>
            </a:r>
            <a:r>
              <a:rPr lang="en-US" dirty="0" smtClean="0">
                <a:hlinkClick r:id="rId3"/>
              </a:rPr>
              <a:t>D1600072</a:t>
            </a:r>
            <a:endParaRPr lang="en-US" dirty="0"/>
          </a:p>
          <a:p>
            <a:pPr marL="742950" lvl="1" indent="-285750"/>
            <a:r>
              <a:rPr lang="en-US" dirty="0" smtClean="0"/>
              <a:t>Fixture </a:t>
            </a:r>
            <a:r>
              <a:rPr lang="en-US" dirty="0" smtClean="0">
                <a:hlinkClick r:id="rId4"/>
              </a:rPr>
              <a:t>D1600471</a:t>
            </a:r>
            <a:endParaRPr lang="en-US" dirty="0"/>
          </a:p>
          <a:p>
            <a:pPr marL="742950" lvl="1" indent="-285750"/>
            <a:r>
              <a:rPr lang="en-US" dirty="0"/>
              <a:t>Heater Plate </a:t>
            </a:r>
            <a:r>
              <a:rPr lang="en-US" dirty="0" err="1" smtClean="0"/>
              <a:t>Assy</a:t>
            </a:r>
            <a:r>
              <a:rPr lang="en-US" dirty="0" smtClean="0"/>
              <a:t> </a:t>
            </a:r>
            <a:r>
              <a:rPr lang="en-US" dirty="0" smtClean="0">
                <a:hlinkClick r:id="rId5"/>
              </a:rPr>
              <a:t>D1500387</a:t>
            </a:r>
            <a:endParaRPr lang="en-US" dirty="0"/>
          </a:p>
          <a:p>
            <a:pPr marL="1200150" lvl="2" indent="-285750"/>
            <a:r>
              <a:rPr lang="en-US" dirty="0"/>
              <a:t>Heater </a:t>
            </a:r>
            <a:r>
              <a:rPr lang="en-US" dirty="0">
                <a:hlinkClick r:id="rId6"/>
              </a:rPr>
              <a:t>D1600104</a:t>
            </a:r>
            <a:endParaRPr lang="en-US" dirty="0"/>
          </a:p>
          <a:p>
            <a:pPr marL="1200150" lvl="2" indent="-285750"/>
            <a:r>
              <a:rPr lang="en-US" dirty="0"/>
              <a:t>Radiative </a:t>
            </a:r>
            <a:r>
              <a:rPr lang="en-US" dirty="0" smtClean="0"/>
              <a:t>Plate </a:t>
            </a:r>
            <a:r>
              <a:rPr lang="en-US" dirty="0" smtClean="0">
                <a:hlinkClick r:id="rId7"/>
              </a:rPr>
              <a:t>D1500385</a:t>
            </a:r>
            <a:endParaRPr lang="en-US" dirty="0" smtClean="0"/>
          </a:p>
          <a:p>
            <a:pPr marL="1200150" lvl="2" indent="-285750"/>
            <a:r>
              <a:rPr lang="en-US" dirty="0" smtClean="0"/>
              <a:t>Retaining Clip </a:t>
            </a:r>
            <a:r>
              <a:rPr lang="en-US" dirty="0" smtClean="0">
                <a:hlinkClick r:id="rId8"/>
              </a:rPr>
              <a:t>D1500386</a:t>
            </a:r>
            <a:endParaRPr lang="en-US" dirty="0" smtClean="0"/>
          </a:p>
          <a:p>
            <a:pPr marL="1200150" lvl="2" indent="-285750"/>
            <a:r>
              <a:rPr lang="en-US" dirty="0" smtClean="0"/>
              <a:t>Indium Gasket</a:t>
            </a:r>
          </a:p>
          <a:p>
            <a:pPr marL="742950" lvl="1" indent="-285750"/>
            <a:r>
              <a:rPr lang="en-US" dirty="0" smtClean="0"/>
              <a:t>Radial Springs </a:t>
            </a:r>
            <a:r>
              <a:rPr lang="en-US" dirty="0" err="1" smtClean="0"/>
              <a:t>Qty</a:t>
            </a:r>
            <a:r>
              <a:rPr lang="en-US" dirty="0" smtClean="0"/>
              <a:t> 3 </a:t>
            </a:r>
            <a:r>
              <a:rPr lang="en-US" dirty="0" smtClean="0">
                <a:hlinkClick r:id="rId9"/>
              </a:rPr>
              <a:t>D1500384</a:t>
            </a:r>
            <a:endParaRPr lang="en-US" dirty="0" smtClean="0"/>
          </a:p>
          <a:p>
            <a:pPr marL="285750" indent="-285750"/>
            <a:r>
              <a:rPr lang="en-US" i="1" dirty="0" smtClean="0"/>
              <a:t>This means that the following PEEK Parts were removed:</a:t>
            </a:r>
          </a:p>
          <a:p>
            <a:pPr marL="742950" lvl="1" indent="-285750"/>
            <a:r>
              <a:rPr lang="en-US" i="1" dirty="0" smtClean="0"/>
              <a:t>Cable ties </a:t>
            </a:r>
            <a:r>
              <a:rPr lang="en-US" i="1" dirty="0" err="1" smtClean="0"/>
              <a:t>Qty</a:t>
            </a:r>
            <a:r>
              <a:rPr lang="en-US" i="1" dirty="0" smtClean="0"/>
              <a:t> 2 </a:t>
            </a:r>
            <a:r>
              <a:rPr lang="en-US" i="1" dirty="0" smtClean="0">
                <a:hlinkClick r:id="rId10"/>
              </a:rPr>
              <a:t>D1500258.30</a:t>
            </a:r>
            <a:endParaRPr lang="en-US" i="1" dirty="0" smtClean="0"/>
          </a:p>
          <a:p>
            <a:pPr marL="742950" lvl="1" indent="-285750"/>
            <a:r>
              <a:rPr lang="en-US" i="1" dirty="0" smtClean="0"/>
              <a:t>Flat washers, #6 </a:t>
            </a:r>
            <a:r>
              <a:rPr lang="en-US" i="1" dirty="0" err="1" smtClean="0"/>
              <a:t>Qty</a:t>
            </a:r>
            <a:r>
              <a:rPr lang="en-US" i="1" dirty="0" smtClean="0"/>
              <a:t> 4 </a:t>
            </a:r>
            <a:r>
              <a:rPr lang="en-US" i="1" dirty="0" smtClean="0">
                <a:hlinkClick r:id="rId10"/>
              </a:rPr>
              <a:t>D1500258.29</a:t>
            </a:r>
            <a:endParaRPr lang="en-US" i="1" dirty="0" smtClean="0"/>
          </a:p>
          <a:p>
            <a:pPr marL="742950" lvl="1" indent="-285750"/>
            <a:r>
              <a:rPr lang="en-US" i="1" dirty="0" smtClean="0"/>
              <a:t>Rack </a:t>
            </a:r>
            <a:r>
              <a:rPr lang="en-US" i="1" dirty="0" smtClean="0">
                <a:hlinkClick r:id="rId11"/>
              </a:rPr>
              <a:t>D1500388</a:t>
            </a:r>
            <a:endParaRPr lang="en-US" i="1" dirty="0" smtClean="0"/>
          </a:p>
          <a:p>
            <a:pPr marL="742950" lvl="1" indent="-285750"/>
            <a:r>
              <a:rPr lang="en-US" i="1" dirty="0" smtClean="0"/>
              <a:t>Pinion </a:t>
            </a:r>
            <a:r>
              <a:rPr lang="en-US" i="1" dirty="0" smtClean="0">
                <a:hlinkClick r:id="rId10"/>
              </a:rPr>
              <a:t>D1500258.13</a:t>
            </a:r>
            <a:endParaRPr lang="en-US" i="1" dirty="0"/>
          </a:p>
          <a:p>
            <a:pPr marL="742950" lvl="1" indent="-28575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2017-04-26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A8045-2EC7-4AD5-852E-AA45BA59A634}" type="slidenum">
              <a:rPr lang="en-US" smtClean="0"/>
              <a:t>10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071" r="-71"/>
          <a:stretch/>
        </p:blipFill>
        <p:spPr>
          <a:xfrm>
            <a:off x="5313795" y="1561010"/>
            <a:ext cx="3350145" cy="3002281"/>
          </a:xfrm>
          <a:prstGeom prst="rect">
            <a:avLst/>
          </a:prstGeom>
        </p:spPr>
      </p:pic>
      <p:sp>
        <p:nvSpPr>
          <p:cNvPr id="7" name="Rounded Rectangle 6"/>
          <p:cNvSpPr/>
          <p:nvPr/>
        </p:nvSpPr>
        <p:spPr>
          <a:xfrm>
            <a:off x="6535033" y="2738300"/>
            <a:ext cx="697718" cy="647700"/>
          </a:xfrm>
          <a:prstGeom prst="roundRect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hlinkClick r:id="rId13" action="ppaction://hlinksldjump"/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751990" y="113507"/>
            <a:ext cx="1286523" cy="914400"/>
          </a:xfrm>
          <a:prstGeom prst="rect">
            <a:avLst/>
          </a:prstGeom>
        </p:spPr>
      </p:pic>
      <p:sp>
        <p:nvSpPr>
          <p:cNvPr id="10" name="TextBox 9">
            <a:hlinkClick r:id="rId13" action="ppaction://hlinksldjump"/>
          </p:cNvPr>
          <p:cNvSpPr txBox="1"/>
          <p:nvPr/>
        </p:nvSpPr>
        <p:spPr>
          <a:xfrm>
            <a:off x="7759461" y="597020"/>
            <a:ext cx="75588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i="1" dirty="0" smtClean="0"/>
              <a:t>Back to Overview</a:t>
            </a:r>
            <a:endParaRPr lang="en-US" sz="1100" i="1" dirty="0"/>
          </a:p>
        </p:txBody>
      </p:sp>
    </p:spTree>
    <p:extLst>
      <p:ext uri="{BB962C8B-B14F-4D97-AF65-F5344CB8AC3E}">
        <p14:creationId xmlns:p14="http://schemas.microsoft.com/office/powerpoint/2010/main" val="3847316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Outgassing Results while:</a:t>
            </a:r>
            <a:br>
              <a:rPr lang="en-US" dirty="0"/>
            </a:br>
            <a:r>
              <a:rPr lang="en-US" sz="3600" dirty="0"/>
              <a:t>Operating </a:t>
            </a:r>
            <a:r>
              <a:rPr lang="en-US" sz="3600" dirty="0" smtClean="0"/>
              <a:t>Heater Plate Only </a:t>
            </a:r>
            <a:r>
              <a:rPr lang="en-US" sz="3600" dirty="0"/>
              <a:t>(ICS-8278)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ISOLATED heater was powered via the SR3 ROC Actuator Heater Driver, with scans on ICS-8278 (Scans 15-23)</a:t>
            </a:r>
          </a:p>
          <a:p>
            <a:pPr lvl="1"/>
            <a:r>
              <a:rPr lang="en-US" dirty="0" smtClean="0"/>
              <a:t>3 W</a:t>
            </a:r>
          </a:p>
          <a:p>
            <a:pPr lvl="2"/>
            <a:r>
              <a:rPr lang="en-US" dirty="0" smtClean="0"/>
              <a:t>Duration: Almost 6 days</a:t>
            </a:r>
          </a:p>
          <a:p>
            <a:pPr lvl="1"/>
            <a:r>
              <a:rPr lang="en-US" dirty="0" smtClean="0"/>
              <a:t>4 W</a:t>
            </a:r>
          </a:p>
          <a:p>
            <a:pPr lvl="2"/>
            <a:r>
              <a:rPr lang="en-US" dirty="0" smtClean="0"/>
              <a:t>Duration: 7 days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2017-04-26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A8045-2EC7-4AD5-852E-AA45BA59A634}" type="slidenum">
              <a:rPr lang="en-US" smtClean="0"/>
              <a:t>11</a:t>
            </a:fld>
            <a:endParaRPr lang="en-US"/>
          </a:p>
        </p:txBody>
      </p:sp>
      <p:pic>
        <p:nvPicPr>
          <p:cNvPr id="6" name="Picture 5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51990" y="113507"/>
            <a:ext cx="1286523" cy="914400"/>
          </a:xfrm>
          <a:prstGeom prst="rect">
            <a:avLst/>
          </a:prstGeom>
        </p:spPr>
      </p:pic>
      <p:sp>
        <p:nvSpPr>
          <p:cNvPr id="7" name="TextBox 6">
            <a:hlinkClick r:id="rId2" action="ppaction://hlinksldjump"/>
          </p:cNvPr>
          <p:cNvSpPr txBox="1"/>
          <p:nvPr/>
        </p:nvSpPr>
        <p:spPr>
          <a:xfrm>
            <a:off x="7759461" y="597020"/>
            <a:ext cx="75588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i="1" dirty="0" smtClean="0"/>
              <a:t>Back to Overview</a:t>
            </a:r>
            <a:endParaRPr lang="en-US" sz="1100" i="1" dirty="0"/>
          </a:p>
        </p:txBody>
      </p:sp>
    </p:spTree>
    <p:extLst>
      <p:ext uri="{BB962C8B-B14F-4D97-AF65-F5344CB8AC3E}">
        <p14:creationId xmlns:p14="http://schemas.microsoft.com/office/powerpoint/2010/main" val="3027417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Outgassing Results while:</a:t>
            </a:r>
            <a:br>
              <a:rPr lang="en-US" dirty="0"/>
            </a:br>
            <a:r>
              <a:rPr lang="en-US" sz="3600" dirty="0"/>
              <a:t>Operating </a:t>
            </a:r>
            <a:r>
              <a:rPr lang="en-US" sz="3600" dirty="0" smtClean="0"/>
              <a:t>Heater Plate Only </a:t>
            </a:r>
            <a:r>
              <a:rPr lang="en-US" sz="3600" dirty="0"/>
              <a:t>(ICS-8278)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ISOLATED heater was powered via the SR3 ROC Actuator Heater Driver, with scans on ICS-8278 (Scans 15-23)</a:t>
            </a:r>
          </a:p>
          <a:p>
            <a:pPr lvl="1"/>
            <a:r>
              <a:rPr lang="en-US" dirty="0" smtClean="0"/>
              <a:t>3 W</a:t>
            </a:r>
          </a:p>
          <a:p>
            <a:pPr lvl="2"/>
            <a:r>
              <a:rPr lang="en-US" dirty="0" smtClean="0"/>
              <a:t>Duration: Almost 6 days</a:t>
            </a:r>
          </a:p>
          <a:p>
            <a:pPr lvl="1"/>
            <a:r>
              <a:rPr lang="en-US" dirty="0" smtClean="0"/>
              <a:t>4 W</a:t>
            </a:r>
          </a:p>
          <a:p>
            <a:pPr lvl="2"/>
            <a:r>
              <a:rPr lang="en-US" dirty="0" smtClean="0"/>
              <a:t>Duration: 7 days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2017-04-26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A8045-2EC7-4AD5-852E-AA45BA59A634}" type="slidenum">
              <a:rPr lang="en-US" smtClean="0"/>
              <a:t>12</a:t>
            </a:fld>
            <a:endParaRPr lang="en-US"/>
          </a:p>
        </p:txBody>
      </p:sp>
      <p:pic>
        <p:nvPicPr>
          <p:cNvPr id="6" name="Picture 5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51990" y="113507"/>
            <a:ext cx="1286523" cy="914400"/>
          </a:xfrm>
          <a:prstGeom prst="rect">
            <a:avLst/>
          </a:prstGeom>
        </p:spPr>
      </p:pic>
      <p:sp>
        <p:nvSpPr>
          <p:cNvPr id="7" name="TextBox 6">
            <a:hlinkClick r:id="rId2" action="ppaction://hlinksldjump"/>
          </p:cNvPr>
          <p:cNvSpPr txBox="1"/>
          <p:nvPr/>
        </p:nvSpPr>
        <p:spPr>
          <a:xfrm>
            <a:off x="7759461" y="597020"/>
            <a:ext cx="75588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i="1" dirty="0" smtClean="0"/>
              <a:t>Back to Overview</a:t>
            </a:r>
            <a:endParaRPr lang="en-US" sz="1100" i="1" dirty="0"/>
          </a:p>
        </p:txBody>
      </p:sp>
    </p:spTree>
    <p:extLst>
      <p:ext uri="{BB962C8B-B14F-4D97-AF65-F5344CB8AC3E}">
        <p14:creationId xmlns:p14="http://schemas.microsoft.com/office/powerpoint/2010/main" val="2440260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Outgassing Results while:</a:t>
            </a:r>
            <a:br>
              <a:rPr lang="en-US" dirty="0"/>
            </a:br>
            <a:r>
              <a:rPr lang="en-US" sz="3600" dirty="0"/>
              <a:t>Operating </a:t>
            </a:r>
            <a:r>
              <a:rPr lang="en-US" sz="3600" dirty="0" smtClean="0"/>
              <a:t>Heater Plate Only </a:t>
            </a:r>
            <a:r>
              <a:rPr lang="en-US" sz="3600" dirty="0"/>
              <a:t>(ICS-8278)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ISOLATED heater was powered via the SR3 ROC Actuator Heater Driver, with scans on ICS-8278 (Scans 15-23)</a:t>
            </a:r>
          </a:p>
          <a:p>
            <a:pPr lvl="1"/>
            <a:r>
              <a:rPr lang="en-US" dirty="0" smtClean="0"/>
              <a:t>3 W</a:t>
            </a:r>
          </a:p>
          <a:p>
            <a:pPr lvl="2"/>
            <a:r>
              <a:rPr lang="en-US" dirty="0" smtClean="0"/>
              <a:t>Duration: Almost 6 days</a:t>
            </a:r>
          </a:p>
          <a:p>
            <a:pPr lvl="1"/>
            <a:r>
              <a:rPr lang="en-US" dirty="0" smtClean="0"/>
              <a:t>4 W</a:t>
            </a:r>
          </a:p>
          <a:p>
            <a:pPr lvl="2"/>
            <a:r>
              <a:rPr lang="en-US" dirty="0" smtClean="0"/>
              <a:t>Duration: 7 days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2017-04-26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A8045-2EC7-4AD5-852E-AA45BA59A634}" type="slidenum">
              <a:rPr lang="en-US" smtClean="0"/>
              <a:t>13</a:t>
            </a:fld>
            <a:endParaRPr lang="en-US"/>
          </a:p>
        </p:txBody>
      </p:sp>
      <p:pic>
        <p:nvPicPr>
          <p:cNvPr id="6" name="Picture 5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51990" y="113507"/>
            <a:ext cx="1286523" cy="914400"/>
          </a:xfrm>
          <a:prstGeom prst="rect">
            <a:avLst/>
          </a:prstGeom>
        </p:spPr>
      </p:pic>
      <p:sp>
        <p:nvSpPr>
          <p:cNvPr id="7" name="TextBox 6">
            <a:hlinkClick r:id="rId2" action="ppaction://hlinksldjump"/>
          </p:cNvPr>
          <p:cNvSpPr txBox="1"/>
          <p:nvPr/>
        </p:nvSpPr>
        <p:spPr>
          <a:xfrm>
            <a:off x="7759461" y="597020"/>
            <a:ext cx="75588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i="1" dirty="0" smtClean="0"/>
              <a:t>Back to Overview</a:t>
            </a:r>
            <a:endParaRPr lang="en-US" sz="1100" i="1" dirty="0"/>
          </a:p>
        </p:txBody>
      </p:sp>
    </p:spTree>
    <p:extLst>
      <p:ext uri="{BB962C8B-B14F-4D97-AF65-F5344CB8AC3E}">
        <p14:creationId xmlns:p14="http://schemas.microsoft.com/office/powerpoint/2010/main" val="637142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SR3 ROC Actuator</a:t>
            </a:r>
            <a:br>
              <a:rPr lang="en-US" dirty="0" smtClean="0"/>
            </a:br>
            <a:r>
              <a:rPr lang="en-US" dirty="0" smtClean="0"/>
              <a:t>ICS Bake-8278 Parameters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2017-04-26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A8045-2EC7-4AD5-852E-AA45BA59A634}" type="slidenum">
              <a:rPr lang="en-US" smtClean="0"/>
              <a:t>14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2272812" y="2968991"/>
          <a:ext cx="4457700" cy="29051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00225"/>
                <a:gridCol w="790575"/>
                <a:gridCol w="838200"/>
                <a:gridCol w="1028700"/>
              </a:tblGrid>
              <a:tr h="238125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ICS Bake-8278 Parameter Table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smtClean="0">
                          <a:effectLst/>
                        </a:rPr>
                        <a:t>Scan Date (T1700164 ID)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Temp (°C)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Power (W)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Duration (hrs)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03 January </a:t>
                      </a:r>
                      <a:r>
                        <a:rPr lang="en-US" sz="1100" u="none" strike="noStrike" dirty="0" smtClean="0">
                          <a:effectLst/>
                        </a:rPr>
                        <a:t>2017 (1)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25 January </a:t>
                      </a:r>
                      <a:r>
                        <a:rPr lang="en-US" sz="1100" u="none" strike="noStrike" dirty="0" smtClean="0">
                          <a:effectLst/>
                        </a:rPr>
                        <a:t>2017 (2)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516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13 February </a:t>
                      </a:r>
                      <a:r>
                        <a:rPr lang="en-US" sz="1100" u="none" strike="noStrike" dirty="0" smtClean="0">
                          <a:effectLst/>
                        </a:rPr>
                        <a:t>2017 (3)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1.5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96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14 February </a:t>
                      </a:r>
                      <a:r>
                        <a:rPr lang="en-US" sz="1100" u="none" strike="noStrike" dirty="0" smtClean="0">
                          <a:effectLst/>
                        </a:rPr>
                        <a:t>2017 (4)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82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16 February </a:t>
                      </a:r>
                      <a:r>
                        <a:rPr lang="en-US" sz="1100" u="none" strike="noStrike" dirty="0" smtClean="0">
                          <a:effectLst/>
                        </a:rPr>
                        <a:t>2017 (5)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82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17 February </a:t>
                      </a:r>
                      <a:r>
                        <a:rPr lang="en-US" sz="1100" u="none" strike="noStrike" dirty="0" smtClean="0">
                          <a:effectLst/>
                        </a:rPr>
                        <a:t>2017 (6)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82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21 February </a:t>
                      </a:r>
                      <a:r>
                        <a:rPr lang="en-US" sz="1100" u="none" strike="noStrike" dirty="0" smtClean="0">
                          <a:effectLst/>
                        </a:rPr>
                        <a:t>2017 (7)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61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98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21 February 2017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61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98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30 March </a:t>
                      </a:r>
                      <a:r>
                        <a:rPr lang="en-US" sz="1100" u="none" strike="noStrike" dirty="0" smtClean="0">
                          <a:effectLst/>
                        </a:rPr>
                        <a:t>2017 (8)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55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886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(waiting)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55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201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14 April </a:t>
                      </a:r>
                      <a:r>
                        <a:rPr lang="en-US" sz="1100" u="none" strike="noStrike" dirty="0" smtClean="0">
                          <a:effectLst/>
                        </a:rPr>
                        <a:t>2017 (9)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64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167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(vented due to turbo failure)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54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259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(current status as of 26 April)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54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26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719015" y="1922585"/>
            <a:ext cx="546739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This table is summarized / visualized on next two pages: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hlinkClick r:id="rId2" action="ppaction://hlinksldjump"/>
              </a:rPr>
              <a:t>Sequential Timeline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hlinkClick r:id="rId3" action="ppaction://hlinksldjump"/>
              </a:rPr>
              <a:t>Temperature + Power vs Time</a:t>
            </a:r>
            <a:endParaRPr lang="en-US" dirty="0"/>
          </a:p>
        </p:txBody>
      </p:sp>
      <p:pic>
        <p:nvPicPr>
          <p:cNvPr id="10" name="Picture 9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51990" y="113507"/>
            <a:ext cx="1286523" cy="914400"/>
          </a:xfrm>
          <a:prstGeom prst="rect">
            <a:avLst/>
          </a:prstGeom>
        </p:spPr>
      </p:pic>
      <p:sp>
        <p:nvSpPr>
          <p:cNvPr id="11" name="TextBox 10">
            <a:hlinkClick r:id="rId4" action="ppaction://hlinksldjump"/>
          </p:cNvPr>
          <p:cNvSpPr txBox="1"/>
          <p:nvPr/>
        </p:nvSpPr>
        <p:spPr>
          <a:xfrm>
            <a:off x="7759461" y="597020"/>
            <a:ext cx="75588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i="1" dirty="0" smtClean="0"/>
              <a:t>Back to Overview</a:t>
            </a:r>
            <a:endParaRPr lang="en-US" sz="1100" i="1" dirty="0"/>
          </a:p>
        </p:txBody>
      </p:sp>
    </p:spTree>
    <p:extLst>
      <p:ext uri="{BB962C8B-B14F-4D97-AF65-F5344CB8AC3E}">
        <p14:creationId xmlns:p14="http://schemas.microsoft.com/office/powerpoint/2010/main" val="33500966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SR3 ROC Actuator</a:t>
            </a:r>
            <a:br>
              <a:rPr lang="en-US" dirty="0"/>
            </a:br>
            <a:r>
              <a:rPr lang="en-US" dirty="0"/>
              <a:t>ICS Bake-8278 Parameters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2017-04-26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A8045-2EC7-4AD5-852E-AA45BA59A634}" type="slidenum">
              <a:rPr lang="en-US" smtClean="0"/>
              <a:t>15</a:t>
            </a:fld>
            <a:endParaRPr lang="en-US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06119892"/>
              </p:ext>
            </p:extLst>
          </p:nvPr>
        </p:nvGraphicFramePr>
        <p:xfrm>
          <a:off x="337222" y="1797538"/>
          <a:ext cx="8619208" cy="43922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604830" y="1229703"/>
            <a:ext cx="899285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Current</a:t>
            </a:r>
          </a:p>
          <a:p>
            <a:pPr algn="ctr"/>
            <a:r>
              <a:rPr lang="en-US" dirty="0" smtClean="0"/>
              <a:t>Status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638762" y="2597021"/>
            <a:ext cx="662190" cy="8309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Vented due to Turbo failure</a:t>
            </a:r>
            <a:endParaRPr lang="en-US" sz="1200" dirty="0"/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7190154" y="2597021"/>
            <a:ext cx="448609" cy="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8" idx="2"/>
          </p:cNvCxnSpPr>
          <p:nvPr/>
        </p:nvCxnSpPr>
        <p:spPr>
          <a:xfrm flipH="1">
            <a:off x="8038611" y="1876034"/>
            <a:ext cx="15862" cy="20577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768119" y="3231383"/>
            <a:ext cx="2201410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Vent for configuration change – </a:t>
            </a:r>
          </a:p>
          <a:p>
            <a:pPr algn="ctr"/>
            <a:r>
              <a:rPr lang="en-US" sz="1200" dirty="0" smtClean="0"/>
              <a:t>Now in “Isolated” Configuration</a:t>
            </a:r>
            <a:endParaRPr lang="en-US" sz="1200" dirty="0"/>
          </a:p>
        </p:txBody>
      </p:sp>
      <p:cxnSp>
        <p:nvCxnSpPr>
          <p:cNvPr id="13" name="Straight Arrow Connector 12"/>
          <p:cNvCxnSpPr>
            <a:stCxn id="12" idx="3"/>
          </p:cNvCxnSpPr>
          <p:nvPr/>
        </p:nvCxnSpPr>
        <p:spPr>
          <a:xfrm flipV="1">
            <a:off x="3969529" y="3462215"/>
            <a:ext cx="602471" cy="1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353906" y="4170193"/>
            <a:ext cx="2201410" cy="8309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Assembly was typically at room temperature and off after closing Oven D, before installing SR3 ROC Actuator Heater Driver</a:t>
            </a:r>
            <a:endParaRPr lang="en-US" sz="1200" dirty="0"/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4329726" y="3396758"/>
            <a:ext cx="156305" cy="127981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V="1">
            <a:off x="7262641" y="2533030"/>
            <a:ext cx="156305" cy="127981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8" name="Picture 27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51990" y="113507"/>
            <a:ext cx="1286523" cy="914400"/>
          </a:xfrm>
          <a:prstGeom prst="rect">
            <a:avLst/>
          </a:prstGeom>
        </p:spPr>
      </p:pic>
      <p:sp>
        <p:nvSpPr>
          <p:cNvPr id="29" name="TextBox 28">
            <a:hlinkClick r:id="rId3" action="ppaction://hlinksldjump"/>
          </p:cNvPr>
          <p:cNvSpPr txBox="1"/>
          <p:nvPr/>
        </p:nvSpPr>
        <p:spPr>
          <a:xfrm>
            <a:off x="7759461" y="597020"/>
            <a:ext cx="75588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i="1" dirty="0" smtClean="0"/>
              <a:t>Back to Overview</a:t>
            </a:r>
            <a:endParaRPr lang="en-US" sz="1100" i="1" dirty="0"/>
          </a:p>
        </p:txBody>
      </p:sp>
    </p:spTree>
    <p:extLst>
      <p:ext uri="{BB962C8B-B14F-4D97-AF65-F5344CB8AC3E}">
        <p14:creationId xmlns:p14="http://schemas.microsoft.com/office/powerpoint/2010/main" val="26561446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92741968"/>
              </p:ext>
            </p:extLst>
          </p:nvPr>
        </p:nvGraphicFramePr>
        <p:xfrm>
          <a:off x="228600" y="1690689"/>
          <a:ext cx="8686800" cy="39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SR3 ROC Actuator</a:t>
            </a:r>
            <a:br>
              <a:rPr lang="en-US" dirty="0"/>
            </a:br>
            <a:r>
              <a:rPr lang="en-US" dirty="0"/>
              <a:t>ICS Bake-8278 Parameters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2017-04-26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A8045-2EC7-4AD5-852E-AA45BA59A634}" type="slidenum">
              <a:rPr lang="en-US" smtClean="0"/>
              <a:t>16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401667" y="4244722"/>
            <a:ext cx="899285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Current</a:t>
            </a:r>
          </a:p>
          <a:p>
            <a:pPr algn="ctr"/>
            <a:r>
              <a:rPr lang="en-US" dirty="0" smtClean="0"/>
              <a:t>Status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488073" y="2367266"/>
            <a:ext cx="662190" cy="8309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Vented due to Turbo failure</a:t>
            </a:r>
            <a:endParaRPr lang="en-US" sz="1200" dirty="0"/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7237046" y="3198263"/>
            <a:ext cx="249605" cy="22487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6" idx="0"/>
          </p:cNvCxnSpPr>
          <p:nvPr/>
        </p:nvCxnSpPr>
        <p:spPr>
          <a:xfrm flipH="1" flipV="1">
            <a:off x="7851309" y="3874840"/>
            <a:ext cx="1" cy="36988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572000" y="4539525"/>
            <a:ext cx="2201410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Vent for configuration change – </a:t>
            </a:r>
          </a:p>
          <a:p>
            <a:pPr algn="ctr"/>
            <a:r>
              <a:rPr lang="en-US" sz="1200" dirty="0" smtClean="0"/>
              <a:t>Now in “Isolated” Configuration</a:t>
            </a:r>
            <a:endParaRPr lang="en-US" sz="1200" dirty="0"/>
          </a:p>
        </p:txBody>
      </p:sp>
      <p:cxnSp>
        <p:nvCxnSpPr>
          <p:cNvPr id="19" name="Straight Arrow Connector 18"/>
          <p:cNvCxnSpPr>
            <a:stCxn id="18" idx="1"/>
          </p:cNvCxnSpPr>
          <p:nvPr/>
        </p:nvCxnSpPr>
        <p:spPr>
          <a:xfrm flipH="1" flipV="1">
            <a:off x="4157787" y="4770357"/>
            <a:ext cx="414213" cy="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885382" y="4124026"/>
            <a:ext cx="2201410" cy="8309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Assembly was typically at room temperature and off after closing Oven D, before installing SR3 ROC Actuator Heater Driver</a:t>
            </a:r>
            <a:endParaRPr lang="en-US" sz="1200" dirty="0"/>
          </a:p>
        </p:txBody>
      </p:sp>
      <p:pic>
        <p:nvPicPr>
          <p:cNvPr id="29" name="Picture 28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51990" y="113507"/>
            <a:ext cx="1286523" cy="914400"/>
          </a:xfrm>
          <a:prstGeom prst="rect">
            <a:avLst/>
          </a:prstGeom>
        </p:spPr>
      </p:pic>
      <p:sp>
        <p:nvSpPr>
          <p:cNvPr id="30" name="TextBox 29">
            <a:hlinkClick r:id="rId3" action="ppaction://hlinksldjump"/>
          </p:cNvPr>
          <p:cNvSpPr txBox="1"/>
          <p:nvPr/>
        </p:nvSpPr>
        <p:spPr>
          <a:xfrm>
            <a:off x="7759461" y="597020"/>
            <a:ext cx="75588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i="1" dirty="0" smtClean="0"/>
              <a:t>Back to Overview</a:t>
            </a:r>
            <a:endParaRPr lang="en-US" sz="1100" i="1" dirty="0"/>
          </a:p>
        </p:txBody>
      </p:sp>
    </p:spTree>
    <p:extLst>
      <p:ext uri="{BB962C8B-B14F-4D97-AF65-F5344CB8AC3E}">
        <p14:creationId xmlns:p14="http://schemas.microsoft.com/office/powerpoint/2010/main" val="20403193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77744"/>
            <a:ext cx="7886700" cy="1325563"/>
          </a:xfrm>
        </p:spPr>
        <p:txBody>
          <a:bodyPr>
            <a:normAutofit/>
          </a:bodyPr>
          <a:lstStyle/>
          <a:p>
            <a:r>
              <a:rPr lang="en-US" sz="4000" dirty="0" smtClean="0"/>
              <a:t>Appendix – </a:t>
            </a:r>
            <a:r>
              <a:rPr lang="en-US" sz="4000" dirty="0" smtClean="0">
                <a:hlinkClick r:id="rId2"/>
              </a:rPr>
              <a:t>D1500258-v7</a:t>
            </a:r>
            <a:r>
              <a:rPr lang="en-US" sz="4000" dirty="0" smtClean="0"/>
              <a:t> Image</a:t>
            </a:r>
            <a:endParaRPr lang="en-US" sz="4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2017-04-26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A8045-2EC7-4AD5-852E-AA45BA59A634}" type="slidenum">
              <a:rPr lang="en-US" smtClean="0"/>
              <a:t>17</a:t>
            </a:fld>
            <a:endParaRPr lang="en-US"/>
          </a:p>
        </p:txBody>
      </p:sp>
      <p:pic>
        <p:nvPicPr>
          <p:cNvPr id="12" name="Content Placeholder 11"/>
          <p:cNvPicPr>
            <a:picLocks noGrp="1" noChangeAspect="1"/>
          </p:cNvPicPr>
          <p:nvPr>
            <p:ph idx="1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83" t="4576" r="68450" b="14369"/>
          <a:stretch/>
        </p:blipFill>
        <p:spPr>
          <a:xfrm>
            <a:off x="313507" y="1995529"/>
            <a:ext cx="2527664" cy="4360822"/>
          </a:xfr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071" r="-71"/>
          <a:stretch/>
        </p:blipFill>
        <p:spPr>
          <a:xfrm>
            <a:off x="2945675" y="1131539"/>
            <a:ext cx="5943600" cy="5326442"/>
          </a:xfrm>
          <a:prstGeom prst="rect">
            <a:avLst/>
          </a:prstGeom>
        </p:spPr>
      </p:pic>
      <p:pic>
        <p:nvPicPr>
          <p:cNvPr id="7" name="Picture 6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751990" y="113507"/>
            <a:ext cx="1286523" cy="914400"/>
          </a:xfrm>
          <a:prstGeom prst="rect">
            <a:avLst/>
          </a:prstGeom>
        </p:spPr>
      </p:pic>
      <p:sp>
        <p:nvSpPr>
          <p:cNvPr id="8" name="TextBox 7">
            <a:hlinkClick r:id="rId5" action="ppaction://hlinksldjump"/>
          </p:cNvPr>
          <p:cNvSpPr txBox="1"/>
          <p:nvPr/>
        </p:nvSpPr>
        <p:spPr>
          <a:xfrm>
            <a:off x="7759461" y="597020"/>
            <a:ext cx="75588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i="1" dirty="0" smtClean="0"/>
              <a:t>Back to Overview</a:t>
            </a:r>
            <a:endParaRPr lang="en-US" sz="1100" i="1" dirty="0"/>
          </a:p>
        </p:txBody>
      </p:sp>
    </p:spTree>
    <p:extLst>
      <p:ext uri="{BB962C8B-B14F-4D97-AF65-F5344CB8AC3E}">
        <p14:creationId xmlns:p14="http://schemas.microsoft.com/office/powerpoint/2010/main" val="4013194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SR3 ROC Actuator </a:t>
            </a:r>
            <a:br>
              <a:rPr lang="en-US" dirty="0" smtClean="0"/>
            </a:br>
            <a:r>
              <a:rPr lang="en-US" dirty="0" smtClean="0"/>
              <a:t>Development Background Info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SR3 ROC Actuator: D1500258-v7 (production)</a:t>
            </a:r>
          </a:p>
          <a:p>
            <a:r>
              <a:rPr lang="en-US" dirty="0" err="1" smtClean="0"/>
              <a:t>Qty</a:t>
            </a:r>
            <a:r>
              <a:rPr lang="en-US" dirty="0" smtClean="0"/>
              <a:t> 6 of D1500258-v7 have been fabricated and built, and as of 14 April 2017:</a:t>
            </a:r>
          </a:p>
          <a:p>
            <a:pPr lvl="1"/>
            <a:r>
              <a:rPr lang="en-US" dirty="0" err="1" smtClean="0"/>
              <a:t>Qty</a:t>
            </a:r>
            <a:r>
              <a:rPr lang="en-US" dirty="0" smtClean="0"/>
              <a:t> 4 currently at sites</a:t>
            </a:r>
          </a:p>
          <a:p>
            <a:pPr lvl="1"/>
            <a:r>
              <a:rPr lang="en-US" dirty="0" err="1" smtClean="0"/>
              <a:t>Qty</a:t>
            </a:r>
            <a:r>
              <a:rPr lang="en-US" dirty="0" smtClean="0"/>
              <a:t> 2 currently at CIT </a:t>
            </a:r>
          </a:p>
          <a:p>
            <a:pPr lvl="2"/>
            <a:r>
              <a:rPr lang="en-US" dirty="0" err="1" smtClean="0"/>
              <a:t>Qty</a:t>
            </a:r>
            <a:r>
              <a:rPr lang="en-US" dirty="0" smtClean="0"/>
              <a:t> 1 used in various testing in Thomas Lab</a:t>
            </a:r>
          </a:p>
          <a:p>
            <a:pPr lvl="3"/>
            <a:r>
              <a:rPr lang="en-US" dirty="0" smtClean="0"/>
              <a:t>Thermal resistance / impact of thermal gasket</a:t>
            </a:r>
          </a:p>
          <a:p>
            <a:pPr lvl="3"/>
            <a:r>
              <a:rPr lang="en-US" dirty="0" smtClean="0"/>
              <a:t>Effect of flexure loading</a:t>
            </a:r>
          </a:p>
          <a:p>
            <a:pPr lvl="3"/>
            <a:r>
              <a:rPr lang="en-US" dirty="0" smtClean="0"/>
              <a:t>Input Power vs Temperature</a:t>
            </a:r>
          </a:p>
          <a:p>
            <a:pPr lvl="2"/>
            <a:r>
              <a:rPr lang="en-US" dirty="0" err="1" smtClean="0"/>
              <a:t>Qty</a:t>
            </a:r>
            <a:r>
              <a:rPr lang="en-US" dirty="0" smtClean="0"/>
              <a:t> 1 used in outgassing evaluation in C+B Lab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2017-04-26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A8045-2EC7-4AD5-852E-AA45BA59A63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142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SR3 </a:t>
            </a:r>
            <a:r>
              <a:rPr lang="en-US" dirty="0"/>
              <a:t>ROC Actuator </a:t>
            </a:r>
            <a:br>
              <a:rPr lang="en-US" dirty="0"/>
            </a:br>
            <a:r>
              <a:rPr lang="en-US" dirty="0"/>
              <a:t>Outgassing Testing Overview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2017-04-26</a:t>
            </a:r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570523" y="2383692"/>
            <a:ext cx="1418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3" action="ppaction://hlinksldjump"/>
              </a:rPr>
              <a:t>Initial Testing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758462" y="3068879"/>
            <a:ext cx="21558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4" action="ppaction://hlinksldjump"/>
              </a:rPr>
              <a:t>Problems with VBO F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2836385" y="3741117"/>
            <a:ext cx="26116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5" action="ppaction://hlinksldjump"/>
              </a:rPr>
              <a:t>Start Again, now in VBO D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4160012" y="4356518"/>
            <a:ext cx="44680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6" action="ppaction://hlinksldjump"/>
              </a:rPr>
              <a:t>Outgassing Results while:</a:t>
            </a:r>
          </a:p>
          <a:p>
            <a:r>
              <a:rPr lang="en-US" dirty="0" smtClean="0">
                <a:hlinkClick r:id="rId6" action="ppaction://hlinksldjump"/>
              </a:rPr>
              <a:t>Operating Assembly in VBO D (</a:t>
            </a:r>
            <a:r>
              <a:rPr lang="en-US" dirty="0" smtClean="0">
                <a:hlinkClick r:id="rId6" action="ppaction://hlinksldjump"/>
              </a:rPr>
              <a:t>ICS Bake-8278</a:t>
            </a:r>
            <a:r>
              <a:rPr lang="en-US" dirty="0" smtClean="0">
                <a:hlinkClick r:id="rId6" action="ppaction://hlinksldjump"/>
              </a:rPr>
              <a:t>)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5914565" y="5110147"/>
            <a:ext cx="282750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7" action="ppaction://hlinksldjump"/>
              </a:rPr>
              <a:t>Outgassing Results while:</a:t>
            </a:r>
          </a:p>
          <a:p>
            <a:r>
              <a:rPr lang="en-US" dirty="0" smtClean="0">
                <a:hlinkClick r:id="rId7" action="ppaction://hlinksldjump"/>
              </a:rPr>
              <a:t>Operating Heater Plate only,</a:t>
            </a:r>
          </a:p>
          <a:p>
            <a:r>
              <a:rPr lang="en-US" dirty="0" smtClean="0">
                <a:hlinkClick r:id="rId7" action="ppaction://hlinksldjump"/>
              </a:rPr>
              <a:t> in VBO D (</a:t>
            </a:r>
            <a:r>
              <a:rPr lang="en-US" dirty="0" smtClean="0">
                <a:hlinkClick r:id="rId7" action="ppaction://hlinksldjump"/>
              </a:rPr>
              <a:t>ICS Bake-8278</a:t>
            </a:r>
            <a:r>
              <a:rPr lang="en-US" dirty="0" smtClean="0">
                <a:hlinkClick r:id="rId7" action="ppaction://hlinksldjump"/>
              </a:rPr>
              <a:t>)</a:t>
            </a:r>
            <a:endParaRPr lang="en-US" dirty="0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515815" y="2977662"/>
            <a:ext cx="5281519" cy="3055815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 rot="1800000">
            <a:off x="2384201" y="4640052"/>
            <a:ext cx="12331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(TIMELINE)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 rot="1800000">
            <a:off x="359096" y="3417951"/>
            <a:ext cx="1218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2016</a:t>
            </a:r>
          </a:p>
          <a:p>
            <a:pPr algn="ctr"/>
            <a:r>
              <a:rPr lang="en-US" dirty="0" smtClean="0"/>
              <a:t>September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 rot="1800000">
            <a:off x="4577075" y="5833087"/>
            <a:ext cx="15356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2017</a:t>
            </a:r>
          </a:p>
          <a:p>
            <a:pPr algn="ctr"/>
            <a:r>
              <a:rPr lang="en-US" dirty="0" smtClean="0"/>
              <a:t>April (present)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4142191" y="5315924"/>
            <a:ext cx="1213460" cy="740557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241789" y="5975175"/>
            <a:ext cx="1990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hlinkClick r:id="rId8" action="ppaction://hlinksldjump"/>
              </a:rPr>
              <a:t>Open VBO D for isolation of heater plate</a:t>
            </a:r>
            <a:endParaRPr lang="en-US" sz="1400" dirty="0"/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1012372" y="3662849"/>
            <a:ext cx="1824013" cy="1183471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79122" y="4808010"/>
            <a:ext cx="16785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Open VBO D for install of fixture</a:t>
            </a:r>
            <a:endParaRPr lang="en-US" sz="1400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809206" y="3438211"/>
            <a:ext cx="0" cy="28096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9523" y="2715334"/>
            <a:ext cx="0" cy="41833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2941320" y="4075553"/>
            <a:ext cx="0" cy="28096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384766" y="4969974"/>
            <a:ext cx="0" cy="28096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5501641" y="5571812"/>
            <a:ext cx="0" cy="28096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endCxn id="26" idx="1"/>
          </p:cNvCxnSpPr>
          <p:nvPr/>
        </p:nvCxnSpPr>
        <p:spPr>
          <a:xfrm>
            <a:off x="5501642" y="5571812"/>
            <a:ext cx="412923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hlinkClick r:id="rId9" action="ppaction://hlinksldjump"/>
          </p:cNvPr>
          <p:cNvSpPr txBox="1"/>
          <p:nvPr/>
        </p:nvSpPr>
        <p:spPr>
          <a:xfrm>
            <a:off x="5590847" y="2406163"/>
            <a:ext cx="2546093" cy="646331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hlinkClick r:id="rId9" action="ppaction://hlinksldjump"/>
              </a:rPr>
              <a:t>Table and Charts of ICS Bake-8278 Parameters</a:t>
            </a:r>
            <a:endParaRPr lang="en-US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A8045-2EC7-4AD5-852E-AA45BA59A63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188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 Testing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2017-04-26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A8045-2EC7-4AD5-852E-AA45BA59A634}" type="slidenum">
              <a:rPr lang="en-US" smtClean="0"/>
              <a:t>4</a:t>
            </a:fld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404950" y="2240280"/>
            <a:ext cx="1613262" cy="515982"/>
          </a:xfrm>
          <a:prstGeom prst="roundRect">
            <a:avLst/>
          </a:prstGeom>
          <a:solidFill>
            <a:schemeClr val="accent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Metallic Parts</a:t>
            </a:r>
            <a:endParaRPr lang="en-US" dirty="0"/>
          </a:p>
        </p:txBody>
      </p:sp>
      <p:sp>
        <p:nvSpPr>
          <p:cNvPr id="8" name="Right Arrow 7"/>
          <p:cNvSpPr/>
          <p:nvPr/>
        </p:nvSpPr>
        <p:spPr>
          <a:xfrm>
            <a:off x="2129245" y="2240280"/>
            <a:ext cx="1763486" cy="53557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Bake-8172</a:t>
            </a:r>
            <a:endParaRPr lang="en-US" dirty="0"/>
          </a:p>
        </p:txBody>
      </p:sp>
      <p:sp>
        <p:nvSpPr>
          <p:cNvPr id="9" name="Right Arrow 8"/>
          <p:cNvSpPr/>
          <p:nvPr/>
        </p:nvSpPr>
        <p:spPr>
          <a:xfrm>
            <a:off x="2129245" y="2913651"/>
            <a:ext cx="1763486" cy="53557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Bake-8222</a:t>
            </a:r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404950" y="2923449"/>
            <a:ext cx="1613262" cy="515982"/>
          </a:xfrm>
          <a:prstGeom prst="roundRect">
            <a:avLst/>
          </a:prstGeom>
          <a:solidFill>
            <a:schemeClr val="accent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Polymer/Low Temp Parts</a:t>
            </a:r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4003764" y="2164080"/>
            <a:ext cx="1613262" cy="1334133"/>
          </a:xfrm>
          <a:prstGeom prst="roundRect">
            <a:avLst/>
          </a:prstGeom>
          <a:solidFill>
            <a:schemeClr val="accent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Assembled D1500278-v7</a:t>
            </a:r>
            <a:endParaRPr lang="en-US" dirty="0"/>
          </a:p>
        </p:txBody>
      </p:sp>
      <p:sp>
        <p:nvSpPr>
          <p:cNvPr id="13" name="Right Arrow 12"/>
          <p:cNvSpPr/>
          <p:nvPr/>
        </p:nvSpPr>
        <p:spPr>
          <a:xfrm rot="2704238">
            <a:off x="5547589" y="3152189"/>
            <a:ext cx="1763486" cy="53557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Bake-8223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943676" y="1311138"/>
            <a:ext cx="2893347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Heater off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12 </a:t>
            </a:r>
            <a:r>
              <a:rPr lang="en-US" dirty="0" err="1" smtClean="0"/>
              <a:t>hrs</a:t>
            </a:r>
            <a:r>
              <a:rPr lang="en-US" dirty="0" smtClean="0"/>
              <a:t> at 50° C, then rest to room temp and scan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VBO F</a:t>
            </a:r>
            <a:endParaRPr lang="en-US" dirty="0"/>
          </a:p>
        </p:txBody>
      </p:sp>
      <p:cxnSp>
        <p:nvCxnSpPr>
          <p:cNvPr id="17" name="Straight Connector 16"/>
          <p:cNvCxnSpPr>
            <a:stCxn id="14" idx="2"/>
          </p:cNvCxnSpPr>
          <p:nvPr/>
        </p:nvCxnSpPr>
        <p:spPr>
          <a:xfrm flipH="1">
            <a:off x="6457950" y="2511467"/>
            <a:ext cx="932400" cy="78197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825769" y="3587022"/>
            <a:ext cx="2177995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Standard E960022 Processing</a:t>
            </a:r>
            <a:endParaRPr lang="en-US" dirty="0"/>
          </a:p>
        </p:txBody>
      </p:sp>
      <p:cxnSp>
        <p:nvCxnSpPr>
          <p:cNvPr id="19" name="Straight Connector 18"/>
          <p:cNvCxnSpPr>
            <a:stCxn id="18" idx="0"/>
          </p:cNvCxnSpPr>
          <p:nvPr/>
        </p:nvCxnSpPr>
        <p:spPr>
          <a:xfrm flipH="1" flipV="1">
            <a:off x="2913017" y="3311434"/>
            <a:ext cx="1750" cy="275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0" name="Group 29"/>
          <p:cNvGrpSpPr/>
          <p:nvPr/>
        </p:nvGrpSpPr>
        <p:grpSpPr>
          <a:xfrm>
            <a:off x="5532664" y="4414125"/>
            <a:ext cx="2060885" cy="722866"/>
            <a:chOff x="5329464" y="5291015"/>
            <a:chExt cx="2060885" cy="722866"/>
          </a:xfrm>
        </p:grpSpPr>
        <p:sp>
          <p:nvSpPr>
            <p:cNvPr id="28" name="Right Arrow 27"/>
            <p:cNvSpPr/>
            <p:nvPr/>
          </p:nvSpPr>
          <p:spPr>
            <a:xfrm rot="8100000">
              <a:off x="5329464" y="5478304"/>
              <a:ext cx="1763486" cy="535577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TextBox 28"/>
            <p:cNvSpPr txBox="1"/>
            <p:nvPr/>
          </p:nvSpPr>
          <p:spPr>
            <a:xfrm rot="-2700000">
              <a:off x="5541108" y="5291015"/>
              <a:ext cx="184924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Bake 8237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sp>
        <p:nvSpPr>
          <p:cNvPr id="31" name="TextBox 30"/>
          <p:cNvSpPr txBox="1"/>
          <p:nvPr/>
        </p:nvSpPr>
        <p:spPr>
          <a:xfrm>
            <a:off x="2018212" y="5536292"/>
            <a:ext cx="683225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SERIES OF TESTS TO DETERMINE SOURCE OF LEAK SYMPTOMS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INCLUDED BAKEOUT OF OVEN, SHELF, FEEDTHRU (BACKGROUND)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WIRE SEAL ON OVEN F DETERMINED TO BE LIKELY SUSPECT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Decision made to transfer experiment to VBO D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2557090" y="4598791"/>
            <a:ext cx="2893347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Empty VBO F with shelf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48 </a:t>
            </a:r>
            <a:r>
              <a:rPr lang="en-US" dirty="0" err="1" smtClean="0"/>
              <a:t>hrs</a:t>
            </a:r>
            <a:r>
              <a:rPr lang="en-US" dirty="0" smtClean="0"/>
              <a:t> at 200° C</a:t>
            </a:r>
            <a:endParaRPr lang="en-US" dirty="0"/>
          </a:p>
        </p:txBody>
      </p:sp>
      <p:cxnSp>
        <p:nvCxnSpPr>
          <p:cNvPr id="35" name="Straight Connector 34"/>
          <p:cNvCxnSpPr>
            <a:endCxn id="34" idx="3"/>
          </p:cNvCxnSpPr>
          <p:nvPr/>
        </p:nvCxnSpPr>
        <p:spPr>
          <a:xfrm flipH="1">
            <a:off x="5450437" y="4715514"/>
            <a:ext cx="880025" cy="20644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7151691" y="3579306"/>
            <a:ext cx="194658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Problems with VBO F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71625" y="1578804"/>
            <a:ext cx="10799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Start</a:t>
            </a:r>
            <a:endParaRPr lang="en-US" sz="3600" dirty="0"/>
          </a:p>
        </p:txBody>
      </p:sp>
      <p:sp>
        <p:nvSpPr>
          <p:cNvPr id="41" name="TextBox 40"/>
          <p:cNvSpPr txBox="1"/>
          <p:nvPr/>
        </p:nvSpPr>
        <p:spPr>
          <a:xfrm>
            <a:off x="1109026" y="5465581"/>
            <a:ext cx="8947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End</a:t>
            </a:r>
            <a:endParaRPr lang="en-US" sz="3600" dirty="0"/>
          </a:p>
        </p:txBody>
      </p:sp>
      <p:pic>
        <p:nvPicPr>
          <p:cNvPr id="25" name="Picture 24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51990" y="113507"/>
            <a:ext cx="1286523" cy="914400"/>
          </a:xfrm>
          <a:prstGeom prst="rect">
            <a:avLst/>
          </a:prstGeom>
        </p:spPr>
      </p:pic>
      <p:sp>
        <p:nvSpPr>
          <p:cNvPr id="26" name="TextBox 25">
            <a:hlinkClick r:id="rId2" action="ppaction://hlinksldjump"/>
          </p:cNvPr>
          <p:cNvSpPr txBox="1"/>
          <p:nvPr/>
        </p:nvSpPr>
        <p:spPr>
          <a:xfrm>
            <a:off x="7759461" y="597020"/>
            <a:ext cx="75588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i="1" dirty="0" smtClean="0"/>
              <a:t>Back to Overview</a:t>
            </a:r>
            <a:endParaRPr lang="en-US" sz="1100" i="1" dirty="0"/>
          </a:p>
        </p:txBody>
      </p:sp>
    </p:spTree>
    <p:extLst>
      <p:ext uri="{BB962C8B-B14F-4D97-AF65-F5344CB8AC3E}">
        <p14:creationId xmlns:p14="http://schemas.microsoft.com/office/powerpoint/2010/main" val="2936913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Before ICS-8278, there were a number of efforts to evaluate outgassing of the SR3 ROC</a:t>
            </a:r>
          </a:p>
          <a:p>
            <a:r>
              <a:rPr lang="en-US" dirty="0" smtClean="0"/>
              <a:t>Dates and Bake Loads include the following:</a:t>
            </a:r>
          </a:p>
          <a:p>
            <a:pPr lvl="1"/>
            <a:r>
              <a:rPr lang="en-US" dirty="0"/>
              <a:t>For initial Class A clean and Bake loads </a:t>
            </a:r>
            <a:r>
              <a:rPr lang="en-US" dirty="0" smtClean="0"/>
              <a:t>of piece parts, refer </a:t>
            </a:r>
            <a:r>
              <a:rPr lang="en-US" dirty="0"/>
              <a:t>to Bake-8172 and Bake-8222 in ICS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For </a:t>
            </a:r>
            <a:r>
              <a:rPr lang="en-US" dirty="0" smtClean="0"/>
              <a:t>Initial </a:t>
            </a:r>
            <a:r>
              <a:rPr lang="en-US" dirty="0" err="1" smtClean="0"/>
              <a:t>Bakeout</a:t>
            </a:r>
            <a:r>
              <a:rPr lang="en-US" dirty="0" smtClean="0"/>
              <a:t>, then RGA scans (heater off) refer </a:t>
            </a:r>
            <a:r>
              <a:rPr lang="en-US" dirty="0"/>
              <a:t>to Bake-8223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After Run 00, Dennis and </a:t>
            </a:r>
            <a:r>
              <a:rPr lang="en-US" dirty="0" err="1"/>
              <a:t>Calum</a:t>
            </a:r>
            <a:r>
              <a:rPr lang="en-US" dirty="0"/>
              <a:t> requested a Hot Bake (200°C over 48 hours) of the oven and shelf with no </a:t>
            </a:r>
            <a:r>
              <a:rPr lang="en-US" dirty="0">
                <a:hlinkClick r:id="rId2"/>
              </a:rPr>
              <a:t>D1600090</a:t>
            </a:r>
            <a:r>
              <a:rPr lang="en-US" dirty="0"/>
              <a:t> feed thru. This bake is found at Bake-8237.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2017-04-26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A8045-2EC7-4AD5-852E-AA45BA59A634}" type="slidenum">
              <a:rPr lang="en-US" smtClean="0"/>
              <a:t>5</a:t>
            </a:fld>
            <a:endParaRPr lang="en-US"/>
          </a:p>
        </p:txBody>
      </p:sp>
      <p:pic>
        <p:nvPicPr>
          <p:cNvPr id="6" name="Picture 5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51990" y="113507"/>
            <a:ext cx="1286523" cy="914400"/>
          </a:xfrm>
          <a:prstGeom prst="rect">
            <a:avLst/>
          </a:prstGeom>
        </p:spPr>
      </p:pic>
      <p:sp>
        <p:nvSpPr>
          <p:cNvPr id="7" name="TextBox 6">
            <a:hlinkClick r:id="rId3" action="ppaction://hlinksldjump"/>
          </p:cNvPr>
          <p:cNvSpPr txBox="1"/>
          <p:nvPr/>
        </p:nvSpPr>
        <p:spPr>
          <a:xfrm>
            <a:off x="7759461" y="597020"/>
            <a:ext cx="75588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i="1" dirty="0" smtClean="0"/>
              <a:t>Back to Overview</a:t>
            </a:r>
            <a:endParaRPr lang="en-US" sz="1100" i="1" dirty="0"/>
          </a:p>
        </p:txBody>
      </p:sp>
    </p:spTree>
    <p:extLst>
      <p:ext uri="{BB962C8B-B14F-4D97-AF65-F5344CB8AC3E}">
        <p14:creationId xmlns:p14="http://schemas.microsoft.com/office/powerpoint/2010/main" val="3473867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 with VBO F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/>
            <a:r>
              <a:rPr lang="en-US" dirty="0"/>
              <a:t>SERIES OF TESTS TO DETERMINE SOURCE OF LEAK SYMPTOMS</a:t>
            </a:r>
          </a:p>
          <a:p>
            <a:pPr marL="742950" lvl="1" indent="-285750"/>
            <a:r>
              <a:rPr lang="en-US" dirty="0" err="1" smtClean="0"/>
              <a:t>Bakeout</a:t>
            </a:r>
            <a:r>
              <a:rPr lang="en-US" dirty="0" smtClean="0"/>
              <a:t> of oven + shelf to try to establish a clean background were not successful</a:t>
            </a:r>
          </a:p>
          <a:p>
            <a:pPr marL="285750" indent="-285750"/>
            <a:r>
              <a:rPr lang="en-US" dirty="0" smtClean="0"/>
              <a:t>Wire seal on VBO F determined most likely suspect</a:t>
            </a:r>
          </a:p>
          <a:p>
            <a:pPr marL="285750" indent="-285750"/>
            <a:r>
              <a:rPr lang="en-US" dirty="0" smtClean="0"/>
              <a:t>Documentation of this effort is pretty poor; if effort is desired to document fully, can be done</a:t>
            </a:r>
            <a:endParaRPr lang="en-US" dirty="0"/>
          </a:p>
          <a:p>
            <a:pPr marL="285750" indent="-285750"/>
            <a:r>
              <a:rPr lang="en-US" dirty="0" smtClean="0"/>
              <a:t>UPSHOT: Decision </a:t>
            </a:r>
            <a:r>
              <a:rPr lang="en-US" dirty="0"/>
              <a:t>made to transfer experiment to VBO D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2017-04-26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A8045-2EC7-4AD5-852E-AA45BA59A634}" type="slidenum">
              <a:rPr lang="en-US" smtClean="0"/>
              <a:t>6</a:t>
            </a:fld>
            <a:endParaRPr lang="en-US"/>
          </a:p>
        </p:txBody>
      </p:sp>
      <p:pic>
        <p:nvPicPr>
          <p:cNvPr id="6" name="Picture 5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51990" y="113507"/>
            <a:ext cx="1286523" cy="914400"/>
          </a:xfrm>
          <a:prstGeom prst="rect">
            <a:avLst/>
          </a:prstGeom>
        </p:spPr>
      </p:pic>
      <p:sp>
        <p:nvSpPr>
          <p:cNvPr id="7" name="TextBox 6">
            <a:hlinkClick r:id="rId2" action="ppaction://hlinksldjump"/>
          </p:cNvPr>
          <p:cNvSpPr txBox="1"/>
          <p:nvPr/>
        </p:nvSpPr>
        <p:spPr>
          <a:xfrm>
            <a:off x="7759461" y="597020"/>
            <a:ext cx="75588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i="1" dirty="0" smtClean="0"/>
              <a:t>Back to Overview</a:t>
            </a:r>
            <a:endParaRPr lang="en-US" sz="1100" i="1" dirty="0"/>
          </a:p>
        </p:txBody>
      </p:sp>
    </p:spTree>
    <p:extLst>
      <p:ext uri="{BB962C8B-B14F-4D97-AF65-F5344CB8AC3E}">
        <p14:creationId xmlns:p14="http://schemas.microsoft.com/office/powerpoint/2010/main" val="1722411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Start Again, now in VBO 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In short, VBO D was a clean, functioning oven which could be used in place of the leaky VBO F</a:t>
            </a:r>
          </a:p>
          <a:p>
            <a:r>
              <a:rPr lang="en-US" dirty="0" smtClean="0"/>
              <a:t>A fixture was designed to house the heater in a horizontal configuration</a:t>
            </a:r>
          </a:p>
          <a:p>
            <a:pPr lvl="1"/>
            <a:r>
              <a:rPr lang="en-US" dirty="0" smtClean="0"/>
              <a:t>The Al 6061-T6 fixture (with SSTL 304 hardware) was prepared Class B (120°C in Air Bake oven)</a:t>
            </a:r>
          </a:p>
          <a:p>
            <a:r>
              <a:rPr lang="en-US" dirty="0" smtClean="0"/>
              <a:t>The assembly was stored on a C+B Lab laminar flow bench under foil during the transition</a:t>
            </a:r>
          </a:p>
          <a:p>
            <a:r>
              <a:rPr lang="en-US" dirty="0" smtClean="0"/>
              <a:t>VBO D was scanned under vacuum with feedthrough and cable (without fixture) at room temperature (based on memory - citation needed)</a:t>
            </a:r>
          </a:p>
          <a:p>
            <a:r>
              <a:rPr lang="en-US" dirty="0" smtClean="0"/>
              <a:t>The assembly was mounted to the fixture at the C+B Lab laminar flow bench, then the fixture assembly was mounted in VBO D with proper clean protocol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2017-04-26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A8045-2EC7-4AD5-852E-AA45BA59A634}" type="slidenum">
              <a:rPr lang="en-US" smtClean="0"/>
              <a:t>7</a:t>
            </a:fld>
            <a:endParaRPr lang="en-US"/>
          </a:p>
        </p:txBody>
      </p:sp>
      <p:pic>
        <p:nvPicPr>
          <p:cNvPr id="6" name="Picture 5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51990" y="113507"/>
            <a:ext cx="1286523" cy="914400"/>
          </a:xfrm>
          <a:prstGeom prst="rect">
            <a:avLst/>
          </a:prstGeom>
        </p:spPr>
      </p:pic>
      <p:sp>
        <p:nvSpPr>
          <p:cNvPr id="7" name="TextBox 6">
            <a:hlinkClick r:id="rId2" action="ppaction://hlinksldjump"/>
          </p:cNvPr>
          <p:cNvSpPr txBox="1"/>
          <p:nvPr/>
        </p:nvSpPr>
        <p:spPr>
          <a:xfrm>
            <a:off x="7759461" y="597020"/>
            <a:ext cx="75588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i="1" dirty="0" smtClean="0"/>
              <a:t>Back to Overview</a:t>
            </a:r>
            <a:endParaRPr lang="en-US" sz="1100" i="1" dirty="0"/>
          </a:p>
        </p:txBody>
      </p:sp>
    </p:spTree>
    <p:extLst>
      <p:ext uri="{BB962C8B-B14F-4D97-AF65-F5344CB8AC3E}">
        <p14:creationId xmlns:p14="http://schemas.microsoft.com/office/powerpoint/2010/main" val="3394399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Outgassing Results while:</a:t>
            </a:r>
            <a:br>
              <a:rPr lang="en-US" dirty="0"/>
            </a:br>
            <a:r>
              <a:rPr lang="en-US" sz="3600" dirty="0"/>
              <a:t>Operating Assembly in VBO D (ICS-8278)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VBO D was scanned under vacuum and deemed fit for proceeding</a:t>
            </a:r>
          </a:p>
          <a:p>
            <a:pPr lvl="1"/>
            <a:r>
              <a:rPr lang="en-US" dirty="0"/>
              <a:t>ICS-8278 scans </a:t>
            </a:r>
            <a:r>
              <a:rPr lang="en-US" dirty="0" smtClean="0"/>
              <a:t>11-16</a:t>
            </a:r>
          </a:p>
          <a:p>
            <a:r>
              <a:rPr lang="en-US" dirty="0" smtClean="0"/>
              <a:t>The heater was powered via the SR3 ROC Actuator Heater Driver, with scans on ICS-8278</a:t>
            </a:r>
          </a:p>
          <a:p>
            <a:pPr lvl="1"/>
            <a:r>
              <a:rPr lang="en-US" dirty="0" smtClean="0"/>
              <a:t>1.5 W</a:t>
            </a:r>
          </a:p>
          <a:p>
            <a:pPr lvl="2"/>
            <a:r>
              <a:rPr lang="en-US" dirty="0" smtClean="0"/>
              <a:t>Duration: Many days</a:t>
            </a:r>
          </a:p>
          <a:p>
            <a:pPr lvl="1"/>
            <a:r>
              <a:rPr lang="en-US" dirty="0" smtClean="0"/>
              <a:t>6 W</a:t>
            </a:r>
          </a:p>
          <a:p>
            <a:pPr lvl="2"/>
            <a:r>
              <a:rPr lang="en-US" dirty="0" smtClean="0"/>
              <a:t>Duration: Almost 3 days</a:t>
            </a:r>
          </a:p>
          <a:p>
            <a:pPr lvl="1"/>
            <a:r>
              <a:rPr lang="en-US" dirty="0" smtClean="0"/>
              <a:t>3 W</a:t>
            </a:r>
          </a:p>
          <a:p>
            <a:pPr lvl="2"/>
            <a:r>
              <a:rPr lang="en-US" dirty="0" smtClean="0"/>
              <a:t>Duration: More than 3 days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2017-04-26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A8045-2EC7-4AD5-852E-AA45BA59A634}" type="slidenum">
              <a:rPr lang="en-US" smtClean="0"/>
              <a:t>8</a:t>
            </a:fld>
            <a:endParaRPr lang="en-US"/>
          </a:p>
        </p:txBody>
      </p:sp>
      <p:pic>
        <p:nvPicPr>
          <p:cNvPr id="6" name="Picture 5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51990" y="113507"/>
            <a:ext cx="1286523" cy="914400"/>
          </a:xfrm>
          <a:prstGeom prst="rect">
            <a:avLst/>
          </a:prstGeom>
        </p:spPr>
      </p:pic>
      <p:sp>
        <p:nvSpPr>
          <p:cNvPr id="7" name="TextBox 6">
            <a:hlinkClick r:id="rId2" action="ppaction://hlinksldjump"/>
          </p:cNvPr>
          <p:cNvSpPr txBox="1"/>
          <p:nvPr/>
        </p:nvSpPr>
        <p:spPr>
          <a:xfrm>
            <a:off x="7759461" y="597020"/>
            <a:ext cx="75588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i="1" dirty="0" smtClean="0"/>
              <a:t>Back to Overview</a:t>
            </a:r>
            <a:endParaRPr lang="en-US" sz="1100" i="1" dirty="0"/>
          </a:p>
        </p:txBody>
      </p:sp>
    </p:spTree>
    <p:extLst>
      <p:ext uri="{BB962C8B-B14F-4D97-AF65-F5344CB8AC3E}">
        <p14:creationId xmlns:p14="http://schemas.microsoft.com/office/powerpoint/2010/main" val="427725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Isolation of Heater Plate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8035290" cy="4351338"/>
          </a:xfrm>
        </p:spPr>
        <p:txBody>
          <a:bodyPr>
            <a:normAutofit/>
          </a:bodyPr>
          <a:lstStyle/>
          <a:p>
            <a:r>
              <a:rPr lang="en-US" dirty="0" smtClean="0"/>
              <a:t>Results were not great with full assembly</a:t>
            </a:r>
          </a:p>
          <a:p>
            <a:r>
              <a:rPr lang="en-US" dirty="0" smtClean="0"/>
              <a:t>Desired simplification of test</a:t>
            </a:r>
          </a:p>
          <a:p>
            <a:r>
              <a:rPr lang="en-US" dirty="0" smtClean="0"/>
              <a:t>The D1500387 Heater Plate Assembly was separated from the post, horizontal arm, and radiation shield</a:t>
            </a:r>
          </a:p>
          <a:p>
            <a:pPr lvl="1"/>
            <a:r>
              <a:rPr lang="en-US" dirty="0" smtClean="0"/>
              <a:t>Item 10</a:t>
            </a:r>
            <a:r>
              <a:rPr lang="en-US" dirty="0"/>
              <a:t> </a:t>
            </a:r>
            <a:r>
              <a:rPr lang="en-US" dirty="0" smtClean="0"/>
              <a:t>+ friends</a:t>
            </a:r>
          </a:p>
          <a:p>
            <a:pPr lvl="2"/>
            <a:r>
              <a:rPr lang="en-US" dirty="0" smtClean="0">
                <a:solidFill>
                  <a:schemeClr val="accent2"/>
                </a:solidFill>
              </a:rPr>
              <a:t>Orange outline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2017-04-26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A8045-2EC7-4AD5-852E-AA45BA59A634}" type="slidenum">
              <a:rPr lang="en-US" smtClean="0"/>
              <a:t>9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071" r="-71"/>
          <a:stretch/>
        </p:blipFill>
        <p:spPr>
          <a:xfrm>
            <a:off x="4298964" y="3657599"/>
            <a:ext cx="3350145" cy="3002281"/>
          </a:xfrm>
          <a:prstGeom prst="rect">
            <a:avLst/>
          </a:prstGeom>
        </p:spPr>
      </p:pic>
      <p:sp>
        <p:nvSpPr>
          <p:cNvPr id="7" name="Rounded Rectangle 6"/>
          <p:cNvSpPr/>
          <p:nvPr/>
        </p:nvSpPr>
        <p:spPr>
          <a:xfrm>
            <a:off x="5520202" y="4834889"/>
            <a:ext cx="697718" cy="647700"/>
          </a:xfrm>
          <a:prstGeom prst="roundRect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679328" y="6233755"/>
            <a:ext cx="2402902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Excerpt from D1500258</a:t>
            </a:r>
            <a:endParaRPr lang="en-US" dirty="0"/>
          </a:p>
        </p:txBody>
      </p:sp>
      <p:pic>
        <p:nvPicPr>
          <p:cNvPr id="10" name="Picture 9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51990" y="113507"/>
            <a:ext cx="1286523" cy="914400"/>
          </a:xfrm>
          <a:prstGeom prst="rect">
            <a:avLst/>
          </a:prstGeom>
        </p:spPr>
      </p:pic>
      <p:sp>
        <p:nvSpPr>
          <p:cNvPr id="11" name="TextBox 10">
            <a:hlinkClick r:id="rId3" action="ppaction://hlinksldjump"/>
          </p:cNvPr>
          <p:cNvSpPr txBox="1"/>
          <p:nvPr/>
        </p:nvSpPr>
        <p:spPr>
          <a:xfrm>
            <a:off x="7759461" y="597020"/>
            <a:ext cx="75588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i="1" dirty="0" smtClean="0"/>
              <a:t>Back to Overview</a:t>
            </a:r>
            <a:endParaRPr lang="en-US" sz="1100" i="1" dirty="0"/>
          </a:p>
        </p:txBody>
      </p:sp>
    </p:spTree>
    <p:extLst>
      <p:ext uri="{BB962C8B-B14F-4D97-AF65-F5344CB8AC3E}">
        <p14:creationId xmlns:p14="http://schemas.microsoft.com/office/powerpoint/2010/main" val="2153372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1700026-v3 Design Concept D1700002 170316.pptx" id="{F0A580BB-4970-410C-86C2-A381E02A9D37}" vid="{0B4CD227-A622-4EDF-94BE-5A4B5D34C62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4 to 3 Slides</Template>
  <TotalTime>599</TotalTime>
  <Words>1184</Words>
  <Application>Microsoft Office PowerPoint</Application>
  <PresentationFormat>On-screen Show (4:3)</PresentationFormat>
  <Paragraphs>255</Paragraphs>
  <Slides>17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Visual Timeline for SR3 ROC Actuator  Outgassing Testing Re: ICS BAKE-8278 Supplement to T1600401-v2</vt:lpstr>
      <vt:lpstr>SR3 ROC Actuator  Development Background Info</vt:lpstr>
      <vt:lpstr>SR3 ROC Actuator  Outgassing Testing Overview</vt:lpstr>
      <vt:lpstr>Initial Testing</vt:lpstr>
      <vt:lpstr>Initial Testing</vt:lpstr>
      <vt:lpstr>Problems with VBO F </vt:lpstr>
      <vt:lpstr>Start Again, now in VBO D</vt:lpstr>
      <vt:lpstr>Outgassing Results while: Operating Assembly in VBO D (ICS-8278)</vt:lpstr>
      <vt:lpstr>Isolation of Heater Plate</vt:lpstr>
      <vt:lpstr>Isolation of Heater Plate</vt:lpstr>
      <vt:lpstr>Outgassing Results while: Operating Heater Plate Only (ICS-8278)</vt:lpstr>
      <vt:lpstr>Outgassing Results while: Operating Heater Plate Only (ICS-8278)</vt:lpstr>
      <vt:lpstr>Outgassing Results while: Operating Heater Plate Only (ICS-8278)</vt:lpstr>
      <vt:lpstr>SR3 ROC Actuator ICS Bake-8278 Parameters</vt:lpstr>
      <vt:lpstr>SR3 ROC Actuator ICS Bake-8278 Parameters</vt:lpstr>
      <vt:lpstr>SR3 ROC Actuator ICS Bake-8278 Parameters</vt:lpstr>
      <vt:lpstr>Appendix – D1500258-v7 Image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ICS  D1700002-v4  PSL PZT TIP TILT STAGE MOUNT ASSY</dc:title>
  <dc:creator>Stephen Appert</dc:creator>
  <cp:lastModifiedBy>Stephen Appert</cp:lastModifiedBy>
  <cp:revision>25</cp:revision>
  <dcterms:created xsi:type="dcterms:W3CDTF">2017-04-15T00:38:52Z</dcterms:created>
  <dcterms:modified xsi:type="dcterms:W3CDTF">2017-04-27T01:02:30Z</dcterms:modified>
</cp:coreProperties>
</file>