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1" r:id="rId2"/>
  </p:sldMasterIdLst>
  <p:notesMasterIdLst>
    <p:notesMasterId r:id="rId42"/>
  </p:notesMasterIdLst>
  <p:sldIdLst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01" r:id="rId34"/>
    <p:sldId id="289" r:id="rId35"/>
    <p:sldId id="294" r:id="rId36"/>
    <p:sldId id="304" r:id="rId37"/>
    <p:sldId id="305" r:id="rId38"/>
    <p:sldId id="306" r:id="rId39"/>
    <p:sldId id="307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86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4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5FADE-FD85-4695-9A77-B15936F20D4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1113F-0A87-4A19-BF9B-5C8595BC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D7CB19-AD16-C348-8B37-2228ADC4B7F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4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98F15-9629-D34B-983B-4DD777D826F7}" type="slidenum">
              <a:rPr lang="en-US"/>
              <a:pPr/>
              <a:t>34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915" y="4560570"/>
            <a:ext cx="5363372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1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B3B5-702F-7140-A731-F9FF7B5D9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4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A466B-71C5-A84B-9638-A61834508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6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266700"/>
            <a:ext cx="2692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66700"/>
            <a:ext cx="78740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F541D-0551-5845-9D6C-3C78B5F96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49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266700"/>
            <a:ext cx="9652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143000"/>
            <a:ext cx="508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143000"/>
            <a:ext cx="50800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3BEE3-053D-4045-B35F-D2410E12F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1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266700"/>
            <a:ext cx="9652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143000"/>
            <a:ext cx="508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08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D1D0D-2DE5-564B-9DA8-153146211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41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266700"/>
            <a:ext cx="9652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43000"/>
            <a:ext cx="10363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95700"/>
            <a:ext cx="10363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E533-1CF0-2547-A4FE-E17795D11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69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2000" y="266700"/>
            <a:ext cx="9652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143000"/>
            <a:ext cx="508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43000"/>
            <a:ext cx="508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95700"/>
            <a:ext cx="508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95700"/>
            <a:ext cx="508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9C4E-D474-5F40-8EC2-289DC802E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978" y="1447800"/>
            <a:ext cx="101092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G1601132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6356351"/>
            <a:ext cx="1016000" cy="365125"/>
          </a:xfr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38401" y="107578"/>
            <a:ext cx="8710084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063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9B64-2F6B-2C43-A173-9F8CA42861E4}" type="slidenum">
              <a:rPr lang="en-US">
                <a:solidFill>
                  <a:srgbClr val="114FF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8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0FF89-010E-D743-9346-2CD4AB727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7C410-E03E-6549-BA66-95AADEBDA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8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43000"/>
            <a:ext cx="508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08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DF054-12E5-384C-A2C5-32C653B14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3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17A92-8F61-484D-A7F7-0787D7789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0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E195E-354B-0642-A664-84D94EAD7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9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9B64-2F6B-2C43-A173-9F8CA4286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9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566A1-7194-AB48-943C-EBBA0A781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4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89CF0-3245-7E4D-A0A2-22AA6C386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4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2.v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 smtClean="0">
                <a:solidFill>
                  <a:srgbClr val="74319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3DBCE863-25D2-C445-BB25-39066CF9B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10363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266700"/>
            <a:ext cx="965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973234" y="3189288"/>
            <a:ext cx="472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5973234" y="3108325"/>
            <a:ext cx="69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822451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Photo Editor Photo" r:id="rId19" imgW="4409524" imgH="3219899" progId="MSPhotoEd.3">
                  <p:embed/>
                </p:oleObj>
              </mc:Choice>
              <mc:Fallback>
                <p:oleObj name="Photo Editor Photo" r:id="rId1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22451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>
            <a:off x="4165600" y="4648200"/>
            <a:ext cx="227965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>
              <a:latin typeface="Times New Roman" charset="0"/>
            </a:endParaRPr>
          </a:p>
        </p:txBody>
      </p:sp>
      <p:sp>
        <p:nvSpPr>
          <p:cNvPr id="3091" name="Rectangle 19"/>
          <p:cNvSpPr>
            <a:spLocks noChangeArrowheads="1"/>
          </p:cNvSpPr>
          <p:nvPr userDrawn="1"/>
        </p:nvSpPr>
        <p:spPr bwMode="auto">
          <a:xfrm>
            <a:off x="0" y="1095375"/>
            <a:ext cx="12177184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2628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3300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114FFB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BCE863-25D2-C445-BB25-39066CF9BC4F}" type="slidenum">
              <a:rPr lang="en-US">
                <a:solidFill>
                  <a:srgbClr val="114FFB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10363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266700"/>
            <a:ext cx="965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016000" y="6369051"/>
            <a:ext cx="2235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LIGO-G1300131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973234" y="3189288"/>
            <a:ext cx="472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114FFB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5973234" y="3108325"/>
            <a:ext cx="69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114FFB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822451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Photo Editor Photo" r:id="rId4" imgW="4409524" imgH="3219899" progId="MSPhotoEd.3">
                  <p:embed/>
                </p:oleObj>
              </mc:Choice>
              <mc:Fallback>
                <p:oleObj name="Photo Editor Photo" r:id="rId4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22451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>
            <a:off x="4165600" y="4648200"/>
            <a:ext cx="2279651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3091" name="Rectangle 19"/>
          <p:cNvSpPr>
            <a:spLocks noChangeArrowheads="1"/>
          </p:cNvSpPr>
          <p:nvPr userDrawn="1"/>
        </p:nvSpPr>
        <p:spPr bwMode="auto">
          <a:xfrm>
            <a:off x="0" y="1095375"/>
            <a:ext cx="12177184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7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3300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image" Target="../media/image38.emf"/><Relationship Id="rId4" Type="http://schemas.openxmlformats.org/officeDocument/2006/relationships/oleObject" Target="../embeddings/Microsoft_Word_97_-_2003_Document1.doc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632" y="2214015"/>
            <a:ext cx="9597436" cy="161868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Vacuum Technology of the LIGO Interferometers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/>
              <a:t>presentation to the</a:t>
            </a:r>
            <a:br>
              <a:rPr lang="en-US" dirty="0" smtClean="0"/>
            </a:br>
            <a:r>
              <a:rPr lang="en-US" dirty="0" smtClean="0"/>
              <a:t>Southern California Chapter AVS</a:t>
            </a:r>
            <a:br>
              <a:rPr lang="en-US" dirty="0" smtClean="0"/>
            </a:br>
            <a:r>
              <a:rPr lang="en-US" dirty="0" smtClean="0"/>
              <a:t>28 March 2017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78822" y="5888479"/>
            <a:ext cx="700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Learn more about LIGO at https</a:t>
            </a:r>
            <a:r>
              <a:rPr lang="en-US" dirty="0"/>
              <a:t>://www.ligo.caltech.edu/page/about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94" y="4427878"/>
            <a:ext cx="1820491" cy="1799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46" y="4693033"/>
            <a:ext cx="2129416" cy="15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7943" y="3650116"/>
            <a:ext cx="4408448" cy="2986368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686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669793" y="1267568"/>
            <a:ext cx="4224679" cy="2991535"/>
          </a:xfr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304L SS, 3.2 mm thick with external stiffeners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Raw </a:t>
            </a:r>
            <a:r>
              <a:rPr lang="en-US" sz="1400" dirty="0">
                <a:latin typeface="Arial" charset="0"/>
              </a:rPr>
              <a:t>coiled stock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air baked 36h @ 455C </a:t>
            </a:r>
            <a:r>
              <a:rPr lang="en-US" sz="1400" dirty="0">
                <a:latin typeface="Arial" charset="0"/>
              </a:rPr>
              <a:t>to deplete hydrogen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050" dirty="0">
                <a:solidFill>
                  <a:srgbClr val="FF0000"/>
                </a:solidFill>
                <a:latin typeface="Arial" charset="0"/>
              </a:rPr>
              <a:t>J</a:t>
            </a:r>
            <a:r>
              <a:rPr lang="en-US" sz="1050" baseline="-25000" dirty="0">
                <a:solidFill>
                  <a:srgbClr val="FF0000"/>
                </a:solidFill>
                <a:latin typeface="Arial" charset="0"/>
              </a:rPr>
              <a:t>H2</a:t>
            </a:r>
            <a:r>
              <a:rPr lang="en-US" sz="1050" dirty="0">
                <a:solidFill>
                  <a:srgbClr val="FF0000"/>
                </a:solidFill>
                <a:latin typeface="Arial" charset="0"/>
              </a:rPr>
              <a:t> &lt; 10</a:t>
            </a:r>
            <a:r>
              <a:rPr lang="en-US" sz="1050" baseline="30000" dirty="0">
                <a:solidFill>
                  <a:srgbClr val="FF0000"/>
                </a:solidFill>
                <a:latin typeface="Arial" charset="0"/>
              </a:rPr>
              <a:t>-13 </a:t>
            </a:r>
            <a:r>
              <a:rPr lang="en-US" sz="1050" dirty="0">
                <a:solidFill>
                  <a:srgbClr val="FF0000"/>
                </a:solidFill>
                <a:latin typeface="Arial" charset="0"/>
              </a:rPr>
              <a:t>Tl/s/cm</a:t>
            </a:r>
            <a:r>
              <a:rPr lang="en-US" sz="1050" baseline="30000" dirty="0">
                <a:solidFill>
                  <a:srgbClr val="FF0000"/>
                </a:solidFill>
                <a:latin typeface="Arial" charset="0"/>
              </a:rPr>
              <a:t>2</a:t>
            </a:r>
          </a:p>
          <a:p>
            <a:pPr lvl="1">
              <a:lnSpc>
                <a:spcPct val="90000"/>
              </a:lnSpc>
            </a:pPr>
            <a:r>
              <a:rPr lang="en-US" sz="1050" dirty="0">
                <a:latin typeface="Arial" charset="0"/>
              </a:rPr>
              <a:t>process developed by LIGO</a:t>
            </a:r>
            <a:endParaRPr lang="en-US" sz="14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Prepared </a:t>
            </a:r>
            <a:r>
              <a:rPr lang="en-US" sz="1400" dirty="0">
                <a:latin typeface="Arial" charset="0"/>
              </a:rPr>
              <a:t>coil spiral-welded into 1.2m tube on modified culvert mill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16m sections cleaned, leak tested, and capped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FTIR analysis to confirm HC-free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Sections butt-welded together in travelling clean room at sites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Over 50 linear km of weld; no leaks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Tubes designed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never to be vented </a:t>
            </a:r>
            <a:r>
              <a:rPr lang="en-US" sz="1400" dirty="0">
                <a:latin typeface="Arial" charset="0"/>
              </a:rPr>
              <a:t>after </a:t>
            </a:r>
            <a:r>
              <a:rPr lang="en-US" sz="1400" dirty="0" smtClean="0">
                <a:latin typeface="Arial" charset="0"/>
              </a:rPr>
              <a:t>installation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CBI (Chicago Bridge and Iron) was fabricator</a:t>
            </a:r>
            <a:endParaRPr lang="en-US" sz="1400" dirty="0">
              <a:latin typeface="Arial" charset="0"/>
            </a:endParaRPr>
          </a:p>
        </p:txBody>
      </p:sp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43" y="1261766"/>
            <a:ext cx="4302511" cy="300314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9719" y="256209"/>
            <a:ext cx="9802630" cy="617474"/>
          </a:xfrm>
        </p:spPr>
        <p:txBody>
          <a:bodyPr>
            <a:noAutofit/>
          </a:bodyPr>
          <a:lstStyle/>
          <a:p>
            <a:r>
              <a:rPr lang="en-US" sz="3200" dirty="0" smtClean="0"/>
              <a:t>Beam tubes were fabricated by winding coiled sheet 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94469" y="5879237"/>
            <a:ext cx="2883474" cy="36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the stiffener rings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92580" y="1486445"/>
            <a:ext cx="264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Spiral rolling and seam welding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02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61" y="367793"/>
            <a:ext cx="9652000" cy="533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Cleaning and leak testing a tube section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03" y="1254607"/>
            <a:ext cx="2909524" cy="4239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152" y="1254607"/>
            <a:ext cx="6426970" cy="4338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437" y="5667073"/>
            <a:ext cx="3583016" cy="66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Steam/water/detergent cleaning followed by FTIR sampling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8152" y="5798414"/>
            <a:ext cx="6251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Helium leak testing a section of beam tube. </a:t>
            </a:r>
            <a:r>
              <a:rPr lang="en-US" dirty="0"/>
              <a:t>N</a:t>
            </a:r>
            <a:r>
              <a:rPr lang="en-US" dirty="0" smtClean="0"/>
              <a:t>ote large diffusion pump, Roots-backed </a:t>
            </a:r>
            <a:r>
              <a:rPr lang="en-US" dirty="0" err="1" smtClean="0"/>
              <a:t>forepump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6036" y="1173804"/>
            <a:ext cx="10698050" cy="5359661"/>
            <a:chOff x="566580" y="637323"/>
            <a:chExt cx="10945394" cy="5831291"/>
          </a:xfrm>
        </p:grpSpPr>
        <p:pic>
          <p:nvPicPr>
            <p:cNvPr id="37906" name="Picture 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63119" y="3873178"/>
              <a:ext cx="3518876" cy="240379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grpSp>
          <p:nvGrpSpPr>
            <p:cNvPr id="37894" name="Group 14"/>
            <p:cNvGrpSpPr>
              <a:grpSpLocks/>
            </p:cNvGrpSpPr>
            <p:nvPr/>
          </p:nvGrpSpPr>
          <p:grpSpPr bwMode="auto">
            <a:xfrm>
              <a:off x="4306717" y="637323"/>
              <a:ext cx="3517900" cy="2732088"/>
              <a:chOff x="288" y="2313"/>
              <a:chExt cx="2216" cy="1721"/>
            </a:xfrm>
            <a:noFill/>
          </p:grpSpPr>
          <p:pic>
            <p:nvPicPr>
              <p:cNvPr id="37898" name="Picture 4" descr="beam tube install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2544"/>
                <a:ext cx="2216" cy="14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899" name="Text Box 8"/>
              <p:cNvSpPr txBox="1">
                <a:spLocks noChangeArrowheads="1"/>
              </p:cNvSpPr>
              <p:nvPr/>
            </p:nvSpPr>
            <p:spPr bwMode="auto">
              <a:xfrm>
                <a:off x="889" y="2313"/>
                <a:ext cx="1014" cy="243"/>
              </a:xfrm>
              <a:prstGeom prst="rect">
                <a:avLst/>
              </a:prstGeom>
              <a:grpFill/>
              <a:ln w="381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  <a:latin typeface="Arial" charset="0"/>
                  </a:rPr>
                  <a:t>Position</a:t>
                </a:r>
                <a:endParaRPr lang="en-US" sz="2000" b="1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  <p:pic>
          <p:nvPicPr>
            <p:cNvPr id="37895" name="Picture 9" descr="weldi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75964" y="3914843"/>
              <a:ext cx="2081580" cy="2524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6" name="Text Box 10"/>
            <p:cNvSpPr txBox="1">
              <a:spLocks noChangeArrowheads="1"/>
            </p:cNvSpPr>
            <p:nvPr/>
          </p:nvSpPr>
          <p:spPr bwMode="auto">
            <a:xfrm>
              <a:off x="1381421" y="3508279"/>
              <a:ext cx="1368143" cy="385089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non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</a:rPr>
                <a:t>Butt </a:t>
              </a:r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weld</a:t>
              </a:r>
            </a:p>
          </p:txBody>
        </p:sp>
        <p:pic>
          <p:nvPicPr>
            <p:cNvPr id="37904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427" y="3873178"/>
              <a:ext cx="1773457" cy="259543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5009423" y="3444323"/>
              <a:ext cx="1604312" cy="385089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non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L</a:t>
              </a:r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</a:rPr>
                <a:t>eak </a:t>
              </a:r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check</a:t>
              </a:r>
            </a:p>
          </p:txBody>
        </p:sp>
        <p:pic>
          <p:nvPicPr>
            <p:cNvPr id="37905" name="Picture 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822" y="1013772"/>
              <a:ext cx="3548152" cy="238229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8998657" y="650092"/>
              <a:ext cx="1447800" cy="385089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squar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</a:rPr>
                <a:t>ield </a:t>
              </a:r>
              <a:r>
                <a:rPr lang="en-US" sz="2000" b="1" dirty="0" err="1">
                  <a:solidFill>
                    <a:srgbClr val="0000FF"/>
                  </a:solidFill>
                  <a:latin typeface="Arial" charset="0"/>
                </a:rPr>
                <a:t>fitup</a:t>
              </a:r>
              <a:endParaRPr lang="en-US" sz="2000" b="1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8610600" y="3439861"/>
              <a:ext cx="2302980" cy="385089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non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</a:rPr>
                <a:t>Add next </a:t>
              </a:r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section</a:t>
              </a:r>
            </a:p>
          </p:txBody>
        </p:sp>
        <p:pic>
          <p:nvPicPr>
            <p:cNvPr id="37907" name="Picture 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80" y="1013772"/>
              <a:ext cx="3488533" cy="235563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1562967" y="650022"/>
              <a:ext cx="1676400" cy="385089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squar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</a:rPr>
                <a:t>Transport</a:t>
              </a:r>
              <a:endParaRPr lang="en-US" sz="2000" b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527134" y="360043"/>
            <a:ext cx="8126757" cy="5631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tx2"/>
                </a:solidFill>
              </a:rPr>
              <a:t>Field assembly of the beam tubes</a:t>
            </a:r>
            <a:endParaRPr lang="en-US" sz="3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49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15280" y="381397"/>
            <a:ext cx="9652000" cy="533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Completed beam tube joint 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88741" y="1339502"/>
            <a:ext cx="11339295" cy="4658008"/>
            <a:chOff x="369285" y="1514600"/>
            <a:chExt cx="11339295" cy="46580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856" y="1514600"/>
              <a:ext cx="6114153" cy="465800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9285" y="2576734"/>
              <a:ext cx="26125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The unique color of the steel is due to the air-firing process used to reduce hydrogen diffusion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96009" y="1561072"/>
              <a:ext cx="261257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There are 50 km of weld bead per beam tube. The inner bead is autogenous, the outer bead low-hydrogen filler wire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42839" y="4335146"/>
              <a:ext cx="26125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Stiffening rings prevent buckling of the tube by air pressure. The tube is 3.2 mm thick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4984" y="6110820"/>
            <a:ext cx="1118680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tubes were aligned using dual-frequency differential GPS, 5 mm/4 km straightness</a:t>
            </a:r>
            <a:r>
              <a:rPr lang="en-US" baseline="30000" dirty="0"/>
              <a:t>*</a:t>
            </a:r>
            <a:r>
              <a:rPr lang="en-US" dirty="0" smtClean="0"/>
              <a:t>  </a:t>
            </a:r>
          </a:p>
          <a:p>
            <a:pPr algn="ctr"/>
            <a:r>
              <a:rPr lang="en-US" sz="1100" dirty="0" smtClean="0"/>
              <a:t>See Rev. Sci. Instr. V 72, No. 7 p 3086, July 2001.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61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Content Placeholder 9" descr="beamtube-2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989" y="1589751"/>
            <a:ext cx="7530375" cy="479882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151" y="2403667"/>
            <a:ext cx="3811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LIGO b</a:t>
            </a:r>
            <a:r>
              <a:rPr lang="en-US" sz="1600" dirty="0" smtClean="0">
                <a:solidFill>
                  <a:srgbClr val="FFFFFF"/>
                </a:solidFill>
              </a:rPr>
              <a:t>eam tubes</a:t>
            </a:r>
            <a:endParaRPr lang="en-US" sz="1600" dirty="0">
              <a:solidFill>
                <a:srgbClr val="FFFFFF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9000 m</a:t>
            </a:r>
            <a:r>
              <a:rPr lang="en-US" sz="1600" baseline="30000" dirty="0">
                <a:solidFill>
                  <a:srgbClr val="FFFFFF"/>
                </a:solidFill>
              </a:rPr>
              <a:t>3</a:t>
            </a:r>
            <a:r>
              <a:rPr lang="en-US" sz="1600" dirty="0">
                <a:solidFill>
                  <a:srgbClr val="FFFFFF"/>
                </a:solidFill>
              </a:rPr>
              <a:t> volume </a:t>
            </a:r>
          </a:p>
          <a:p>
            <a:pPr marL="914400" lvl="1" indent="-45720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30000 m</a:t>
            </a:r>
            <a:r>
              <a:rPr lang="en-US" sz="1600" baseline="30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 surface area</a:t>
            </a:r>
          </a:p>
          <a:p>
            <a:pPr marL="914400" lvl="1" indent="-45720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50000 m of spiral welds</a:t>
            </a:r>
          </a:p>
          <a:p>
            <a:pPr marL="914400" lvl="1" indent="-45720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~10</a:t>
            </a:r>
            <a:r>
              <a:rPr lang="en-US" sz="1600" baseline="30000" dirty="0">
                <a:solidFill>
                  <a:srgbClr val="FFFFFF"/>
                </a:solidFill>
              </a:rPr>
              <a:t>-9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Torr </a:t>
            </a:r>
            <a:r>
              <a:rPr lang="en-US" sz="1600" dirty="0">
                <a:solidFill>
                  <a:srgbClr val="FFFFFF"/>
                </a:solidFill>
              </a:rPr>
              <a:t>operating pressure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651" y="3357668"/>
            <a:ext cx="3087852" cy="33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52320"/>
            <a:ext cx="10515600" cy="631051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Beam Tube </a:t>
            </a:r>
            <a:r>
              <a:rPr lang="en-US" altLang="en-US" sz="3200" dirty="0" smtClean="0"/>
              <a:t>Bakeout….. I</a:t>
            </a:r>
            <a:r>
              <a:rPr lang="en-US" altLang="en-US" sz="3200" baseline="30000" dirty="0" smtClean="0"/>
              <a:t>2</a:t>
            </a:r>
            <a:r>
              <a:rPr lang="en-US" altLang="en-US" sz="3200" dirty="0" smtClean="0"/>
              <a:t>R using beam tube as the “R”</a:t>
            </a:r>
            <a:endParaRPr lang="en-US" altLang="en-US" sz="32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890" y="1169556"/>
            <a:ext cx="10872280" cy="45406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 Insulate </a:t>
            </a:r>
            <a:r>
              <a:rPr lang="en-US" altLang="en-US" dirty="0"/>
              <a:t>tube and </a:t>
            </a:r>
            <a:r>
              <a:rPr lang="en-US" altLang="en-US" dirty="0" smtClean="0"/>
              <a:t>conduct 2000 amps x 65 volts </a:t>
            </a:r>
            <a:r>
              <a:rPr lang="en-US" altLang="en-US" dirty="0"/>
              <a:t>from end to end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78989" y="1834921"/>
            <a:ext cx="9128976" cy="3209965"/>
            <a:chOff x="1175857" y="2172511"/>
            <a:chExt cx="9128976" cy="3209965"/>
          </a:xfrm>
        </p:grpSpPr>
        <p:pic>
          <p:nvPicPr>
            <p:cNvPr id="40964" name="Picture 4" descr="D:\baketube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857" y="2172511"/>
              <a:ext cx="4335710" cy="3209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5" name="Picture 5" descr="D:\MVC-007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045" y="2180488"/>
              <a:ext cx="4268788" cy="320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278989" y="5119952"/>
            <a:ext cx="3787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Tube with power cable junction box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191852" y="5140713"/>
            <a:ext cx="416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“Portable” magnet supply from </a:t>
            </a:r>
            <a:r>
              <a:rPr lang="en-US" sz="1400" dirty="0" err="1" smtClean="0"/>
              <a:t>Fermilab</a:t>
            </a:r>
            <a:r>
              <a:rPr lang="en-US" sz="1400" dirty="0"/>
              <a:t>.</a:t>
            </a:r>
            <a:r>
              <a:rPr lang="en-US" sz="1400" dirty="0" smtClean="0"/>
              <a:t>  13 kV primary power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00890" y="5759760"/>
            <a:ext cx="10676573" cy="584775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 smtClean="0">
                <a:solidFill>
                  <a:schemeClr val="tx2"/>
                </a:solidFill>
              </a:rPr>
              <a:t>Bake for 3 </a:t>
            </a:r>
            <a:r>
              <a:rPr lang="en-US" altLang="en-US" sz="3200" dirty="0">
                <a:solidFill>
                  <a:schemeClr val="tx2"/>
                </a:solidFill>
              </a:rPr>
              <a:t>weeks 160 </a:t>
            </a:r>
            <a:r>
              <a:rPr lang="en-US" altLang="en-US" sz="3200" dirty="0" smtClean="0">
                <a:solidFill>
                  <a:schemeClr val="tx2"/>
                </a:solidFill>
              </a:rPr>
              <a:t>C,  $1M of electricity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03571" y="310143"/>
            <a:ext cx="8773429" cy="6858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</a:t>
            </a:r>
            <a:r>
              <a:rPr lang="en-US" sz="3600" baseline="30000" dirty="0"/>
              <a:t>2</a:t>
            </a:r>
            <a:r>
              <a:rPr lang="en-US" sz="3600" dirty="0"/>
              <a:t>R Bakeout </a:t>
            </a:r>
            <a:r>
              <a:rPr lang="en-US" sz="3600" dirty="0" smtClean="0"/>
              <a:t>Schematic. Desorb Water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51" y="1929285"/>
            <a:ext cx="2472059" cy="122955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3823" y="1357451"/>
            <a:ext cx="11299165" cy="5328694"/>
            <a:chOff x="480853" y="1376906"/>
            <a:chExt cx="11299165" cy="5328694"/>
          </a:xfrm>
        </p:grpSpPr>
        <p:pic>
          <p:nvPicPr>
            <p:cNvPr id="40969" name="Picture 7" descr="H2O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3420" y="4116372"/>
              <a:ext cx="4181361" cy="2589228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  <p:pic>
          <p:nvPicPr>
            <p:cNvPr id="4096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547" y="1376906"/>
              <a:ext cx="7952134" cy="2036322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83" y="3628021"/>
              <a:ext cx="4269835" cy="24298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853" y="3711222"/>
              <a:ext cx="3345482" cy="253717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042006" y="3432677"/>
            <a:ext cx="3210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Temporary </a:t>
            </a:r>
            <a:r>
              <a:rPr lang="en-US" sz="1400" dirty="0" err="1" smtClean="0"/>
              <a:t>cryopumps</a:t>
            </a:r>
            <a:r>
              <a:rPr lang="en-US" sz="1400" dirty="0" smtClean="0"/>
              <a:t> were used during bakeout 17, places, removed after bake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2382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2115478" y="381307"/>
            <a:ext cx="9804148" cy="5230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3600" i="1" dirty="0" smtClean="0">
                <a:solidFill>
                  <a:schemeClr val="tx2"/>
                </a:solidFill>
                <a:latin typeface="+mj-lt"/>
              </a:rPr>
              <a:t>Vacuum equipment at the “Corner” or “Vertex”</a:t>
            </a:r>
          </a:p>
        </p:txBody>
      </p:sp>
      <p:pic>
        <p:nvPicPr>
          <p:cNvPr id="2" name="Picture 1" descr="LHO_LV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74" y="1470142"/>
            <a:ext cx="7310507" cy="48603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1001" y="1470142"/>
            <a:ext cx="2893925" cy="206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corner stations are busy places…. they house the lasers, beam splitters, most of the diagnostic and control equipment, also monitor the laser signal for GW 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6266" y="4576135"/>
            <a:ext cx="2783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end stations have (fewer but similar) chambers that house the suspended mirrors, some diagnostic and vacuum control equipment, etc.</a:t>
            </a:r>
          </a:p>
        </p:txBody>
      </p:sp>
    </p:spTree>
    <p:extLst>
      <p:ext uri="{BB962C8B-B14F-4D97-AF65-F5344CB8AC3E}">
        <p14:creationId xmlns:p14="http://schemas.microsoft.com/office/powerpoint/2010/main" val="958811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0" y="266700"/>
            <a:ext cx="9372879" cy="588640"/>
          </a:xfrm>
        </p:spPr>
        <p:txBody>
          <a:bodyPr/>
          <a:lstStyle/>
          <a:p>
            <a:r>
              <a:rPr lang="en-US" sz="3600" dirty="0">
                <a:latin typeface="Helvetica" charset="0"/>
              </a:rPr>
              <a:t>Two </a:t>
            </a:r>
            <a:r>
              <a:rPr lang="en-US" sz="3600" dirty="0" smtClean="0">
                <a:latin typeface="Helvetica" charset="0"/>
              </a:rPr>
              <a:t>chamber types, modular construction</a:t>
            </a:r>
            <a:endParaRPr lang="en-US" sz="3600" dirty="0">
              <a:latin typeface="Helvetic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4303" y="1462085"/>
            <a:ext cx="10193513" cy="4786315"/>
            <a:chOff x="803868" y="1459573"/>
            <a:chExt cx="10193513" cy="4786315"/>
          </a:xfrm>
        </p:grpSpPr>
        <p:grpSp>
          <p:nvGrpSpPr>
            <p:cNvPr id="2" name="Group 1"/>
            <p:cNvGrpSpPr/>
            <p:nvPr/>
          </p:nvGrpSpPr>
          <p:grpSpPr>
            <a:xfrm>
              <a:off x="6718439" y="1459573"/>
              <a:ext cx="4278942" cy="4703790"/>
              <a:chOff x="6718439" y="1459573"/>
              <a:chExt cx="4278942" cy="4703790"/>
            </a:xfrm>
          </p:grpSpPr>
          <p:sp>
            <p:nvSpPr>
              <p:cNvPr id="44040" name="Text Box 7"/>
              <p:cNvSpPr txBox="1">
                <a:spLocks noChangeArrowheads="1"/>
              </p:cNvSpPr>
              <p:nvPr/>
            </p:nvSpPr>
            <p:spPr bwMode="auto">
              <a:xfrm>
                <a:off x="6863024" y="5701698"/>
                <a:ext cx="34767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dirty="0" smtClean="0"/>
                  <a:t>Basic Chamber “BSC”</a:t>
                </a:r>
                <a:endParaRPr lang="en-US" dirty="0"/>
              </a:p>
            </p:txBody>
          </p:sp>
          <p:graphicFrame>
            <p:nvGraphicFramePr>
              <p:cNvPr id="44034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3837343"/>
                  </p:ext>
                </p:extLst>
              </p:nvPr>
            </p:nvGraphicFramePr>
            <p:xfrm>
              <a:off x="6718439" y="1459573"/>
              <a:ext cx="4278942" cy="41134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24" name="Document" r:id="rId4" imgW="3541776" imgH="3901440" progId="Word.Document.8">
                      <p:embed/>
                    </p:oleObj>
                  </mc:Choice>
                  <mc:Fallback>
                    <p:oleObj name="Document" r:id="rId4" imgW="3541776" imgH="3901440" progId="Word.Documen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18439" y="1459573"/>
                            <a:ext cx="4278942" cy="41134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" name="Group 2"/>
            <p:cNvGrpSpPr/>
            <p:nvPr/>
          </p:nvGrpSpPr>
          <p:grpSpPr>
            <a:xfrm>
              <a:off x="803868" y="1617785"/>
              <a:ext cx="3954883" cy="4628103"/>
              <a:chOff x="803868" y="1617785"/>
              <a:chExt cx="3954883" cy="4628103"/>
            </a:xfrm>
          </p:grpSpPr>
          <p:sp>
            <p:nvSpPr>
              <p:cNvPr id="44039" name="Text Box 6"/>
              <p:cNvSpPr txBox="1">
                <a:spLocks noChangeArrowheads="1"/>
              </p:cNvSpPr>
              <p:nvPr/>
            </p:nvSpPr>
            <p:spPr bwMode="auto">
              <a:xfrm>
                <a:off x="1052224" y="5414891"/>
                <a:ext cx="316491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dirty="0" smtClean="0"/>
                  <a:t>Horizontal access module “HAM”</a:t>
                </a:r>
                <a:endParaRPr lang="en-US" dirty="0"/>
              </a:p>
            </p:txBody>
          </p:sp>
          <p:grpSp>
            <p:nvGrpSpPr>
              <p:cNvPr id="44041" name="Group 7"/>
              <p:cNvGrpSpPr>
                <a:grpSpLocks/>
              </p:cNvGrpSpPr>
              <p:nvPr/>
            </p:nvGrpSpPr>
            <p:grpSpPr bwMode="auto">
              <a:xfrm>
                <a:off x="803868" y="1617785"/>
                <a:ext cx="3954883" cy="3771252"/>
                <a:chOff x="3602" y="2066"/>
                <a:chExt cx="2102" cy="2052"/>
              </a:xfrm>
            </p:grpSpPr>
            <p:pic>
              <p:nvPicPr>
                <p:cNvPr id="44043" name="Picture 8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3721" y="2067"/>
                  <a:ext cx="1955" cy="20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</p:pic>
            <p:sp>
              <p:nvSpPr>
                <p:cNvPr id="44044" name="Rectangle 9"/>
                <p:cNvSpPr>
                  <a:spLocks noChangeArrowheads="1"/>
                </p:cNvSpPr>
                <p:nvPr/>
              </p:nvSpPr>
              <p:spPr bwMode="auto">
                <a:xfrm>
                  <a:off x="3602" y="2066"/>
                  <a:ext cx="132" cy="20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042" name="Text Box 16"/>
          <p:cNvSpPr txBox="1">
            <a:spLocks noChangeArrowheads="1"/>
          </p:cNvSpPr>
          <p:nvPr/>
        </p:nvSpPr>
        <p:spPr bwMode="auto">
          <a:xfrm>
            <a:off x="3833813" y="4021139"/>
            <a:ext cx="11731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</a:rPr>
              <a:t>Optics Table</a:t>
            </a:r>
          </a:p>
        </p:txBody>
      </p:sp>
    </p:spTree>
    <p:extLst>
      <p:ext uri="{BB962C8B-B14F-4D97-AF65-F5344CB8AC3E}">
        <p14:creationId xmlns:p14="http://schemas.microsoft.com/office/powerpoint/2010/main" val="29964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04192" y="402896"/>
            <a:ext cx="6501316" cy="508249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BSC Chambers at the Vertex</a:t>
            </a:r>
            <a:endParaRPr lang="en-US" sz="3600" dirty="0"/>
          </a:p>
        </p:txBody>
      </p:sp>
      <p:pic>
        <p:nvPicPr>
          <p:cNvPr id="41989" name="Picture 3" descr="vacequip-liv pic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6112" y="1275915"/>
            <a:ext cx="7592432" cy="5191037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004192" y="1497206"/>
            <a:ext cx="2391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Also referred to as the “LVEA” or Laser Vacuum Equipment Area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4127" y="5456255"/>
            <a:ext cx="325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Chamber connected by expansion joints,  isolated by 44 and 48 inch gate valves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41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568" y="407907"/>
            <a:ext cx="9727303" cy="508943"/>
          </a:xfrm>
        </p:spPr>
        <p:txBody>
          <a:bodyPr/>
          <a:lstStyle/>
          <a:p>
            <a:r>
              <a:rPr lang="en-US" sz="3600" dirty="0" err="1" smtClean="0"/>
              <a:t>Ligo</a:t>
            </a:r>
            <a:r>
              <a:rPr lang="en-US" sz="3600" dirty="0" smtClean="0"/>
              <a:t> HANFORD and </a:t>
            </a:r>
            <a:r>
              <a:rPr lang="en-US" sz="3600" dirty="0" err="1" smtClean="0"/>
              <a:t>Ligo</a:t>
            </a:r>
            <a:r>
              <a:rPr lang="en-US" sz="3600" dirty="0" smtClean="0"/>
              <a:t> LIVINGSTON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8" y="1206229"/>
            <a:ext cx="8465983" cy="21036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34" y="3374105"/>
            <a:ext cx="1829344" cy="2744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9" y="3599243"/>
            <a:ext cx="3453592" cy="1945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5723" y="5831653"/>
            <a:ext cx="288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Observatories are about 10 </a:t>
            </a:r>
            <a:r>
              <a:rPr lang="en-US" sz="1200" dirty="0" err="1" smtClean="0"/>
              <a:t>ms</a:t>
            </a:r>
            <a:r>
              <a:rPr lang="en-US" sz="1200" dirty="0" smtClean="0"/>
              <a:t> apart by gravity wave, a </a:t>
            </a:r>
            <a:r>
              <a:rPr lang="en-US" sz="1200" i="1" dirty="0" smtClean="0"/>
              <a:t>long</a:t>
            </a:r>
            <a:r>
              <a:rPr lang="en-US" sz="1200" dirty="0" smtClean="0"/>
              <a:t> way apart </a:t>
            </a:r>
          </a:p>
          <a:p>
            <a:pPr algn="ctr"/>
            <a:r>
              <a:rPr lang="en-US" sz="1200" dirty="0" smtClean="0"/>
              <a:t>by geography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65459" y="1141987"/>
            <a:ext cx="9141092" cy="4911894"/>
            <a:chOff x="865459" y="1141987"/>
            <a:chExt cx="9141092" cy="49118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2512" y="3374105"/>
              <a:ext cx="1914645" cy="2393307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865459" y="1141987"/>
              <a:ext cx="9141092" cy="4911894"/>
              <a:chOff x="865459" y="1141987"/>
              <a:chExt cx="9141092" cy="4911894"/>
            </a:xfrm>
          </p:grpSpPr>
          <p:pic>
            <p:nvPicPr>
              <p:cNvPr id="8" name="Content Placeholder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40568" y="1141987"/>
                <a:ext cx="8465983" cy="2103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1234" y="3309863"/>
                <a:ext cx="1829344" cy="274401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459" y="3535001"/>
                <a:ext cx="3453592" cy="19455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72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4712" y="1187607"/>
            <a:ext cx="6503019" cy="494620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51646" y="2124247"/>
            <a:ext cx="2203066" cy="25683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>
                <a:latin typeface="Arial" charset="0"/>
              </a:rPr>
              <a:t> House complex input/output optics</a:t>
            </a:r>
          </a:p>
          <a:p>
            <a:endParaRPr lang="en-US" sz="16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>
                <a:latin typeface="Arial" charset="0"/>
              </a:rPr>
              <a:t> 2.1m Ø x 2m </a:t>
            </a:r>
            <a:r>
              <a:rPr lang="en-US" sz="1600" dirty="0" smtClean="0">
                <a:latin typeface="Arial" charset="0"/>
              </a:rPr>
              <a:t>W</a:t>
            </a:r>
            <a:endParaRPr lang="en-US" sz="1600" dirty="0">
              <a:latin typeface="Arial" charset="0"/>
            </a:endParaRPr>
          </a:p>
          <a:p>
            <a:endParaRPr lang="en-US" sz="16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>
                <a:latin typeface="Arial" charset="0"/>
              </a:rPr>
              <a:t> More than 70% of area </a:t>
            </a:r>
            <a:r>
              <a:rPr lang="en-US" sz="1600" dirty="0" smtClean="0">
                <a:latin typeface="Arial" charset="0"/>
              </a:rPr>
              <a:t>are </a:t>
            </a:r>
            <a:r>
              <a:rPr lang="en-US" sz="1600" dirty="0">
                <a:latin typeface="Arial" charset="0"/>
              </a:rPr>
              <a:t>removable access </a:t>
            </a:r>
            <a:r>
              <a:rPr lang="en-US" sz="1600" dirty="0" smtClean="0">
                <a:latin typeface="Arial" charset="0"/>
              </a:rPr>
              <a:t>doors</a:t>
            </a:r>
          </a:p>
          <a:p>
            <a:endParaRPr lang="en-US" sz="1600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O-ring seals</a:t>
            </a:r>
            <a:endParaRPr lang="en-US" sz="1600" dirty="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29292" y="412420"/>
            <a:ext cx="4968659" cy="464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tx2"/>
                </a:solidFill>
                <a:latin typeface="Helvetica" charset="0"/>
              </a:rPr>
              <a:t>HAM Chambers</a:t>
            </a:r>
            <a:endParaRPr lang="en-US" sz="3600" i="1" dirty="0">
              <a:solidFill>
                <a:schemeClr val="tx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1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45995" y="1216167"/>
            <a:ext cx="9553870" cy="5531618"/>
            <a:chOff x="1050588" y="1143001"/>
            <a:chExt cx="9759326" cy="5714999"/>
          </a:xfrm>
        </p:grpSpPr>
        <p:grpSp>
          <p:nvGrpSpPr>
            <p:cNvPr id="4" name="Group 3"/>
            <p:cNvGrpSpPr/>
            <p:nvPr/>
          </p:nvGrpSpPr>
          <p:grpSpPr>
            <a:xfrm>
              <a:off x="1524001" y="1143001"/>
              <a:ext cx="9143999" cy="5714999"/>
              <a:chOff x="1524001" y="1143001"/>
              <a:chExt cx="9143999" cy="5714999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255680" y="2819400"/>
                <a:ext cx="5412320" cy="403860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</p:pic>
          <p:pic>
            <p:nvPicPr>
              <p:cNvPr id="13414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1" y="1143001"/>
                <a:ext cx="4492834" cy="304799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</p:pic>
        </p:grp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6161714" y="1143001"/>
              <a:ext cx="4648200" cy="156966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en-US" sz="1600" dirty="0">
                  <a:latin typeface="Arial" charset="0"/>
                </a:rPr>
                <a:t> 2.8m </a:t>
              </a:r>
              <a:r>
                <a:rPr lang="en-US" sz="1600" dirty="0" err="1">
                  <a:latin typeface="Arial" charset="0"/>
                </a:rPr>
                <a:t>Ø</a:t>
              </a:r>
              <a:r>
                <a:rPr lang="en-US" sz="1600" dirty="0">
                  <a:latin typeface="Arial" charset="0"/>
                </a:rPr>
                <a:t> x 5.5m h for large cavity optics</a:t>
              </a:r>
            </a:p>
            <a:p>
              <a:pPr>
                <a:buFontTx/>
                <a:buChar char="•"/>
              </a:pPr>
              <a:r>
                <a:rPr lang="en-US" sz="1600" dirty="0">
                  <a:latin typeface="Arial" charset="0"/>
                </a:rPr>
                <a:t> Upper third is a removable dome</a:t>
              </a:r>
            </a:p>
            <a:p>
              <a:pPr>
                <a:buFontTx/>
                <a:buChar char="•"/>
              </a:pPr>
              <a:r>
                <a:rPr lang="en-US" sz="1600" dirty="0">
                  <a:latin typeface="Arial" charset="0"/>
                </a:rPr>
                <a:t> Thin (10-15mm) 304L SS shell with welded stiffeners, F&amp;D heads </a:t>
              </a:r>
            </a:p>
            <a:p>
              <a:pPr>
                <a:buFontTx/>
                <a:buChar char="•"/>
              </a:pPr>
              <a:r>
                <a:rPr lang="en-US" sz="1600" dirty="0">
                  <a:latin typeface="Arial" charset="0"/>
                </a:rPr>
                <a:t> Combination of GTAW and plasma welding</a:t>
              </a:r>
            </a:p>
            <a:p>
              <a:pPr>
                <a:buFontTx/>
                <a:buChar char="•"/>
              </a:pPr>
              <a:r>
                <a:rPr lang="en-US" sz="1600" dirty="0">
                  <a:latin typeface="Arial" charset="0"/>
                </a:rPr>
                <a:t> Major weldments </a:t>
              </a:r>
              <a:r>
                <a:rPr lang="en-US" sz="1600" dirty="0" smtClean="0">
                  <a:latin typeface="Arial" charset="0"/>
                </a:rPr>
                <a:t>were stress-relieved </a:t>
              </a:r>
              <a:endParaRPr lang="en-US" sz="1600" dirty="0">
                <a:latin typeface="Arial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050588" y="4413151"/>
              <a:ext cx="3731680" cy="230832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en-US" sz="1600" dirty="0">
                  <a:latin typeface="Arial" charset="0"/>
                </a:rPr>
                <a:t> Ports &lt; 35cm </a:t>
              </a:r>
              <a:r>
                <a:rPr lang="en-US" sz="1600" dirty="0" err="1">
                  <a:latin typeface="Arial" charset="0"/>
                </a:rPr>
                <a:t>Ø</a:t>
              </a:r>
              <a:r>
                <a:rPr lang="en-US" sz="1600" dirty="0">
                  <a:latin typeface="Arial" charset="0"/>
                </a:rPr>
                <a:t>: </a:t>
              </a:r>
              <a:r>
                <a:rPr lang="en-US" sz="1600" dirty="0" err="1">
                  <a:latin typeface="Arial" charset="0"/>
                </a:rPr>
                <a:t>ConFlat</a:t>
              </a:r>
              <a:r>
                <a:rPr lang="en-US" sz="1600" baseline="30000" dirty="0" err="1">
                  <a:latin typeface="Arial" charset="0"/>
                </a:rPr>
                <a:t>TM</a:t>
              </a:r>
              <a:endParaRPr lang="en-US" sz="1600" baseline="30000" dirty="0">
                <a:latin typeface="Arial" charset="0"/>
              </a:endParaRPr>
            </a:p>
            <a:p>
              <a:pPr>
                <a:buFontTx/>
                <a:buChar char="•"/>
              </a:pPr>
              <a:r>
                <a:rPr lang="en-US" sz="1600" dirty="0">
                  <a:latin typeface="Arial" charset="0"/>
                </a:rPr>
                <a:t> Ports &gt; 35cm </a:t>
              </a:r>
              <a:r>
                <a:rPr lang="en-US" sz="1600" dirty="0" err="1">
                  <a:latin typeface="Arial" charset="0"/>
                </a:rPr>
                <a:t>Ø</a:t>
              </a:r>
              <a:r>
                <a:rPr lang="en-US" sz="1600" dirty="0">
                  <a:latin typeface="Arial" charset="0"/>
                </a:rPr>
                <a:t>: </a:t>
              </a:r>
              <a:r>
                <a:rPr lang="en-US" sz="1600" dirty="0">
                  <a:solidFill>
                    <a:srgbClr val="FF0000"/>
                  </a:solidFill>
                  <a:latin typeface="Arial" charset="0"/>
                </a:rPr>
                <a:t>Dual O-ring</a:t>
              </a:r>
            </a:p>
            <a:p>
              <a:pPr lvl="1">
                <a:buFontTx/>
                <a:buChar char="•"/>
              </a:pPr>
              <a:r>
                <a:rPr lang="en-US" sz="1600" dirty="0">
                  <a:latin typeface="Arial" charset="0"/>
                </a:rPr>
                <a:t> Treated Viton elastomer</a:t>
              </a:r>
            </a:p>
            <a:p>
              <a:pPr lvl="1">
                <a:buFontTx/>
                <a:buChar char="•"/>
              </a:pPr>
              <a:r>
                <a:rPr lang="en-US" sz="1600" dirty="0">
                  <a:latin typeface="Arial" charset="0"/>
                </a:rPr>
                <a:t> DRY (no grease) </a:t>
              </a:r>
            </a:p>
            <a:p>
              <a:pPr lvl="1">
                <a:buFontTx/>
                <a:buChar char="•"/>
              </a:pPr>
              <a:r>
                <a:rPr lang="en-US" sz="1600" dirty="0">
                  <a:latin typeface="Arial" charset="0"/>
                </a:rPr>
                <a:t> Isolated pumped annulus between inner and outer seal</a:t>
              </a:r>
            </a:p>
            <a:p>
              <a:pPr lvl="1">
                <a:buFontTx/>
                <a:buChar char="•"/>
              </a:pPr>
              <a:r>
                <a:rPr lang="en-US" sz="1600" dirty="0">
                  <a:latin typeface="Arial" charset="0"/>
                </a:rPr>
                <a:t> Permeation and damage tolerant</a:t>
              </a:r>
            </a:p>
            <a:p>
              <a:pPr>
                <a:buFontTx/>
                <a:buChar char="•"/>
              </a:pPr>
              <a:endParaRPr lang="en-US" sz="1600" dirty="0">
                <a:latin typeface="Arial" charset="0"/>
              </a:endParaRPr>
            </a:p>
            <a:p>
              <a:pPr>
                <a:buFontTx/>
                <a:buChar char="•"/>
              </a:pPr>
              <a:endParaRPr lang="en-US" sz="1600" dirty="0">
                <a:latin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5736" y="285226"/>
            <a:ext cx="1009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tx2"/>
                </a:solidFill>
              </a:rPr>
              <a:t>BSC chamber manufacture</a:t>
            </a:r>
            <a:endParaRPr lang="en-US" sz="3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4700" y="3559263"/>
            <a:ext cx="4940738" cy="25853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Dual </a:t>
            </a:r>
            <a:r>
              <a:rPr lang="en-US" dirty="0" err="1" smtClean="0">
                <a:latin typeface="Arial" charset="0"/>
              </a:rPr>
              <a:t>o-ring</a:t>
            </a:r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Pumped annulus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Vacuum maintained by </a:t>
            </a:r>
            <a:r>
              <a:rPr lang="en-US" i="1" dirty="0" smtClean="0">
                <a:solidFill>
                  <a:schemeClr val="tx2"/>
                </a:solidFill>
                <a:latin typeface="Arial" charset="0"/>
              </a:rPr>
              <a:t>ion pump </a:t>
            </a:r>
            <a:r>
              <a:rPr lang="en-US" dirty="0" smtClean="0">
                <a:latin typeface="Arial" charset="0"/>
              </a:rPr>
              <a:t>(which is unusual….no vibration)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Independent </a:t>
            </a:r>
            <a:r>
              <a:rPr lang="en-US" dirty="0">
                <a:latin typeface="Arial" charset="0"/>
              </a:rPr>
              <a:t>of main </a:t>
            </a:r>
            <a:r>
              <a:rPr lang="en-US" dirty="0" smtClean="0">
                <a:latin typeface="Arial" charset="0"/>
              </a:rPr>
              <a:t>volume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Gate valve disk also dual </a:t>
            </a:r>
            <a:r>
              <a:rPr lang="en-US" dirty="0" err="1" smtClean="0">
                <a:latin typeface="Arial" charset="0"/>
              </a:rPr>
              <a:t>o-ring</a:t>
            </a:r>
            <a:r>
              <a:rPr lang="en-US" dirty="0" smtClean="0">
                <a:latin typeface="Arial" charset="0"/>
              </a:rPr>
              <a:t> 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Seal </a:t>
            </a:r>
            <a:r>
              <a:rPr lang="en-US" dirty="0">
                <a:latin typeface="Arial" charset="0"/>
              </a:rPr>
              <a:t>faces single-point machined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“</a:t>
            </a:r>
            <a:r>
              <a:rPr lang="en-US" dirty="0" err="1" smtClean="0">
                <a:latin typeface="Arial" charset="0"/>
              </a:rPr>
              <a:t>Fluorel</a:t>
            </a:r>
            <a:r>
              <a:rPr lang="en-US" dirty="0" smtClean="0">
                <a:latin typeface="Arial" charset="0"/>
              </a:rPr>
              <a:t>” </a:t>
            </a:r>
            <a:r>
              <a:rPr lang="en-US" dirty="0" err="1" smtClean="0">
                <a:latin typeface="Arial" charset="0"/>
              </a:rPr>
              <a:t>o-rings</a:t>
            </a:r>
            <a:r>
              <a:rPr lang="en-US" dirty="0" smtClean="0">
                <a:latin typeface="Arial" charset="0"/>
              </a:rPr>
              <a:t>, pre-processed</a:t>
            </a:r>
          </a:p>
          <a:p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792"/>
          <a:stretch/>
        </p:blipFill>
        <p:spPr>
          <a:xfrm>
            <a:off x="6172200" y="1011238"/>
            <a:ext cx="4265354" cy="208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438" y="3164938"/>
            <a:ext cx="4576762" cy="337397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9144000" y="1981200"/>
            <a:ext cx="838200" cy="74908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elvetic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78983" y="243900"/>
            <a:ext cx="7471787" cy="6947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smtClean="0">
                <a:solidFill>
                  <a:schemeClr val="tx2"/>
                </a:solidFill>
              </a:rPr>
              <a:t>Differentially pumped flanges </a:t>
            </a:r>
            <a:endParaRPr lang="en-US" sz="3600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402" y="1406769"/>
            <a:ext cx="58807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metal sealed flanges would be impractical for </a:t>
            </a:r>
          </a:p>
          <a:p>
            <a:r>
              <a:rPr lang="en-US" dirty="0" smtClean="0"/>
              <a:t>the chambers seals, so </a:t>
            </a:r>
            <a:r>
              <a:rPr lang="en-US" dirty="0" err="1" smtClean="0"/>
              <a:t>o-ring</a:t>
            </a:r>
            <a:r>
              <a:rPr lang="en-US" dirty="0" smtClean="0"/>
              <a:t> seals were used. To reduce permeation, differential seals were specified. You can also see these in use on the 40m system at Caltech, just look for the </a:t>
            </a:r>
            <a:r>
              <a:rPr lang="en-US" dirty="0" err="1" smtClean="0"/>
              <a:t>pumpout</a:t>
            </a:r>
            <a:r>
              <a:rPr lang="en-US" dirty="0" smtClean="0"/>
              <a:t> tubes when you are on the tour.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1372" y="357135"/>
            <a:ext cx="9652000" cy="533400"/>
          </a:xfrm>
        </p:spPr>
        <p:txBody>
          <a:bodyPr/>
          <a:lstStyle/>
          <a:p>
            <a:r>
              <a:rPr lang="en-US" sz="3600" dirty="0" smtClean="0"/>
              <a:t>Chamber </a:t>
            </a:r>
            <a:r>
              <a:rPr lang="en-US" sz="3600" smtClean="0"/>
              <a:t>installation circa 1997</a:t>
            </a:r>
            <a:endParaRPr lang="en-US" sz="3600" dirty="0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52289" y="1430450"/>
            <a:ext cx="6108971" cy="1325722"/>
          </a:xfrm>
        </p:spPr>
        <p:txBody>
          <a:bodyPr/>
          <a:lstStyle/>
          <a:p>
            <a:r>
              <a:rPr lang="en-US" sz="2000" dirty="0">
                <a:latin typeface="Helvetica" charset="0"/>
              </a:rPr>
              <a:t>Fabricated and cleaned off-site</a:t>
            </a:r>
          </a:p>
          <a:p>
            <a:r>
              <a:rPr lang="en-US" sz="2000" dirty="0">
                <a:latin typeface="Helvetica" charset="0"/>
              </a:rPr>
              <a:t>Delivered in sealed </a:t>
            </a:r>
            <a:r>
              <a:rPr lang="en-US" sz="2000" dirty="0" smtClean="0">
                <a:latin typeface="Helvetica" charset="0"/>
              </a:rPr>
              <a:t>condition for installation</a:t>
            </a:r>
          </a:p>
        </p:txBody>
      </p:sp>
      <p:pic>
        <p:nvPicPr>
          <p:cNvPr id="46086" name="Picture 4" descr="BSCDelive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9" b="11723"/>
          <a:stretch>
            <a:fillRect/>
          </a:stretch>
        </p:blipFill>
        <p:spPr bwMode="auto">
          <a:xfrm>
            <a:off x="1326979" y="1294261"/>
            <a:ext cx="418020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" descr="pre-Install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51" y="2756172"/>
            <a:ext cx="4947658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_Bake_Blank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67" y="1312727"/>
            <a:ext cx="5767163" cy="461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780488" y="268430"/>
            <a:ext cx="10193323" cy="722355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Chamber Bakeout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692" y="1899138"/>
            <a:ext cx="289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Conventional bakeout using heater blankets and heat tracing. 150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576" y="502417"/>
            <a:ext cx="11383584" cy="57275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Mobile clean-rooms are used for </a:t>
            </a:r>
            <a:br>
              <a:rPr lang="en-US" sz="3200" dirty="0" smtClean="0"/>
            </a:br>
            <a:r>
              <a:rPr lang="en-US" sz="3200" dirty="0" smtClean="0"/>
              <a:t>contamination (particulate) control</a:t>
            </a:r>
            <a:endParaRPr lang="en-US" sz="3200" dirty="0"/>
          </a:p>
        </p:txBody>
      </p:sp>
      <p:pic>
        <p:nvPicPr>
          <p:cNvPr id="51206" name="Picture 5" descr="HAMAcc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7432" y="1618966"/>
            <a:ext cx="5968728" cy="447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6" descr="HAMDoor"/>
          <p:cNvPicPr>
            <a:picLocks noChangeAspect="1" noChangeArrowheads="1"/>
          </p:cNvPicPr>
          <p:nvPr/>
        </p:nvPicPr>
        <p:blipFill>
          <a:blip r:embed="rId3"/>
          <a:srcRect b="18750"/>
          <a:stretch>
            <a:fillRect/>
          </a:stretch>
        </p:blipFill>
        <p:spPr bwMode="auto">
          <a:xfrm>
            <a:off x="1118357" y="1618965"/>
            <a:ext cx="4134165" cy="447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57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8603" y="231111"/>
            <a:ext cx="8753762" cy="643095"/>
          </a:xfrm>
          <a:noFill/>
        </p:spPr>
        <p:txBody>
          <a:bodyPr>
            <a:noAutofit/>
          </a:bodyPr>
          <a:lstStyle/>
          <a:p>
            <a:r>
              <a:rPr lang="en-US" sz="3600" dirty="0" smtClean="0"/>
              <a:t>Internal Equipment Installation</a:t>
            </a:r>
            <a:endParaRPr lang="en-US" sz="3600" dirty="0">
              <a:solidFill>
                <a:srgbClr val="FF3300"/>
              </a:solidFill>
            </a:endParaRPr>
          </a:p>
        </p:txBody>
      </p:sp>
      <p:pic>
        <p:nvPicPr>
          <p:cNvPr id="53253" name="Picture 3" descr="FMinstall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8351" y="1354712"/>
            <a:ext cx="299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887" y="1623486"/>
            <a:ext cx="2082023" cy="312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21515" r="13547"/>
          <a:stretch>
            <a:fillRect/>
          </a:stretch>
        </p:blipFill>
        <p:spPr bwMode="auto">
          <a:xfrm>
            <a:off x="1515898" y="4210506"/>
            <a:ext cx="2328863" cy="238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880" y="1354712"/>
            <a:ext cx="299323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16589" y="6076545"/>
            <a:ext cx="69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Strict part cleanliness and cleanroom techniques are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arry\Documents\LIGO-India\Photos\2013_02_07\Gerry's Retirement Presentation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31" y="1284606"/>
            <a:ext cx="3345489" cy="50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692" y="1828799"/>
            <a:ext cx="4311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approximately 17 large gate valves at each LIGO installation. These valves have a clear opening diameter of 44 or 48 inches depending on their location in the system. They were made in California by GNB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0084" y="2211565"/>
            <a:ext cx="3426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Valves are actuated by either a mechanical (screw drive) or pneumatic servo. A valve cycle takes about 4 minutes.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1692" y="4383346"/>
            <a:ext cx="404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bonnet plate and valve disk </a:t>
            </a:r>
          </a:p>
          <a:p>
            <a:pPr algn="ctr"/>
            <a:r>
              <a:rPr lang="en-US" dirty="0" smtClean="0"/>
              <a:t>have dual </a:t>
            </a:r>
            <a:r>
              <a:rPr lang="en-US" dirty="0" err="1" smtClean="0"/>
              <a:t>o-ring</a:t>
            </a:r>
            <a:r>
              <a:rPr lang="en-US" dirty="0" smtClean="0"/>
              <a:t>, differentially pumped seals. A 60 l/s ion pump maintains the differential volume. 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28603" y="231111"/>
            <a:ext cx="8753762" cy="64309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sz="3600" kern="0" dirty="0" smtClean="0"/>
              <a:t>Large Gate Valves</a:t>
            </a:r>
            <a:endParaRPr lang="en-US" sz="3600" kern="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745" y="1848060"/>
            <a:ext cx="3679369" cy="3326841"/>
          </a:xfrm>
        </p:spPr>
        <p:txBody>
          <a:bodyPr/>
          <a:lstStyle/>
          <a:p>
            <a:r>
              <a:rPr lang="en-US" sz="2000" dirty="0"/>
              <a:t>44” &amp; 48”  ID gate </a:t>
            </a:r>
            <a:br>
              <a:rPr lang="en-US" sz="2000" dirty="0"/>
            </a:br>
            <a:r>
              <a:rPr lang="en-US" sz="2000" dirty="0"/>
              <a:t>valves </a:t>
            </a:r>
            <a:r>
              <a:rPr lang="en-US" sz="2000" dirty="0" smtClean="0"/>
              <a:t>used to </a:t>
            </a:r>
            <a:r>
              <a:rPr lang="en-US" sz="2000" dirty="0"/>
              <a:t>isolate</a:t>
            </a:r>
            <a:br>
              <a:rPr lang="en-US" sz="2000" dirty="0"/>
            </a:br>
            <a:r>
              <a:rPr lang="en-US" sz="2000" dirty="0" err="1"/>
              <a:t>beamtubes</a:t>
            </a:r>
            <a:r>
              <a:rPr lang="en-US" sz="2000" dirty="0" smtClean="0"/>
              <a:t>, </a:t>
            </a:r>
            <a:r>
              <a:rPr lang="en-US" sz="2000" dirty="0"/>
              <a:t>LN2 traps</a:t>
            </a:r>
          </a:p>
          <a:p>
            <a:r>
              <a:rPr lang="en-US" sz="2000" dirty="0"/>
              <a:t>Double </a:t>
            </a:r>
            <a:r>
              <a:rPr lang="en-US" sz="2000" dirty="0" err="1" smtClean="0"/>
              <a:t>o-ring</a:t>
            </a:r>
            <a:r>
              <a:rPr lang="en-US" sz="2000" dirty="0" smtClean="0"/>
              <a:t> </a:t>
            </a:r>
            <a:r>
              <a:rPr lang="en-US" sz="2000" dirty="0"/>
              <a:t>gates &amp; bonnet seals with pumped </a:t>
            </a:r>
            <a:r>
              <a:rPr lang="en-US" sz="2000" dirty="0" smtClean="0"/>
              <a:t>annulus</a:t>
            </a:r>
            <a:endParaRPr lang="en-US" sz="2000" dirty="0"/>
          </a:p>
          <a:p>
            <a:r>
              <a:rPr lang="en-US" sz="2000" dirty="0"/>
              <a:t>Two actuator </a:t>
            </a:r>
            <a:r>
              <a:rPr lang="en-US" sz="2000" dirty="0" smtClean="0"/>
              <a:t>varieties </a:t>
            </a:r>
            <a:r>
              <a:rPr lang="en-US" sz="2000" i="1" dirty="0"/>
              <a:t>electric</a:t>
            </a:r>
            <a:r>
              <a:rPr lang="en-US" sz="2000" dirty="0"/>
              <a:t> (</a:t>
            </a:r>
            <a:r>
              <a:rPr lang="en-US" sz="2000" dirty="0" err="1"/>
              <a:t>ballscrew</a:t>
            </a:r>
            <a:r>
              <a:rPr lang="en-US" sz="2000" dirty="0"/>
              <a:t>) and </a:t>
            </a:r>
            <a:r>
              <a:rPr lang="en-US" sz="2000" i="1" dirty="0"/>
              <a:t>pneumatic </a:t>
            </a:r>
            <a:r>
              <a:rPr lang="en-US" sz="2000" dirty="0"/>
              <a:t>(cylinder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48134" name="Picture 4" descr="Val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2476" y="1211264"/>
            <a:ext cx="6105525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991807" y="334965"/>
            <a:ext cx="9652000" cy="5334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sz="3600" kern="0" dirty="0" smtClean="0"/>
              <a:t>Large Gate Valve with bonnet open</a:t>
            </a:r>
            <a:endParaRPr lang="en-US" sz="3600" kern="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4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383" y="397329"/>
            <a:ext cx="6117213" cy="533400"/>
          </a:xfrm>
        </p:spPr>
        <p:txBody>
          <a:bodyPr/>
          <a:lstStyle/>
          <a:p>
            <a:r>
              <a:rPr lang="en-US" sz="3600" dirty="0" smtClean="0"/>
              <a:t>Pumping Systems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3352966" cy="2680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160" y="1199855"/>
            <a:ext cx="2616761" cy="3922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954" y="4371278"/>
            <a:ext cx="3915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Roughing pumps and Roots blowers (background), also visible is backfill equipment -50 C dew point air dryer, + oil-free compressor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41668" y="5081678"/>
            <a:ext cx="2624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2500 l/s ion pumps </a:t>
            </a:r>
          </a:p>
          <a:p>
            <a:pPr algn="ctr"/>
            <a:r>
              <a:rPr lang="en-US" dirty="0" smtClean="0"/>
              <a:t>(16.5” </a:t>
            </a:r>
            <a:r>
              <a:rPr lang="en-US" dirty="0" err="1" smtClean="0"/>
              <a:t>Conflat</a:t>
            </a:r>
            <a:r>
              <a:rPr lang="en-US" dirty="0" smtClean="0"/>
              <a:t> flange) with Ta “Noble Diode” Cathode</a:t>
            </a:r>
            <a:endParaRPr lang="en-US" dirty="0"/>
          </a:p>
        </p:txBody>
      </p:sp>
      <p:pic>
        <p:nvPicPr>
          <p:cNvPr id="8" name="Picture 7" descr="http://www.ligo.caltech.edu/~gallery/facilities_construction/bakeout/lho_pix/mvc-015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56" y="1611808"/>
            <a:ext cx="3431117" cy="34328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008695" y="5081678"/>
            <a:ext cx="262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Maglev </a:t>
            </a:r>
            <a:r>
              <a:rPr lang="en-US" dirty="0" err="1" smtClean="0"/>
              <a:t>Turbopumps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007392" y="5608066"/>
            <a:ext cx="7634276" cy="923330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Roughing and </a:t>
            </a:r>
            <a:r>
              <a:rPr lang="en-US" dirty="0" err="1">
                <a:solidFill>
                  <a:schemeClr val="tx2"/>
                </a:solidFill>
              </a:rPr>
              <a:t>t</a:t>
            </a:r>
            <a:r>
              <a:rPr lang="en-US" dirty="0" err="1" smtClean="0">
                <a:solidFill>
                  <a:schemeClr val="tx2"/>
                </a:solidFill>
              </a:rPr>
              <a:t>urbopumps</a:t>
            </a:r>
            <a:r>
              <a:rPr lang="en-US" dirty="0" smtClean="0">
                <a:solidFill>
                  <a:schemeClr val="tx2"/>
                </a:solidFill>
              </a:rPr>
              <a:t> are used for evacuation and achieving initial high vacuum in chambers. Ion pumps control H2 partial pressure. Getter pumps are being evaluated as well 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906" y="363976"/>
            <a:ext cx="9652000" cy="533400"/>
          </a:xfrm>
        </p:spPr>
        <p:txBody>
          <a:bodyPr/>
          <a:lstStyle/>
          <a:p>
            <a:r>
              <a:rPr lang="en-US" sz="3600" dirty="0" smtClean="0"/>
              <a:t>LIGO Project Timeline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47" y="1459149"/>
            <a:ext cx="10689669" cy="3871608"/>
          </a:xfrm>
        </p:spPr>
        <p:txBody>
          <a:bodyPr>
            <a:normAutofit/>
          </a:bodyPr>
          <a:lstStyle/>
          <a:p>
            <a:r>
              <a:rPr lang="en-US" u="sng" dirty="0" smtClean="0"/>
              <a:t>1980s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LIGO 40m (1% scale) interferometer constructed at CIT (we will tour this facility later)</a:t>
            </a:r>
          </a:p>
          <a:p>
            <a:r>
              <a:rPr lang="en-US" u="sng" dirty="0" smtClean="0"/>
              <a:t>1990s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Funding from NSF, LIGO Hanford (94) and </a:t>
            </a:r>
            <a:r>
              <a:rPr lang="en-US" sz="1400" dirty="0" err="1" smtClean="0">
                <a:solidFill>
                  <a:schemeClr val="tx2"/>
                </a:solidFill>
              </a:rPr>
              <a:t>Ligo</a:t>
            </a:r>
            <a:r>
              <a:rPr lang="en-US" sz="1400" dirty="0" smtClean="0">
                <a:solidFill>
                  <a:schemeClr val="tx2"/>
                </a:solidFill>
              </a:rPr>
              <a:t> Livingston (95) construction begins</a:t>
            </a:r>
          </a:p>
          <a:p>
            <a:r>
              <a:rPr lang="en-US" u="sng" dirty="0" smtClean="0"/>
              <a:t>2000s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LIGO operational</a:t>
            </a:r>
          </a:p>
          <a:p>
            <a:r>
              <a:rPr lang="en-US" u="sng" dirty="0" smtClean="0"/>
              <a:t>2010-2015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LIGO offline for Advanced LIGO sensitivity upgrade </a:t>
            </a:r>
          </a:p>
          <a:p>
            <a:r>
              <a:rPr lang="en-US" u="sng" dirty="0" smtClean="0"/>
              <a:t>2016-present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A-LIGO operational, historic 1</a:t>
            </a:r>
            <a:r>
              <a:rPr lang="en-US" sz="1400" baseline="30000" dirty="0" smtClean="0">
                <a:solidFill>
                  <a:schemeClr val="tx2"/>
                </a:solidFill>
              </a:rPr>
              <a:t>st</a:t>
            </a:r>
            <a:r>
              <a:rPr lang="en-US" sz="1400" dirty="0" smtClean="0">
                <a:solidFill>
                  <a:schemeClr val="tx2"/>
                </a:solidFill>
              </a:rPr>
              <a:t> observation of a GW event occurs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147" y="5741421"/>
            <a:ext cx="10769706" cy="46166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LIGO vacuum systems have now been in service for 20 years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2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95" y="253614"/>
            <a:ext cx="10515600" cy="601314"/>
          </a:xfrm>
        </p:spPr>
        <p:txBody>
          <a:bodyPr>
            <a:noAutofit/>
          </a:bodyPr>
          <a:lstStyle/>
          <a:p>
            <a:r>
              <a:rPr lang="en-US" sz="3600" dirty="0" smtClean="0"/>
              <a:t>Elephant in the room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91" y="1449517"/>
            <a:ext cx="6355539" cy="4766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4301" y="1523110"/>
            <a:ext cx="4492511" cy="203132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The LIGO </a:t>
            </a:r>
            <a:r>
              <a:rPr lang="en-US" dirty="0" err="1" smtClean="0">
                <a:solidFill>
                  <a:schemeClr val="tx2"/>
                </a:solidFill>
              </a:rPr>
              <a:t>beamtubes</a:t>
            </a:r>
            <a:r>
              <a:rPr lang="en-US" dirty="0" smtClean="0">
                <a:solidFill>
                  <a:schemeClr val="tx2"/>
                </a:solidFill>
              </a:rPr>
              <a:t> are bounded by gate valves and coaxial 10</a:t>
            </a:r>
            <a:r>
              <a:rPr lang="en-US" baseline="30000" dirty="0" smtClean="0">
                <a:solidFill>
                  <a:schemeClr val="tx2"/>
                </a:solidFill>
              </a:rPr>
              <a:t>5</a:t>
            </a:r>
            <a:r>
              <a:rPr lang="en-US" dirty="0" smtClean="0">
                <a:solidFill>
                  <a:schemeClr val="tx2"/>
                </a:solidFill>
              </a:rPr>
              <a:t> liter/second </a:t>
            </a:r>
            <a:r>
              <a:rPr lang="en-US" dirty="0" err="1" smtClean="0">
                <a:solidFill>
                  <a:schemeClr val="tx2"/>
                </a:solidFill>
              </a:rPr>
              <a:t>cryotraps</a:t>
            </a:r>
            <a:r>
              <a:rPr lang="en-US" dirty="0" smtClean="0">
                <a:solidFill>
                  <a:schemeClr val="tx2"/>
                </a:solidFill>
              </a:rPr>
              <a:t>. These traps protect the </a:t>
            </a:r>
            <a:r>
              <a:rPr lang="en-US" dirty="0" err="1" smtClean="0">
                <a:solidFill>
                  <a:schemeClr val="tx2"/>
                </a:solidFill>
              </a:rPr>
              <a:t>beamtube</a:t>
            </a:r>
            <a:r>
              <a:rPr lang="en-US" dirty="0" smtClean="0">
                <a:solidFill>
                  <a:schemeClr val="tx2"/>
                </a:solidFill>
              </a:rPr>
              <a:t> from the water loads introduced by the HAM and BSC chambers. The </a:t>
            </a:r>
            <a:r>
              <a:rPr lang="en-US" dirty="0" err="1" smtClean="0">
                <a:solidFill>
                  <a:schemeClr val="tx2"/>
                </a:solidFill>
              </a:rPr>
              <a:t>cryopumps</a:t>
            </a:r>
            <a:r>
              <a:rPr lang="en-US" dirty="0" smtClean="0">
                <a:solidFill>
                  <a:schemeClr val="tx2"/>
                </a:solidFill>
              </a:rPr>
              <a:t> have a unique design that reduces boiling noise.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92417" y="4102036"/>
            <a:ext cx="4226313" cy="1806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FF00"/>
                </a:solidFill>
              </a:rPr>
              <a:t>Special “low vibration” design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LN</a:t>
            </a:r>
            <a:r>
              <a:rPr lang="en-US" sz="1200" dirty="0" smtClean="0">
                <a:solidFill>
                  <a:srgbClr val="FFFF00"/>
                </a:solidFill>
              </a:rPr>
              <a:t>2</a:t>
            </a:r>
            <a:r>
              <a:rPr lang="en-US" sz="1400" dirty="0" smtClean="0">
                <a:solidFill>
                  <a:srgbClr val="FFFF00"/>
                </a:solidFill>
              </a:rPr>
              <a:t> reservoir suspended by compliant springs with </a:t>
            </a:r>
            <a:r>
              <a:rPr lang="en-US" sz="1400" dirty="0" err="1" smtClean="0">
                <a:solidFill>
                  <a:srgbClr val="FFFF00"/>
                </a:solidFill>
              </a:rPr>
              <a:t>Fluorel</a:t>
            </a:r>
            <a:r>
              <a:rPr lang="en-US" sz="1400" dirty="0" smtClean="0">
                <a:solidFill>
                  <a:srgbClr val="FFFF00"/>
                </a:solidFill>
              </a:rPr>
              <a:t> dampers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Dual-phase liquid delivery (horizontal vacuum-jacketed lines) maintain continuous liquid and vapor flow without slugging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Sloped “chute” introduces new liquid to reservoir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Reservoir shape &amp; free surface area designed to preclude boiling 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Continuous level control (PID with differential pressure level sensor)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Low-emissivity aluminum cold surface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Low-emissivity tube liners reduce thermal flux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Outdoor storage </a:t>
            </a:r>
            <a:r>
              <a:rPr lang="en-US" sz="2000" dirty="0" err="1" smtClean="0">
                <a:solidFill>
                  <a:srgbClr val="FFFF00"/>
                </a:solidFill>
              </a:rPr>
              <a:t>dewars</a:t>
            </a:r>
            <a:r>
              <a:rPr lang="en-US" sz="2000" dirty="0" smtClean="0">
                <a:solidFill>
                  <a:srgbClr val="FFFF00"/>
                </a:solidFill>
              </a:rPr>
              <a:t> refilled periodically by truck delivery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6215" y="4102036"/>
            <a:ext cx="4079631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Liquid nitrogen is fed from large external </a:t>
            </a:r>
            <a:r>
              <a:rPr lang="en-US" dirty="0" err="1" smtClean="0">
                <a:solidFill>
                  <a:schemeClr val="tx2"/>
                </a:solidFill>
              </a:rPr>
              <a:t>dewars</a:t>
            </a:r>
            <a:r>
              <a:rPr lang="en-US" dirty="0" smtClean="0">
                <a:solidFill>
                  <a:schemeClr val="tx2"/>
                </a:solidFill>
              </a:rPr>
              <a:t>, and transferred to pump by vacuum insulated lines.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334" y="185051"/>
            <a:ext cx="10104455" cy="727369"/>
          </a:xfrm>
        </p:spPr>
        <p:txBody>
          <a:bodyPr/>
          <a:lstStyle/>
          <a:p>
            <a:r>
              <a:rPr lang="en-US" sz="3600" dirty="0" smtClean="0"/>
              <a:t>End Station </a:t>
            </a:r>
            <a:r>
              <a:rPr lang="en-US" sz="3600" dirty="0" err="1" smtClean="0"/>
              <a:t>Cryopump</a:t>
            </a:r>
            <a:r>
              <a:rPr lang="en-US" sz="3600" dirty="0" smtClean="0"/>
              <a:t> Arrangement</a:t>
            </a:r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10219" y="1436187"/>
            <a:ext cx="8877300" cy="4910792"/>
            <a:chOff x="1562100" y="1325940"/>
            <a:chExt cx="8877300" cy="4910792"/>
          </a:xfrm>
        </p:grpSpPr>
        <p:pic>
          <p:nvPicPr>
            <p:cNvPr id="54277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65316" y="1485900"/>
              <a:ext cx="6672263" cy="411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4278" name="Text Box 5"/>
            <p:cNvSpPr txBox="1">
              <a:spLocks noChangeArrowheads="1"/>
            </p:cNvSpPr>
            <p:nvPr/>
          </p:nvSpPr>
          <p:spPr bwMode="auto">
            <a:xfrm>
              <a:off x="6858000" y="1676400"/>
              <a:ext cx="182880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4279" name="Text Box 6"/>
            <p:cNvSpPr txBox="1">
              <a:spLocks noChangeArrowheads="1"/>
            </p:cNvSpPr>
            <p:nvPr/>
          </p:nvSpPr>
          <p:spPr bwMode="auto">
            <a:xfrm>
              <a:off x="5410200" y="5867400"/>
              <a:ext cx="289560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1.2m Ø gate valves</a:t>
              </a:r>
            </a:p>
          </p:txBody>
        </p:sp>
        <p:sp>
          <p:nvSpPr>
            <p:cNvPr id="54280" name="Text Box 7"/>
            <p:cNvSpPr txBox="1">
              <a:spLocks noChangeArrowheads="1"/>
            </p:cNvSpPr>
            <p:nvPr/>
          </p:nvSpPr>
          <p:spPr bwMode="auto">
            <a:xfrm>
              <a:off x="5410200" y="1325940"/>
              <a:ext cx="2286000" cy="16158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Coaxial 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LN</a:t>
              </a:r>
              <a:r>
                <a:rPr lang="en-US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 trap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1.4e5 </a:t>
              </a:r>
              <a:r>
                <a:rPr lang="en-US" dirty="0" err="1">
                  <a:solidFill>
                    <a:schemeClr val="tx2"/>
                  </a:solidFill>
                </a:rPr>
                <a:t>l/s</a:t>
              </a:r>
              <a:r>
                <a:rPr lang="en-US" dirty="0">
                  <a:solidFill>
                    <a:schemeClr val="tx2"/>
                  </a:solidFill>
                </a:rPr>
                <a:t> (H</a:t>
              </a:r>
              <a:r>
                <a:rPr lang="en-US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O)</a:t>
              </a:r>
            </a:p>
            <a:p>
              <a:pPr algn="ctr">
                <a:spcBef>
                  <a:spcPct val="50000"/>
                </a:spcBef>
              </a:pP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8153400" y="5181600"/>
              <a:ext cx="228600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BSC chamber</a:t>
              </a: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2057400" y="1372105"/>
              <a:ext cx="3276600" cy="7848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LN</a:t>
              </a:r>
              <a:r>
                <a:rPr lang="en-US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 storage </a:t>
              </a:r>
            </a:p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(outdoors)</a:t>
              </a:r>
            </a:p>
          </p:txBody>
        </p:sp>
        <p:sp>
          <p:nvSpPr>
            <p:cNvPr id="54283" name="Line 11"/>
            <p:cNvSpPr>
              <a:spLocks noChangeShapeType="1"/>
            </p:cNvSpPr>
            <p:nvPr/>
          </p:nvSpPr>
          <p:spPr bwMode="auto">
            <a:xfrm flipV="1">
              <a:off x="6019800" y="4876800"/>
              <a:ext cx="0" cy="99060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4" name="Line 12"/>
            <p:cNvSpPr>
              <a:spLocks noChangeShapeType="1"/>
            </p:cNvSpPr>
            <p:nvPr/>
          </p:nvSpPr>
          <p:spPr bwMode="auto">
            <a:xfrm flipV="1">
              <a:off x="6629400" y="3048000"/>
              <a:ext cx="0" cy="99060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5" name="Line 13"/>
            <p:cNvSpPr>
              <a:spLocks noChangeShapeType="1"/>
            </p:cNvSpPr>
            <p:nvPr/>
          </p:nvSpPr>
          <p:spPr bwMode="auto">
            <a:xfrm flipV="1">
              <a:off x="7086600" y="4876800"/>
              <a:ext cx="0" cy="99060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7696200" y="1879937"/>
              <a:ext cx="2286000" cy="7848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ion pump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2500 </a:t>
              </a:r>
              <a:r>
                <a:rPr lang="en-US" dirty="0" err="1">
                  <a:solidFill>
                    <a:schemeClr val="tx2"/>
                  </a:solidFill>
                </a:rPr>
                <a:t>l/s</a:t>
              </a:r>
              <a:r>
                <a:rPr lang="en-US" dirty="0">
                  <a:solidFill>
                    <a:schemeClr val="tx2"/>
                  </a:solidFill>
                </a:rPr>
                <a:t> (N</a:t>
              </a:r>
              <a:r>
                <a:rPr lang="en-US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8305800" y="2895600"/>
              <a:ext cx="304800" cy="99060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562100" y="4191000"/>
              <a:ext cx="175260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solidFill>
                    <a:schemeClr val="tx2"/>
                  </a:solidFill>
                </a:rPr>
                <a:t>beamtube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 flipV="1">
              <a:off x="1828800" y="4728865"/>
              <a:ext cx="914400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00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17007"/>
            <a:ext cx="9652000" cy="533400"/>
          </a:xfrm>
        </p:spPr>
        <p:txBody>
          <a:bodyPr/>
          <a:lstStyle/>
          <a:p>
            <a:r>
              <a:rPr lang="en-US" sz="3600" dirty="0" smtClean="0"/>
              <a:t>Concrete Enclosure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787" y="1436450"/>
            <a:ext cx="5045414" cy="5045414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51" y="2178995"/>
            <a:ext cx="4749006" cy="3060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141" y="5345152"/>
            <a:ext cx="459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Enclosure is pretty </a:t>
            </a:r>
            <a:r>
              <a:rPr lang="en-US" dirty="0" err="1" smtClean="0"/>
              <a:t>spartan</a:t>
            </a:r>
            <a:r>
              <a:rPr lang="en-US" dirty="0" smtClean="0"/>
              <a:t>, minimal utilities, access doors, lighting, environmental control, etc. </a:t>
            </a:r>
          </a:p>
          <a:p>
            <a:pPr algn="ctr"/>
            <a:r>
              <a:rPr lang="en-US" dirty="0" smtClean="0"/>
              <a:t>Not a fun place to work 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545" y="432109"/>
            <a:ext cx="9603574" cy="484236"/>
          </a:xfrm>
        </p:spPr>
        <p:txBody>
          <a:bodyPr>
            <a:noAutofit/>
          </a:bodyPr>
          <a:lstStyle/>
          <a:p>
            <a:r>
              <a:rPr lang="en-US" sz="3600" dirty="0" smtClean="0"/>
              <a:t>Enclosures doing their job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2659" y="4243156"/>
            <a:ext cx="1738056" cy="2317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46" y="4248635"/>
            <a:ext cx="3419850" cy="2141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52" y="4466327"/>
            <a:ext cx="2875640" cy="2156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26" y="1403699"/>
            <a:ext cx="2297342" cy="1723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680" y="1343129"/>
            <a:ext cx="3049539" cy="2033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8840" y="4949913"/>
            <a:ext cx="163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Icy Roads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06" y="3006823"/>
            <a:ext cx="2254144" cy="1690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4050" y="3546841"/>
            <a:ext cx="327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Tumbleweeds and range fires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49" y="1363411"/>
            <a:ext cx="4279216" cy="24326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04827" y="1776918"/>
            <a:ext cx="163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Bullets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528" y="424957"/>
            <a:ext cx="10087583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Vacuum System Schematic and Gauging</a:t>
            </a:r>
            <a:endParaRPr lang="en-US" sz="4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028289" y="1338565"/>
            <a:ext cx="6874209" cy="3880206"/>
            <a:chOff x="1756835" y="1323696"/>
            <a:chExt cx="7956862" cy="5118597"/>
          </a:xfrm>
        </p:grpSpPr>
        <p:pic>
          <p:nvPicPr>
            <p:cNvPr id="4" name="Picture 3" descr="LLO_vac_scree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2844" y="1323696"/>
              <a:ext cx="6350853" cy="5118597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rot="5400000">
              <a:off x="2403343" y="3157904"/>
              <a:ext cx="1448594" cy="1588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16200000" flipH="1">
              <a:off x="2061634" y="5181600"/>
              <a:ext cx="2132012" cy="1588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756835" y="2974032"/>
              <a:ext cx="1370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4 km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6835" y="4953000"/>
              <a:ext cx="1370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50 </a:t>
              </a:r>
              <a:r>
                <a:rPr lang="en-US" dirty="0" err="1"/>
                <a:t>m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95454" y="5687122"/>
            <a:ext cx="1007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Gauging monitors pressure, </a:t>
            </a:r>
            <a:r>
              <a:rPr lang="en-US" dirty="0" err="1" smtClean="0"/>
              <a:t>cryopump</a:t>
            </a:r>
            <a:r>
              <a:rPr lang="en-US" dirty="0" smtClean="0"/>
              <a:t> levels, LN2 supply, etc. sends a text message if unusual condition occurs. Pressure monitored by cold-cathode (magnetron) gauges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24" y="3872736"/>
            <a:ext cx="3441232" cy="2580924"/>
          </a:xfrm>
          <a:prstGeom prst="rect">
            <a:avLst/>
          </a:prstGeom>
        </p:spPr>
      </p:pic>
      <p:pic>
        <p:nvPicPr>
          <p:cNvPr id="4" name="Content Placeholder 3" descr="RS23079_DSCF0406-lp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079" y="1197144"/>
            <a:ext cx="4470722" cy="2458725"/>
          </a:xfrm>
        </p:spPr>
      </p:pic>
      <p:sp>
        <p:nvSpPr>
          <p:cNvPr id="2" name="TextBox 1"/>
          <p:cNvSpPr txBox="1"/>
          <p:nvPr/>
        </p:nvSpPr>
        <p:spPr>
          <a:xfrm>
            <a:off x="1391299" y="2726716"/>
            <a:ext cx="25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mouse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latrine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51" y="4159561"/>
            <a:ext cx="25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mud dauber nest</a:t>
            </a:r>
          </a:p>
        </p:txBody>
      </p:sp>
      <p:pic>
        <p:nvPicPr>
          <p:cNvPr id="6" name="Picture 5" descr="https://alog.ligo-la.caltech.edu/aLOG/uploads/6269_20130220142126_100_1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021" y="1286651"/>
            <a:ext cx="3039614" cy="227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27241" y="1718620"/>
            <a:ext cx="3564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evacuated “</a:t>
            </a:r>
            <a:r>
              <a:rPr lang="en-US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fothering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” patch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272" y="3944676"/>
            <a:ext cx="2507437" cy="2495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265392" y="3976685"/>
            <a:ext cx="2531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pressure transient vs. distance for He injection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538447" y="438531"/>
            <a:ext cx="8946676" cy="469805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Challenges: Leaks and corrosion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8242570" y="5045412"/>
            <a:ext cx="3878094" cy="923330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Cracks and corrosion create </a:t>
            </a:r>
          </a:p>
          <a:p>
            <a:r>
              <a:rPr lang="en-US" dirty="0" smtClean="0"/>
              <a:t>~1e-6 TL/s leaks…sounds easy to find but……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E7D4-E488-3F4C-BD13-F70B7163CB7C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pic>
        <p:nvPicPr>
          <p:cNvPr id="15" name="Picture 14" descr="SS500_T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782" y="1543562"/>
            <a:ext cx="3830444" cy="23799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08" y="1685790"/>
            <a:ext cx="4162099" cy="3252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225" y="3488742"/>
            <a:ext cx="3668904" cy="27596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98062" y="4619860"/>
            <a:ext cx="2126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MSLD response degradation with distance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9525" y="3184825"/>
            <a:ext cx="2126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MSLD response test at 250m (measurement vs. model w/error bands)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1129" y="168579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500 l/s turbo for MSLD compression boost (K. Ryan)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128" y="413542"/>
            <a:ext cx="8946676" cy="469805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Challenges: Leaks and Detection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25142" y="5358524"/>
            <a:ext cx="5914417" cy="923330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 constant of system makes Helium MSLD difficult, locating a leak extremely challenging, plus “where to start”?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843" y="1287019"/>
            <a:ext cx="5250774" cy="533400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r>
              <a:rPr lang="en-US" dirty="0" smtClean="0"/>
              <a:t>GV7 sarcophagus concept</a:t>
            </a:r>
            <a:endParaRPr lang="en-US" dirty="0"/>
          </a:p>
        </p:txBody>
      </p:sp>
      <p:pic>
        <p:nvPicPr>
          <p:cNvPr id="2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4" r="3494"/>
          <a:stretch>
            <a:fillRect/>
          </a:stretch>
        </p:blipFill>
        <p:spPr>
          <a:xfrm>
            <a:off x="2941978" y="1820419"/>
            <a:ext cx="2564969" cy="2874500"/>
          </a:xfrm>
        </p:spPr>
      </p:pic>
      <p:grpSp>
        <p:nvGrpSpPr>
          <p:cNvPr id="9" name="Group 8"/>
          <p:cNvGrpSpPr/>
          <p:nvPr/>
        </p:nvGrpSpPr>
        <p:grpSpPr>
          <a:xfrm>
            <a:off x="136040" y="1499797"/>
            <a:ext cx="3489134" cy="3202248"/>
            <a:chOff x="1303357" y="1594363"/>
            <a:chExt cx="5646172" cy="4818410"/>
          </a:xfrm>
        </p:grpSpPr>
        <p:grpSp>
          <p:nvGrpSpPr>
            <p:cNvPr id="18" name="Group 17"/>
            <p:cNvGrpSpPr/>
            <p:nvPr/>
          </p:nvGrpSpPr>
          <p:grpSpPr>
            <a:xfrm>
              <a:off x="1303357" y="1842344"/>
              <a:ext cx="4785917" cy="4570429"/>
              <a:chOff x="2156089" y="1720840"/>
              <a:chExt cx="4785917" cy="457042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6089" y="1720840"/>
                <a:ext cx="4785917" cy="4570429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>
                <a:endCxn id="16" idx="1"/>
              </p:cNvCxnSpPr>
              <p:nvPr/>
            </p:nvCxnSpPr>
            <p:spPr>
              <a:xfrm flipV="1">
                <a:off x="3507338" y="4543882"/>
                <a:ext cx="2104402" cy="7759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611740" y="4312326"/>
                <a:ext cx="1174037" cy="463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366FF"/>
                    </a:solidFill>
                  </a:rPr>
                  <a:t>SEAL</a:t>
                </a:r>
              </a:p>
            </p:txBody>
          </p:sp>
        </p:grpSp>
        <p:sp>
          <p:nvSpPr>
            <p:cNvPr id="12" name="Cloud 11"/>
            <p:cNvSpPr/>
            <p:nvPr/>
          </p:nvSpPr>
          <p:spPr>
            <a:xfrm>
              <a:off x="2010522" y="1594363"/>
              <a:ext cx="3126283" cy="3148612"/>
            </a:xfrm>
            <a:prstGeom prst="cloud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754878" y="3937249"/>
              <a:ext cx="3194651" cy="13263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71064" y="364479"/>
            <a:ext cx="1008758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sz="3600" kern="0" dirty="0" smtClean="0"/>
              <a:t>Challenges: Valve bonnet leak</a:t>
            </a:r>
            <a:endParaRPr lang="en-US" sz="36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870447" y="5457709"/>
            <a:ext cx="10277490" cy="1200329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There is no mechanism to vent a beam tube, repair a valve and </a:t>
            </a:r>
            <a:r>
              <a:rPr lang="en-US" dirty="0" err="1" smtClean="0"/>
              <a:t>rebake</a:t>
            </a:r>
            <a:r>
              <a:rPr lang="en-US" dirty="0" smtClean="0"/>
              <a:t>, so what to do?  Answer….design and install an enclosure to evacuate the volume </a:t>
            </a:r>
            <a:r>
              <a:rPr lang="en-US" i="1" dirty="0" smtClean="0"/>
              <a:t>outside</a:t>
            </a:r>
            <a:r>
              <a:rPr lang="en-US" dirty="0" smtClean="0"/>
              <a:t> the valve screw drive mechanism. Leak reduced, but valve now permanently inoperable (located at 2 km “mid-station”) in open position. Luckily…. this valve could be abandoned w/o compromising operations   </a:t>
            </a:r>
            <a:endParaRPr lang="en-US" dirty="0"/>
          </a:p>
        </p:txBody>
      </p:sp>
      <p:pic>
        <p:nvPicPr>
          <p:cNvPr id="27" name="Picture 26" descr="IMG_008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977" y="1975698"/>
            <a:ext cx="2766589" cy="2441108"/>
          </a:xfrm>
          <a:prstGeom prst="rect">
            <a:avLst/>
          </a:prstGeom>
        </p:spPr>
      </p:pic>
      <p:pic>
        <p:nvPicPr>
          <p:cNvPr id="28" name="Picture 27" descr="it_work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774" y="2118521"/>
            <a:ext cx="3650581" cy="281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1510" y="1238655"/>
            <a:ext cx="214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4e-5 TL/s leak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4619" y="4702045"/>
            <a:ext cx="344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Odd time constant…. leaking through grease?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510" y="357737"/>
            <a:ext cx="6664528" cy="550423"/>
          </a:xfrm>
        </p:spPr>
        <p:txBody>
          <a:bodyPr/>
          <a:lstStyle/>
          <a:p>
            <a:r>
              <a:rPr lang="en-US" sz="3600" dirty="0" smtClean="0"/>
              <a:t>Current Vacuum Research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9" y="4484990"/>
            <a:ext cx="3540189" cy="1472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9" y="1683178"/>
            <a:ext cx="2664924" cy="1998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059" y="1449418"/>
            <a:ext cx="3028578" cy="1845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23" y="1453381"/>
            <a:ext cx="1853119" cy="18531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487" y="3897549"/>
            <a:ext cx="1902302" cy="14267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028" y="1706076"/>
            <a:ext cx="2901972" cy="2171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7697" y="3981128"/>
            <a:ext cx="1723282" cy="1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1774" y="4807629"/>
            <a:ext cx="2357409" cy="12295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9400" y="6037179"/>
            <a:ext cx="239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 injection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148" y="3226659"/>
            <a:ext cx="21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Dry gas backfill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39851" y="5486400"/>
            <a:ext cx="207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Ion pump UV induced charging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36654" y="3347750"/>
            <a:ext cx="189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Steel surface modeling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087881" y="1188542"/>
            <a:ext cx="223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Molecular dynamics of beam tube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502927" y="5664870"/>
            <a:ext cx="181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Squeeze film damping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1505" y="4091927"/>
            <a:ext cx="1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Vortex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6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1236" y="243259"/>
            <a:ext cx="9421791" cy="7489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Thank you for visiting LIGO 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71453" y="5524032"/>
            <a:ext cx="9421791" cy="74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kern="0" dirty="0" smtClean="0">
                <a:solidFill>
                  <a:srgbClr val="FFFF00"/>
                </a:solidFill>
              </a:rPr>
              <a:t>Enjoy the 40m (1% scale) lab tour</a:t>
            </a:r>
            <a:endParaRPr 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67865" y="1627853"/>
            <a:ext cx="4598159" cy="3406341"/>
            <a:chOff x="6764528" y="2425764"/>
            <a:chExt cx="4744966" cy="3371088"/>
          </a:xfrm>
          <a:noFill/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528" y="2425764"/>
              <a:ext cx="4494784" cy="3371088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/>
          </p:nvSpPr>
          <p:spPr>
            <a:xfrm>
              <a:off x="8339328" y="2578608"/>
              <a:ext cx="3170166" cy="2810256"/>
            </a:xfrm>
            <a:custGeom>
              <a:avLst/>
              <a:gdLst>
                <a:gd name="connsiteX0" fmla="*/ 219456 w 3170166"/>
                <a:gd name="connsiteY0" fmla="*/ 109728 h 2810256"/>
                <a:gd name="connsiteX1" fmla="*/ 219456 w 3170166"/>
                <a:gd name="connsiteY1" fmla="*/ 109728 h 2810256"/>
                <a:gd name="connsiteX2" fmla="*/ 225552 w 3170166"/>
                <a:gd name="connsiteY2" fmla="*/ 164592 h 2810256"/>
                <a:gd name="connsiteX3" fmla="*/ 207264 w 3170166"/>
                <a:gd name="connsiteY3" fmla="*/ 310896 h 2810256"/>
                <a:gd name="connsiteX4" fmla="*/ 201168 w 3170166"/>
                <a:gd name="connsiteY4" fmla="*/ 384048 h 2810256"/>
                <a:gd name="connsiteX5" fmla="*/ 188976 w 3170166"/>
                <a:gd name="connsiteY5" fmla="*/ 426720 h 2810256"/>
                <a:gd name="connsiteX6" fmla="*/ 195072 w 3170166"/>
                <a:gd name="connsiteY6" fmla="*/ 609600 h 2810256"/>
                <a:gd name="connsiteX7" fmla="*/ 201168 w 3170166"/>
                <a:gd name="connsiteY7" fmla="*/ 652272 h 2810256"/>
                <a:gd name="connsiteX8" fmla="*/ 231648 w 3170166"/>
                <a:gd name="connsiteY8" fmla="*/ 694944 h 2810256"/>
                <a:gd name="connsiteX9" fmla="*/ 256032 w 3170166"/>
                <a:gd name="connsiteY9" fmla="*/ 731520 h 2810256"/>
                <a:gd name="connsiteX10" fmla="*/ 292608 w 3170166"/>
                <a:gd name="connsiteY10" fmla="*/ 774192 h 2810256"/>
                <a:gd name="connsiteX11" fmla="*/ 371856 w 3170166"/>
                <a:gd name="connsiteY11" fmla="*/ 835152 h 2810256"/>
                <a:gd name="connsiteX12" fmla="*/ 396240 w 3170166"/>
                <a:gd name="connsiteY12" fmla="*/ 859536 h 2810256"/>
                <a:gd name="connsiteX13" fmla="*/ 414528 w 3170166"/>
                <a:gd name="connsiteY13" fmla="*/ 883920 h 2810256"/>
                <a:gd name="connsiteX14" fmla="*/ 432816 w 3170166"/>
                <a:gd name="connsiteY14" fmla="*/ 896112 h 2810256"/>
                <a:gd name="connsiteX15" fmla="*/ 426720 w 3170166"/>
                <a:gd name="connsiteY15" fmla="*/ 957072 h 2810256"/>
                <a:gd name="connsiteX16" fmla="*/ 408432 w 3170166"/>
                <a:gd name="connsiteY16" fmla="*/ 975360 h 2810256"/>
                <a:gd name="connsiteX17" fmla="*/ 402336 w 3170166"/>
                <a:gd name="connsiteY17" fmla="*/ 993648 h 2810256"/>
                <a:gd name="connsiteX18" fmla="*/ 377952 w 3170166"/>
                <a:gd name="connsiteY18" fmla="*/ 1005840 h 2810256"/>
                <a:gd name="connsiteX19" fmla="*/ 335280 w 3170166"/>
                <a:gd name="connsiteY19" fmla="*/ 1030224 h 2810256"/>
                <a:gd name="connsiteX20" fmla="*/ 316992 w 3170166"/>
                <a:gd name="connsiteY20" fmla="*/ 1042416 h 2810256"/>
                <a:gd name="connsiteX21" fmla="*/ 286512 w 3170166"/>
                <a:gd name="connsiteY21" fmla="*/ 1048512 h 2810256"/>
                <a:gd name="connsiteX22" fmla="*/ 207264 w 3170166"/>
                <a:gd name="connsiteY22" fmla="*/ 1097280 h 2810256"/>
                <a:gd name="connsiteX23" fmla="*/ 188976 w 3170166"/>
                <a:gd name="connsiteY23" fmla="*/ 1115568 h 2810256"/>
                <a:gd name="connsiteX24" fmla="*/ 170688 w 3170166"/>
                <a:gd name="connsiteY24" fmla="*/ 1139952 h 2810256"/>
                <a:gd name="connsiteX25" fmla="*/ 152400 w 3170166"/>
                <a:gd name="connsiteY25" fmla="*/ 1152144 h 2810256"/>
                <a:gd name="connsiteX26" fmla="*/ 140208 w 3170166"/>
                <a:gd name="connsiteY26" fmla="*/ 1170432 h 2810256"/>
                <a:gd name="connsiteX27" fmla="*/ 97536 w 3170166"/>
                <a:gd name="connsiteY27" fmla="*/ 1213104 h 2810256"/>
                <a:gd name="connsiteX28" fmla="*/ 91440 w 3170166"/>
                <a:gd name="connsiteY28" fmla="*/ 1237488 h 2810256"/>
                <a:gd name="connsiteX29" fmla="*/ 79248 w 3170166"/>
                <a:gd name="connsiteY29" fmla="*/ 1255776 h 2810256"/>
                <a:gd name="connsiteX30" fmla="*/ 67056 w 3170166"/>
                <a:gd name="connsiteY30" fmla="*/ 1316736 h 2810256"/>
                <a:gd name="connsiteX31" fmla="*/ 48768 w 3170166"/>
                <a:gd name="connsiteY31" fmla="*/ 1365504 h 2810256"/>
                <a:gd name="connsiteX32" fmla="*/ 42672 w 3170166"/>
                <a:gd name="connsiteY32" fmla="*/ 1414272 h 2810256"/>
                <a:gd name="connsiteX33" fmla="*/ 24384 w 3170166"/>
                <a:gd name="connsiteY33" fmla="*/ 1469136 h 2810256"/>
                <a:gd name="connsiteX34" fmla="*/ 18288 w 3170166"/>
                <a:gd name="connsiteY34" fmla="*/ 1493520 h 2810256"/>
                <a:gd name="connsiteX35" fmla="*/ 6096 w 3170166"/>
                <a:gd name="connsiteY35" fmla="*/ 1609344 h 2810256"/>
                <a:gd name="connsiteX36" fmla="*/ 0 w 3170166"/>
                <a:gd name="connsiteY36" fmla="*/ 1682496 h 2810256"/>
                <a:gd name="connsiteX37" fmla="*/ 6096 w 3170166"/>
                <a:gd name="connsiteY37" fmla="*/ 1956816 h 2810256"/>
                <a:gd name="connsiteX38" fmla="*/ 12192 w 3170166"/>
                <a:gd name="connsiteY38" fmla="*/ 2023872 h 2810256"/>
                <a:gd name="connsiteX39" fmla="*/ 24384 w 3170166"/>
                <a:gd name="connsiteY39" fmla="*/ 2060448 h 2810256"/>
                <a:gd name="connsiteX40" fmla="*/ 30480 w 3170166"/>
                <a:gd name="connsiteY40" fmla="*/ 2078736 h 2810256"/>
                <a:gd name="connsiteX41" fmla="*/ 36576 w 3170166"/>
                <a:gd name="connsiteY41" fmla="*/ 2097024 h 2810256"/>
                <a:gd name="connsiteX42" fmla="*/ 42672 w 3170166"/>
                <a:gd name="connsiteY42" fmla="*/ 2121408 h 2810256"/>
                <a:gd name="connsiteX43" fmla="*/ 48768 w 3170166"/>
                <a:gd name="connsiteY43" fmla="*/ 2151888 h 2810256"/>
                <a:gd name="connsiteX44" fmla="*/ 60960 w 3170166"/>
                <a:gd name="connsiteY44" fmla="*/ 2188464 h 2810256"/>
                <a:gd name="connsiteX45" fmla="*/ 48768 w 3170166"/>
                <a:gd name="connsiteY45" fmla="*/ 2365248 h 2810256"/>
                <a:gd name="connsiteX46" fmla="*/ 42672 w 3170166"/>
                <a:gd name="connsiteY46" fmla="*/ 2389632 h 2810256"/>
                <a:gd name="connsiteX47" fmla="*/ 24384 w 3170166"/>
                <a:gd name="connsiteY47" fmla="*/ 2432304 h 2810256"/>
                <a:gd name="connsiteX48" fmla="*/ 36576 w 3170166"/>
                <a:gd name="connsiteY48" fmla="*/ 2462784 h 2810256"/>
                <a:gd name="connsiteX49" fmla="*/ 54864 w 3170166"/>
                <a:gd name="connsiteY49" fmla="*/ 2487168 h 2810256"/>
                <a:gd name="connsiteX50" fmla="*/ 140208 w 3170166"/>
                <a:gd name="connsiteY50" fmla="*/ 2572512 h 2810256"/>
                <a:gd name="connsiteX51" fmla="*/ 195072 w 3170166"/>
                <a:gd name="connsiteY51" fmla="*/ 2615184 h 2810256"/>
                <a:gd name="connsiteX52" fmla="*/ 487680 w 3170166"/>
                <a:gd name="connsiteY52" fmla="*/ 2743200 h 2810256"/>
                <a:gd name="connsiteX53" fmla="*/ 579120 w 3170166"/>
                <a:gd name="connsiteY53" fmla="*/ 2779776 h 2810256"/>
                <a:gd name="connsiteX54" fmla="*/ 670560 w 3170166"/>
                <a:gd name="connsiteY54" fmla="*/ 2804160 h 2810256"/>
                <a:gd name="connsiteX55" fmla="*/ 688848 w 3170166"/>
                <a:gd name="connsiteY55" fmla="*/ 2810256 h 2810256"/>
                <a:gd name="connsiteX56" fmla="*/ 731520 w 3170166"/>
                <a:gd name="connsiteY56" fmla="*/ 2798064 h 2810256"/>
                <a:gd name="connsiteX57" fmla="*/ 798576 w 3170166"/>
                <a:gd name="connsiteY57" fmla="*/ 2767584 h 2810256"/>
                <a:gd name="connsiteX58" fmla="*/ 865632 w 3170166"/>
                <a:gd name="connsiteY58" fmla="*/ 2761488 h 2810256"/>
                <a:gd name="connsiteX59" fmla="*/ 993648 w 3170166"/>
                <a:gd name="connsiteY59" fmla="*/ 2724912 h 2810256"/>
                <a:gd name="connsiteX60" fmla="*/ 1097280 w 3170166"/>
                <a:gd name="connsiteY60" fmla="*/ 2694432 h 2810256"/>
                <a:gd name="connsiteX61" fmla="*/ 1127760 w 3170166"/>
                <a:gd name="connsiteY61" fmla="*/ 2682240 h 2810256"/>
                <a:gd name="connsiteX62" fmla="*/ 1152144 w 3170166"/>
                <a:gd name="connsiteY62" fmla="*/ 2670048 h 2810256"/>
                <a:gd name="connsiteX63" fmla="*/ 1182624 w 3170166"/>
                <a:gd name="connsiteY63" fmla="*/ 2663952 h 2810256"/>
                <a:gd name="connsiteX64" fmla="*/ 1207008 w 3170166"/>
                <a:gd name="connsiteY64" fmla="*/ 2657856 h 2810256"/>
                <a:gd name="connsiteX65" fmla="*/ 1859280 w 3170166"/>
                <a:gd name="connsiteY65" fmla="*/ 2663952 h 2810256"/>
                <a:gd name="connsiteX66" fmla="*/ 1932432 w 3170166"/>
                <a:gd name="connsiteY66" fmla="*/ 2670048 h 2810256"/>
                <a:gd name="connsiteX67" fmla="*/ 2048256 w 3170166"/>
                <a:gd name="connsiteY67" fmla="*/ 2688336 h 2810256"/>
                <a:gd name="connsiteX68" fmla="*/ 2365248 w 3170166"/>
                <a:gd name="connsiteY68" fmla="*/ 2676144 h 2810256"/>
                <a:gd name="connsiteX69" fmla="*/ 2389632 w 3170166"/>
                <a:gd name="connsiteY69" fmla="*/ 2663952 h 2810256"/>
                <a:gd name="connsiteX70" fmla="*/ 2468880 w 3170166"/>
                <a:gd name="connsiteY70" fmla="*/ 2639568 h 2810256"/>
                <a:gd name="connsiteX71" fmla="*/ 2755392 w 3170166"/>
                <a:gd name="connsiteY71" fmla="*/ 2596896 h 2810256"/>
                <a:gd name="connsiteX72" fmla="*/ 2834640 w 3170166"/>
                <a:gd name="connsiteY72" fmla="*/ 2572512 h 2810256"/>
                <a:gd name="connsiteX73" fmla="*/ 2859024 w 3170166"/>
                <a:gd name="connsiteY73" fmla="*/ 2566416 h 2810256"/>
                <a:gd name="connsiteX74" fmla="*/ 2865120 w 3170166"/>
                <a:gd name="connsiteY74" fmla="*/ 2548128 h 2810256"/>
                <a:gd name="connsiteX75" fmla="*/ 2907792 w 3170166"/>
                <a:gd name="connsiteY75" fmla="*/ 2444496 h 2810256"/>
                <a:gd name="connsiteX76" fmla="*/ 2987040 w 3170166"/>
                <a:gd name="connsiteY76" fmla="*/ 2279904 h 2810256"/>
                <a:gd name="connsiteX77" fmla="*/ 3145536 w 3170166"/>
                <a:gd name="connsiteY77" fmla="*/ 2060448 h 2810256"/>
                <a:gd name="connsiteX78" fmla="*/ 3163824 w 3170166"/>
                <a:gd name="connsiteY78" fmla="*/ 1993392 h 2810256"/>
                <a:gd name="connsiteX79" fmla="*/ 3169920 w 3170166"/>
                <a:gd name="connsiteY79" fmla="*/ 1956816 h 2810256"/>
                <a:gd name="connsiteX80" fmla="*/ 3151632 w 3170166"/>
                <a:gd name="connsiteY80" fmla="*/ 1883664 h 2810256"/>
                <a:gd name="connsiteX81" fmla="*/ 3145536 w 3170166"/>
                <a:gd name="connsiteY81" fmla="*/ 1865376 h 2810256"/>
                <a:gd name="connsiteX82" fmla="*/ 3084576 w 3170166"/>
                <a:gd name="connsiteY82" fmla="*/ 1755648 h 2810256"/>
                <a:gd name="connsiteX83" fmla="*/ 3041904 w 3170166"/>
                <a:gd name="connsiteY83" fmla="*/ 1578864 h 2810256"/>
                <a:gd name="connsiteX84" fmla="*/ 3005328 w 3170166"/>
                <a:gd name="connsiteY84" fmla="*/ 1524000 h 2810256"/>
                <a:gd name="connsiteX85" fmla="*/ 2871216 w 3170166"/>
                <a:gd name="connsiteY85" fmla="*/ 1420368 h 2810256"/>
                <a:gd name="connsiteX86" fmla="*/ 2767584 w 3170166"/>
                <a:gd name="connsiteY86" fmla="*/ 1377696 h 2810256"/>
                <a:gd name="connsiteX87" fmla="*/ 2645664 w 3170166"/>
                <a:gd name="connsiteY87" fmla="*/ 1316736 h 2810256"/>
                <a:gd name="connsiteX88" fmla="*/ 2481072 w 3170166"/>
                <a:gd name="connsiteY88" fmla="*/ 1207008 h 2810256"/>
                <a:gd name="connsiteX89" fmla="*/ 2334768 w 3170166"/>
                <a:gd name="connsiteY89" fmla="*/ 1085088 h 2810256"/>
                <a:gd name="connsiteX90" fmla="*/ 2279904 w 3170166"/>
                <a:gd name="connsiteY90" fmla="*/ 1042416 h 2810256"/>
                <a:gd name="connsiteX91" fmla="*/ 2194560 w 3170166"/>
                <a:gd name="connsiteY91" fmla="*/ 981456 h 2810256"/>
                <a:gd name="connsiteX92" fmla="*/ 2145792 w 3170166"/>
                <a:gd name="connsiteY92" fmla="*/ 957072 h 2810256"/>
                <a:gd name="connsiteX93" fmla="*/ 1822704 w 3170166"/>
                <a:gd name="connsiteY93" fmla="*/ 835152 h 2810256"/>
                <a:gd name="connsiteX94" fmla="*/ 1780032 w 3170166"/>
                <a:gd name="connsiteY94" fmla="*/ 804672 h 2810256"/>
                <a:gd name="connsiteX95" fmla="*/ 1652016 w 3170166"/>
                <a:gd name="connsiteY95" fmla="*/ 603504 h 2810256"/>
                <a:gd name="connsiteX96" fmla="*/ 1621536 w 3170166"/>
                <a:gd name="connsiteY96" fmla="*/ 542544 h 2810256"/>
                <a:gd name="connsiteX97" fmla="*/ 1584960 w 3170166"/>
                <a:gd name="connsiteY97" fmla="*/ 445008 h 2810256"/>
                <a:gd name="connsiteX98" fmla="*/ 1548384 w 3170166"/>
                <a:gd name="connsiteY98" fmla="*/ 396240 h 2810256"/>
                <a:gd name="connsiteX99" fmla="*/ 1511808 w 3170166"/>
                <a:gd name="connsiteY99" fmla="*/ 353568 h 2810256"/>
                <a:gd name="connsiteX100" fmla="*/ 1438656 w 3170166"/>
                <a:gd name="connsiteY100" fmla="*/ 231648 h 2810256"/>
                <a:gd name="connsiteX101" fmla="*/ 1365504 w 3170166"/>
                <a:gd name="connsiteY101" fmla="*/ 109728 h 2810256"/>
                <a:gd name="connsiteX102" fmla="*/ 1328928 w 3170166"/>
                <a:gd name="connsiteY102" fmla="*/ 73152 h 2810256"/>
                <a:gd name="connsiteX103" fmla="*/ 1188720 w 3170166"/>
                <a:gd name="connsiteY103" fmla="*/ 12192 h 2810256"/>
                <a:gd name="connsiteX104" fmla="*/ 1146048 w 3170166"/>
                <a:gd name="connsiteY104" fmla="*/ 0 h 2810256"/>
                <a:gd name="connsiteX105" fmla="*/ 457200 w 3170166"/>
                <a:gd name="connsiteY105" fmla="*/ 6096 h 2810256"/>
                <a:gd name="connsiteX106" fmla="*/ 353568 w 3170166"/>
                <a:gd name="connsiteY106" fmla="*/ 54864 h 2810256"/>
                <a:gd name="connsiteX107" fmla="*/ 329184 w 3170166"/>
                <a:gd name="connsiteY107" fmla="*/ 60960 h 2810256"/>
                <a:gd name="connsiteX108" fmla="*/ 274320 w 3170166"/>
                <a:gd name="connsiteY108" fmla="*/ 79248 h 2810256"/>
                <a:gd name="connsiteX109" fmla="*/ 256032 w 3170166"/>
                <a:gd name="connsiteY109" fmla="*/ 85344 h 2810256"/>
                <a:gd name="connsiteX110" fmla="*/ 219456 w 3170166"/>
                <a:gd name="connsiteY110" fmla="*/ 109728 h 281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3170166" h="2810256">
                  <a:moveTo>
                    <a:pt x="219456" y="109728"/>
                  </a:moveTo>
                  <a:lnTo>
                    <a:pt x="219456" y="109728"/>
                  </a:lnTo>
                  <a:cubicBezTo>
                    <a:pt x="221488" y="128016"/>
                    <a:pt x="226233" y="146204"/>
                    <a:pt x="225552" y="164592"/>
                  </a:cubicBezTo>
                  <a:cubicBezTo>
                    <a:pt x="219525" y="327328"/>
                    <a:pt x="216881" y="224342"/>
                    <a:pt x="207264" y="310896"/>
                  </a:cubicBezTo>
                  <a:cubicBezTo>
                    <a:pt x="204562" y="335215"/>
                    <a:pt x="204203" y="359768"/>
                    <a:pt x="201168" y="384048"/>
                  </a:cubicBezTo>
                  <a:cubicBezTo>
                    <a:pt x="199637" y="396295"/>
                    <a:pt x="193025" y="414573"/>
                    <a:pt x="188976" y="426720"/>
                  </a:cubicBezTo>
                  <a:cubicBezTo>
                    <a:pt x="191008" y="487680"/>
                    <a:pt x="191780" y="548695"/>
                    <a:pt x="195072" y="609600"/>
                  </a:cubicBezTo>
                  <a:cubicBezTo>
                    <a:pt x="195848" y="623947"/>
                    <a:pt x="197039" y="638510"/>
                    <a:pt x="201168" y="652272"/>
                  </a:cubicBezTo>
                  <a:cubicBezTo>
                    <a:pt x="202654" y="657224"/>
                    <a:pt x="231627" y="694915"/>
                    <a:pt x="231648" y="694944"/>
                  </a:cubicBezTo>
                  <a:cubicBezTo>
                    <a:pt x="241471" y="724414"/>
                    <a:pt x="231857" y="704659"/>
                    <a:pt x="256032" y="731520"/>
                  </a:cubicBezTo>
                  <a:cubicBezTo>
                    <a:pt x="268564" y="745445"/>
                    <a:pt x="278647" y="761700"/>
                    <a:pt x="292608" y="774192"/>
                  </a:cubicBezTo>
                  <a:cubicBezTo>
                    <a:pt x="317445" y="796414"/>
                    <a:pt x="348290" y="811586"/>
                    <a:pt x="371856" y="835152"/>
                  </a:cubicBezTo>
                  <a:cubicBezTo>
                    <a:pt x="379984" y="843280"/>
                    <a:pt x="388671" y="850885"/>
                    <a:pt x="396240" y="859536"/>
                  </a:cubicBezTo>
                  <a:cubicBezTo>
                    <a:pt x="402930" y="867182"/>
                    <a:pt x="407344" y="876736"/>
                    <a:pt x="414528" y="883920"/>
                  </a:cubicBezTo>
                  <a:cubicBezTo>
                    <a:pt x="419709" y="889101"/>
                    <a:pt x="426720" y="892048"/>
                    <a:pt x="432816" y="896112"/>
                  </a:cubicBezTo>
                  <a:cubicBezTo>
                    <a:pt x="430784" y="916432"/>
                    <a:pt x="432726" y="937554"/>
                    <a:pt x="426720" y="957072"/>
                  </a:cubicBezTo>
                  <a:cubicBezTo>
                    <a:pt x="424185" y="965312"/>
                    <a:pt x="413214" y="968187"/>
                    <a:pt x="408432" y="975360"/>
                  </a:cubicBezTo>
                  <a:cubicBezTo>
                    <a:pt x="404868" y="980707"/>
                    <a:pt x="406880" y="989104"/>
                    <a:pt x="402336" y="993648"/>
                  </a:cubicBezTo>
                  <a:cubicBezTo>
                    <a:pt x="395910" y="1000074"/>
                    <a:pt x="385930" y="1001488"/>
                    <a:pt x="377952" y="1005840"/>
                  </a:cubicBezTo>
                  <a:cubicBezTo>
                    <a:pt x="363570" y="1013685"/>
                    <a:pt x="349328" y="1021795"/>
                    <a:pt x="335280" y="1030224"/>
                  </a:cubicBezTo>
                  <a:cubicBezTo>
                    <a:pt x="328998" y="1033993"/>
                    <a:pt x="323852" y="1039844"/>
                    <a:pt x="316992" y="1042416"/>
                  </a:cubicBezTo>
                  <a:cubicBezTo>
                    <a:pt x="307290" y="1046054"/>
                    <a:pt x="296672" y="1046480"/>
                    <a:pt x="286512" y="1048512"/>
                  </a:cubicBezTo>
                  <a:cubicBezTo>
                    <a:pt x="274777" y="1055218"/>
                    <a:pt x="218421" y="1086123"/>
                    <a:pt x="207264" y="1097280"/>
                  </a:cubicBezTo>
                  <a:cubicBezTo>
                    <a:pt x="201168" y="1103376"/>
                    <a:pt x="194587" y="1109022"/>
                    <a:pt x="188976" y="1115568"/>
                  </a:cubicBezTo>
                  <a:cubicBezTo>
                    <a:pt x="182364" y="1123282"/>
                    <a:pt x="177872" y="1132768"/>
                    <a:pt x="170688" y="1139952"/>
                  </a:cubicBezTo>
                  <a:cubicBezTo>
                    <a:pt x="165507" y="1145133"/>
                    <a:pt x="158496" y="1148080"/>
                    <a:pt x="152400" y="1152144"/>
                  </a:cubicBezTo>
                  <a:cubicBezTo>
                    <a:pt x="148336" y="1158240"/>
                    <a:pt x="145109" y="1164986"/>
                    <a:pt x="140208" y="1170432"/>
                  </a:cubicBezTo>
                  <a:cubicBezTo>
                    <a:pt x="126751" y="1185384"/>
                    <a:pt x="97536" y="1213104"/>
                    <a:pt x="97536" y="1213104"/>
                  </a:cubicBezTo>
                  <a:cubicBezTo>
                    <a:pt x="95504" y="1221232"/>
                    <a:pt x="94740" y="1229787"/>
                    <a:pt x="91440" y="1237488"/>
                  </a:cubicBezTo>
                  <a:cubicBezTo>
                    <a:pt x="88554" y="1244222"/>
                    <a:pt x="81403" y="1248774"/>
                    <a:pt x="79248" y="1255776"/>
                  </a:cubicBezTo>
                  <a:cubicBezTo>
                    <a:pt x="73154" y="1275582"/>
                    <a:pt x="74752" y="1297496"/>
                    <a:pt x="67056" y="1316736"/>
                  </a:cubicBezTo>
                  <a:cubicBezTo>
                    <a:pt x="52478" y="1353182"/>
                    <a:pt x="58324" y="1336835"/>
                    <a:pt x="48768" y="1365504"/>
                  </a:cubicBezTo>
                  <a:cubicBezTo>
                    <a:pt x="46736" y="1381760"/>
                    <a:pt x="46424" y="1398325"/>
                    <a:pt x="42672" y="1414272"/>
                  </a:cubicBezTo>
                  <a:cubicBezTo>
                    <a:pt x="38257" y="1433037"/>
                    <a:pt x="29059" y="1450434"/>
                    <a:pt x="24384" y="1469136"/>
                  </a:cubicBezTo>
                  <a:lnTo>
                    <a:pt x="18288" y="1493520"/>
                  </a:lnTo>
                  <a:cubicBezTo>
                    <a:pt x="13508" y="1536539"/>
                    <a:pt x="10059" y="1565746"/>
                    <a:pt x="6096" y="1609344"/>
                  </a:cubicBezTo>
                  <a:cubicBezTo>
                    <a:pt x="3881" y="1633712"/>
                    <a:pt x="2032" y="1658112"/>
                    <a:pt x="0" y="1682496"/>
                  </a:cubicBezTo>
                  <a:cubicBezTo>
                    <a:pt x="2032" y="1773936"/>
                    <a:pt x="2832" y="1865412"/>
                    <a:pt x="6096" y="1956816"/>
                  </a:cubicBezTo>
                  <a:cubicBezTo>
                    <a:pt x="6897" y="1979246"/>
                    <a:pt x="8292" y="2001769"/>
                    <a:pt x="12192" y="2023872"/>
                  </a:cubicBezTo>
                  <a:cubicBezTo>
                    <a:pt x="14425" y="2036528"/>
                    <a:pt x="20320" y="2048256"/>
                    <a:pt x="24384" y="2060448"/>
                  </a:cubicBezTo>
                  <a:lnTo>
                    <a:pt x="30480" y="2078736"/>
                  </a:lnTo>
                  <a:cubicBezTo>
                    <a:pt x="32512" y="2084832"/>
                    <a:pt x="35018" y="2090790"/>
                    <a:pt x="36576" y="2097024"/>
                  </a:cubicBezTo>
                  <a:cubicBezTo>
                    <a:pt x="38608" y="2105152"/>
                    <a:pt x="40855" y="2113229"/>
                    <a:pt x="42672" y="2121408"/>
                  </a:cubicBezTo>
                  <a:cubicBezTo>
                    <a:pt x="44920" y="2131522"/>
                    <a:pt x="46042" y="2141892"/>
                    <a:pt x="48768" y="2151888"/>
                  </a:cubicBezTo>
                  <a:cubicBezTo>
                    <a:pt x="52149" y="2164287"/>
                    <a:pt x="56896" y="2176272"/>
                    <a:pt x="60960" y="2188464"/>
                  </a:cubicBezTo>
                  <a:cubicBezTo>
                    <a:pt x="56896" y="2247392"/>
                    <a:pt x="54116" y="2306423"/>
                    <a:pt x="48768" y="2365248"/>
                  </a:cubicBezTo>
                  <a:cubicBezTo>
                    <a:pt x="48009" y="2373592"/>
                    <a:pt x="45614" y="2381787"/>
                    <a:pt x="42672" y="2389632"/>
                  </a:cubicBezTo>
                  <a:cubicBezTo>
                    <a:pt x="-2525" y="2510157"/>
                    <a:pt x="54660" y="2341477"/>
                    <a:pt x="24384" y="2432304"/>
                  </a:cubicBezTo>
                  <a:cubicBezTo>
                    <a:pt x="28448" y="2442464"/>
                    <a:pt x="31262" y="2453218"/>
                    <a:pt x="36576" y="2462784"/>
                  </a:cubicBezTo>
                  <a:cubicBezTo>
                    <a:pt x="41510" y="2471665"/>
                    <a:pt x="47888" y="2479782"/>
                    <a:pt x="54864" y="2487168"/>
                  </a:cubicBezTo>
                  <a:cubicBezTo>
                    <a:pt x="82488" y="2516417"/>
                    <a:pt x="108451" y="2547812"/>
                    <a:pt x="140208" y="2572512"/>
                  </a:cubicBezTo>
                  <a:cubicBezTo>
                    <a:pt x="158496" y="2586736"/>
                    <a:pt x="174751" y="2604056"/>
                    <a:pt x="195072" y="2615184"/>
                  </a:cubicBezTo>
                  <a:cubicBezTo>
                    <a:pt x="414615" y="2735410"/>
                    <a:pt x="330084" y="2685415"/>
                    <a:pt x="487680" y="2743200"/>
                  </a:cubicBezTo>
                  <a:cubicBezTo>
                    <a:pt x="518501" y="2754501"/>
                    <a:pt x="547977" y="2769395"/>
                    <a:pt x="579120" y="2779776"/>
                  </a:cubicBezTo>
                  <a:cubicBezTo>
                    <a:pt x="609046" y="2789751"/>
                    <a:pt x="640634" y="2794185"/>
                    <a:pt x="670560" y="2804160"/>
                  </a:cubicBezTo>
                  <a:lnTo>
                    <a:pt x="688848" y="2810256"/>
                  </a:lnTo>
                  <a:cubicBezTo>
                    <a:pt x="699919" y="2807488"/>
                    <a:pt x="720276" y="2803061"/>
                    <a:pt x="731520" y="2798064"/>
                  </a:cubicBezTo>
                  <a:cubicBezTo>
                    <a:pt x="743469" y="2792754"/>
                    <a:pt x="783067" y="2770492"/>
                    <a:pt x="798576" y="2767584"/>
                  </a:cubicBezTo>
                  <a:cubicBezTo>
                    <a:pt x="820636" y="2763448"/>
                    <a:pt x="843280" y="2763520"/>
                    <a:pt x="865632" y="2761488"/>
                  </a:cubicBezTo>
                  <a:cubicBezTo>
                    <a:pt x="976120" y="2739390"/>
                    <a:pt x="877040" y="2762393"/>
                    <a:pt x="993648" y="2724912"/>
                  </a:cubicBezTo>
                  <a:cubicBezTo>
                    <a:pt x="1027928" y="2713893"/>
                    <a:pt x="1063848" y="2707805"/>
                    <a:pt x="1097280" y="2694432"/>
                  </a:cubicBezTo>
                  <a:cubicBezTo>
                    <a:pt x="1107440" y="2690368"/>
                    <a:pt x="1117760" y="2686684"/>
                    <a:pt x="1127760" y="2682240"/>
                  </a:cubicBezTo>
                  <a:cubicBezTo>
                    <a:pt x="1136064" y="2678549"/>
                    <a:pt x="1143523" y="2672922"/>
                    <a:pt x="1152144" y="2670048"/>
                  </a:cubicBezTo>
                  <a:cubicBezTo>
                    <a:pt x="1161974" y="2666771"/>
                    <a:pt x="1172510" y="2666200"/>
                    <a:pt x="1182624" y="2663952"/>
                  </a:cubicBezTo>
                  <a:cubicBezTo>
                    <a:pt x="1190803" y="2662135"/>
                    <a:pt x="1198880" y="2659888"/>
                    <a:pt x="1207008" y="2657856"/>
                  </a:cubicBezTo>
                  <a:lnTo>
                    <a:pt x="1859280" y="2663952"/>
                  </a:lnTo>
                  <a:cubicBezTo>
                    <a:pt x="1883745" y="2664363"/>
                    <a:pt x="1908165" y="2666917"/>
                    <a:pt x="1932432" y="2670048"/>
                  </a:cubicBezTo>
                  <a:cubicBezTo>
                    <a:pt x="1971197" y="2675050"/>
                    <a:pt x="2009648" y="2682240"/>
                    <a:pt x="2048256" y="2688336"/>
                  </a:cubicBezTo>
                  <a:cubicBezTo>
                    <a:pt x="2153920" y="2684272"/>
                    <a:pt x="2259775" y="2683678"/>
                    <a:pt x="2365248" y="2676144"/>
                  </a:cubicBezTo>
                  <a:cubicBezTo>
                    <a:pt x="2374312" y="2675497"/>
                    <a:pt x="2381063" y="2666976"/>
                    <a:pt x="2389632" y="2663952"/>
                  </a:cubicBezTo>
                  <a:cubicBezTo>
                    <a:pt x="2415695" y="2654753"/>
                    <a:pt x="2441986" y="2645938"/>
                    <a:pt x="2468880" y="2639568"/>
                  </a:cubicBezTo>
                  <a:cubicBezTo>
                    <a:pt x="2615709" y="2604793"/>
                    <a:pt x="2612652" y="2609872"/>
                    <a:pt x="2755392" y="2596896"/>
                  </a:cubicBezTo>
                  <a:lnTo>
                    <a:pt x="2834640" y="2572512"/>
                  </a:lnTo>
                  <a:cubicBezTo>
                    <a:pt x="2842678" y="2570148"/>
                    <a:pt x="2852482" y="2571650"/>
                    <a:pt x="2859024" y="2566416"/>
                  </a:cubicBezTo>
                  <a:cubicBezTo>
                    <a:pt x="2864042" y="2562402"/>
                    <a:pt x="2862734" y="2554094"/>
                    <a:pt x="2865120" y="2548128"/>
                  </a:cubicBezTo>
                  <a:cubicBezTo>
                    <a:pt x="2878994" y="2513442"/>
                    <a:pt x="2892333" y="2478505"/>
                    <a:pt x="2907792" y="2444496"/>
                  </a:cubicBezTo>
                  <a:cubicBezTo>
                    <a:pt x="2932989" y="2389062"/>
                    <a:pt x="2953263" y="2330569"/>
                    <a:pt x="2987040" y="2279904"/>
                  </a:cubicBezTo>
                  <a:cubicBezTo>
                    <a:pt x="3085895" y="2131622"/>
                    <a:pt x="3033204" y="2204875"/>
                    <a:pt x="3145536" y="2060448"/>
                  </a:cubicBezTo>
                  <a:cubicBezTo>
                    <a:pt x="3151632" y="2038096"/>
                    <a:pt x="3158518" y="2015944"/>
                    <a:pt x="3163824" y="1993392"/>
                  </a:cubicBezTo>
                  <a:cubicBezTo>
                    <a:pt x="3166655" y="1981360"/>
                    <a:pt x="3171285" y="1969101"/>
                    <a:pt x="3169920" y="1956816"/>
                  </a:cubicBezTo>
                  <a:cubicBezTo>
                    <a:pt x="3167144" y="1931835"/>
                    <a:pt x="3158108" y="1907950"/>
                    <a:pt x="3151632" y="1883664"/>
                  </a:cubicBezTo>
                  <a:cubicBezTo>
                    <a:pt x="3149976" y="1877455"/>
                    <a:pt x="3148613" y="1871017"/>
                    <a:pt x="3145536" y="1865376"/>
                  </a:cubicBezTo>
                  <a:cubicBezTo>
                    <a:pt x="3112848" y="1805447"/>
                    <a:pt x="3111976" y="1824149"/>
                    <a:pt x="3084576" y="1755648"/>
                  </a:cubicBezTo>
                  <a:cubicBezTo>
                    <a:pt x="3036744" y="1636068"/>
                    <a:pt x="3104519" y="1754186"/>
                    <a:pt x="3041904" y="1578864"/>
                  </a:cubicBezTo>
                  <a:cubicBezTo>
                    <a:pt x="3034512" y="1558165"/>
                    <a:pt x="3019486" y="1540812"/>
                    <a:pt x="3005328" y="1524000"/>
                  </a:cubicBezTo>
                  <a:cubicBezTo>
                    <a:pt x="2960170" y="1470374"/>
                    <a:pt x="2934059" y="1450706"/>
                    <a:pt x="2871216" y="1420368"/>
                  </a:cubicBezTo>
                  <a:cubicBezTo>
                    <a:pt x="2837573" y="1404127"/>
                    <a:pt x="2800998" y="1394403"/>
                    <a:pt x="2767584" y="1377696"/>
                  </a:cubicBezTo>
                  <a:cubicBezTo>
                    <a:pt x="2726944" y="1357376"/>
                    <a:pt x="2685755" y="1338118"/>
                    <a:pt x="2645664" y="1316736"/>
                  </a:cubicBezTo>
                  <a:cubicBezTo>
                    <a:pt x="2591429" y="1287811"/>
                    <a:pt x="2527369" y="1241357"/>
                    <a:pt x="2481072" y="1207008"/>
                  </a:cubicBezTo>
                  <a:cubicBezTo>
                    <a:pt x="2353730" y="1112529"/>
                    <a:pt x="2438111" y="1172114"/>
                    <a:pt x="2334768" y="1085088"/>
                  </a:cubicBezTo>
                  <a:cubicBezTo>
                    <a:pt x="2317046" y="1070164"/>
                    <a:pt x="2297885" y="1057026"/>
                    <a:pt x="2279904" y="1042416"/>
                  </a:cubicBezTo>
                  <a:cubicBezTo>
                    <a:pt x="2225178" y="997951"/>
                    <a:pt x="2253162" y="1012710"/>
                    <a:pt x="2194560" y="981456"/>
                  </a:cubicBezTo>
                  <a:cubicBezTo>
                    <a:pt x="2178523" y="972903"/>
                    <a:pt x="2163246" y="962139"/>
                    <a:pt x="2145792" y="957072"/>
                  </a:cubicBezTo>
                  <a:cubicBezTo>
                    <a:pt x="1958879" y="902807"/>
                    <a:pt x="1977338" y="920467"/>
                    <a:pt x="1822704" y="835152"/>
                  </a:cubicBezTo>
                  <a:cubicBezTo>
                    <a:pt x="1807399" y="826708"/>
                    <a:pt x="1792841" y="816566"/>
                    <a:pt x="1780032" y="804672"/>
                  </a:cubicBezTo>
                  <a:cubicBezTo>
                    <a:pt x="1720219" y="749131"/>
                    <a:pt x="1690773" y="674899"/>
                    <a:pt x="1652016" y="603504"/>
                  </a:cubicBezTo>
                  <a:cubicBezTo>
                    <a:pt x="1641177" y="583538"/>
                    <a:pt x="1629513" y="563816"/>
                    <a:pt x="1621536" y="542544"/>
                  </a:cubicBezTo>
                  <a:cubicBezTo>
                    <a:pt x="1609344" y="510032"/>
                    <a:pt x="1605794" y="472786"/>
                    <a:pt x="1584960" y="445008"/>
                  </a:cubicBezTo>
                  <a:cubicBezTo>
                    <a:pt x="1572768" y="428752"/>
                    <a:pt x="1561078" y="412107"/>
                    <a:pt x="1548384" y="396240"/>
                  </a:cubicBezTo>
                  <a:cubicBezTo>
                    <a:pt x="1536681" y="381611"/>
                    <a:pt x="1522200" y="369156"/>
                    <a:pt x="1511808" y="353568"/>
                  </a:cubicBezTo>
                  <a:cubicBezTo>
                    <a:pt x="1485519" y="314134"/>
                    <a:pt x="1459851" y="274038"/>
                    <a:pt x="1438656" y="231648"/>
                  </a:cubicBezTo>
                  <a:cubicBezTo>
                    <a:pt x="1418672" y="191681"/>
                    <a:pt x="1391815" y="136039"/>
                    <a:pt x="1365504" y="109728"/>
                  </a:cubicBezTo>
                  <a:cubicBezTo>
                    <a:pt x="1353312" y="97536"/>
                    <a:pt x="1343549" y="82290"/>
                    <a:pt x="1328928" y="73152"/>
                  </a:cubicBezTo>
                  <a:cubicBezTo>
                    <a:pt x="1212457" y="357"/>
                    <a:pt x="1258660" y="29677"/>
                    <a:pt x="1188720" y="12192"/>
                  </a:cubicBezTo>
                  <a:cubicBezTo>
                    <a:pt x="1174369" y="8604"/>
                    <a:pt x="1160272" y="4064"/>
                    <a:pt x="1146048" y="0"/>
                  </a:cubicBezTo>
                  <a:lnTo>
                    <a:pt x="457200" y="6096"/>
                  </a:lnTo>
                  <a:cubicBezTo>
                    <a:pt x="372180" y="8884"/>
                    <a:pt x="430586" y="35609"/>
                    <a:pt x="353568" y="54864"/>
                  </a:cubicBezTo>
                  <a:cubicBezTo>
                    <a:pt x="345440" y="56896"/>
                    <a:pt x="337209" y="58553"/>
                    <a:pt x="329184" y="60960"/>
                  </a:cubicBezTo>
                  <a:lnTo>
                    <a:pt x="274320" y="79248"/>
                  </a:lnTo>
                  <a:cubicBezTo>
                    <a:pt x="268224" y="81280"/>
                    <a:pt x="261379" y="81780"/>
                    <a:pt x="256032" y="85344"/>
                  </a:cubicBezTo>
                  <a:lnTo>
                    <a:pt x="219456" y="109728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686100" y="1169074"/>
            <a:ext cx="769441" cy="37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UHV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9249633" y="1355671"/>
            <a:ext cx="436467" cy="724180"/>
          </a:xfrm>
          <a:prstGeom prst="straightConnector1">
            <a:avLst/>
          </a:prstGeom>
          <a:noFill/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319" y="503303"/>
            <a:ext cx="9349902" cy="378162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is a 4 km vacuum system required?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472327" y="5189649"/>
            <a:ext cx="4115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Measure amplitude (null) not phase (time)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Feedback </a:t>
            </a:r>
            <a:r>
              <a:rPr lang="en-US" sz="1200" dirty="0"/>
              <a:t>control loop keeps signal at null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Measure feedback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Both sites signals should overlay but be 10 </a:t>
            </a:r>
            <a:r>
              <a:rPr lang="en-US" sz="1200" dirty="0" err="1"/>
              <a:t>mS</a:t>
            </a:r>
            <a:r>
              <a:rPr lang="en-US" sz="1200" dirty="0"/>
              <a:t> apart</a:t>
            </a:r>
          </a:p>
          <a:p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356" y="1519417"/>
            <a:ext cx="10515600" cy="4178064"/>
          </a:xfrm>
          <a:noFill/>
        </p:spPr>
        <p:txBody>
          <a:bodyPr>
            <a:noAutofit/>
          </a:bodyPr>
          <a:lstStyle/>
          <a:p>
            <a:r>
              <a:rPr lang="en-US" sz="1600" dirty="0" smtClean="0"/>
              <a:t>Michelson </a:t>
            </a:r>
            <a:r>
              <a:rPr lang="en-US" sz="1600" dirty="0"/>
              <a:t>i</a:t>
            </a:r>
            <a:r>
              <a:rPr lang="en-US" sz="1600" dirty="0" smtClean="0"/>
              <a:t>nterferometer sensitivity ~ L</a:t>
            </a:r>
          </a:p>
          <a:p>
            <a:r>
              <a:rPr lang="en-US" sz="1600" dirty="0"/>
              <a:t>Want storage time in cavity ~ ½ GW </a:t>
            </a:r>
            <a:r>
              <a:rPr lang="en-US" sz="1600" dirty="0" smtClean="0"/>
              <a:t>period</a:t>
            </a:r>
          </a:p>
          <a:p>
            <a:r>
              <a:rPr lang="en-US" sz="1600" dirty="0" smtClean="0"/>
              <a:t>150 km would be about optimum, but…….. </a:t>
            </a:r>
          </a:p>
          <a:p>
            <a:pPr lvl="1"/>
            <a:r>
              <a:rPr lang="en-US" sz="1600" dirty="0" smtClean="0"/>
              <a:t>Too expensive $$$</a:t>
            </a:r>
          </a:p>
          <a:p>
            <a:pPr lvl="1"/>
            <a:r>
              <a:rPr lang="en-US" sz="1600" dirty="0" smtClean="0"/>
              <a:t>Earth curvature 1 meter/4 km, 1.7 km/150km</a:t>
            </a:r>
          </a:p>
          <a:p>
            <a:pPr lvl="1"/>
            <a:r>
              <a:rPr lang="en-US" sz="1600" dirty="0" smtClean="0"/>
              <a:t>Mirrors hang, consider g-vector</a:t>
            </a:r>
          </a:p>
          <a:p>
            <a:pPr lvl="1"/>
            <a:r>
              <a:rPr lang="en-US" sz="1600" dirty="0" smtClean="0"/>
              <a:t>Space-based system ideal, has its own problems</a:t>
            </a:r>
          </a:p>
          <a:p>
            <a:r>
              <a:rPr lang="en-US" sz="1600" dirty="0"/>
              <a:t>Add </a:t>
            </a:r>
            <a:r>
              <a:rPr lang="en-US" sz="1600" dirty="0" err="1"/>
              <a:t>Fabry</a:t>
            </a:r>
            <a:r>
              <a:rPr lang="en-US" sz="1600" dirty="0"/>
              <a:t>-Perot cavity </a:t>
            </a:r>
            <a:r>
              <a:rPr lang="en-US" sz="1600" dirty="0" smtClean="0"/>
              <a:t>to increase </a:t>
            </a:r>
            <a:r>
              <a:rPr lang="en-US" sz="1600" dirty="0"/>
              <a:t>path </a:t>
            </a:r>
            <a:r>
              <a:rPr lang="en-US" sz="1600" dirty="0" smtClean="0"/>
              <a:t>length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Still represents </a:t>
            </a:r>
            <a:r>
              <a:rPr lang="en-US" sz="1600" dirty="0">
                <a:solidFill>
                  <a:srgbClr val="FF0000"/>
                </a:solidFill>
              </a:rPr>
              <a:t>10</a:t>
            </a:r>
            <a:r>
              <a:rPr lang="en-US" sz="1600" baseline="30000" dirty="0">
                <a:solidFill>
                  <a:srgbClr val="FF0000"/>
                </a:solidFill>
              </a:rPr>
              <a:t>4</a:t>
            </a:r>
            <a:r>
              <a:rPr lang="en-US" sz="1600" dirty="0">
                <a:solidFill>
                  <a:srgbClr val="FF0000"/>
                </a:solidFill>
              </a:rPr>
              <a:t> cubic meters of plumbing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Pressure ~1e-9 Torr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No vibration…. </a:t>
            </a:r>
            <a:r>
              <a:rPr lang="en-US" sz="1600" dirty="0">
                <a:solidFill>
                  <a:srgbClr val="FF0000"/>
                </a:solidFill>
              </a:rPr>
              <a:t>l</a:t>
            </a:r>
            <a:r>
              <a:rPr lang="en-US" sz="1600" dirty="0" smtClean="0">
                <a:solidFill>
                  <a:srgbClr val="FF0000"/>
                </a:solidFill>
              </a:rPr>
              <a:t>imits pump type (ion, getter, LN2 cold traps)</a:t>
            </a:r>
          </a:p>
          <a:p>
            <a:pPr marL="0" indent="0">
              <a:buNone/>
            </a:pPr>
            <a:r>
              <a:rPr lang="en-US" sz="1600" dirty="0" smtClean="0"/>
              <a:t>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9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332" y="402887"/>
            <a:ext cx="8152780" cy="533400"/>
          </a:xfrm>
        </p:spPr>
        <p:txBody>
          <a:bodyPr/>
          <a:lstStyle/>
          <a:p>
            <a:r>
              <a:rPr lang="en-US" sz="3600" dirty="0" smtClean="0"/>
              <a:t>Why is vacuum operation necessary 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424" y="1572864"/>
            <a:ext cx="10515600" cy="2895058"/>
          </a:xfrm>
        </p:spPr>
        <p:txBody>
          <a:bodyPr>
            <a:normAutofit/>
          </a:bodyPr>
          <a:lstStyle/>
          <a:p>
            <a:r>
              <a:rPr lang="en-US" dirty="0" smtClean="0"/>
              <a:t>Required  to reduce phase noise</a:t>
            </a:r>
          </a:p>
          <a:p>
            <a:r>
              <a:rPr lang="en-US" dirty="0" smtClean="0"/>
              <a:t>Noise Sources</a:t>
            </a:r>
          </a:p>
          <a:p>
            <a:pPr lvl="1"/>
            <a:r>
              <a:rPr lang="en-US" dirty="0" smtClean="0"/>
              <a:t>Beam refraction due to gas density fluctuations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coustic noise transmitted to mirrors</a:t>
            </a:r>
          </a:p>
          <a:p>
            <a:pPr lvl="1"/>
            <a:r>
              <a:rPr lang="en-US" dirty="0" smtClean="0"/>
              <a:t>Mirror absorption due to films ~ monolayers </a:t>
            </a:r>
          </a:p>
          <a:p>
            <a:pPr lvl="1"/>
            <a:r>
              <a:rPr lang="en-US" dirty="0" smtClean="0"/>
              <a:t>Requires operation at UHV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86456" y="390525"/>
            <a:ext cx="8467928" cy="460375"/>
          </a:xfrm>
        </p:spPr>
        <p:txBody>
          <a:bodyPr>
            <a:noAutofit/>
          </a:bodyPr>
          <a:lstStyle/>
          <a:p>
            <a:r>
              <a:rPr lang="en-US" sz="3600" dirty="0"/>
              <a:t>Residual Gas</a:t>
            </a:r>
            <a:r>
              <a:rPr lang="en-US" sz="3600" dirty="0" smtClean="0"/>
              <a:t> Index Fluctuation Noise</a:t>
            </a:r>
            <a:endParaRPr lang="en-US" sz="3600" dirty="0"/>
          </a:p>
        </p:txBody>
      </p:sp>
      <p:pic>
        <p:nvPicPr>
          <p:cNvPr id="405508" name="Picture 4" descr="gas-resul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143000"/>
            <a:ext cx="61818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oise_equation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24001"/>
            <a:ext cx="3086100" cy="688975"/>
          </a:xfrm>
          <a:prstGeom prst="rect">
            <a:avLst/>
          </a:prstGeom>
        </p:spPr>
      </p:pic>
      <p:pic>
        <p:nvPicPr>
          <p:cNvPr id="9" name="Picture 8" descr="noise_equation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336801"/>
            <a:ext cx="2114550" cy="231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400" y="28194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tx2"/>
                </a:solidFill>
                <a:latin typeface="Times"/>
                <a:cs typeface="Times"/>
              </a:rPr>
              <a:t>ρ</a:t>
            </a:r>
            <a:r>
              <a:rPr lang="en-US" sz="1100" dirty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=  gas number density (~ pressure)</a:t>
            </a:r>
          </a:p>
          <a:p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α =  optical polarizability (~ index)</a:t>
            </a:r>
          </a:p>
          <a:p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w = beam radius</a:t>
            </a:r>
          </a:p>
          <a:p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v</a:t>
            </a:r>
            <a:r>
              <a:rPr lang="en-US" sz="1100" i="1" baseline="-25000" dirty="0">
                <a:solidFill>
                  <a:schemeClr val="tx2"/>
                </a:solidFill>
                <a:latin typeface="Times"/>
                <a:cs typeface="Times"/>
              </a:rPr>
              <a:t>0</a:t>
            </a:r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 = most probable thermal speed</a:t>
            </a:r>
          </a:p>
          <a:p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L</a:t>
            </a:r>
            <a:r>
              <a:rPr lang="en-US" sz="1100" i="1" baseline="-25000" dirty="0">
                <a:solidFill>
                  <a:schemeClr val="tx2"/>
                </a:solidFill>
                <a:latin typeface="Times"/>
                <a:cs typeface="Times"/>
              </a:rPr>
              <a:t>0</a:t>
            </a:r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 = arm length</a:t>
            </a:r>
          </a:p>
          <a:p>
            <a:r>
              <a:rPr lang="en-US" sz="1100" i="1" dirty="0">
                <a:solidFill>
                  <a:schemeClr val="tx2"/>
                </a:solidFill>
                <a:latin typeface="Times"/>
                <a:cs typeface="Times"/>
              </a:rPr>
              <a:t>ΔL = arm optical path difference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14813" y="60153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S. Whitcomb and MZ, </a:t>
            </a:r>
            <a:r>
              <a:rPr lang="en-US" sz="800" i="1" dirty="0"/>
              <a:t>Proc. 7th Marcel Grossmann Meeting on GR, </a:t>
            </a:r>
            <a:r>
              <a:rPr lang="en-US" sz="800" dirty="0"/>
              <a:t>R. </a:t>
            </a:r>
            <a:r>
              <a:rPr lang="en-US" sz="800" dirty="0" err="1"/>
              <a:t>Jantzen</a:t>
            </a:r>
            <a:r>
              <a:rPr lang="en-US" sz="800" dirty="0"/>
              <a:t> and G. Keiser, eds. World Scientific, Singapore (1996).</a:t>
            </a:r>
          </a:p>
          <a:p>
            <a:endParaRPr lang="en-US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527825" y="4533820"/>
            <a:ext cx="3941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a vacuum engineering perspective, about all we can do to help is get the pressure as low as practically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59050" y="1476945"/>
            <a:ext cx="7829085" cy="387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defRPr/>
            </a:pPr>
            <a:r>
              <a:rPr lang="en-US" sz="1400" kern="0" dirty="0">
                <a:ea typeface="ＭＳ Ｐゴシック" charset="-128"/>
                <a:cs typeface="ＭＳ Ｐゴシック" charset="-128"/>
              </a:rPr>
              <a:t>Light scattering </a:t>
            </a: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from 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residual gas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ea typeface="ＭＳ Ｐゴシック" charset="-128"/>
                <a:cs typeface="ＭＳ Ｐゴシック" charset="-128"/>
              </a:rPr>
              <a:t>Function of molecular </a:t>
            </a:r>
            <a:r>
              <a:rPr lang="en-US" sz="1400" kern="0" dirty="0" err="1">
                <a:ea typeface="ＭＳ Ｐゴシック" charset="-128"/>
                <a:cs typeface="ＭＳ Ｐゴシック" charset="-128"/>
              </a:rPr>
              <a:t>polarizability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, transit speed and partial pressure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ea typeface="ＭＳ Ｐゴシック" charset="-128"/>
                <a:cs typeface="ＭＳ Ｐゴシック" charset="-128"/>
              </a:rPr>
              <a:t>Primary goals for beam tubes: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solidFill>
                  <a:schemeClr val="accent1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400" kern="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P(H</a:t>
            </a:r>
            <a:r>
              <a:rPr lang="en-US" sz="1400" kern="0" baseline="-2500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1400" kern="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) &lt; 10</a:t>
            </a:r>
            <a:r>
              <a:rPr lang="en-US" sz="1400" kern="0" baseline="3000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-9</a:t>
            </a:r>
            <a:r>
              <a:rPr lang="en-US" sz="1400" kern="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400" kern="0" dirty="0" err="1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Torr</a:t>
            </a:r>
            <a:endParaRPr lang="en-US" sz="1400" kern="0" dirty="0">
              <a:solidFill>
                <a:schemeClr val="accent1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solidFill>
                  <a:schemeClr val="accent1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400" kern="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P(H</a:t>
            </a:r>
            <a:r>
              <a:rPr lang="en-US" sz="1400" kern="0" baseline="-2500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1400" kern="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O) &lt; 10</a:t>
            </a:r>
            <a:r>
              <a:rPr lang="en-US" sz="1400" kern="0" baseline="3000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-10 </a:t>
            </a:r>
            <a:r>
              <a:rPr lang="en-US" sz="1400" kern="0" dirty="0" err="1">
                <a:solidFill>
                  <a:schemeClr val="accent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Torr</a:t>
            </a:r>
            <a:endParaRPr lang="en-US" sz="1400" kern="0" dirty="0">
              <a:solidFill>
                <a:schemeClr val="accent1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defRPr/>
            </a:pP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No contamination 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of </a:t>
            </a: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optics</a:t>
            </a:r>
            <a:endParaRPr lang="en-US" sz="1400" kern="0" dirty="0">
              <a:ea typeface="ＭＳ Ｐゴシック" charset="-128"/>
              <a:cs typeface="ＭＳ Ｐゴシック" charset="-128"/>
            </a:endParaRP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ea typeface="ＭＳ Ｐゴシック" charset="-128"/>
                <a:cs typeface="ＭＳ Ｐゴシック" charset="-128"/>
              </a:rPr>
              <a:t>Mirror absorption </a:t>
            </a:r>
            <a:r>
              <a:rPr lang="en-US" sz="1400" kern="0" dirty="0">
                <a:solidFill>
                  <a:srgbClr val="A637FF"/>
                </a:solidFill>
                <a:ea typeface="ＭＳ Ｐゴシック" charset="-128"/>
                <a:cs typeface="ＭＳ Ｐゴシック" charset="-128"/>
              </a:rPr>
              <a:t>&lt; 0.1 </a:t>
            </a:r>
            <a:r>
              <a:rPr lang="en-US" sz="1400" kern="0" dirty="0" err="1">
                <a:solidFill>
                  <a:srgbClr val="A637FF"/>
                </a:solidFill>
                <a:ea typeface="ＭＳ Ｐゴシック" charset="-128"/>
                <a:cs typeface="ＭＳ Ｐゴシック" charset="-128"/>
              </a:rPr>
              <a:t>ppm</a:t>
            </a:r>
            <a:endParaRPr lang="en-US" sz="1400" kern="0" dirty="0">
              <a:solidFill>
                <a:srgbClr val="A637FF"/>
              </a:solidFill>
              <a:ea typeface="ＭＳ Ｐゴシック" charset="-128"/>
              <a:cs typeface="ＭＳ Ｐゴシック" charset="-128"/>
            </a:endParaRP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Hydrocarbons deposition </a:t>
            </a:r>
            <a:r>
              <a:rPr lang="en-US" sz="1400" kern="0" dirty="0">
                <a:solidFill>
                  <a:srgbClr val="A637FF"/>
                </a:solidFill>
                <a:ea typeface="ＭＳ Ｐゴシック" charset="-128"/>
                <a:cs typeface="ＭＳ Ｐゴシック" charset="-128"/>
              </a:rPr>
              <a:t>&lt; 1 monolayer/10 years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latin typeface="Wingdings"/>
                <a:ea typeface="Wingdings"/>
                <a:cs typeface="Wingdings"/>
              </a:rPr>
              <a:t>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Aggressive cleaning and vacuum bake of every component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Particulates </a:t>
            </a:r>
            <a:r>
              <a:rPr lang="en-US" sz="1400" kern="0" dirty="0">
                <a:solidFill>
                  <a:srgbClr val="A637FF"/>
                </a:solidFill>
                <a:ea typeface="ＭＳ Ｐゴシック" charset="-128"/>
                <a:cs typeface="ＭＳ Ｐゴシック" charset="-128"/>
              </a:rPr>
              <a:t>&lt; one 10 µm particle 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on any mirror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latin typeface="Wingdings"/>
                <a:ea typeface="Wingdings"/>
                <a:cs typeface="Wingdings"/>
              </a:rPr>
              <a:t>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ISO </a:t>
            </a:r>
            <a:r>
              <a:rPr lang="en-US" sz="1400" kern="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Class 5 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or better </a:t>
            </a: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clean room 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protocol for worker access, internal components, surface </a:t>
            </a: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exposure, backfill/roughing speed</a:t>
            </a:r>
            <a:endParaRPr lang="en-US" sz="1400" kern="0" dirty="0">
              <a:ea typeface="ＭＳ Ｐゴシック" charset="-128"/>
              <a:cs typeface="ＭＳ Ｐゴシック" charset="-128"/>
            </a:endParaRPr>
          </a:p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defRPr/>
            </a:pPr>
            <a:r>
              <a:rPr lang="en-US" sz="1400" kern="0" dirty="0">
                <a:ea typeface="ＭＳ Ｐゴシック" charset="-128"/>
                <a:cs typeface="ＭＳ Ｐゴシック" charset="-128"/>
              </a:rPr>
              <a:t>Vibration-free environment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400" kern="0" dirty="0">
                <a:latin typeface="Wingdings"/>
                <a:ea typeface="Wingdings"/>
                <a:cs typeface="Wingdings"/>
              </a:rPr>
              <a:t></a:t>
            </a:r>
            <a:r>
              <a:rPr lang="en-US" sz="1400" kern="0" dirty="0">
                <a:ea typeface="ＭＳ Ｐゴシック" charset="-128"/>
                <a:cs typeface="ＭＳ Ｐゴシック" charset="-128"/>
              </a:rPr>
              <a:t>No mechanical, turbo or </a:t>
            </a: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displacer-piston </a:t>
            </a:r>
            <a:r>
              <a:rPr lang="en-US" sz="1400" kern="0" dirty="0" err="1" smtClean="0">
                <a:ea typeface="ＭＳ Ｐゴシック" charset="-128"/>
                <a:cs typeface="ＭＳ Ｐゴシック" charset="-128"/>
              </a:rPr>
              <a:t>cryopumps</a:t>
            </a:r>
            <a:r>
              <a:rPr lang="en-US" sz="1400" kern="0" dirty="0" smtClean="0">
                <a:ea typeface="ＭＳ Ｐゴシック" charset="-128"/>
                <a:cs typeface="ＭＳ Ｐゴシック" charset="-128"/>
              </a:rPr>
              <a:t> during site observation</a:t>
            </a:r>
            <a:endParaRPr lang="en-US" sz="1400" kern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061" y="5768902"/>
            <a:ext cx="1009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To our advantage, we do not have to contend with radiation</a:t>
            </a:r>
            <a:r>
              <a:rPr lang="en-US" sz="1200" i="1" kern="0" dirty="0">
                <a:ea typeface="ＭＳ Ｐゴシック" charset="-128"/>
                <a:cs typeface="ＭＳ Ｐゴシック" charset="-128"/>
              </a:rPr>
              <a:t>, thermal, or </a:t>
            </a:r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ion/electron induced desorption,  </a:t>
            </a:r>
          </a:p>
          <a:p>
            <a:pPr lvl="0" algn="ctr"/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LIGO </a:t>
            </a:r>
            <a:r>
              <a:rPr lang="en-US" sz="1200" i="1" kern="0" dirty="0">
                <a:ea typeface="ＭＳ Ｐゴシック" charset="-128"/>
                <a:cs typeface="ＭＳ Ｐゴシック" charset="-128"/>
              </a:rPr>
              <a:t>outgassing is passive at ambient </a:t>
            </a:r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temperature</a:t>
            </a:r>
          </a:p>
          <a:p>
            <a:pPr algn="ctr"/>
            <a:endParaRPr lang="en-US" sz="1200" i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763644" y="368683"/>
            <a:ext cx="8476785" cy="6919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</a:rPr>
              <a:t>Vacuum</a:t>
            </a:r>
            <a:r>
              <a:rPr lang="en-US" sz="3600" dirty="0" smtClean="0">
                <a:solidFill>
                  <a:schemeClr val="tx2"/>
                </a:solidFill>
                <a:latin typeface="Helvetica" charset="0"/>
              </a:rPr>
              <a:t> system requirements</a:t>
            </a:r>
            <a:endParaRPr lang="en-US" sz="3600" dirty="0">
              <a:solidFill>
                <a:schemeClr val="tx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1831522" y="399360"/>
            <a:ext cx="9789787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3600" i="1" dirty="0">
                <a:solidFill>
                  <a:schemeClr val="tx2"/>
                </a:solidFill>
                <a:latin typeface="+mj-lt"/>
              </a:rPr>
              <a:t>LIGO Vacuum Chambers and Equipment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52723" y="1442442"/>
            <a:ext cx="6162204" cy="3524614"/>
            <a:chOff x="5316343" y="2081560"/>
            <a:chExt cx="6024877" cy="33825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6343" y="2081560"/>
              <a:ext cx="6024877" cy="338253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421756" y="2496014"/>
              <a:ext cx="1558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End Stations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3" idx="1"/>
            </p:cNvCxnSpPr>
            <p:nvPr/>
          </p:nvCxnSpPr>
          <p:spPr bwMode="auto">
            <a:xfrm flipH="1">
              <a:off x="5657386" y="2680680"/>
              <a:ext cx="1764370" cy="40449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8980449" y="2680680"/>
              <a:ext cx="1865971" cy="37457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5458966" y="4447202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Vertex or Corner Station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6956946" y="4520821"/>
              <a:ext cx="781335" cy="29048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20117620">
              <a:off x="9564898" y="3599620"/>
              <a:ext cx="623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4km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8536674" y="3919107"/>
              <a:ext cx="1104464" cy="49122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0141445" y="3200963"/>
              <a:ext cx="981480" cy="48052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712451" y="5364984"/>
            <a:ext cx="1038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Corner and End Stations are connected by beam </a:t>
            </a:r>
            <a:r>
              <a:rPr lang="en-US" smtClean="0"/>
              <a:t>tubes </a:t>
            </a:r>
            <a:r>
              <a:rPr lang="en-US" smtClean="0"/>
              <a:t>which are </a:t>
            </a:r>
            <a:r>
              <a:rPr lang="en-US" dirty="0" smtClean="0"/>
              <a:t>1.2m diameter x 4 km long, and are aligned (straight) to 5 mm rms. The arms are orthogonal to 5</a:t>
            </a:r>
            <a:r>
              <a:rPr lang="el-GR" dirty="0" smtClean="0"/>
              <a:t>μ</a:t>
            </a:r>
            <a:r>
              <a:rPr lang="en-US" dirty="0"/>
              <a:t> </a:t>
            </a:r>
            <a:r>
              <a:rPr lang="en-US" dirty="0" smtClean="0"/>
              <a:t>radians.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1464" y="1407338"/>
            <a:ext cx="4589909" cy="3575007"/>
            <a:chOff x="439696" y="1875027"/>
            <a:chExt cx="4371277" cy="3297668"/>
          </a:xfrm>
        </p:grpSpPr>
        <p:grpSp>
          <p:nvGrpSpPr>
            <p:cNvPr id="28" name="Group 27"/>
            <p:cNvGrpSpPr/>
            <p:nvPr/>
          </p:nvGrpSpPr>
          <p:grpSpPr>
            <a:xfrm>
              <a:off x="439696" y="1875027"/>
              <a:ext cx="4371277" cy="3283565"/>
              <a:chOff x="398777" y="1889130"/>
              <a:chExt cx="4371277" cy="3283565"/>
            </a:xfrm>
          </p:grpSpPr>
          <p:pic>
            <p:nvPicPr>
              <p:cNvPr id="17" name="Picture 36" descr="VacuumIso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8777" y="1889130"/>
                <a:ext cx="4371277" cy="3283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765710" y="1927612"/>
                <a:ext cx="28617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Stations contain modular components called HAM and BSC chambers</a:t>
                </a:r>
                <a:endParaRPr lang="en-US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52659" y="4802130"/>
              <a:ext cx="1848897" cy="370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Vertex diagram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3015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5844" name="Picture 3" descr="livtub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4461" y="4176228"/>
            <a:ext cx="3571670" cy="238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vacequip-liv pi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9015" y="1173487"/>
            <a:ext cx="3566433" cy="271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305036" y="1122363"/>
            <a:ext cx="5771271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1. Chambers</a:t>
            </a:r>
            <a:r>
              <a:rPr lang="en-US" sz="1400" b="1" i="1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(at the vertex and end stations)</a:t>
            </a:r>
            <a:endParaRPr lang="en-US" sz="1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>
              <a:buFont typeface="Arial"/>
              <a:buChar char="•"/>
            </a:pP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Frequently opened</a:t>
            </a: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Numerous penetrations; flanges, fittings, viewports, </a:t>
            </a:r>
            <a:r>
              <a:rPr lang="en-US" sz="1400" dirty="0" err="1" smtClean="0">
                <a:latin typeface="Arial" charset="0"/>
                <a:ea typeface="ＭＳ Ｐゴシック" charset="-128"/>
                <a:cs typeface="ＭＳ Ｐゴシック" charset="-128"/>
              </a:rPr>
              <a:t>feedthrus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>
              <a:buFont typeface="Arial"/>
              <a:buChar char="•"/>
            </a:pP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 Large doors </a:t>
            </a:r>
          </a:p>
          <a:p>
            <a:pPr lvl="1">
              <a:buFont typeface="Arial"/>
              <a:buChar char="•"/>
            </a:pP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House the </a:t>
            </a: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lectrical</a:t>
            </a: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mechanical and optical equipment</a:t>
            </a: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>
              <a:buFont typeface="Arial"/>
              <a:buChar char="•"/>
            </a:pP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Pumps, valves, backfill vents</a:t>
            </a: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O-ring sealed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Create a </a:t>
            </a: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l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arge water (and some crud) load</a:t>
            </a:r>
          </a:p>
          <a:p>
            <a:pPr lvl="1"/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sz="14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2. </a:t>
            </a:r>
            <a:r>
              <a:rPr lang="en-US" sz="1400" b="1" i="1" dirty="0"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eam tubes (which connect the stations)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Designed never to be opened (</a:t>
            </a:r>
            <a:r>
              <a:rPr lang="en-US" sz="1400" dirty="0" err="1" smtClean="0">
                <a:latin typeface="Arial" charset="0"/>
                <a:ea typeface="ＭＳ Ｐゴシック" charset="-128"/>
                <a:cs typeface="ＭＳ Ｐゴシック" charset="-128"/>
              </a:rPr>
              <a:t>i.e.vented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1.2 m diameter x 4 km long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 20 million liters volume (per site)</a:t>
            </a:r>
          </a:p>
          <a:p>
            <a:pPr lvl="2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600 million cm</a:t>
            </a:r>
            <a:r>
              <a:rPr lang="en-US" sz="1400" baseline="30000" dirty="0"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surface area (per </a:t>
            </a: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site)</a:t>
            </a:r>
          </a:p>
          <a:p>
            <a:pPr lvl="2">
              <a:buFont typeface="Arial"/>
              <a:buChar char="•"/>
            </a:pPr>
            <a:r>
              <a:rPr lang="en-US" sz="1400" dirty="0">
                <a:latin typeface="Arial" charset="0"/>
                <a:ea typeface="ＭＳ Ｐゴシック" charset="-128"/>
                <a:cs typeface="ＭＳ Ｐゴシック" charset="-128"/>
              </a:rPr>
              <a:t> 200 l/s char. c</a:t>
            </a: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onductance (thin tube ??)</a:t>
            </a:r>
          </a:p>
          <a:p>
            <a:pPr lvl="2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All metal</a:t>
            </a:r>
          </a:p>
          <a:p>
            <a:pPr lvl="2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Baked 150 C for 3 weeks, UHV with low H2 diffusion</a:t>
            </a:r>
          </a:p>
          <a:p>
            <a:pPr lvl="2">
              <a:buFont typeface="Arial"/>
              <a:buChar char="•"/>
            </a:pPr>
            <a:r>
              <a:rPr lang="en-US" sz="1400" dirty="0" smtClean="0">
                <a:latin typeface="Arial" charset="0"/>
                <a:ea typeface="ＭＳ Ｐゴシック" charset="-128"/>
                <a:cs typeface="ＭＳ Ｐゴシック" charset="-128"/>
              </a:rPr>
              <a:t> Isolated by 44 Inch diameter gate valves</a:t>
            </a: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03582" y="508830"/>
            <a:ext cx="7597698" cy="565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</a:rPr>
              <a:t> Essentially two vacuum systems that share one volume……?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963" y="5308124"/>
            <a:ext cx="567446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These two systems have very different purposes but are open to each other for months at a time during observation runs. How can they coexist?</a:t>
            </a:r>
          </a:p>
          <a:p>
            <a:pPr algn="ctr"/>
            <a:r>
              <a:rPr lang="en-US" dirty="0" smtClean="0"/>
              <a:t>Hint: 77 K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IGO_II">
  <a:themeElements>
    <a:clrScheme name="">
      <a:dk1>
        <a:srgbClr val="114FFB"/>
      </a:dk1>
      <a:lt1>
        <a:srgbClr val="CCEC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E2F4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CCEC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E2F4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2098</Words>
  <Application>Microsoft Office PowerPoint</Application>
  <PresentationFormat>Widescreen</PresentationFormat>
  <Paragraphs>269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ＭＳ Ｐゴシック</vt:lpstr>
      <vt:lpstr>Arial</vt:lpstr>
      <vt:lpstr>Calibri</vt:lpstr>
      <vt:lpstr>Helvetica</vt:lpstr>
      <vt:lpstr>Monotype Sorts</vt:lpstr>
      <vt:lpstr>Times</vt:lpstr>
      <vt:lpstr>Times New Roman</vt:lpstr>
      <vt:lpstr>Wingdings</vt:lpstr>
      <vt:lpstr>1_LIGO_II</vt:lpstr>
      <vt:lpstr>LIGO_II</vt:lpstr>
      <vt:lpstr>Photo Editor Photo</vt:lpstr>
      <vt:lpstr>Document</vt:lpstr>
      <vt:lpstr>Vacuum Technology of the LIGO Interferometers presentation to the Southern California Chapter AVS 28 March 2017</vt:lpstr>
      <vt:lpstr>Ligo HANFORD and Ligo LIVINGSTON</vt:lpstr>
      <vt:lpstr>LIGO Project Timeline</vt:lpstr>
      <vt:lpstr>Why is a 4 km vacuum system required?</vt:lpstr>
      <vt:lpstr>Why is vacuum operation necessary ?</vt:lpstr>
      <vt:lpstr>Residual Gas Index Fluctuation Noise</vt:lpstr>
      <vt:lpstr>PowerPoint Presentation</vt:lpstr>
      <vt:lpstr>PowerPoint Presentation</vt:lpstr>
      <vt:lpstr> </vt:lpstr>
      <vt:lpstr>Beam tubes were fabricated by winding coiled sheet  </vt:lpstr>
      <vt:lpstr>Cleaning and leak testing a tube section</vt:lpstr>
      <vt:lpstr>PowerPoint Presentation</vt:lpstr>
      <vt:lpstr>Completed beam tube joint </vt:lpstr>
      <vt:lpstr>PowerPoint Presentation</vt:lpstr>
      <vt:lpstr>Beam Tube Bakeout….. I2R using beam tube as the “R”</vt:lpstr>
      <vt:lpstr>I2R Bakeout Schematic. Desorb Water</vt:lpstr>
      <vt:lpstr>PowerPoint Presentation</vt:lpstr>
      <vt:lpstr>Two chamber types, modular construction</vt:lpstr>
      <vt:lpstr>BSC Chambers at the Vertex</vt:lpstr>
      <vt:lpstr>PowerPoint Presentation</vt:lpstr>
      <vt:lpstr>PowerPoint Presentation</vt:lpstr>
      <vt:lpstr>PowerPoint Presentation</vt:lpstr>
      <vt:lpstr>Chamber installation circa 1997</vt:lpstr>
      <vt:lpstr>Chamber Bakeout</vt:lpstr>
      <vt:lpstr>  Mobile clean-rooms are used for  contamination (particulate) control</vt:lpstr>
      <vt:lpstr>Internal Equipment Installation</vt:lpstr>
      <vt:lpstr>PowerPoint Presentation</vt:lpstr>
      <vt:lpstr>Large Gate Valve with bonnet open</vt:lpstr>
      <vt:lpstr>Pumping Systems</vt:lpstr>
      <vt:lpstr>Elephant in the room</vt:lpstr>
      <vt:lpstr>End Station Cryopump Arrangement</vt:lpstr>
      <vt:lpstr>Concrete Enclosure</vt:lpstr>
      <vt:lpstr>Enclosures doing their job</vt:lpstr>
      <vt:lpstr>Vacuum System Schematic and Gauging</vt:lpstr>
      <vt:lpstr>Challenges: Leaks and corrosion</vt:lpstr>
      <vt:lpstr>Challenges: Leaks and Detection</vt:lpstr>
      <vt:lpstr>GV7 sarcophagus concept</vt:lpstr>
      <vt:lpstr>Current Vacuum Research</vt:lpstr>
      <vt:lpstr>Thank you for visiting LIGO 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Feicht</dc:creator>
  <cp:lastModifiedBy>Jon Feicht</cp:lastModifiedBy>
  <cp:revision>183</cp:revision>
  <dcterms:created xsi:type="dcterms:W3CDTF">2017-03-24T13:26:56Z</dcterms:created>
  <dcterms:modified xsi:type="dcterms:W3CDTF">2017-03-28T22:38:41Z</dcterms:modified>
</cp:coreProperties>
</file>