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jpeg" ContentType="image/jpeg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56" r:id="rId4"/>
    <p:sldId id="285" r:id="rId5"/>
    <p:sldId id="282" r:id="rId6"/>
    <p:sldId id="291" r:id="rId7"/>
    <p:sldId id="284" r:id="rId8"/>
    <p:sldId id="269" r:id="rId9"/>
    <p:sldId id="289" r:id="rId10"/>
    <p:sldId id="288" r:id="rId11"/>
    <p:sldId id="258" r:id="rId12"/>
    <p:sldId id="257" r:id="rId13"/>
    <p:sldId id="259" r:id="rId14"/>
    <p:sldId id="275" r:id="rId15"/>
    <p:sldId id="263" r:id="rId16"/>
    <p:sldId id="268" r:id="rId17"/>
    <p:sldId id="272" r:id="rId18"/>
    <p:sldId id="260" r:id="rId19"/>
    <p:sldId id="292" r:id="rId20"/>
    <p:sldId id="273" r:id="rId21"/>
    <p:sldId id="281" r:id="rId22"/>
    <p:sldId id="265" r:id="rId23"/>
    <p:sldId id="266" r:id="rId24"/>
    <p:sldId id="267" r:id="rId25"/>
    <p:sldId id="270" r:id="rId26"/>
    <p:sldId id="271" r:id="rId27"/>
    <p:sldId id="279" r:id="rId28"/>
    <p:sldId id="280" r:id="rId29"/>
    <p:sldId id="276" r:id="rId30"/>
    <p:sldId id="277" r:id="rId31"/>
    <p:sldId id="278" r:id="rId32"/>
    <p:sldId id="293" r:id="rId33"/>
    <p:sldId id="283" r:id="rId34"/>
    <p:sldId id="261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614"/>
  </p:normalViewPr>
  <p:slideViewPr>
    <p:cSldViewPr snapToGrid="0" snapToObjects="1">
      <p:cViewPr varScale="1">
        <p:scale>
          <a:sx n="108" d="100"/>
          <a:sy n="108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009E8-CFBA-5242-9DA6-4CCAF0AFE6DF}" type="datetimeFigureOut">
              <a:rPr lang="en-US" smtClean="0"/>
              <a:t>6/6/17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06A03-DD63-1545-9DA5-F29B32278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3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Chad Hanna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Archisman</a:t>
            </a:r>
            <a:r>
              <a:rPr lang="en-US" dirty="0" smtClean="0"/>
              <a:t> Ghosh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54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Miriam </a:t>
            </a:r>
            <a:r>
              <a:rPr lang="en-US" dirty="0" err="1" smtClean="0"/>
              <a:t>Cabero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97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Duncan Brown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85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Yuki </a:t>
            </a:r>
            <a:r>
              <a:rPr lang="en-US" dirty="0" err="1" smtClean="0"/>
              <a:t>Inoue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Yuki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INOUE</a:t>
            </a:r>
            <a:r>
              <a:rPr lang="en-US" dirty="0" smtClean="0"/>
              <a:t>, KAGRA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26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Paola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Leaci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0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Sinead Walsh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46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Whelan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87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Nelson Christensen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91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Chad Hanna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10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Ian Harry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0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Sheila Rowan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70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One possible way 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4C6AA-45CB-4898-A510-4EB497178772}" type="slidenum">
              <a:rPr lang="ja-JP" altLang="en-US" smtClean="0">
                <a:solidFill>
                  <a:prstClr val="black"/>
                </a:solidFill>
                <a:ea typeface="ＭＳ Ｐゴシック" charset="-128"/>
              </a:rPr>
              <a:pPr/>
              <a:t>9</a:t>
            </a:fld>
            <a:endParaRPr lang="ja-JP" altLang="en-US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459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Letizia </a:t>
            </a:r>
            <a:r>
              <a:rPr lang="en-US" dirty="0" err="1" smtClean="0"/>
              <a:t>Sammut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9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Chris van den</a:t>
            </a:r>
            <a:r>
              <a:rPr lang="en-US" baseline="0" dirty="0" smtClean="0"/>
              <a:t> Brock for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Lionel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06A03-DD63-1545-9DA5-F29B322789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3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96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67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67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84CD-C607-4574-8D92-132BA9AAA8C9}" type="datetimeFigureOut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2684-0861-42EC-9632-21CA9CF0D4D1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0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8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7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69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5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C0214-0E63-EB44-AA9E-A2DD81396C91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D9443-3F00-3E4A-8EE4-3BA67DCC2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884CD-C607-4574-8D92-132BA9AAA8C9}" type="datetimeFigureOut">
              <a:rPr kumimoji="1"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kumimoji="1"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32684-0861-42EC-9632-21CA9CF0D4D1}" type="slidenum">
              <a:rPr kumimoji="1"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95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884CD-C607-4574-8D92-132BA9AAA8C9}" type="datetimeFigureOut">
              <a:rPr kumimoji="1"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2017/6/6</a:t>
            </a:fld>
            <a:endParaRPr kumimoji="1"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32684-0861-42EC-9632-21CA9CF0D4D1}" type="slidenum">
              <a:rPr kumimoji="1"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44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tiff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Alan Weinstein</a:t>
            </a:r>
          </a:p>
          <a:p>
            <a:r>
              <a:rPr lang="en-US" dirty="0" smtClean="0"/>
              <a:t>Caltech, LIGO Laboratory</a:t>
            </a:r>
          </a:p>
          <a:p>
            <a:r>
              <a:rPr lang="en-US" dirty="0" smtClean="0"/>
              <a:t>2 June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" y="148589"/>
            <a:ext cx="12149060" cy="6709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7002"/>
            <a:ext cx="9144000" cy="23876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Some highlights from </a:t>
            </a:r>
            <a:br>
              <a:rPr lang="en-US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GWPAW 2017</a:t>
            </a:r>
            <a:br>
              <a:rPr lang="en-US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Annecy, France</a:t>
            </a:r>
            <a:endParaRPr lang="en-US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44930" y="442991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Alan Weinstein, Caltech &amp; </a:t>
            </a:r>
            <a:r>
              <a:rPr lang="en-US" sz="3200" b="1" smtClean="0">
                <a:solidFill>
                  <a:srgbClr val="FF0000"/>
                </a:solidFill>
              </a:rPr>
              <a:t>LIGO Laboratory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128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9175" y="565294"/>
              <a:ext cx="8988371" cy="633882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352097"/>
                    <a:gridCol w="3381864"/>
                    <a:gridCol w="3254410"/>
                  </a:tblGrid>
                  <a:tr h="43936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Neutrino</a:t>
                          </a:r>
                          <a:r>
                            <a:rPr kumimoji="1" lang="en-US" altLang="ja-JP" sz="2400" baseline="0" dirty="0" smtClean="0"/>
                            <a:t> mechanism</a:t>
                          </a:r>
                          <a:endParaRPr kumimoji="1" lang="ja-JP" altLang="en-US" sz="2400" dirty="0"/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MHD mechanism</a:t>
                          </a:r>
                          <a:endParaRPr kumimoji="1" lang="ja-JP" alt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</a:schemeClr>
                        </a:solidFill>
                      </a:tcPr>
                    </a:tc>
                  </a:tr>
                  <a:tr h="878721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/>
                            <a:t>Progenitor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>
                              <a:solidFill>
                                <a:schemeClr val="tx1"/>
                              </a:solidFill>
                            </a:rPr>
                            <a:t>Non-</a:t>
                          </a:r>
                          <a:r>
                            <a:rPr kumimoji="1" lang="en-US" altLang="ja-JP" baseline="0" dirty="0" smtClean="0">
                              <a:solidFill>
                                <a:schemeClr val="tx1"/>
                              </a:solidFill>
                            </a:rPr>
                            <a:t> or slowing- r</a:t>
                          </a:r>
                          <a:r>
                            <a:rPr kumimoji="1" lang="en-US" altLang="ja-JP" dirty="0" smtClean="0">
                              <a:solidFill>
                                <a:schemeClr val="tx1"/>
                              </a:solidFill>
                            </a:rPr>
                            <a:t>otating star</a:t>
                          </a:r>
                        </a:p>
                        <a:p>
                          <a:r>
                            <a:rPr kumimoji="1" lang="ja-JP" altLang="en-US" dirty="0" smtClean="0">
                              <a:solidFill>
                                <a:schemeClr val="tx1"/>
                              </a:solidFill>
                            </a:rPr>
                            <a:t>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&lt;~0.1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rad</m:t>
                              </m:r>
                              <m:r>
                                <a:rPr kumimoji="1" lang="en-US" altLang="ja-JP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kumimoji="1" lang="en-US" altLang="ja-JP" b="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kumimoji="1" lang="en-US" altLang="ja-JP" b="0" dirty="0" smtClean="0"/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dirty="0" smtClean="0">
                              <a:solidFill>
                                <a:schemeClr val="tx1"/>
                              </a:solidFill>
                            </a:rPr>
                            <a:t>Rapidly rotating</a:t>
                          </a:r>
                          <a:r>
                            <a:rPr kumimoji="1" lang="en-US" altLang="ja-JP" baseline="0" dirty="0" smtClean="0">
                              <a:solidFill>
                                <a:schemeClr val="tx1"/>
                              </a:solidFill>
                            </a:rPr>
                            <a:t> star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baseline="0" dirty="0" smtClean="0">
                              <a:solidFill>
                                <a:schemeClr val="tx1"/>
                              </a:solidFill>
                            </a:rPr>
                            <a:t>with strong B fields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i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kumimoji="1" lang="en-US" altLang="ja-JP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kumimoji="1" lang="en-US" altLang="ja-JP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rad</m:t>
                              </m:r>
                              <m:r>
                                <a:rPr kumimoji="1" lang="en-US" altLang="ja-JP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ja-JP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~10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</m:sSup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kumimoji="1" lang="en-US" altLang="ja-JP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50000"/>
                          </a:schemeClr>
                        </a:solidFill>
                      </a:tcPr>
                    </a:tc>
                  </a:tr>
                  <a:tr h="1142337">
                    <a:tc>
                      <a:txBody>
                        <a:bodyPr/>
                        <a:lstStyle/>
                        <a:p>
                          <a:r>
                            <a:rPr kumimoji="1" lang="en-US" altLang="ja-JP" baseline="0" dirty="0" smtClean="0"/>
                            <a:t>Main GW signatures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 smtClean="0">
                              <a:solidFill>
                                <a:srgbClr val="FFFF00"/>
                              </a:solidFill>
                            </a:rPr>
                            <a:t>Three generic phases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Prompt convection, neutrino-driven convection &amp; SASI, and explosion</a:t>
                          </a: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baseline="0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Rotating bounce 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(&lt; 20 </a:t>
                          </a:r>
                          <a:r>
                            <a:rPr kumimoji="1" lang="en-US" altLang="ja-JP" b="1" baseline="0" dirty="0" err="1" smtClean="0">
                              <a:solidFill>
                                <a:schemeClr val="tx1"/>
                              </a:solidFill>
                            </a:rPr>
                            <a:t>ms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ja-JP" b="1" baseline="0" dirty="0" err="1" smtClean="0">
                              <a:solidFill>
                                <a:schemeClr val="tx1"/>
                              </a:solidFill>
                            </a:rPr>
                            <a:t>p.b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.) and </a:t>
                          </a:r>
                          <a:r>
                            <a:rPr kumimoji="1" lang="en-US" altLang="ja-JP" b="1" baseline="0" dirty="0" smtClean="0">
                              <a:solidFill>
                                <a:srgbClr val="66FF33"/>
                              </a:solidFill>
                            </a:rPr>
                            <a:t>non-axisymmetric instabilities ( &lt; ? </a:t>
                          </a:r>
                          <a:r>
                            <a:rPr kumimoji="1" lang="en-US" altLang="ja-JP" b="1" baseline="0" dirty="0" err="1" smtClean="0">
                              <a:solidFill>
                                <a:srgbClr val="66FF33"/>
                              </a:solidFill>
                            </a:rPr>
                            <a:t>ms</a:t>
                          </a:r>
                          <a:r>
                            <a:rPr kumimoji="1" lang="en-US" altLang="ja-JP" b="1" baseline="0" dirty="0" smtClean="0">
                              <a:solidFill>
                                <a:srgbClr val="66FF33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bg2">
                            <a:lumMod val="50000"/>
                          </a:schemeClr>
                        </a:solidFill>
                      </a:tcPr>
                    </a:tc>
                  </a:tr>
                  <a:tr h="377850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/>
                            <a:t>Detection</a:t>
                          </a:r>
                          <a:r>
                            <a:rPr kumimoji="1" lang="en-US" altLang="ja-JP" baseline="0" dirty="0" smtClean="0"/>
                            <a:t> Prospect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ja-JP" altLang="en-US" dirty="0" smtClean="0">
                              <a:solidFill>
                                <a:schemeClr val="tx1"/>
                              </a:solidFill>
                            </a:rPr>
                            <a:t>✓</a:t>
                          </a:r>
                          <a:r>
                            <a:rPr kumimoji="1" lang="en-US" altLang="ja-JP" b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Requires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</a:t>
                          </a:r>
                          <a:r>
                            <a:rPr kumimoji="1" lang="en-US" altLang="ja-JP" b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3</a:t>
                          </a:r>
                          <a:r>
                            <a:rPr kumimoji="1" lang="en-US" altLang="ja-JP" b="1" baseline="3000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rd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generation </a:t>
                          </a:r>
                          <a:r>
                            <a:rPr kumimoji="1" lang="ja-JP" altLang="en-US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　　</a:t>
                          </a:r>
                          <a:endParaRPr kumimoji="1" lang="en-US" altLang="ja-JP" b="1" baseline="0" dirty="0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   detector to see </a:t>
                          </a:r>
                          <a:r>
                            <a:rPr kumimoji="1" lang="en-US" altLang="ja-JP" b="1" u="sng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every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Galactic  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   event 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(with high SNR).</a:t>
                          </a:r>
                        </a:p>
                        <a:p>
                          <a:r>
                            <a:rPr kumimoji="1" lang="ja-JP" altLang="en-US" b="1" baseline="0" dirty="0" smtClean="0">
                              <a:solidFill>
                                <a:schemeClr val="tx1"/>
                              </a:solidFill>
                            </a:rPr>
                            <a:t>✓</a:t>
                          </a:r>
                          <a:r>
                            <a:rPr kumimoji="1" lang="en-US" altLang="ja-JP" b="1" baseline="0" dirty="0" err="1" smtClean="0">
                              <a:solidFill>
                                <a:schemeClr val="tx1"/>
                              </a:solidFill>
                            </a:rPr>
                            <a:t>Closeby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 events (2~3kpc)  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    detectable by LIGO-class  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    detectors.</a:t>
                          </a:r>
                        </a:p>
                        <a:p>
                          <a:r>
                            <a:rPr kumimoji="1" lang="ja-JP" altLang="en-US" b="1" baseline="0" dirty="0" smtClean="0">
                              <a:solidFill>
                                <a:schemeClr val="tx1"/>
                              </a:solidFill>
                            </a:rPr>
                            <a:t>✓ </a:t>
                          </a:r>
                          <a:r>
                            <a:rPr kumimoji="1" lang="en-US" altLang="ja-JP" b="1" baseline="0" dirty="0" smtClean="0">
                              <a:solidFill>
                                <a:srgbClr val="66FF33"/>
                              </a:solidFill>
                            </a:rPr>
                            <a:t>Circular polarization 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with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      </a:t>
                          </a:r>
                          <a:r>
                            <a:rPr kumimoji="1" lang="en-US" altLang="ja-JP" b="1" baseline="0" dirty="0" smtClean="0">
                              <a:solidFill>
                                <a:srgbClr val="FFFF00"/>
                              </a:solidFill>
                            </a:rPr>
                            <a:t>SASI-dominated 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models </a:t>
                          </a:r>
                        </a:p>
                        <a:p>
                          <a:r>
                            <a:rPr kumimoji="1" lang="ja-JP" altLang="en-US" b="1" baseline="0" dirty="0" smtClean="0">
                              <a:solidFill>
                                <a:schemeClr val="tx1"/>
                              </a:solidFill>
                            </a:rPr>
                            <a:t>✓ </a:t>
                          </a:r>
                          <a:r>
                            <a:rPr kumimoji="1" lang="en-US" altLang="ja-JP" b="1" baseline="0" dirty="0" smtClean="0">
                              <a:solidFill>
                                <a:srgbClr val="FF99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If detected,  critical   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rgbClr val="FF99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    information about SN engine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rgbClr val="FF99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    (convection-dominant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rgbClr val="FF99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    vs. SASI dominant) can be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rgbClr val="FF99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    obtained.</a:t>
                          </a: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ja-JP" altLang="en-US" sz="1800" dirty="0" smtClean="0">
                              <a:solidFill>
                                <a:schemeClr val="tx1"/>
                              </a:solidFill>
                            </a:rPr>
                            <a:t>✓ </a:t>
                          </a:r>
                          <a:r>
                            <a:rPr kumimoji="1" lang="en-US" altLang="ja-JP" sz="1800" b="1" dirty="0" smtClean="0">
                              <a:solidFill>
                                <a:schemeClr val="tx1"/>
                              </a:solidFill>
                            </a:rPr>
                            <a:t>Bounce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 GW signal: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    horizon of LIGO, 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    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depending on Ω</a:t>
                          </a:r>
                          <a:r>
                            <a:rPr kumimoji="1" lang="en-US" altLang="ja-JP" sz="1800" b="1" baseline="-25000" dirty="0" smtClean="0">
                              <a:solidFill>
                                <a:schemeClr val="tx1"/>
                              </a:solidFill>
                            </a:rPr>
                            <a:t>0,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can cover 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     our Milky way and beyond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  <a:p>
                          <a:r>
                            <a:rPr kumimoji="1" lang="ja-JP" altLang="en-US" sz="1800" b="1" baseline="0" dirty="0" smtClean="0">
                              <a:solidFill>
                                <a:schemeClr val="tx1"/>
                              </a:solidFill>
                            </a:rPr>
                            <a:t>✓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GWs from non-axisymmetric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      instabilities: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     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“quasi-periodicity” enhances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       chance of detection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  <a:p>
                          <a:r>
                            <a:rPr kumimoji="1" lang="ja-JP" altLang="en-US" sz="1800" b="1" baseline="0" dirty="0" smtClean="0">
                              <a:solidFill>
                                <a:schemeClr val="tx1"/>
                              </a:solidFill>
                            </a:rPr>
                            <a:t>✓  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Circular polarization: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probe 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     of rotation (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CCFF33"/>
                              </a:solidFill>
                            </a:rPr>
                            <a:t>Talk by </a:t>
                          </a:r>
                          <a:r>
                            <a:rPr kumimoji="1" lang="en-US" altLang="ja-JP" sz="1800" b="1" baseline="0" dirty="0" err="1" smtClean="0">
                              <a:solidFill>
                                <a:srgbClr val="CCFF33"/>
                              </a:solidFill>
                            </a:rPr>
                            <a:t>Hayama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CCFF33"/>
                              </a:solidFill>
                            </a:rPr>
                            <a:t>!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)</a:t>
                          </a:r>
                        </a:p>
                        <a:p>
                          <a:r>
                            <a:rPr kumimoji="1" lang="ja-JP" altLang="en-US" sz="1800" b="1" baseline="0" dirty="0" smtClean="0">
                              <a:solidFill>
                                <a:schemeClr val="tx1"/>
                              </a:solidFill>
                            </a:rPr>
                            <a:t>✓  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Clear directionality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of 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       GW and neutrino signals</a:t>
                          </a:r>
                        </a:p>
                      </a:txBody>
                      <a:tcPr>
                        <a:solidFill>
                          <a:schemeClr val="bg2">
                            <a:lumMod val="5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9201873"/>
                  </p:ext>
                </p:extLst>
              </p:nvPr>
            </p:nvGraphicFramePr>
            <p:xfrm>
              <a:off x="85174" y="565294"/>
              <a:ext cx="8988371" cy="633882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352097"/>
                    <a:gridCol w="3381864"/>
                    <a:gridCol w="3254410"/>
                  </a:tblGrid>
                  <a:tr h="45720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Neutrino</a:t>
                          </a:r>
                          <a:r>
                            <a:rPr kumimoji="1" lang="en-US" altLang="ja-JP" sz="2400" baseline="0" dirty="0" smtClean="0"/>
                            <a:t> mechanism</a:t>
                          </a:r>
                          <a:endParaRPr kumimoji="1" lang="ja-JP" altLang="en-US" sz="2400" dirty="0"/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MHD mechanism</a:t>
                          </a:r>
                          <a:endParaRPr kumimoji="1" lang="ja-JP" alt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</a:schemeClr>
                        </a:solidFill>
                      </a:tcPr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/>
                            <a:t>Progenitor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69604" t="-54667" r="-96763" b="-54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76592" t="-54667" r="-749" b="-545333"/>
                          </a:stretch>
                        </a:blipFill>
                      </a:tcPr>
                    </a:tc>
                  </a:tr>
                  <a:tr h="1188720">
                    <a:tc>
                      <a:txBody>
                        <a:bodyPr/>
                        <a:lstStyle/>
                        <a:p>
                          <a:r>
                            <a:rPr kumimoji="1" lang="en-US" altLang="ja-JP" baseline="0" dirty="0" smtClean="0"/>
                            <a:t>Main GW signatures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 smtClean="0">
                              <a:solidFill>
                                <a:srgbClr val="FFFF00"/>
                              </a:solidFill>
                            </a:rPr>
                            <a:t>Three generic phases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: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Prompt convection, neutrino-driven convection &amp; SASI, and explosion</a:t>
                          </a: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baseline="0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Rotating bounce 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(&lt; 20 </a:t>
                          </a:r>
                          <a:r>
                            <a:rPr kumimoji="1" lang="en-US" altLang="ja-JP" b="1" baseline="0" dirty="0" err="1" smtClean="0">
                              <a:solidFill>
                                <a:schemeClr val="tx1"/>
                              </a:solidFill>
                            </a:rPr>
                            <a:t>ms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ja-JP" b="1" baseline="0" dirty="0" err="1" smtClean="0">
                              <a:solidFill>
                                <a:schemeClr val="tx1"/>
                              </a:solidFill>
                            </a:rPr>
                            <a:t>p.b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.) and </a:t>
                          </a:r>
                          <a:r>
                            <a:rPr kumimoji="1" lang="en-US" altLang="ja-JP" b="1" baseline="0" dirty="0" smtClean="0">
                              <a:solidFill>
                                <a:srgbClr val="66FF33"/>
                              </a:solidFill>
                            </a:rPr>
                            <a:t>non-axisymmetric instabilities ( &lt; ? </a:t>
                          </a:r>
                          <a:r>
                            <a:rPr kumimoji="1" lang="en-US" altLang="ja-JP" b="1" baseline="0" dirty="0" err="1" smtClean="0">
                              <a:solidFill>
                                <a:srgbClr val="66FF33"/>
                              </a:solidFill>
                            </a:rPr>
                            <a:t>ms</a:t>
                          </a:r>
                          <a:r>
                            <a:rPr kumimoji="1" lang="en-US" altLang="ja-JP" b="1" baseline="0" dirty="0" smtClean="0">
                              <a:solidFill>
                                <a:srgbClr val="66FF33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bg2">
                            <a:lumMod val="50000"/>
                          </a:schemeClr>
                        </a:solidFill>
                      </a:tcPr>
                    </a:tc>
                  </a:tr>
                  <a:tr h="377850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/>
                            <a:t>Detection</a:t>
                          </a:r>
                          <a:r>
                            <a:rPr kumimoji="1" lang="en-US" altLang="ja-JP" baseline="0" dirty="0" smtClean="0"/>
                            <a:t> Prospect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ja-JP" altLang="en-US" dirty="0" smtClean="0">
                              <a:solidFill>
                                <a:schemeClr val="tx1"/>
                              </a:solidFill>
                            </a:rPr>
                            <a:t>✓</a:t>
                          </a:r>
                          <a:r>
                            <a:rPr kumimoji="1" lang="en-US" altLang="ja-JP" b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Requires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</a:t>
                          </a:r>
                          <a:r>
                            <a:rPr kumimoji="1" lang="en-US" altLang="ja-JP" b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3</a:t>
                          </a:r>
                          <a:r>
                            <a:rPr kumimoji="1" lang="en-US" altLang="ja-JP" b="1" baseline="3000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rd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generation </a:t>
                          </a:r>
                          <a:r>
                            <a:rPr kumimoji="1" lang="ja-JP" altLang="en-US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　　</a:t>
                          </a:r>
                          <a:endParaRPr kumimoji="1" lang="en-US" altLang="ja-JP" b="1" baseline="0" dirty="0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   detector to see </a:t>
                          </a:r>
                          <a:r>
                            <a:rPr kumimoji="1" lang="en-US" altLang="ja-JP" b="1" u="sng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every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Galactic  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   event 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(with high SNR).</a:t>
                          </a:r>
                        </a:p>
                        <a:p>
                          <a:r>
                            <a:rPr kumimoji="1" lang="ja-JP" altLang="en-US" b="1" baseline="0" dirty="0" smtClean="0">
                              <a:solidFill>
                                <a:schemeClr val="tx1"/>
                              </a:solidFill>
                            </a:rPr>
                            <a:t>✓</a:t>
                          </a:r>
                          <a:r>
                            <a:rPr kumimoji="1" lang="en-US" altLang="ja-JP" b="1" baseline="0" dirty="0" err="1" smtClean="0">
                              <a:solidFill>
                                <a:schemeClr val="tx1"/>
                              </a:solidFill>
                            </a:rPr>
                            <a:t>Closeby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 events (2~3kpc)  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    detectable by LIGO-class  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    detectors.</a:t>
                          </a:r>
                        </a:p>
                        <a:p>
                          <a:r>
                            <a:rPr kumimoji="1" lang="ja-JP" altLang="en-US" b="1" baseline="0" dirty="0" smtClean="0">
                              <a:solidFill>
                                <a:schemeClr val="tx1"/>
                              </a:solidFill>
                            </a:rPr>
                            <a:t>✓ </a:t>
                          </a:r>
                          <a:r>
                            <a:rPr kumimoji="1" lang="en-US" altLang="ja-JP" b="1" baseline="0" dirty="0" smtClean="0">
                              <a:solidFill>
                                <a:srgbClr val="66FF33"/>
                              </a:solidFill>
                            </a:rPr>
                            <a:t>Circular polarization 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with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      </a:t>
                          </a:r>
                          <a:r>
                            <a:rPr kumimoji="1" lang="en-US" altLang="ja-JP" b="1" baseline="0" dirty="0" smtClean="0">
                              <a:solidFill>
                                <a:srgbClr val="FFFF00"/>
                              </a:solidFill>
                            </a:rPr>
                            <a:t>SASI-dominated </a:t>
                          </a:r>
                          <a:r>
                            <a:rPr kumimoji="1" lang="en-US" altLang="ja-JP" b="1" baseline="0" dirty="0" smtClean="0">
                              <a:solidFill>
                                <a:schemeClr val="tx1"/>
                              </a:solidFill>
                            </a:rPr>
                            <a:t>models </a:t>
                          </a:r>
                        </a:p>
                        <a:p>
                          <a:r>
                            <a:rPr kumimoji="1" lang="ja-JP" altLang="en-US" b="1" baseline="0" dirty="0" smtClean="0">
                              <a:solidFill>
                                <a:schemeClr val="tx1"/>
                              </a:solidFill>
                            </a:rPr>
                            <a:t>✓ </a:t>
                          </a:r>
                          <a:r>
                            <a:rPr kumimoji="1" lang="en-US" altLang="ja-JP" b="1" baseline="0" dirty="0" smtClean="0">
                              <a:solidFill>
                                <a:srgbClr val="FF99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If detected,  critical   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rgbClr val="FF99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    information about SN engine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rgbClr val="FF99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    (convection-dominant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rgbClr val="FF99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    vs. SASI dominant) can be </a:t>
                          </a:r>
                        </a:p>
                        <a:p>
                          <a:r>
                            <a:rPr kumimoji="1" lang="en-US" altLang="ja-JP" b="1" baseline="0" dirty="0" smtClean="0">
                              <a:solidFill>
                                <a:srgbClr val="FF99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    obtained.</a:t>
                          </a: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ja-JP" altLang="en-US" sz="1800" dirty="0" smtClean="0">
                              <a:solidFill>
                                <a:schemeClr val="tx1"/>
                              </a:solidFill>
                            </a:rPr>
                            <a:t>✓ </a:t>
                          </a:r>
                          <a:r>
                            <a:rPr kumimoji="1" lang="en-US" altLang="ja-JP" sz="1800" b="1" dirty="0" smtClean="0">
                              <a:solidFill>
                                <a:schemeClr val="tx1"/>
                              </a:solidFill>
                            </a:rPr>
                            <a:t>Bounce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 GW signal: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    horizon of LIGO, 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    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depending on Ω</a:t>
                          </a:r>
                          <a:r>
                            <a:rPr kumimoji="1" lang="en-US" altLang="ja-JP" sz="1800" b="1" baseline="-25000" dirty="0" smtClean="0">
                              <a:solidFill>
                                <a:schemeClr val="tx1"/>
                              </a:solidFill>
                            </a:rPr>
                            <a:t>0,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can cover 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     our Milky way and beyond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  <a:p>
                          <a:r>
                            <a:rPr kumimoji="1" lang="ja-JP" altLang="en-US" sz="1800" b="1" baseline="0" dirty="0" smtClean="0">
                              <a:solidFill>
                                <a:schemeClr val="tx1"/>
                              </a:solidFill>
                            </a:rPr>
                            <a:t>✓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GWs from non-axisymmetric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      instabilities: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     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“quasi-periodicity” enhances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       chance of detection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  <a:p>
                          <a:r>
                            <a:rPr kumimoji="1" lang="ja-JP" altLang="en-US" sz="1800" b="1" baseline="0" dirty="0" smtClean="0">
                              <a:solidFill>
                                <a:schemeClr val="tx1"/>
                              </a:solidFill>
                            </a:rPr>
                            <a:t>✓  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Circular polarization: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probe 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    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of rotation (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CCFF33"/>
                              </a:solidFill>
                            </a:rPr>
                            <a:t>Talk by </a:t>
                          </a:r>
                          <a:r>
                            <a:rPr kumimoji="1" lang="en-US" altLang="ja-JP" sz="1800" b="1" baseline="0" dirty="0" err="1" smtClean="0">
                              <a:solidFill>
                                <a:srgbClr val="CCFF33"/>
                              </a:solidFill>
                            </a:rPr>
                            <a:t>Hayama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CCFF33"/>
                              </a:solidFill>
                            </a:rPr>
                            <a:t>!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)</a:t>
                          </a:r>
                          <a:endParaRPr kumimoji="1" lang="en-US" altLang="ja-JP" sz="1800" b="1" baseline="0" dirty="0" smtClean="0">
                            <a:solidFill>
                              <a:srgbClr val="66FF33"/>
                            </a:solidFill>
                          </a:endParaRPr>
                        </a:p>
                        <a:p>
                          <a:r>
                            <a:rPr kumimoji="1" lang="ja-JP" altLang="en-US" sz="1800" b="1" baseline="0" dirty="0" smtClean="0">
                              <a:solidFill>
                                <a:schemeClr val="tx1"/>
                              </a:solidFill>
                            </a:rPr>
                            <a:t>✓  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rgbClr val="66FF33"/>
                              </a:solidFill>
                            </a:rPr>
                            <a:t>Clear directionality </a:t>
                          </a:r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of </a:t>
                          </a:r>
                        </a:p>
                        <a:p>
                          <a:r>
                            <a:rPr kumimoji="1" lang="en-US" altLang="ja-JP" sz="1800" b="1" baseline="0" dirty="0" smtClean="0">
                              <a:solidFill>
                                <a:schemeClr val="tx1"/>
                              </a:solidFill>
                            </a:rPr>
                            <a:t>       GW and neutrino signals</a:t>
                          </a:r>
                        </a:p>
                      </a:txBody>
                      <a:tcPr>
                        <a:solidFill>
                          <a:schemeClr val="bg2">
                            <a:lumMod val="5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4977780" y="-139838"/>
            <a:ext cx="2495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prstClr val="white"/>
                </a:solidFill>
              </a:rPr>
              <a:t>Summary </a:t>
            </a:r>
            <a:endParaRPr kumimoji="1" lang="ja-JP" altLang="en-US" sz="44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906" y="450755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smtClean="0">
                <a:effectLst/>
                <a:latin typeface="verdana" charset="0"/>
              </a:rPr>
              <a:t>Kei KOTAKE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981"/>
          <a:stretch/>
        </p:blipFill>
        <p:spPr>
          <a:xfrm>
            <a:off x="2349933" y="925830"/>
            <a:ext cx="8654341" cy="58178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06" y="450755"/>
            <a:ext cx="2299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smtClean="0">
                <a:effectLst/>
                <a:latin typeface="verdana" charset="0"/>
              </a:rPr>
              <a:t>Francesco SALEMI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17120" y="112201"/>
            <a:ext cx="5983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Advanced LIGO (O1) Search for IMBHB’s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493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361950"/>
            <a:ext cx="8724900" cy="613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74650"/>
            <a:ext cx="8839200" cy="6108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53676" y="755135"/>
            <a:ext cx="2228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1" smtClean="0">
                <a:solidFill>
                  <a:srgbClr val="1F1D04"/>
                </a:solidFill>
                <a:effectLst/>
                <a:latin typeface="verdana" charset="0"/>
              </a:rPr>
              <a:t>Letizia SAMMUT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151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68"/>
            <a:ext cx="12192000" cy="680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5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6271"/>
          <a:stretch/>
        </p:blipFill>
        <p:spPr>
          <a:xfrm>
            <a:off x="1473200" y="1154430"/>
            <a:ext cx="9245600" cy="5646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93988" y="238690"/>
            <a:ext cx="2824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err="1" smtClean="0">
                <a:effectLst/>
                <a:latin typeface="verdana" charset="0"/>
              </a:rPr>
              <a:t>Anuradha</a:t>
            </a:r>
            <a:r>
              <a:rPr lang="en-US" b="0" i="1" dirty="0" smtClean="0">
                <a:effectLst/>
                <a:latin typeface="verdana" charset="0"/>
              </a:rPr>
              <a:t> SAMAJDAR</a:t>
            </a:r>
          </a:p>
          <a:p>
            <a:r>
              <a:rPr lang="en-US" i="1" dirty="0" smtClean="0">
                <a:latin typeface="verdana" charset="0"/>
              </a:rPr>
              <a:t>Chris VAN DEN BROCK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8375" y="192524"/>
            <a:ext cx="57615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effectLst/>
                <a:latin typeface="verdana" charset="0"/>
              </a:rPr>
              <a:t>Generic dispersion </a:t>
            </a:r>
            <a:r>
              <a:rPr lang="en-US" sz="2800" b="1" smtClean="0">
                <a:effectLst/>
                <a:latin typeface="verdana" charset="0"/>
              </a:rPr>
              <a:t>relation </a:t>
            </a:r>
            <a:br>
              <a:rPr lang="en-US" sz="2800" b="1" smtClean="0">
                <a:effectLst/>
                <a:latin typeface="verdana" charset="0"/>
              </a:rPr>
            </a:br>
            <a:r>
              <a:rPr lang="en-US" sz="2800" b="1" smtClean="0">
                <a:effectLst/>
                <a:latin typeface="verdana" charset="0"/>
              </a:rPr>
              <a:t>for </a:t>
            </a:r>
            <a:r>
              <a:rPr lang="en-US" sz="2800" b="1" dirty="0" smtClean="0">
                <a:effectLst/>
                <a:latin typeface="verdana" charset="0"/>
              </a:rPr>
              <a:t>GW propagation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" y="1416040"/>
            <a:ext cx="6395435" cy="44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6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910" y="311150"/>
            <a:ext cx="9245600" cy="623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910" y="1422400"/>
            <a:ext cx="9169400" cy="4013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06" y="450755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smtClean="0">
                <a:effectLst/>
                <a:latin typeface="verdana" charset="0"/>
              </a:rPr>
              <a:t>Lionel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5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745" y="0"/>
            <a:ext cx="922851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59761" y="684014"/>
            <a:ext cx="3671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smtClean="0">
                <a:solidFill>
                  <a:srgbClr val="1F1D04"/>
                </a:solidFill>
                <a:effectLst/>
                <a:latin typeface="verdana" charset="0"/>
              </a:rPr>
              <a:t>Carlos Filipe DA SILVA COSTA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608" y="902525"/>
            <a:ext cx="8233266" cy="5955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6132" y="225632"/>
            <a:ext cx="9332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Ringdown</a:t>
            </a:r>
            <a:r>
              <a:rPr lang="en-US" sz="2800" dirty="0" smtClean="0"/>
              <a:t> and echoes as probes of strong-field dynamics of GR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872505" y="902525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>
                <a:effectLst/>
                <a:latin typeface="Helvetica" charset="0"/>
              </a:rPr>
              <a:t>Archisman</a:t>
            </a:r>
            <a:r>
              <a:rPr lang="en-US" b="1" i="1" dirty="0" smtClean="0">
                <a:effectLst/>
                <a:latin typeface="Helvetica" charset="0"/>
              </a:rPr>
              <a:t> GHOSH</a:t>
            </a:r>
            <a:endParaRPr lang="en-US" b="1" i="1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7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41" y="480951"/>
            <a:ext cx="8115300" cy="594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49991" y="771896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>
                <a:effectLst/>
                <a:latin typeface="Helvetica" charset="0"/>
              </a:rPr>
              <a:t>Archisman</a:t>
            </a:r>
            <a:r>
              <a:rPr lang="en-US" b="1" i="1" dirty="0" smtClean="0">
                <a:effectLst/>
                <a:latin typeface="Helvetica" charset="0"/>
              </a:rPr>
              <a:t> GHOSH</a:t>
            </a:r>
            <a:endParaRPr lang="en-US" b="1" i="1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805" y="279359"/>
            <a:ext cx="9098195" cy="6258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960" y="4441371"/>
            <a:ext cx="3006999" cy="2096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06" y="139002"/>
            <a:ext cx="9740794" cy="894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165" y="2848582"/>
            <a:ext cx="31509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 smtClean="0">
                <a:effectLst/>
              </a:rPr>
              <a:t>It is thrilling to see predictions I made over 40 years ago such as the black hole area and uniqueness theorems being observed within my lifetime. -SH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064"/>
            <a:ext cx="2540000" cy="254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52988" y="1117559"/>
            <a:ext cx="316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smtClean="0">
                <a:solidFill>
                  <a:srgbClr val="1F1D04"/>
                </a:solidFill>
                <a:effectLst/>
                <a:latin typeface="verdana" charset="0"/>
              </a:rPr>
              <a:t>Miriam CABERO MUELLER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03" y="1"/>
            <a:ext cx="9143998" cy="6857999"/>
          </a:xfrm>
          <a:prstGeom prst="rect">
            <a:avLst/>
          </a:prstGeom>
        </p:spPr>
      </p:pic>
      <p:pic>
        <p:nvPicPr>
          <p:cNvPr id="5" name="GW1701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5949" y="1"/>
            <a:ext cx="3814762" cy="21458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82319" y="5056346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i="0" dirty="0" smtClean="0">
                <a:solidFill>
                  <a:srgbClr val="FFFFFF"/>
                </a:solidFill>
                <a:effectLst/>
                <a:latin typeface="Roboto" charset="0"/>
              </a:rPr>
              <a:t>Le </a:t>
            </a:r>
            <a:r>
              <a:rPr lang="en-US" b="1" i="0" dirty="0" err="1" smtClean="0">
                <a:solidFill>
                  <a:srgbClr val="FFFFFF"/>
                </a:solidFill>
                <a:effectLst/>
                <a:latin typeface="Roboto" charset="0"/>
              </a:rPr>
              <a:t>Cygne</a:t>
            </a:r>
            <a:endParaRPr lang="en-US" b="1" i="0" dirty="0">
              <a:solidFill>
                <a:srgbClr val="FFFFFF"/>
              </a:solidFill>
              <a:effectLst/>
              <a:latin typeface="Robot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827" y="3606740"/>
            <a:ext cx="2662839" cy="20036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0" y="4250234"/>
            <a:ext cx="3779520" cy="25563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82319" y="5610344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i="0" dirty="0" smtClean="0">
                <a:solidFill>
                  <a:srgbClr val="FFFFFF"/>
                </a:solidFill>
                <a:effectLst/>
                <a:latin typeface="Roboto" charset="0"/>
              </a:rPr>
              <a:t>Le Palace De </a:t>
            </a:r>
            <a:r>
              <a:rPr lang="en-US" b="1" i="0" dirty="0" err="1" smtClean="0">
                <a:solidFill>
                  <a:srgbClr val="FFFFFF"/>
                </a:solidFill>
                <a:effectLst/>
                <a:latin typeface="Roboto" charset="0"/>
              </a:rPr>
              <a:t>Menthon</a:t>
            </a:r>
            <a:endParaRPr lang="en-US" b="1" i="0" dirty="0">
              <a:solidFill>
                <a:srgbClr val="FFFFFF"/>
              </a:solidFill>
              <a:effectLst/>
              <a:latin typeface="Roboto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7182" y="4423876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i="0" dirty="0" smtClean="0">
                <a:solidFill>
                  <a:srgbClr val="FFFFFF"/>
                </a:solidFill>
                <a:effectLst/>
                <a:latin typeface="Roboto" charset="0"/>
              </a:rPr>
              <a:t>Le </a:t>
            </a:r>
            <a:r>
              <a:rPr lang="en-US" b="1" i="0" dirty="0" err="1" smtClean="0">
                <a:solidFill>
                  <a:srgbClr val="FFFFFF"/>
                </a:solidFill>
                <a:effectLst/>
                <a:latin typeface="Roboto" charset="0"/>
              </a:rPr>
              <a:t>Cygne</a:t>
            </a:r>
            <a:endParaRPr lang="en-US" b="1" i="0" dirty="0">
              <a:solidFill>
                <a:srgbClr val="FFFFFF"/>
              </a:solidFill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21"/>
            <a:ext cx="12192000" cy="677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2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4" y="871390"/>
            <a:ext cx="10838213" cy="5986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21233" y="180558"/>
            <a:ext cx="2169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1" dirty="0" err="1" smtClean="0">
                <a:effectLst/>
                <a:latin typeface="verdana" charset="0"/>
              </a:rPr>
              <a:t>Jahed</a:t>
            </a:r>
            <a:r>
              <a:rPr lang="en-US" sz="2400" b="0" i="1" dirty="0" smtClean="0">
                <a:effectLst/>
                <a:latin typeface="verdana" charset="0"/>
              </a:rPr>
              <a:t> ABEDI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51314" y="111734"/>
            <a:ext cx="4016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Echoes from the ABYSS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2989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5" y="630830"/>
            <a:ext cx="8333588" cy="6227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21233" y="180558"/>
            <a:ext cx="2315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1" dirty="0" smtClean="0">
                <a:effectLst/>
                <a:latin typeface="verdana" charset="0"/>
              </a:rPr>
              <a:t>Alex NIELSEN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325090" y="85555"/>
            <a:ext cx="2883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Echoes </a:t>
            </a:r>
            <a:r>
              <a:rPr lang="en-US" sz="3200" smtClean="0"/>
              <a:t>from AEI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48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34"/>
            <a:ext cx="12192000" cy="67705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32964" y="5147919"/>
            <a:ext cx="2542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solidFill>
                  <a:schemeClr val="bg1"/>
                </a:solidFill>
              </a:rPr>
              <a:t>Duncan BROWN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0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0" y="69850"/>
            <a:ext cx="9309100" cy="6718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32520" y="217170"/>
            <a:ext cx="1815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chemeClr val="bg1"/>
                </a:solidFill>
              </a:rPr>
              <a:t>Yuki INOUE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50" y="120650"/>
            <a:ext cx="8978900" cy="6616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18708" y="239934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1" smtClean="0">
                <a:effectLst/>
                <a:latin typeface="verdana" charset="0"/>
              </a:rPr>
              <a:t>Paola LEACI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456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066800"/>
            <a:ext cx="86487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57150"/>
            <a:ext cx="90805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295" y="813848"/>
            <a:ext cx="7996025" cy="6044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5090" y="85555"/>
            <a:ext cx="5189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Einstein@Home</a:t>
            </a:r>
            <a:r>
              <a:rPr lang="en-US" sz="3200" dirty="0" smtClean="0"/>
              <a:t> all-sky search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9534989" y="135234"/>
            <a:ext cx="2470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1" dirty="0" smtClean="0">
                <a:effectLst/>
                <a:latin typeface="verdana" charset="0"/>
              </a:rPr>
              <a:t>Sinead WALSH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41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302" y="628256"/>
            <a:ext cx="8223712" cy="6229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3184" y="0"/>
            <a:ext cx="6760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Directed searches for CWs from </a:t>
            </a:r>
            <a:r>
              <a:rPr lang="en-US" sz="3200" dirty="0" err="1" smtClean="0"/>
              <a:t>Sco</a:t>
            </a:r>
            <a:r>
              <a:rPr lang="en-US" sz="3200" dirty="0" smtClean="0"/>
              <a:t> X-1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9534989" y="135234"/>
            <a:ext cx="2353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1" dirty="0" smtClean="0">
                <a:effectLst/>
                <a:latin typeface="verdana" charset="0"/>
              </a:rPr>
              <a:t>John WHELAN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0" y="218440"/>
            <a:ext cx="5599373" cy="5988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5954" y="218440"/>
            <a:ext cx="5442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Filling in the spectrum of BH masses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690" y="3794760"/>
            <a:ext cx="4424680" cy="3063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850" y="809248"/>
            <a:ext cx="4413250" cy="311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7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3" y="1362866"/>
            <a:ext cx="5246674" cy="3981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047" y="1362867"/>
            <a:ext cx="6493416" cy="3981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3184" y="0"/>
            <a:ext cx="5264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oxymoronic transient CWs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9534989" y="135234"/>
            <a:ext cx="2048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/>
              <a:t>David KEITEL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979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32" y="1840676"/>
            <a:ext cx="5921536" cy="4376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120650"/>
            <a:ext cx="6045200" cy="342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63731" y="628447"/>
            <a:ext cx="3013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1" smtClean="0">
                <a:effectLst/>
                <a:latin typeface="verdana" charset="0"/>
              </a:rPr>
              <a:t>Nelson CHRISTENSEN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202" y="1840676"/>
            <a:ext cx="5956795" cy="41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609600"/>
            <a:ext cx="9093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9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038" y="285749"/>
            <a:ext cx="11544300" cy="63722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 the last speaker, it is my privilege to say </a:t>
            </a:r>
            <a:br>
              <a:rPr lang="en-US" dirty="0" smtClean="0"/>
            </a:br>
            <a:r>
              <a:rPr lang="en-US" b="1" i="1" dirty="0" smtClean="0"/>
              <a:t>merci </a:t>
            </a:r>
            <a:r>
              <a:rPr lang="fr-FR" b="1" i="1" dirty="0"/>
              <a:t>beaucoup</a:t>
            </a:r>
            <a:r>
              <a:rPr lang="fr-FR" dirty="0" smtClean="0"/>
              <a:t> </a:t>
            </a:r>
            <a:r>
              <a:rPr lang="en-US" dirty="0" smtClean="0"/>
              <a:t>to the organizers:</a:t>
            </a:r>
            <a:br>
              <a:rPr lang="en-US" dirty="0" smtClean="0"/>
            </a:b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Frederique Marion</a:t>
            </a:r>
            <a:b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Benoit 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Mours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Damir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Buskulic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and the rest of the L.A.P.P. team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for an extremely well-organized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and fascinating meeting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in a lovely venue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here in this beautiful city of Annecy!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647" y="150793"/>
            <a:ext cx="5560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Excellent agreement with waveforms</a:t>
            </a:r>
            <a:br>
              <a:rPr lang="en-US" sz="2800" dirty="0" smtClean="0"/>
            </a:br>
            <a:r>
              <a:rPr lang="en-US" sz="2800" dirty="0" smtClean="0"/>
              <a:t>based on </a:t>
            </a:r>
            <a:r>
              <a:rPr lang="en-US" sz="2800" smtClean="0"/>
              <a:t>General Relativity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16" y="1215388"/>
            <a:ext cx="5826620" cy="5013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0" y="1104900"/>
            <a:ext cx="4503420" cy="3155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00" y="5250795"/>
            <a:ext cx="5755640" cy="1431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8144" y="96203"/>
            <a:ext cx="50988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No evidence for </a:t>
            </a:r>
            <a:r>
              <a:rPr lang="en-US" sz="2800" smtClean="0"/>
              <a:t>exotic dispersion </a:t>
            </a:r>
            <a:br>
              <a:rPr lang="en-US" sz="2800" smtClean="0"/>
            </a:br>
            <a:r>
              <a:rPr lang="en-US" sz="2800" smtClean="0"/>
              <a:t>relation in propagation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027729" y="4315430"/>
            <a:ext cx="39887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No deviation from GR in </a:t>
            </a:r>
            <a:br>
              <a:rPr lang="en-US" sz="2800" dirty="0" smtClean="0"/>
            </a:br>
            <a:r>
              <a:rPr lang="en-US" sz="2800" dirty="0" err="1" smtClean="0"/>
              <a:t>inspiral</a:t>
            </a:r>
            <a:r>
              <a:rPr lang="en-US" sz="2800" dirty="0" smtClean="0"/>
              <a:t>, merger, </a:t>
            </a:r>
            <a:r>
              <a:rPr lang="en-US" sz="2800" dirty="0" err="1" smtClean="0"/>
              <a:t>ringdown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28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37" y="45996"/>
            <a:ext cx="5431790" cy="4128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4156"/>
            <a:ext cx="8925906" cy="2683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6099"/>
          <a:stretch/>
        </p:blipFill>
        <p:spPr>
          <a:xfrm>
            <a:off x="8925906" y="4174156"/>
            <a:ext cx="3225321" cy="26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210" y="1337310"/>
            <a:ext cx="5806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GW170104 Primary BH spin suggestive of anti-alignment with respect to orbital angular momentum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097280" y="6488668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GW150914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2220" y="6488668"/>
            <a:ext cx="121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LVT151012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0690" y="6488668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GW151226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19160" y="6488668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GW170104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369" y="1039533"/>
            <a:ext cx="8323262" cy="5521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31762"/>
            <a:ext cx="88392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150" y="1570181"/>
            <a:ext cx="7681189" cy="5065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11" y="2996265"/>
            <a:ext cx="3526790" cy="3384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11" y="2996265"/>
            <a:ext cx="3551784" cy="3776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11" y="892149"/>
            <a:ext cx="3907790" cy="2061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3390" y="411480"/>
            <a:ext cx="764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Status of Advanced LIGO, GEO 600, Advanced Virgo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50380" y="892149"/>
            <a:ext cx="1974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Mike Landry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808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50" y="368300"/>
            <a:ext cx="8470900" cy="612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8614" y="1372209"/>
            <a:ext cx="2303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/>
              <a:t>Sheila ROWAN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172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252481" y="367975"/>
            <a:ext cx="640207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>
            <a:spAutoFit/>
          </a:bodyPr>
          <a:lstStyle/>
          <a:p>
            <a:r>
              <a:rPr kumimoji="1" lang="en-US" altLang="ja-JP" sz="1600" dirty="0">
                <a:solidFill>
                  <a:prstClr val="white"/>
                </a:solidFill>
              </a:rPr>
              <a:t>(from </a:t>
            </a:r>
            <a:r>
              <a:rPr kumimoji="1" lang="en-US" altLang="ja-JP" sz="1600" b="1" dirty="0">
                <a:solidFill>
                  <a:prstClr val="white"/>
                </a:solidFill>
              </a:rPr>
              <a:t>Kuroda, KK, &amp; </a:t>
            </a:r>
            <a:r>
              <a:rPr kumimoji="1" lang="en-US" altLang="ja-JP" sz="1600" b="1" dirty="0" err="1">
                <a:solidFill>
                  <a:prstClr val="white"/>
                </a:solidFill>
              </a:rPr>
              <a:t>Takiwaki</a:t>
            </a:r>
            <a:r>
              <a:rPr kumimoji="1" lang="en-US" altLang="ja-JP" sz="1600" b="1" dirty="0">
                <a:solidFill>
                  <a:prstClr val="white"/>
                </a:solidFill>
              </a:rPr>
              <a:t> </a:t>
            </a:r>
            <a:r>
              <a:rPr kumimoji="1" lang="en-US" altLang="ja-JP" sz="1600" b="1" dirty="0" err="1">
                <a:solidFill>
                  <a:prstClr val="white"/>
                </a:solidFill>
              </a:rPr>
              <a:t>ApJL</a:t>
            </a:r>
            <a:r>
              <a:rPr kumimoji="1" lang="en-US" altLang="ja-JP" sz="1600" b="1" dirty="0">
                <a:solidFill>
                  <a:prstClr val="white"/>
                </a:solidFill>
              </a:rPr>
              <a:t> (2016), </a:t>
            </a:r>
            <a:r>
              <a:rPr kumimoji="1" lang="en-US" altLang="ja-JP" sz="1600" dirty="0">
                <a:solidFill>
                  <a:prstClr val="white"/>
                </a:solidFill>
              </a:rPr>
              <a:t>see also Andresen et al. (2016))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57420" y="50645"/>
            <a:ext cx="8367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FF00"/>
                </a:solidFill>
              </a:rPr>
              <a:t>GW Spectrograms from 3D-GR models </a:t>
            </a:r>
            <a:r>
              <a:rPr kumimoji="1" lang="en-US" altLang="ja-JP" sz="2000" b="1" dirty="0">
                <a:solidFill>
                  <a:prstClr val="white"/>
                </a:solidFill>
              </a:rPr>
              <a:t>with</a:t>
            </a:r>
            <a:r>
              <a:rPr kumimoji="1" lang="en-US" altLang="ja-JP" sz="2000" b="1" dirty="0">
                <a:solidFill>
                  <a:srgbClr val="FFFF00"/>
                </a:solidFill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strong SASI </a:t>
            </a:r>
            <a:r>
              <a:rPr kumimoji="1" lang="en-US" altLang="ja-JP" sz="2000" b="1" dirty="0">
                <a:solidFill>
                  <a:srgbClr val="FFFF00"/>
                </a:solidFill>
              </a:rPr>
              <a:t>vs. </a:t>
            </a:r>
            <a:r>
              <a:rPr kumimoji="1" lang="en-US" altLang="ja-JP" sz="2000" b="1" dirty="0">
                <a:solidFill>
                  <a:srgbClr val="00B0F0"/>
                </a:solidFill>
              </a:rPr>
              <a:t>weak SASI activity</a:t>
            </a:r>
            <a:endParaRPr kumimoji="1" lang="ja-JP" altLang="en-US" sz="2000" b="1" dirty="0">
              <a:solidFill>
                <a:srgbClr val="00B0F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82678" y="725840"/>
            <a:ext cx="9310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prstClr val="white"/>
                </a:solidFill>
              </a:rPr>
              <a:t>✓ </a:t>
            </a:r>
            <a:r>
              <a:rPr kumimoji="1" lang="en-US" altLang="ja-JP" dirty="0">
                <a:solidFill>
                  <a:prstClr val="white"/>
                </a:solidFill>
              </a:rPr>
              <a:t>Two EOSs </a:t>
            </a:r>
            <a:r>
              <a:rPr kumimoji="1" lang="ja-JP" altLang="en-US" dirty="0">
                <a:solidFill>
                  <a:prstClr val="white"/>
                </a:solidFill>
              </a:rPr>
              <a:t>→</a:t>
            </a:r>
            <a:r>
              <a:rPr kumimoji="1" lang="en-US" altLang="ja-JP" dirty="0">
                <a:solidFill>
                  <a:prstClr val="white"/>
                </a:solidFill>
              </a:rPr>
              <a:t> </a:t>
            </a:r>
            <a:r>
              <a:rPr kumimoji="1" lang="en-US" altLang="ja-JP" b="1" u="sng" dirty="0" err="1">
                <a:solidFill>
                  <a:srgbClr val="FF0000"/>
                </a:solidFill>
              </a:rPr>
              <a:t>SFHx</a:t>
            </a:r>
            <a:r>
              <a:rPr kumimoji="1" lang="en-US" altLang="ja-JP" b="1" dirty="0">
                <a:solidFill>
                  <a:srgbClr val="FFFF00"/>
                </a:solidFill>
              </a:rPr>
              <a:t> </a:t>
            </a:r>
            <a:r>
              <a:rPr kumimoji="1" lang="en-US" altLang="ja-JP" dirty="0">
                <a:solidFill>
                  <a:prstClr val="white"/>
                </a:solidFill>
              </a:rPr>
              <a:t>(Steiner et al. (2013), fits well with experiment/NS </a:t>
            </a:r>
            <a:r>
              <a:rPr kumimoji="1" lang="en-US" altLang="ja-JP" dirty="0" err="1">
                <a:solidFill>
                  <a:prstClr val="white"/>
                </a:solidFill>
              </a:rPr>
              <a:t>radius,Steiner</a:t>
            </a:r>
            <a:r>
              <a:rPr kumimoji="1" lang="en-US" altLang="ja-JP" dirty="0">
                <a:solidFill>
                  <a:prstClr val="white"/>
                </a:solidFill>
              </a:rPr>
              <a:t>+(2011)),  </a:t>
            </a:r>
          </a:p>
          <a:p>
            <a:r>
              <a:rPr kumimoji="1" lang="en-US" altLang="ja-JP" dirty="0">
                <a:solidFill>
                  <a:prstClr val="white"/>
                </a:solidFill>
              </a:rPr>
              <a:t>                            </a:t>
            </a:r>
            <a:r>
              <a:rPr kumimoji="1" lang="en-US" altLang="ja-JP" b="1" u="sng" dirty="0">
                <a:solidFill>
                  <a:srgbClr val="00B0F0"/>
                </a:solidFill>
              </a:rPr>
              <a:t>HS(TM1)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prstClr val="white"/>
                </a:solidFill>
              </a:rPr>
              <a:t>(Shen et al. (1998)).</a:t>
            </a:r>
          </a:p>
          <a:p>
            <a:r>
              <a:rPr kumimoji="1" lang="ja-JP" altLang="en-US" dirty="0">
                <a:solidFill>
                  <a:prstClr val="white"/>
                </a:solidFill>
              </a:rPr>
              <a:t>✓</a:t>
            </a:r>
            <a:r>
              <a:rPr kumimoji="1" lang="en-US" altLang="ja-JP" dirty="0">
                <a:solidFill>
                  <a:prstClr val="white"/>
                </a:solidFill>
              </a:rPr>
              <a:t>15 </a:t>
            </a:r>
            <a:r>
              <a:rPr kumimoji="1" lang="en-US" altLang="ja-JP" dirty="0" err="1">
                <a:solidFill>
                  <a:prstClr val="white"/>
                </a:solidFill>
              </a:rPr>
              <a:t>M</a:t>
            </a:r>
            <a:r>
              <a:rPr kumimoji="1" lang="en-US" altLang="ja-JP" baseline="-25000" dirty="0" err="1">
                <a:solidFill>
                  <a:prstClr val="white"/>
                </a:solidFill>
              </a:rPr>
              <a:t>sun</a:t>
            </a:r>
            <a:r>
              <a:rPr kumimoji="1" lang="en-US" altLang="ja-JP" dirty="0">
                <a:solidFill>
                  <a:prstClr val="white"/>
                </a:solidFill>
              </a:rPr>
              <a:t> star (</a:t>
            </a:r>
            <a:r>
              <a:rPr kumimoji="1" lang="en-US" altLang="ja-JP" dirty="0" err="1">
                <a:solidFill>
                  <a:prstClr val="white"/>
                </a:solidFill>
              </a:rPr>
              <a:t>Woosley</a:t>
            </a:r>
            <a:r>
              <a:rPr kumimoji="1" lang="en-US" altLang="ja-JP" dirty="0">
                <a:solidFill>
                  <a:prstClr val="white"/>
                </a:solidFill>
              </a:rPr>
              <a:t> &amp; Weaver (1995))</a:t>
            </a:r>
            <a:endParaRPr kumimoji="1" lang="ja-JP" altLang="en-US" dirty="0">
              <a:solidFill>
                <a:prstClr val="white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911558" y="1582975"/>
            <a:ext cx="1634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B0F0"/>
                </a:solidFill>
              </a:rPr>
              <a:t>TM1 </a:t>
            </a:r>
            <a:r>
              <a:rPr kumimoji="1" lang="en-US" altLang="ja-JP" sz="2400" dirty="0">
                <a:solidFill>
                  <a:prstClr val="white"/>
                </a:solidFill>
              </a:rPr>
              <a:t>:stiffer</a:t>
            </a:r>
            <a:endParaRPr kumimoji="1" lang="ja-JP" altLang="en-US" sz="2400" dirty="0">
              <a:solidFill>
                <a:prstClr val="white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9449" y="1931302"/>
            <a:ext cx="2807454" cy="2807454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2725172" y="1643920"/>
            <a:ext cx="1680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>
                <a:solidFill>
                  <a:srgbClr val="FF0000"/>
                </a:solidFill>
              </a:rPr>
              <a:t>SFHx</a:t>
            </a:r>
            <a:r>
              <a:rPr kumimoji="1" lang="en-US" altLang="ja-JP" sz="2400" dirty="0">
                <a:solidFill>
                  <a:srgbClr val="FFFF00"/>
                </a:solidFill>
              </a:rPr>
              <a:t> </a:t>
            </a:r>
            <a:r>
              <a:rPr kumimoji="1" lang="en-US" altLang="ja-JP" sz="2400" dirty="0">
                <a:solidFill>
                  <a:prstClr val="white"/>
                </a:solidFill>
              </a:rPr>
              <a:t>:softer</a:t>
            </a:r>
            <a:endParaRPr kumimoji="1" lang="ja-JP" altLang="en-US" sz="2400" dirty="0">
              <a:solidFill>
                <a:prstClr val="white"/>
              </a:solidFill>
            </a:endParaRPr>
          </a:p>
        </p:txBody>
      </p:sp>
      <p:pic>
        <p:nvPicPr>
          <p:cNvPr id="23" name="S15.0_R0_SFH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8696" y="2074565"/>
            <a:ext cx="7248128" cy="4077072"/>
          </a:xfrm>
          <a:prstGeom prst="rect">
            <a:avLst/>
          </a:prstGeom>
        </p:spPr>
      </p:pic>
      <p:pic>
        <p:nvPicPr>
          <p:cNvPr id="24" name="S15_R0_TM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5921" y="2177584"/>
            <a:ext cx="6912707" cy="3888398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2157709" y="6301032"/>
            <a:ext cx="8041112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prstClr val="white"/>
                </a:solidFill>
              </a:rPr>
              <a:t>✓</a:t>
            </a:r>
            <a:r>
              <a:rPr kumimoji="1" lang="en-US" altLang="ja-JP" b="1" dirty="0">
                <a:solidFill>
                  <a:srgbClr val="FF0000"/>
                </a:solidFill>
              </a:rPr>
              <a:t>SASI activity higher for softer EOS </a:t>
            </a:r>
            <a:r>
              <a:rPr kumimoji="1" lang="en-US" altLang="ja-JP" sz="1600" dirty="0">
                <a:solidFill>
                  <a:prstClr val="white"/>
                </a:solidFill>
              </a:rPr>
              <a:t>(due to shorter growth rate, e.g., </a:t>
            </a:r>
            <a:r>
              <a:rPr kumimoji="1" lang="en-US" altLang="ja-JP" sz="1600" dirty="0" err="1">
                <a:solidFill>
                  <a:prstClr val="white"/>
                </a:solidFill>
              </a:rPr>
              <a:t>Foglizzo</a:t>
            </a:r>
            <a:r>
              <a:rPr kumimoji="1" lang="en-US" altLang="ja-JP" sz="1600" dirty="0">
                <a:solidFill>
                  <a:prstClr val="white"/>
                </a:solidFill>
              </a:rPr>
              <a:t> et al. (‘06)).</a:t>
            </a:r>
            <a:endParaRPr kumimoji="1" lang="ja-JP" altLang="en-US" sz="1600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06" y="450755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smtClean="0">
                <a:effectLst/>
                <a:latin typeface="verdana" charset="0"/>
              </a:rPr>
              <a:t>Kei KOTAKE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2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ユーザー定義 1">
      <a:dk1>
        <a:srgbClr val="0C0C0C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テーマ">
  <a:themeElements>
    <a:clrScheme name="ユーザー定義 1">
      <a:dk1>
        <a:srgbClr val="0C0C0C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517</Words>
  <Application>Microsoft Macintosh PowerPoint</Application>
  <PresentationFormat>Widescreen</PresentationFormat>
  <Paragraphs>131</Paragraphs>
  <Slides>33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Helvetica</vt:lpstr>
      <vt:lpstr>ＭＳ Ｐゴシック</vt:lpstr>
      <vt:lpstr>Roboto</vt:lpstr>
      <vt:lpstr>verdana</vt:lpstr>
      <vt:lpstr>Yu Gothic</vt:lpstr>
      <vt:lpstr>Office Theme</vt:lpstr>
      <vt:lpstr>Office テーマ</vt:lpstr>
      <vt:lpstr>1_Office テーマ</vt:lpstr>
      <vt:lpstr>Some highlights from  GWPAW 2017 Annecy, France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the last speaker, it is my privilege to say  merci beaucoup to the organizers: Frederique Marion Benoit Mours Damir Buskulic and the rest of the L.A.P.P. team for an extremely well-organized  and fascinating meeting in a lovely venue here in this beautiful city of Annecy! 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highlights from  GWPAW 2017 Annecy, France</dc:title>
  <dc:creator>Weinstein, Alan J.</dc:creator>
  <cp:lastModifiedBy>Weinstein, Alan J.</cp:lastModifiedBy>
  <cp:revision>27</cp:revision>
  <dcterms:created xsi:type="dcterms:W3CDTF">2017-06-02T03:43:43Z</dcterms:created>
  <dcterms:modified xsi:type="dcterms:W3CDTF">2017-06-06T15:37:29Z</dcterms:modified>
</cp:coreProperties>
</file>