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261" r:id="rId2"/>
    <p:sldId id="730" r:id="rId3"/>
    <p:sldId id="735" r:id="rId4"/>
    <p:sldId id="824" r:id="rId5"/>
    <p:sldId id="818" r:id="rId6"/>
    <p:sldId id="819" r:id="rId7"/>
    <p:sldId id="820" r:id="rId8"/>
    <p:sldId id="821" r:id="rId9"/>
    <p:sldId id="817" r:id="rId10"/>
    <p:sldId id="822" r:id="rId11"/>
    <p:sldId id="805" r:id="rId12"/>
    <p:sldId id="809" r:id="rId13"/>
    <p:sldId id="823" r:id="rId14"/>
    <p:sldId id="811" r:id="rId15"/>
    <p:sldId id="806" r:id="rId16"/>
    <p:sldId id="812" r:id="rId17"/>
    <p:sldId id="815" r:id="rId18"/>
    <p:sldId id="807" r:id="rId19"/>
    <p:sldId id="816" r:id="rId20"/>
    <p:sldId id="689" r:id="rId21"/>
    <p:sldId id="707" r:id="rId22"/>
    <p:sldId id="797" r:id="rId23"/>
    <p:sldId id="780" r:id="rId24"/>
    <p:sldId id="768" r:id="rId25"/>
    <p:sldId id="770" r:id="rId26"/>
    <p:sldId id="779" r:id="rId27"/>
    <p:sldId id="632" r:id="rId28"/>
    <p:sldId id="774" r:id="rId29"/>
    <p:sldId id="772" r:id="rId30"/>
    <p:sldId id="776" r:id="rId31"/>
    <p:sldId id="804" r:id="rId32"/>
    <p:sldId id="798" r:id="rId33"/>
    <p:sldId id="799" r:id="rId34"/>
    <p:sldId id="800" r:id="rId35"/>
    <p:sldId id="801" r:id="rId36"/>
    <p:sldId id="802" r:id="rId37"/>
    <p:sldId id="803" r:id="rId38"/>
    <p:sldId id="795" r:id="rId39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99"/>
    <a:srgbClr val="FD150F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98" autoAdjust="0"/>
    <p:restoredTop sz="93681" autoAdjust="0"/>
  </p:normalViewPr>
  <p:slideViewPr>
    <p:cSldViewPr snapToGrid="0">
      <p:cViewPr>
        <p:scale>
          <a:sx n="116" d="100"/>
          <a:sy n="116" d="100"/>
        </p:scale>
        <p:origin x="968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1824" y="9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Relationship Id="rId3" Type="http://schemas.openxmlformats.org/officeDocument/2006/relationships/hyperlink" Target="https://dcc.ligo.org/cgi-bin/private/DocDB/ShowDocument?docid=6183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9F77-7C63-1949-8F30-C1B9CE762F85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ＭＳ Ｐゴシック" charset="0"/>
              </a:rPr>
              <a:t>And, you need two observatories to be really sure you have seen something, and to get an idea from where the signal comes. With the NSF – and the US Taxpayer’s – help, the LIGO Laboratory run by Caltech and MIT built the two LIGO sites, and put in initial detectors.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ＭＳ Ｐゴシック" charset="0"/>
              </a:rPr>
              <a:t> We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ＭＳ Ｐゴシック" charset="0"/>
              </a:rPr>
              <a:t>observed with them until 2011 – and the 1000-plus-person LIGO and Virgo Collaborations analyzing the data saw nothing. Interesting nothing – with new upper limits on some sources –, but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  <a:latin typeface="Times New Roman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 smtClean="0">
              <a:latin typeface="Times New Roman" charset="0"/>
            </a:endParaRPr>
          </a:p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27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9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0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29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9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54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947333"/>
            <a:ext cx="8229600" cy="4620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491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vmlDrawing" Target="../drawings/vmlDrawing1.vml"/><Relationship Id="rId17" Type="http://schemas.openxmlformats.org/officeDocument/2006/relationships/oleObject" Target="../embeddings/oleObject1.bin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1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 smtClean="0">
                <a:latin typeface="Arial" charset="0"/>
                <a:cs typeface="Arial" charset="0"/>
              </a:rPr>
              <a:t>LIGO-</a:t>
            </a:r>
            <a:r>
              <a:rPr lang="is-IS" sz="900" dirty="0" smtClean="0">
                <a:latin typeface="Arial" charset="0"/>
                <a:cs typeface="Arial" charset="0"/>
              </a:rPr>
              <a:t>G1701145</a:t>
            </a:r>
            <a:r>
              <a:rPr lang="fi-FI" sz="900" dirty="0" smtClean="0">
                <a:latin typeface="Arial" charset="0"/>
                <a:cs typeface="Arial" charset="0"/>
              </a:rPr>
              <a:t>-v1</a:t>
            </a:r>
            <a:endParaRPr lang="en-US" sz="900" dirty="0" smtClean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4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" name="Photo Editor Photo" r:id="rId17" imgW="4409524" imgH="3219899" progId="MSPhotoEd.3">
                  <p:embed/>
                </p:oleObj>
              </mc:Choice>
              <mc:Fallback>
                <p:oleObj name="Photo Editor Photo" r:id="rId17" imgW="4409524" imgH="3219899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8" r:id="rId12"/>
    <p:sldLayoutId id="2147483749" r:id="rId13"/>
    <p:sldLayoutId id="2147483750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8" Type="http://schemas.openxmlformats.org/officeDocument/2006/relationships/oleObject" Target="../embeddings/oleObject5.bin"/><Relationship Id="rId9" Type="http://schemas.openxmlformats.org/officeDocument/2006/relationships/image" Target="../media/image33.png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3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2085975"/>
            <a:ext cx="7772400" cy="1143000"/>
          </a:xfrm>
        </p:spPr>
        <p:txBody>
          <a:bodyPr/>
          <a:lstStyle/>
          <a:p>
            <a:r>
              <a:rPr lang="en-US" sz="2800" b="1" dirty="0"/>
              <a:t>Gravitational Wave detectors: Accomplishments and Plans for the </a:t>
            </a:r>
            <a:r>
              <a:rPr lang="en-US" sz="2800" b="1" dirty="0" smtClean="0"/>
              <a:t>Future</a:t>
            </a:r>
            <a:endParaRPr lang="en-US" sz="2800" b="1" u="sng" dirty="0"/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82700" y="3629025"/>
            <a:ext cx="6400800" cy="684213"/>
          </a:xfrm>
        </p:spPr>
        <p:txBody>
          <a:bodyPr/>
          <a:lstStyle/>
          <a:p>
            <a:r>
              <a:rPr lang="en-US" sz="1600" dirty="0" err="1" smtClean="0"/>
              <a:t>Nordita</a:t>
            </a:r>
            <a:endParaRPr lang="en-US" sz="1600" dirty="0" smtClean="0"/>
          </a:p>
          <a:p>
            <a:r>
              <a:rPr lang="en-US" sz="1600" dirty="0" smtClean="0">
                <a:latin typeface="Helvetica" charset="0"/>
              </a:rPr>
              <a:t>21 June 2017</a:t>
            </a:r>
            <a:endParaRPr lang="en-US" sz="1600" dirty="0">
              <a:latin typeface="Helvetica" charset="0"/>
            </a:endParaRP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951494" y="4713288"/>
            <a:ext cx="5085437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</a:t>
            </a: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Shoemaker, ed.</a:t>
            </a:r>
          </a:p>
          <a:p>
            <a:pPr>
              <a:spcBef>
                <a:spcPct val="1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For the LSC and Virgo, and</a:t>
            </a:r>
          </a:p>
          <a:p>
            <a:pPr>
              <a:spcBef>
                <a:spcPct val="1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The LISA Consortium </a:t>
            </a:r>
            <a:endParaRPr lang="en-US" sz="18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766410"/>
          </a:xfrm>
        </p:spPr>
        <p:txBody>
          <a:bodyPr/>
          <a:lstStyle/>
          <a:p>
            <a:r>
              <a:rPr lang="en-US" dirty="0" smtClean="0"/>
              <a:t>And technical noise sources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C3BEF3-B106-5C44-93C6-65E2CBBA7FE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8" y="1131177"/>
            <a:ext cx="6928953" cy="572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531" y="227013"/>
            <a:ext cx="6253257" cy="700087"/>
          </a:xfrm>
        </p:spPr>
        <p:txBody>
          <a:bodyPr/>
          <a:lstStyle/>
          <a:p>
            <a:r>
              <a:rPr lang="en-US" dirty="0" smtClean="0"/>
              <a:t>Current Sensitivity, Observing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892" y="1124371"/>
            <a:ext cx="7772400" cy="4641850"/>
          </a:xfrm>
        </p:spPr>
        <p:txBody>
          <a:bodyPr/>
          <a:lstStyle/>
          <a:p>
            <a:pPr lvl="1"/>
            <a:r>
              <a:rPr lang="en-US" dirty="0" smtClean="0"/>
              <a:t>O1 started 12 September 2015, ended 19 January 2016</a:t>
            </a:r>
            <a:endParaRPr lang="en-US" dirty="0"/>
          </a:p>
          <a:p>
            <a:pPr lvl="1"/>
            <a:r>
              <a:rPr lang="en-US" dirty="0" smtClean="0"/>
              <a:t>O2 </a:t>
            </a:r>
            <a:r>
              <a:rPr lang="en-US" dirty="0"/>
              <a:t>started </a:t>
            </a:r>
            <a:r>
              <a:rPr lang="en-US" dirty="0" smtClean="0"/>
              <a:t>30 November 2016, will end ~ 31 August 2017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41382" y="6608763"/>
            <a:ext cx="1050925" cy="249237"/>
          </a:xfrm>
        </p:spPr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78" y="1807507"/>
            <a:ext cx="6946900" cy="509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5506" y="2460002"/>
            <a:ext cx="1731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Initial LIGO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7422" y="3352142"/>
            <a:ext cx="158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O1 aLIGO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147" y="4202843"/>
            <a:ext cx="2134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Design aLIGO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987" y="182542"/>
            <a:ext cx="6015209" cy="700087"/>
          </a:xfrm>
        </p:spPr>
        <p:txBody>
          <a:bodyPr/>
          <a:lstStyle/>
          <a:p>
            <a:r>
              <a:rPr lang="en-US" dirty="0" smtClean="0"/>
              <a:t>Two days after the start </a:t>
            </a:r>
            <a:r>
              <a:rPr lang="en-US" smtClean="0"/>
              <a:t>of observing in O1: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Our </a:t>
            </a:r>
            <a:r>
              <a:rPr lang="en-US" smtClean="0"/>
              <a:t>first detection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04" y="3349124"/>
            <a:ext cx="6484791" cy="3211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987" y="1389537"/>
            <a:ext cx="5854938" cy="1645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394" y="6582622"/>
            <a:ext cx="929013" cy="1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Ringdown</a:t>
            </a:r>
            <a:r>
              <a:rPr lang="en-US" dirty="0" smtClean="0"/>
              <a:t> of final black 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i="1" dirty="0" smtClean="0"/>
              <a:t>almost</a:t>
            </a:r>
            <a:r>
              <a:rPr lang="en-US" dirty="0" smtClean="0"/>
              <a:t> see a </a:t>
            </a:r>
            <a:r>
              <a:rPr lang="en-US" dirty="0" err="1" smtClean="0"/>
              <a:t>ringdown</a:t>
            </a:r>
            <a:r>
              <a:rPr lang="en-US" dirty="0" smtClean="0"/>
              <a:t> of the </a:t>
            </a:r>
            <a:r>
              <a:rPr lang="en-US" dirty="0" smtClean="0"/>
              <a:t>remnant </a:t>
            </a:r>
            <a:r>
              <a:rPr lang="mr-IN" dirty="0" smtClean="0"/>
              <a:t>–</a:t>
            </a:r>
            <a:r>
              <a:rPr lang="en-US" dirty="0" smtClean="0"/>
              <a:t> SNR ~ 8</a:t>
            </a:r>
            <a:endParaRPr lang="en-US" dirty="0" smtClean="0"/>
          </a:p>
          <a:p>
            <a:r>
              <a:rPr lang="en-US" dirty="0" smtClean="0"/>
              <a:t>Waveform post-merger is consistent with pre-merger</a:t>
            </a:r>
          </a:p>
          <a:p>
            <a:r>
              <a:rPr lang="en-US" dirty="0" smtClean="0"/>
              <a:t>But cannot isolate it and measure the frequency and Q with precision</a:t>
            </a:r>
          </a:p>
          <a:p>
            <a:r>
              <a:rPr lang="en-US" dirty="0" smtClean="0"/>
              <a:t>(we’ll come back to this)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84" y="3217863"/>
            <a:ext cx="67691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784" y="3276600"/>
            <a:ext cx="1968500" cy="314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711" y="6608763"/>
            <a:ext cx="1460843" cy="1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second detection: </a:t>
            </a:r>
            <a:br>
              <a:rPr lang="en-US" dirty="0" smtClean="0"/>
            </a:br>
            <a:r>
              <a:rPr lang="en-US" dirty="0" smtClean="0"/>
              <a:t>“Boxing </a:t>
            </a:r>
            <a:r>
              <a:rPr lang="en-US" dirty="0"/>
              <a:t>Day” GW151226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5912"/>
          <a:stretch/>
        </p:blipFill>
        <p:spPr>
          <a:xfrm>
            <a:off x="0" y="4370053"/>
            <a:ext cx="9144000" cy="2238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321" y="1171123"/>
            <a:ext cx="6103358" cy="3523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116" y="6686521"/>
            <a:ext cx="1472053" cy="1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third discovery: </a:t>
            </a:r>
            <a:br>
              <a:rPr lang="en-US" dirty="0" smtClean="0"/>
            </a:br>
            <a:r>
              <a:rPr lang="en-US" dirty="0" smtClean="0"/>
              <a:t>GW170104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2345"/>
            <a:ext cx="9144000" cy="3165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78" y="1144701"/>
            <a:ext cx="6226443" cy="2547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995" y="3899031"/>
            <a:ext cx="1134737" cy="1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3.5 signals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22041"/>
            <a:ext cx="5674872" cy="511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35" y="11018"/>
            <a:ext cx="9258150" cy="68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8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Localization with two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063" y="1266940"/>
            <a:ext cx="7611737" cy="4730635"/>
          </a:xfrm>
        </p:spPr>
        <p:txBody>
          <a:bodyPr/>
          <a:lstStyle/>
          <a:p>
            <a:r>
              <a:rPr lang="en-US" dirty="0" smtClean="0"/>
              <a:t>An Annulus, </a:t>
            </a:r>
            <a:r>
              <a:rPr lang="en-US" smtClean="0"/>
              <a:t>with some further refinement from the antenna pattern: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69" y="1993251"/>
            <a:ext cx="7028762" cy="4835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93069"/>
            <a:ext cx="1869650" cy="2217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6550">
            <a:off x="142384" y="3908587"/>
            <a:ext cx="1442516" cy="7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 3</a:t>
            </a:r>
            <a:r>
              <a:rPr lang="en-US" baseline="30000" dirty="0" smtClean="0"/>
              <a:t>rd</a:t>
            </a:r>
            <a:r>
              <a:rPr lang="en-US" dirty="0" smtClean="0"/>
              <a:t> detector helps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68" y="1154987"/>
            <a:ext cx="7535537" cy="57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are the ground-based Gravitational-wave detectors? </a:t>
            </a:r>
          </a:p>
          <a:p>
            <a:r>
              <a:rPr lang="en-US" dirty="0" smtClean="0"/>
              <a:t>What limits their sensitivity?</a:t>
            </a:r>
          </a:p>
          <a:p>
            <a:r>
              <a:rPr lang="en-US" dirty="0" smtClean="0"/>
              <a:t>What have we accomplished with them to date?</a:t>
            </a:r>
          </a:p>
          <a:p>
            <a:r>
              <a:rPr lang="en-US" dirty="0" smtClean="0"/>
              <a:t>What improvements can we expect in the next year, several years, decades?</a:t>
            </a:r>
          </a:p>
          <a:p>
            <a:r>
              <a:rPr lang="mr-IN" dirty="0" smtClean="0"/>
              <a:t>…</a:t>
            </a:r>
            <a:r>
              <a:rPr lang="en-US" dirty="0" smtClean="0"/>
              <a:t>and space?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808" y="2579160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99" y="2174169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3982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89" name="Photo Editor Photo" r:id="rId8" imgW="4409524" imgH="3219899" progId="MSPhotoEd.3">
                  <p:embed/>
                </p:oleObj>
              </mc:Choice>
              <mc:Fallback>
                <p:oleObj name="Photo Editor Photo" r:id="rId8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863" y="455613"/>
            <a:ext cx="684053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738557" y="2916572"/>
            <a:ext cx="12604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  <a:endParaRPr lang="en-US" dirty="0" smtClean="0">
              <a:solidFill>
                <a:srgbClr val="618FFD"/>
              </a:solidFill>
            </a:endParaRPr>
          </a:p>
          <a:p>
            <a:r>
              <a:rPr lang="en-US" dirty="0" smtClean="0">
                <a:solidFill>
                  <a:srgbClr val="618FFD"/>
                </a:solidFill>
              </a:rPr>
              <a:t>LIGO </a:t>
            </a:r>
            <a:endParaRPr lang="en-US" dirty="0">
              <a:solidFill>
                <a:srgbClr val="618FFD"/>
              </a:solidFill>
            </a:endParaRPr>
          </a:p>
          <a:p>
            <a:r>
              <a:rPr lang="en-US" dirty="0" smtClean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Livingston </a:t>
            </a:r>
            <a:endParaRPr lang="en-US" dirty="0">
              <a:solidFill>
                <a:srgbClr val="618FFD"/>
              </a:solidFill>
            </a:endParaRP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3448386" y="2351285"/>
            <a:ext cx="108876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2017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3988934"/>
            <a:ext cx="1107996" cy="5232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2024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7763356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KAGRA</a:t>
            </a:r>
          </a:p>
          <a:p>
            <a:r>
              <a:rPr lang="en-US" dirty="0">
                <a:solidFill>
                  <a:srgbClr val="618FFD"/>
                </a:solidFill>
              </a:rPr>
              <a:t>2018</a:t>
            </a:r>
          </a:p>
        </p:txBody>
      </p:sp>
      <p:graphicFrame>
        <p:nvGraphicFramePr>
          <p:cNvPr id="83991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90" name="Image" r:id="rId10" imgW="1766325" imgH="1296152" progId="Photoshop.Image.5">
                  <p:embed/>
                </p:oleObj>
              </mc:Choice>
              <mc:Fallback>
                <p:oleObj name="Image" r:id="rId10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7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43019" y="89646"/>
            <a:ext cx="7772400" cy="21067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3100" dirty="0" smtClean="0">
                <a:solidFill>
                  <a:srgbClr val="000000"/>
                </a:solidFill>
              </a:rPr>
              <a:t>2024 Sensitivity/configuration:</a:t>
            </a:r>
            <a:br>
              <a:rPr lang="en-US" sz="3100" dirty="0" smtClean="0">
                <a:solidFill>
                  <a:srgbClr val="000000"/>
                </a:solidFill>
              </a:rPr>
            </a:br>
            <a:endParaRPr lang="en-US" sz="31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3100" b="1" dirty="0" smtClean="0">
                <a:solidFill>
                  <a:srgbClr val="114FFB"/>
                </a:solidFill>
              </a:rPr>
              <a:t>5 detectors</a:t>
            </a:r>
            <a:r>
              <a:rPr lang="en-US" sz="3100" dirty="0" smtClean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en-US" sz="3100" i="1" dirty="0" smtClean="0">
                <a:solidFill>
                  <a:srgbClr val="000000"/>
                </a:solidFill>
              </a:rPr>
              <a:t>far</a:t>
            </a:r>
            <a:r>
              <a:rPr lang="en-US" sz="3100" dirty="0" smtClean="0">
                <a:solidFill>
                  <a:srgbClr val="000000"/>
                </a:solidFill>
              </a:rPr>
              <a:t> improved source localization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5433" y="2511846"/>
            <a:ext cx="8081267" cy="4583017"/>
            <a:chOff x="568105" y="1955248"/>
            <a:chExt cx="8081267" cy="43660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05" y="1955252"/>
              <a:ext cx="8081267" cy="43660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9489" y="1955248"/>
              <a:ext cx="306268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 smtClean="0">
                  <a:solidFill>
                    <a:srgbClr val="000000"/>
                  </a:solidFill>
                  <a:latin typeface="Arial"/>
                  <a:cs typeface="Arial"/>
                </a:rPr>
                <a:t>~60% in 10 </a:t>
              </a:r>
              <a:r>
                <a:rPr lang="en-US" sz="27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sq</a:t>
              </a:r>
              <a:r>
                <a:rPr lang="en-US" sz="2700" dirty="0" smtClean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27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deg</a:t>
              </a:r>
              <a:endParaRPr lang="en-US" sz="27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84288" y="1973952"/>
              <a:ext cx="95493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 smtClean="0">
                  <a:solidFill>
                    <a:srgbClr val="000000"/>
                  </a:solidFill>
                  <a:latin typeface="Arial"/>
                  <a:cs typeface="Arial"/>
                </a:rPr>
                <a:t>2022</a:t>
              </a:r>
              <a:endParaRPr lang="en-US" sz="27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08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4610559" cy="700087"/>
          </a:xfrm>
        </p:spPr>
        <p:txBody>
          <a:bodyPr/>
          <a:lstStyle/>
          <a:p>
            <a:r>
              <a:rPr lang="en-US" sz="3000" dirty="0" smtClean="0"/>
              <a:t>EM </a:t>
            </a:r>
            <a:r>
              <a:rPr lang="en-US" sz="3000" dirty="0" err="1" smtClean="0"/>
              <a:t>followup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32" y="1322023"/>
            <a:ext cx="8302805" cy="48605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232" y="6050211"/>
            <a:ext cx="7772400" cy="1117103"/>
          </a:xfrm>
        </p:spPr>
        <p:txBody>
          <a:bodyPr/>
          <a:lstStyle/>
          <a:p>
            <a:r>
              <a:rPr lang="en-US" dirty="0" smtClean="0"/>
              <a:t>No EM counterparts have been identified yet...black holes are quiet.</a:t>
            </a:r>
          </a:p>
          <a:p>
            <a:pPr lvl="1"/>
            <a:r>
              <a:rPr lang="en-US" dirty="0" smtClean="0"/>
              <a:t>Hope to have a detection soon with a Neutron Star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9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" y="0"/>
            <a:ext cx="912608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02080" y="6056134"/>
            <a:ext cx="1218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Barsotti</a:t>
            </a:r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/</a:t>
            </a:r>
            <a:r>
              <a:rPr lang="en-US" sz="12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Zucker</a:t>
            </a:r>
            <a:endParaRPr lang="en-US" sz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555913" y="2688116"/>
            <a:ext cx="2721166" cy="1079653"/>
          </a:xfrm>
          <a:prstGeom prst="roundRect">
            <a:avLst/>
          </a:prstGeom>
          <a:noFill/>
          <a:ln w="1270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0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936" y="227013"/>
            <a:ext cx="5483990" cy="700087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aLIGO</a:t>
            </a:r>
            <a:r>
              <a:rPr lang="en-US" dirty="0" smtClean="0">
                <a:solidFill>
                  <a:schemeClr val="tx2"/>
                </a:solidFill>
              </a:rPr>
              <a:t> operating at full power and fully commissioned (~3x better than now)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aLIGO_fullpower_SRM3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" y="1586429"/>
            <a:ext cx="5916706" cy="4572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>
                <a:solidFill>
                  <a:schemeClr val="tx2"/>
                </a:solidFill>
              </a:rPr>
              <a:t>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latin typeface="Helvetica" charset="0"/>
                <a:ea typeface="Helvetica" charset="0"/>
                <a:cs typeface="Helvetica" charset="0"/>
              </a:rPr>
              <a:t>ZUCKER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5951" y="3480144"/>
            <a:ext cx="30192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BNS reach:   180 </a:t>
            </a:r>
            <a:r>
              <a:rPr lang="en-US" sz="2000" dirty="0" err="1" smtClean="0">
                <a:solidFill>
                  <a:schemeClr val="tx2"/>
                </a:solidFill>
              </a:rPr>
              <a:t>Mpc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1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BBH reach:  2200 </a:t>
            </a:r>
            <a:r>
              <a:rPr lang="en-US" sz="2000" dirty="0" err="1" smtClean="0">
                <a:solidFill>
                  <a:schemeClr val="tx2"/>
                </a:solidFill>
              </a:rPr>
              <a:t>Mpc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(z = 0.2)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QNM SNR </a:t>
            </a:r>
            <a:r>
              <a:rPr lang="en-US" sz="2000" dirty="0" smtClean="0">
                <a:solidFill>
                  <a:schemeClr val="tx2"/>
                </a:solidFill>
              </a:rPr>
              <a:t>~</a:t>
            </a:r>
            <a:r>
              <a:rPr lang="en-US" sz="2000" dirty="0" smtClean="0">
                <a:solidFill>
                  <a:schemeClr val="tx2"/>
                </a:solidFill>
              </a:rPr>
              <a:t>25</a:t>
            </a:r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(for an event like GW150914)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845951" y="1515858"/>
            <a:ext cx="2667001" cy="12188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sz="6000" kern="0" dirty="0" err="1" smtClean="0">
                <a:solidFill>
                  <a:schemeClr val="tx2"/>
                </a:solidFill>
              </a:rPr>
              <a:t>aLIGO</a:t>
            </a:r>
            <a:endParaRPr lang="en-US" sz="6000" kern="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691" y="5740040"/>
            <a:ext cx="2133809" cy="1040049"/>
          </a:xfrm>
          <a:prstGeom prst="rect">
            <a:avLst/>
          </a:prstGeom>
        </p:spPr>
      </p:pic>
      <p:sp>
        <p:nvSpPr>
          <p:cNvPr id="11" name="Donut 10"/>
          <p:cNvSpPr/>
          <p:nvPr/>
        </p:nvSpPr>
        <p:spPr bwMode="auto">
          <a:xfrm>
            <a:off x="5593648" y="5762991"/>
            <a:ext cx="852304" cy="849485"/>
          </a:xfrm>
          <a:prstGeom prst="donut">
            <a:avLst>
              <a:gd name="adj" fmla="val 809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446" y="227013"/>
            <a:ext cx="7089354" cy="700087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aLIGO</a:t>
            </a:r>
            <a:r>
              <a:rPr lang="en-US" dirty="0" smtClean="0">
                <a:solidFill>
                  <a:schemeClr val="tx2"/>
                </a:solidFill>
              </a:rPr>
              <a:t> with the addition of frequency-dependent squeezing and lowered optical coating thermal noise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 descr="aLIGO_longFC_CTNreduc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" y="1586426"/>
            <a:ext cx="5916706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45951" y="3480144"/>
            <a:ext cx="30192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BNS reach:   510 </a:t>
            </a:r>
            <a:r>
              <a:rPr lang="en-US" sz="2000" dirty="0" err="1" smtClean="0">
                <a:solidFill>
                  <a:schemeClr val="tx2"/>
                </a:solidFill>
              </a:rPr>
              <a:t>Mpc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1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BBH reach:  3700 </a:t>
            </a:r>
            <a:r>
              <a:rPr lang="en-US" sz="2000" dirty="0" err="1" smtClean="0">
                <a:solidFill>
                  <a:schemeClr val="tx2"/>
                </a:solidFill>
              </a:rPr>
              <a:t>Mpc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(z = 1.1)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QNM SNR </a:t>
            </a:r>
            <a:r>
              <a:rPr lang="en-US" sz="2000" dirty="0" smtClean="0">
                <a:solidFill>
                  <a:schemeClr val="tx2"/>
                </a:solidFill>
              </a:rPr>
              <a:t>~</a:t>
            </a:r>
            <a:r>
              <a:rPr lang="en-US" sz="2000" dirty="0" smtClean="0">
                <a:solidFill>
                  <a:schemeClr val="tx2"/>
                </a:solidFill>
              </a:rPr>
              <a:t>40</a:t>
            </a:r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(for an event like GW150914)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81531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>
                <a:solidFill>
                  <a:schemeClr val="tx2"/>
                </a:solidFill>
              </a:rPr>
              <a:t>25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latin typeface="Helvetica" charset="0"/>
                <a:ea typeface="Helvetica" charset="0"/>
                <a:cs typeface="Helvetica" charset="0"/>
              </a:rPr>
              <a:t>ZUCKER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845951" y="1515858"/>
            <a:ext cx="2667001" cy="12188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sz="8000" kern="0" dirty="0" smtClean="0">
                <a:solidFill>
                  <a:schemeClr val="tx2"/>
                </a:solidFill>
              </a:rPr>
              <a:t>A+</a:t>
            </a:r>
            <a:endParaRPr lang="en-US" sz="8000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096" y="0"/>
            <a:ext cx="2667001" cy="1218886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tx2"/>
                </a:solidFill>
              </a:rPr>
              <a:t>A+</a:t>
            </a:r>
            <a:endParaRPr lang="en-US" sz="8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37084"/>
            <a:ext cx="8561395" cy="4779433"/>
          </a:xfrm>
        </p:spPr>
        <p:txBody>
          <a:bodyPr>
            <a:noAutofit/>
          </a:bodyPr>
          <a:lstStyle/>
          <a:p>
            <a:r>
              <a:rPr lang="en-US" sz="2000" dirty="0" smtClean="0"/>
              <a:t>An incremental upgrade to </a:t>
            </a:r>
            <a:r>
              <a:rPr lang="en-US" sz="2000" dirty="0" err="1" smtClean="0"/>
              <a:t>aLIGO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 smtClean="0"/>
              <a:t>leverages existing technology and infrastructure, with </a:t>
            </a:r>
          </a:p>
          <a:p>
            <a:pPr lvl="1"/>
            <a:r>
              <a:rPr lang="en-US" sz="2000" dirty="0" smtClean="0"/>
              <a:t>minimal new investment, </a:t>
            </a:r>
          </a:p>
          <a:p>
            <a:pPr lvl="1"/>
            <a:r>
              <a:rPr lang="en-US" sz="2000" dirty="0" smtClean="0"/>
              <a:t>moderate risk, and </a:t>
            </a:r>
          </a:p>
          <a:p>
            <a:pPr lvl="1"/>
            <a:r>
              <a:rPr lang="en-US" sz="2000" dirty="0" smtClean="0"/>
              <a:t>modest interruption in observing</a:t>
            </a:r>
          </a:p>
          <a:p>
            <a:r>
              <a:rPr lang="en-US" sz="2000" dirty="0" smtClean="0"/>
              <a:t>Target: factor </a:t>
            </a:r>
            <a:r>
              <a:rPr lang="en-US" sz="2000" dirty="0"/>
              <a:t>of </a:t>
            </a:r>
            <a:r>
              <a:rPr lang="en-US" sz="2000" dirty="0" smtClean="0"/>
              <a:t>1.7* increase in range over </a:t>
            </a:r>
            <a:r>
              <a:rPr lang="en-US" sz="2000" dirty="0" err="1" smtClean="0"/>
              <a:t>aLIGO</a:t>
            </a:r>
            <a:endParaRPr lang="en-US" sz="2000" dirty="0" smtClean="0"/>
          </a:p>
          <a:p>
            <a:pPr algn="ctr">
              <a:buFont typeface="Wingdings" charset="0"/>
              <a:buChar char="è"/>
            </a:pPr>
            <a:r>
              <a:rPr lang="en-US" sz="2000" b="1" dirty="0" smtClean="0"/>
              <a:t>About a factor of 5 greater event rate </a:t>
            </a:r>
          </a:p>
          <a:p>
            <a:r>
              <a:rPr lang="en-US" sz="2000" dirty="0" smtClean="0"/>
              <a:t>Stepping stone to future 3G detector technologies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ink to future GW astrophysics and cosmology </a:t>
            </a:r>
          </a:p>
          <a:p>
            <a:r>
              <a:rPr lang="en-US" sz="2000" b="1" dirty="0" smtClean="0"/>
              <a:t>Could be observing within &lt; 6.5 years (mid-2022)</a:t>
            </a:r>
          </a:p>
          <a:p>
            <a:pPr lvl="1"/>
            <a:r>
              <a:rPr lang="en-US" sz="2000" dirty="0" smtClean="0"/>
              <a:t>(with FY’19 or earlier funding)</a:t>
            </a:r>
          </a:p>
          <a:p>
            <a:r>
              <a:rPr lang="en-US" sz="2000" dirty="0" smtClean="0"/>
              <a:t>“</a:t>
            </a:r>
            <a:r>
              <a:rPr lang="en-US" sz="2000" dirty="0"/>
              <a:t>S</a:t>
            </a:r>
            <a:r>
              <a:rPr lang="en-US" sz="2000" dirty="0" smtClean="0"/>
              <a:t>cientific breakeven” within  1/2 year of operation</a:t>
            </a:r>
          </a:p>
          <a:p>
            <a:r>
              <a:rPr lang="en-US" sz="2000" dirty="0" smtClean="0"/>
              <a:t>Incremental cost: </a:t>
            </a:r>
            <a:r>
              <a:rPr lang="en-US" sz="2000" i="1" dirty="0" smtClean="0"/>
              <a:t>a small fraction of </a:t>
            </a:r>
            <a:r>
              <a:rPr lang="en-US" sz="2000" i="1" dirty="0" err="1" smtClean="0"/>
              <a:t>aLIGO</a:t>
            </a:r>
            <a:endParaRPr lang="en-US" sz="2000" i="1" dirty="0" smtClean="0"/>
          </a:p>
          <a:p>
            <a:pPr lvl="1"/>
            <a:r>
              <a:rPr lang="en-US" sz="2000" b="1" dirty="0" smtClean="0"/>
              <a:t>Formulating proposal now</a:t>
            </a:r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7367"/>
            <a:ext cx="2133600" cy="365125"/>
          </a:xfrm>
          <a:prstGeom prst="rect">
            <a:avLst/>
          </a:prstGeom>
        </p:spPr>
        <p:txBody>
          <a:bodyPr/>
          <a:lstStyle/>
          <a:p>
            <a:fld id="{E08999DA-6F64-BF45-B314-74E8F7222AA8}" type="slidenum">
              <a:rPr lang="en-US" smtClean="0">
                <a:solidFill>
                  <a:schemeClr val="tx2"/>
                </a:solidFill>
              </a:rPr>
              <a:t>26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6480" y="5834067"/>
            <a:ext cx="256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*BBH 20/20 </a:t>
            </a:r>
            <a:r>
              <a:rPr lang="en-US" sz="1400" i="1" dirty="0" smtClean="0">
                <a:solidFill>
                  <a:schemeClr val="tx2"/>
                </a:solidFill>
              </a:rPr>
              <a:t>M</a:t>
            </a:r>
            <a:r>
              <a:rPr lang="en-US" sz="1400" i="1" baseline="-25000" dirty="0" smtClean="0">
                <a:solidFill>
                  <a:schemeClr val="tx2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chemeClr val="tx2"/>
                </a:solidFill>
              </a:rPr>
              <a:t>: 	1.64x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*BNS </a:t>
            </a:r>
            <a:r>
              <a:rPr lang="en-US" sz="1400" dirty="0">
                <a:solidFill>
                  <a:schemeClr val="tx2"/>
                </a:solidFill>
              </a:rPr>
              <a:t>1.4/1.4 </a:t>
            </a:r>
            <a:r>
              <a:rPr lang="en-US" sz="1400" i="1" dirty="0">
                <a:solidFill>
                  <a:schemeClr val="tx2"/>
                </a:solidFill>
              </a:rPr>
              <a:t>M</a:t>
            </a:r>
            <a:r>
              <a:rPr lang="en-US" sz="1400" i="1" baseline="-25000" dirty="0" smtClean="0">
                <a:solidFill>
                  <a:schemeClr val="tx2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chemeClr val="tx2"/>
                </a:solidFill>
                <a:sym typeface="Wingdings"/>
              </a:rPr>
              <a:t>:</a:t>
            </a:r>
            <a:r>
              <a:rPr lang="en-US" sz="1400" dirty="0" smtClean="0">
                <a:solidFill>
                  <a:schemeClr val="tx2"/>
                </a:solidFill>
              </a:rPr>
              <a:t> 	1.85x</a:t>
            </a:r>
          </a:p>
        </p:txBody>
      </p:sp>
      <p:sp>
        <p:nvSpPr>
          <p:cNvPr id="8" name="Footer Placeholder 7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ZUCKER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6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868" y="238990"/>
            <a:ext cx="4982208" cy="700087"/>
          </a:xfrm>
        </p:spPr>
        <p:txBody>
          <a:bodyPr/>
          <a:lstStyle/>
          <a:p>
            <a:r>
              <a:rPr lang="en-US" sz="2800" dirty="0" smtClean="0"/>
              <a:t>Further Future Improvements: The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generation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5724"/>
            <a:ext cx="9144000" cy="5502275"/>
          </a:xfrm>
        </p:spPr>
        <p:txBody>
          <a:bodyPr/>
          <a:lstStyle/>
          <a:p>
            <a:r>
              <a:rPr lang="en-US" sz="2200" dirty="0" smtClean="0"/>
              <a:t>European Concept: Einstein Telescope</a:t>
            </a:r>
          </a:p>
          <a:p>
            <a:r>
              <a:rPr lang="en-US" dirty="0" smtClean="0"/>
              <a:t>Significant design study undertaken for both Facility and Instruments</a:t>
            </a:r>
          </a:p>
          <a:p>
            <a:r>
              <a:rPr lang="en-US" dirty="0" smtClean="0"/>
              <a:t>Underground construction proposed to reduce Newtonian Background</a:t>
            </a:r>
          </a:p>
          <a:p>
            <a:pPr lvl="1"/>
            <a:r>
              <a:rPr lang="en-US" dirty="0" smtClean="0"/>
              <a:t>(and be compatible with densely-populated Europe)</a:t>
            </a:r>
          </a:p>
          <a:p>
            <a:r>
              <a:rPr lang="en-US" dirty="0" smtClean="0"/>
              <a:t>Triangle – LISA-like – </a:t>
            </a:r>
            <a:br>
              <a:rPr lang="en-US" dirty="0" smtClean="0"/>
            </a:br>
            <a:r>
              <a:rPr lang="en-US" dirty="0" smtClean="0"/>
              <a:t>with 10km arms</a:t>
            </a:r>
          </a:p>
          <a:p>
            <a:r>
              <a:rPr lang="en-US" dirty="0" smtClean="0"/>
              <a:t>Multiple instruments in a </a:t>
            </a:r>
            <a:br>
              <a:rPr lang="en-US" dirty="0" smtClean="0"/>
            </a:br>
            <a:r>
              <a:rPr lang="en-US" dirty="0" smtClean="0"/>
              <a:t>‘Xylophone’ configuration</a:t>
            </a:r>
          </a:p>
          <a:p>
            <a:pPr lvl="1"/>
            <a:r>
              <a:rPr lang="en-US" dirty="0" smtClean="0"/>
              <a:t>Allows technical challenges</a:t>
            </a:r>
            <a:br>
              <a:rPr lang="en-US" dirty="0" smtClean="0"/>
            </a:br>
            <a:r>
              <a:rPr lang="en-US" dirty="0" smtClean="0"/>
              <a:t>for low- and high-frequency</a:t>
            </a:r>
            <a:br>
              <a:rPr lang="en-US" dirty="0" smtClean="0"/>
            </a:br>
            <a:r>
              <a:rPr lang="en-US" dirty="0" smtClean="0"/>
              <a:t>to be separated</a:t>
            </a:r>
          </a:p>
          <a:p>
            <a:r>
              <a:rPr lang="en-US" dirty="0" smtClean="0"/>
              <a:t>Designed to accommodate a</a:t>
            </a:r>
            <a:br>
              <a:rPr lang="en-US" dirty="0" smtClean="0"/>
            </a:br>
            <a:r>
              <a:rPr lang="en-US" dirty="0" smtClean="0"/>
              <a:t>range of detector topologies and</a:t>
            </a:r>
            <a:br>
              <a:rPr lang="en-US" dirty="0" smtClean="0"/>
            </a:br>
            <a:r>
              <a:rPr lang="en-US" dirty="0" smtClean="0"/>
              <a:t>mechanical realizations</a:t>
            </a:r>
          </a:p>
          <a:p>
            <a:pPr lvl="1"/>
            <a:r>
              <a:rPr lang="en-US" dirty="0" smtClean="0"/>
              <a:t>Including squeezing and</a:t>
            </a:r>
            <a:br>
              <a:rPr lang="en-US" dirty="0" smtClean="0"/>
            </a:br>
            <a:r>
              <a:rPr lang="en-US" dirty="0" smtClean="0"/>
              <a:t>cryogenics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014" y="3511176"/>
            <a:ext cx="5280985" cy="33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98537" y="341976"/>
            <a:ext cx="7620000" cy="771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kern="0" dirty="0" smtClean="0"/>
              <a:t>US Concept: </a:t>
            </a:r>
            <a:br>
              <a:rPr lang="en-US" kern="0" dirty="0" smtClean="0"/>
            </a:br>
            <a:r>
              <a:rPr lang="en-US" kern="0" dirty="0" smtClean="0"/>
              <a:t>Make Advanced LIGO 10x longer,</a:t>
            </a:r>
          </a:p>
          <a:p>
            <a:r>
              <a:rPr lang="en-US" kern="0" dirty="0" smtClean="0">
                <a:solidFill>
                  <a:srgbClr val="326464"/>
                </a:solidFill>
              </a:rPr>
              <a:t>10x more sensitive</a:t>
            </a:r>
            <a:endParaRPr lang="en-US" kern="0" dirty="0">
              <a:solidFill>
                <a:srgbClr val="326464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25329" y="1342898"/>
            <a:ext cx="7696200" cy="2435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Monotype Sorts" charset="0"/>
              <a:buNone/>
            </a:pPr>
            <a:r>
              <a:rPr lang="en-US" sz="2800" kern="0" dirty="0" smtClean="0"/>
              <a:t>Signal grows with length – </a:t>
            </a:r>
            <a:r>
              <a:rPr lang="en-US" sz="2800" b="1" i="1" kern="0" dirty="0" smtClean="0"/>
              <a:t>not</a:t>
            </a:r>
            <a:r>
              <a:rPr lang="en-US" sz="2800" kern="0" dirty="0" smtClean="0"/>
              <a:t> most noise 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 smtClean="0"/>
              <a:t>Thermal noise, radiation pressure, seismic, Newtonian unchanged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 smtClean="0"/>
              <a:t>Coating thermal noise improves faster than linearly with length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 smtClean="0"/>
              <a:t>40km surface Observatory ‘toy’ baseline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kern="0" dirty="0" smtClean="0"/>
              <a:t>can still find sites, earthmoving feasible; costs another limit</a:t>
            </a:r>
            <a:r>
              <a:rPr lang="is-IS" sz="2200" kern="0" dirty="0" smtClean="0"/>
              <a:t>…</a:t>
            </a:r>
            <a:endParaRPr lang="en-US" sz="2200" kern="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 smtClean="0"/>
              <a:t>Concept offers sensitivity without new measurement challenges; could start at room temperature, modest laser power, etc.</a:t>
            </a:r>
          </a:p>
          <a:p>
            <a:pPr lvl="1"/>
            <a:endParaRPr lang="en-US" sz="1800" kern="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55635"/>
              </p:ext>
            </p:extLst>
          </p:nvPr>
        </p:nvGraphicFramePr>
        <p:xfrm>
          <a:off x="0" y="3881801"/>
          <a:ext cx="4609068" cy="2971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17916"/>
                <a:gridCol w="1109591"/>
                <a:gridCol w="981561"/>
              </a:tblGrid>
              <a:tr h="27940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Adv. LIGO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40 km LIGO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AEE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Arm length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4 km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40 km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Beam radius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6.2 cm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11.6 cm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Measured squeezing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none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5 dB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Filter cavity length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none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1 km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Suspension length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0.6 m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1 m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Signal recycling mirror trans.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20%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10%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Arm cavity</a:t>
                      </a:r>
                      <a:r>
                        <a:rPr lang="en-US" sz="1200" baseline="0" dirty="0" smtClean="0">
                          <a:solidFill>
                            <a:srgbClr val="326464"/>
                          </a:solidFill>
                        </a:rPr>
                        <a:t> circulating power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775 kW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Arm cavity finesse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      446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326464"/>
                        </a:solidFill>
                      </a:endParaRP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Total light storage time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200 </a:t>
                      </a:r>
                      <a:r>
                        <a:rPr lang="en-US" sz="1200" dirty="0" err="1" smtClean="0">
                          <a:solidFill>
                            <a:srgbClr val="326464"/>
                          </a:solidFill>
                        </a:rPr>
                        <a:t>ms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326464"/>
                          </a:solidFill>
                        </a:rPr>
                        <a:t>2 s</a:t>
                      </a:r>
                      <a:endParaRPr lang="en-US" sz="1200" dirty="0">
                        <a:solidFill>
                          <a:srgbClr val="326464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11" y="3665723"/>
            <a:ext cx="3625074" cy="31922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20440" y="6575247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Sigg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et. al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36" y="65214"/>
            <a:ext cx="8928100" cy="835681"/>
          </a:xfrm>
        </p:spPr>
        <p:txBody>
          <a:bodyPr>
            <a:noAutofit/>
          </a:bodyPr>
          <a:lstStyle/>
          <a:p>
            <a:r>
              <a:rPr lang="en-US" sz="2800" dirty="0" smtClean="0"/>
              <a:t>Einstein Telescope, Cosmic Explorer</a:t>
            </a:r>
            <a:br>
              <a:rPr lang="en-US" sz="2800" dirty="0" smtClean="0"/>
            </a:br>
            <a:r>
              <a:rPr lang="en-US" sz="2000" dirty="0" smtClean="0"/>
              <a:t>‘Green field’ multi-generation Observatories   ~G$/G€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505FFB-816F-F34B-B170-D2EF508BA1C8}" type="slidenum">
              <a:rPr lang="en-US" smtClean="0"/>
              <a:t>29</a:t>
            </a:fld>
            <a:endParaRPr lang="en-US" dirty="0"/>
          </a:p>
        </p:txBody>
      </p:sp>
      <p:pic>
        <p:nvPicPr>
          <p:cNvPr id="9" name="Picture 8" descr="horizonConfidenceZ_total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107339"/>
            <a:ext cx="8257032" cy="5241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7506" y="5894685"/>
            <a:ext cx="223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John Miller, T1500491;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P1400147; ET-0106C-10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5367" y="5152040"/>
            <a:ext cx="861298" cy="447828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C000">
                  <a:tint val="100000"/>
                  <a:shade val="100000"/>
                  <a:satMod val="130000"/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9303" y="5149191"/>
            <a:ext cx="69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4200" y="5152040"/>
            <a:ext cx="1561849" cy="447828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3500">
                  <a:lumMod val="60000"/>
                  <a:lumOff val="40000"/>
                  <a:alpha val="3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5548" y="5138203"/>
            <a:ext cx="883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NSBH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31314" y="5149191"/>
            <a:ext cx="2598495" cy="450677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3366FF">
                  <a:alpha val="2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6397" y="5138203"/>
            <a:ext cx="711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BBH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90074" y="5149190"/>
            <a:ext cx="1961614" cy="450677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008000">
                  <a:alpha val="2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4183" y="5138202"/>
            <a:ext cx="100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POP3?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4668801" y="-1233821"/>
            <a:ext cx="576916" cy="7428844"/>
          </a:xfrm>
          <a:prstGeom prst="rect">
            <a:avLst/>
          </a:prstGeom>
          <a:gradFill rotWithShape="1">
            <a:gsLst>
              <a:gs pos="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100000">
                <a:srgbClr val="F8C000">
                  <a:tint val="100000"/>
                  <a:shade val="100000"/>
                  <a:satMod val="130000"/>
                  <a:alpha val="0"/>
                </a:srgbClr>
              </a:gs>
              <a:gs pos="50000">
                <a:srgbClr val="F83500">
                  <a:lumMod val="60000"/>
                  <a:lumOff val="40000"/>
                  <a:alpha val="50000"/>
                </a:srgbClr>
              </a:gs>
            </a:gsLst>
            <a:lin ang="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7571" y="4862449"/>
            <a:ext cx="75635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Times New Roman"/>
                <a:cs typeface="Times New Roman"/>
              </a:rPr>
              <a:t>CE </a:t>
            </a:r>
            <a:endParaRPr lang="en-US" sz="1800" dirty="0">
              <a:ln>
                <a:solidFill>
                  <a:schemeClr val="tx1"/>
                </a:solidFill>
              </a:ln>
              <a:solidFill>
                <a:schemeClr val="bg2"/>
              </a:solidFill>
              <a:latin typeface="Times New Roman"/>
              <a:cs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ZUCKER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22529" y="6356350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Helvetica" charset="0"/>
                <a:ea typeface="Helvetica" charset="0"/>
                <a:cs typeface="Helvetica" charset="0"/>
              </a:rPr>
              <a:t>Sigg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 et. al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8786" y="2808374"/>
            <a:ext cx="2743059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SNR in QNM ~600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Up-Down Arrow 21"/>
          <p:cNvSpPr/>
          <p:nvPr/>
        </p:nvSpPr>
        <p:spPr bwMode="auto">
          <a:xfrm>
            <a:off x="5976079" y="2005070"/>
            <a:ext cx="330506" cy="1495801"/>
          </a:xfrm>
          <a:prstGeom prst="up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7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766" y="227013"/>
            <a:ext cx="5927075" cy="700087"/>
          </a:xfrm>
        </p:spPr>
        <p:txBody>
          <a:bodyPr/>
          <a:lstStyle/>
          <a:p>
            <a:r>
              <a:rPr lang="en-US" dirty="0" smtClean="0"/>
              <a:t>A spectrum of GW Sources and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55455"/>
            <a:ext cx="9144000" cy="5577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2571" y="6456382"/>
            <a:ext cx="1874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CQG, </a:t>
            </a:r>
            <a:r>
              <a:rPr lang="is-IS" sz="1200" dirty="0">
                <a:latin typeface="Arial" charset="0"/>
                <a:ea typeface="Arial" charset="0"/>
                <a:cs typeface="Arial" charset="0"/>
              </a:rPr>
              <a:t>32 (2015) 015014 </a:t>
            </a:r>
          </a:p>
        </p:txBody>
      </p:sp>
    </p:spTree>
    <p:extLst>
      <p:ext uri="{BB962C8B-B14F-4D97-AF65-F5344CB8AC3E}">
        <p14:creationId xmlns:p14="http://schemas.microsoft.com/office/powerpoint/2010/main" val="18876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4489373" cy="700087"/>
          </a:xfrm>
        </p:spPr>
        <p:txBody>
          <a:bodyPr/>
          <a:lstStyle/>
          <a:p>
            <a:r>
              <a:rPr lang="en-US" sz="3000" dirty="0" smtClean="0"/>
              <a:t>3</a:t>
            </a:r>
            <a:r>
              <a:rPr lang="en-US" sz="3000" baseline="30000" dirty="0" smtClean="0"/>
              <a:t>rd</a:t>
            </a:r>
            <a:r>
              <a:rPr lang="en-US" sz="3000" dirty="0" smtClean="0"/>
              <a:t> Generation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55724"/>
            <a:ext cx="7772400" cy="5067109"/>
          </a:xfrm>
        </p:spPr>
        <p:txBody>
          <a:bodyPr/>
          <a:lstStyle/>
          <a:p>
            <a:r>
              <a:rPr lang="en-US" dirty="0" smtClean="0"/>
              <a:t>When could this new wave of ground instruments come into play?</a:t>
            </a:r>
          </a:p>
          <a:p>
            <a:r>
              <a:rPr lang="en-US" dirty="0" smtClean="0"/>
              <a:t>Appears 15 years from </a:t>
            </a:r>
            <a:r>
              <a:rPr lang="en-US" i="1" dirty="0" smtClean="0"/>
              <a:t>t</a:t>
            </a:r>
            <a:r>
              <a:rPr lang="en-US" dirty="0" smtClean="0"/>
              <a:t>=0 is a feasible baseline</a:t>
            </a:r>
          </a:p>
          <a:p>
            <a:pPr lvl="1"/>
            <a:r>
              <a:rPr lang="en-US" dirty="0" smtClean="0"/>
              <a:t>Initial LIGO: 1989 proposal, and at design sensitivity 2005</a:t>
            </a:r>
          </a:p>
          <a:p>
            <a:pPr lvl="1"/>
            <a:r>
              <a:rPr lang="en-US" dirty="0" smtClean="0"/>
              <a:t>Advanced LIGO: 1999 White Paper, GW150914 in 2015</a:t>
            </a:r>
          </a:p>
          <a:p>
            <a:r>
              <a:rPr lang="en-US" dirty="0" smtClean="0"/>
              <a:t>Modulo funding, could envision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Einstein Telescope in the early 2030’s</a:t>
            </a:r>
          </a:p>
          <a:p>
            <a:pPr lvl="1"/>
            <a:r>
              <a:rPr lang="en-US" dirty="0" smtClean="0"/>
              <a:t>Cosmic Explorer in the mid-2030s</a:t>
            </a:r>
          </a:p>
          <a:p>
            <a:r>
              <a:rPr lang="en-US" dirty="0" smtClean="0"/>
              <a:t>Should hope – and strive and plan – to have great instruments ready to ‘catch’ the end phase of binaries seen in LISA (ref. </a:t>
            </a:r>
            <a:r>
              <a:rPr lang="en-US" dirty="0" err="1" smtClean="0"/>
              <a:t>Sesana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Crucial for all these endeavors: to grow the scientific community planning on exploiting these instruments far beyond the GR/GW enclave</a:t>
            </a:r>
          </a:p>
          <a:p>
            <a:pPr lvl="1"/>
            <a:r>
              <a:rPr lang="en-US" dirty="0" smtClean="0"/>
              <a:t>Costs are like TMT – needs a comparable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5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766" y="227013"/>
            <a:ext cx="5927075" cy="700087"/>
          </a:xfrm>
        </p:spPr>
        <p:txBody>
          <a:bodyPr/>
          <a:lstStyle/>
          <a:p>
            <a:r>
              <a:rPr lang="en-US" dirty="0" smtClean="0"/>
              <a:t>A spectrum of GW Sources and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55455"/>
            <a:ext cx="9144000" cy="5577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2571" y="6456382"/>
            <a:ext cx="1874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CQG, </a:t>
            </a:r>
            <a:r>
              <a:rPr lang="is-IS" sz="1200" dirty="0">
                <a:latin typeface="Arial" charset="0"/>
                <a:ea typeface="Arial" charset="0"/>
                <a:cs typeface="Arial" charset="0"/>
              </a:rPr>
              <a:t>32 (2015) 015014 </a:t>
            </a:r>
          </a:p>
        </p:txBody>
      </p:sp>
    </p:spTree>
    <p:extLst>
      <p:ext uri="{BB962C8B-B14F-4D97-AF65-F5344CB8AC3E}">
        <p14:creationId xmlns:p14="http://schemas.microsoft.com/office/powerpoint/2010/main" val="173707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495" y="127861"/>
            <a:ext cx="1085160" cy="700087"/>
          </a:xfrm>
        </p:spPr>
        <p:txBody>
          <a:bodyPr/>
          <a:lstStyle/>
          <a:p>
            <a:r>
              <a:rPr lang="en-US" sz="3000" dirty="0" smtClean="0"/>
              <a:t>LISA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52" y="1212504"/>
            <a:ext cx="7772400" cy="4641850"/>
          </a:xfrm>
        </p:spPr>
        <p:txBody>
          <a:bodyPr/>
          <a:lstStyle/>
          <a:p>
            <a:r>
              <a:rPr lang="en-US" dirty="0" smtClean="0"/>
              <a:t>Notion of a space-based interferometric </a:t>
            </a:r>
            <a:br>
              <a:rPr lang="en-US" dirty="0" smtClean="0"/>
            </a:br>
            <a:r>
              <a:rPr lang="en-US" dirty="0" smtClean="0"/>
              <a:t>detector dates from 1974</a:t>
            </a:r>
          </a:p>
          <a:p>
            <a:pPr lvl="1"/>
            <a:r>
              <a:rPr lang="en-US" dirty="0" smtClean="0"/>
              <a:t>Rai Weiss and Peter Bender</a:t>
            </a:r>
          </a:p>
          <a:p>
            <a:r>
              <a:rPr lang="en-US" dirty="0" smtClean="0"/>
              <a:t>Basically a timing measurement </a:t>
            </a:r>
            <a:br>
              <a:rPr lang="en-US" dirty="0" smtClean="0"/>
            </a:br>
            <a:r>
              <a:rPr lang="en-US" dirty="0" smtClean="0"/>
              <a:t>between test masses in space</a:t>
            </a:r>
          </a:p>
          <a:p>
            <a:r>
              <a:rPr lang="en-US" dirty="0" smtClean="0"/>
              <a:t>Take advantage of vacuum in space: make very long arms</a:t>
            </a:r>
          </a:p>
          <a:p>
            <a:pPr lvl="1"/>
            <a:r>
              <a:rPr lang="en-US" i="1" dirty="0" smtClean="0"/>
              <a:t>h = ΔL/L</a:t>
            </a:r>
            <a:r>
              <a:rPr lang="en-US" dirty="0" smtClean="0"/>
              <a:t> ; </a:t>
            </a:r>
            <a:r>
              <a:rPr lang="en-US" i="1" dirty="0" smtClean="0"/>
              <a:t>L</a:t>
            </a:r>
            <a:r>
              <a:rPr lang="en-US" dirty="0" smtClean="0"/>
              <a:t> can be ~10</a:t>
            </a:r>
            <a:r>
              <a:rPr lang="en-US" baseline="30000" dirty="0" smtClean="0"/>
              <a:t>9</a:t>
            </a:r>
            <a:r>
              <a:rPr lang="en-US" dirty="0" smtClean="0"/>
              <a:t> m, making </a:t>
            </a:r>
            <a:r>
              <a:rPr lang="en-US" i="1" dirty="0" smtClean="0"/>
              <a:t>ΔL </a:t>
            </a:r>
            <a:r>
              <a:rPr lang="en-US" dirty="0" smtClean="0"/>
              <a:t>~10</a:t>
            </a:r>
            <a:r>
              <a:rPr lang="en-US" baseline="30000" dirty="0" smtClean="0"/>
              <a:t>-12</a:t>
            </a:r>
            <a:r>
              <a:rPr lang="en-US" dirty="0" smtClean="0"/>
              <a:t> m (not LIGO’s 10</a:t>
            </a:r>
            <a:r>
              <a:rPr lang="en-US" baseline="30000" dirty="0" smtClean="0"/>
              <a:t>-19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Also moves best sensitivity to </a:t>
            </a:r>
            <a:r>
              <a:rPr lang="en-US" dirty="0" err="1" smtClean="0"/>
              <a:t>milliHz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region – explores much more massive </a:t>
            </a:r>
            <a:br>
              <a:rPr lang="en-US" dirty="0" smtClean="0"/>
            </a:br>
            <a:r>
              <a:rPr lang="en-US" dirty="0" smtClean="0"/>
              <a:t>objects</a:t>
            </a:r>
          </a:p>
          <a:p>
            <a:r>
              <a:rPr lang="en-US" dirty="0" smtClean="0"/>
              <a:t>Triangular configuration</a:t>
            </a:r>
          </a:p>
          <a:p>
            <a:r>
              <a:rPr lang="en-US" dirty="0" smtClean="0"/>
              <a:t>Sums and differences around the triangle</a:t>
            </a:r>
          </a:p>
          <a:p>
            <a:pPr lvl="1"/>
            <a:r>
              <a:rPr lang="en-US" dirty="0" smtClean="0"/>
              <a:t>Allows both polarizations of the </a:t>
            </a:r>
            <a:br>
              <a:rPr lang="en-US" dirty="0" smtClean="0"/>
            </a:br>
            <a:r>
              <a:rPr lang="en-US" dirty="0" smtClean="0"/>
              <a:t>gravitational waves to be measured</a:t>
            </a:r>
          </a:p>
          <a:p>
            <a:pPr lvl="1"/>
            <a:r>
              <a:rPr lang="en-US" dirty="0" smtClean="0"/>
              <a:t>Provides signals to remove laser </a:t>
            </a:r>
            <a:br>
              <a:rPr lang="en-US" dirty="0" smtClean="0"/>
            </a:br>
            <a:r>
              <a:rPr lang="en-US" dirty="0" smtClean="0"/>
              <a:t>frequency noise</a:t>
            </a:r>
          </a:p>
          <a:p>
            <a:r>
              <a:rPr lang="en-US" dirty="0" smtClean="0"/>
              <a:t>Earth-trailing orbit provides scan of the sky, </a:t>
            </a:r>
            <a:br>
              <a:rPr lang="en-US" dirty="0" smtClean="0"/>
            </a:br>
            <a:r>
              <a:rPr lang="en-US" dirty="0" smtClean="0"/>
              <a:t>provides sky localization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5" descr="Space-3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10373" r="659" b="15864"/>
          <a:stretch/>
        </p:blipFill>
        <p:spPr bwMode="auto">
          <a:xfrm>
            <a:off x="4946575" y="0"/>
            <a:ext cx="4197425" cy="25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875" y="3662016"/>
            <a:ext cx="4079811" cy="31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5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2444" r="-12444"/>
          <a:stretch>
            <a:fillRect/>
          </a:stretch>
        </p:blipFill>
        <p:spPr>
          <a:xfrm>
            <a:off x="-1119692" y="-136"/>
            <a:ext cx="10874515" cy="64945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93322" y="569329"/>
            <a:ext cx="302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 </a:t>
            </a:r>
            <a:r>
              <a:rPr lang="en-US" dirty="0" smtClean="0"/>
              <a:t>2</a:t>
            </a:r>
            <a:r>
              <a:rPr lang="is-IS" dirty="0" smtClean="0"/>
              <a:t>…5 Million km </a:t>
            </a:r>
            <a:r>
              <a:rPr lang="is-IS" dirty="0" smtClean="0">
                <a:sym typeface="Wingdings"/>
              </a:rPr>
              <a:t>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672" y="2510403"/>
            <a:ext cx="851370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Protect test masses with slaved shield satellites</a:t>
            </a:r>
          </a:p>
          <a:p>
            <a:r>
              <a:rPr lang="en-US" dirty="0" smtClean="0"/>
              <a:t>Send out watts, receive </a:t>
            </a:r>
            <a:r>
              <a:rPr lang="en-US" dirty="0" err="1" smtClean="0"/>
              <a:t>picowatts</a:t>
            </a:r>
            <a:endParaRPr lang="en-US" dirty="0" smtClean="0"/>
          </a:p>
          <a:p>
            <a:r>
              <a:rPr lang="en-US" dirty="0" smtClean="0"/>
              <a:t>Weigh the zip-tie tails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88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8048" r="-28048"/>
          <a:stretch>
            <a:fillRect/>
          </a:stretch>
        </p:blipFill>
        <p:spPr>
          <a:xfrm>
            <a:off x="-777325" y="932764"/>
            <a:ext cx="9921325" cy="5925236"/>
          </a:xfr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881" y="117526"/>
            <a:ext cx="6428306" cy="700087"/>
          </a:xfrm>
        </p:spPr>
        <p:txBody>
          <a:bodyPr/>
          <a:lstStyle/>
          <a:p>
            <a:r>
              <a:rPr lang="en-US" dirty="0" smtClean="0"/>
              <a:t>LISA Pathfinder test mission, now underway: interferometry between two LISA test masses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7017425" y="3842999"/>
            <a:ext cx="536433" cy="178464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Snip Same Side Corner Rectangle 7"/>
          <p:cNvSpPr/>
          <p:nvPr/>
        </p:nvSpPr>
        <p:spPr bwMode="auto">
          <a:xfrm>
            <a:off x="6502887" y="5956100"/>
            <a:ext cx="941496" cy="437948"/>
          </a:xfrm>
          <a:prstGeom prst="snip2Same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0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55" y="2842351"/>
            <a:ext cx="4978678" cy="4016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716" y="251352"/>
            <a:ext cx="4748270" cy="700087"/>
          </a:xfrm>
        </p:spPr>
        <p:txBody>
          <a:bodyPr/>
          <a:lstStyle/>
          <a:p>
            <a:r>
              <a:rPr lang="en-US" sz="3600" smtClean="0"/>
              <a:t>LISA Pathfinder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55725"/>
            <a:ext cx="8890613" cy="4641850"/>
          </a:xfrm>
        </p:spPr>
        <p:txBody>
          <a:bodyPr/>
          <a:lstStyle/>
          <a:p>
            <a:r>
              <a:rPr lang="is-IS" dirty="0" smtClean="0"/>
              <a:t>LISA Pathfinder worked </a:t>
            </a:r>
            <a:r>
              <a:rPr lang="is-IS" i="1" dirty="0" smtClean="0"/>
              <a:t>very</a:t>
            </a:r>
            <a:r>
              <a:rPr lang="is-IS" dirty="0" smtClean="0"/>
              <a:t> well – far better than its requirements, basically meeting the ful LISA requirements</a:t>
            </a:r>
          </a:p>
          <a:p>
            <a:r>
              <a:rPr lang="is-IS" dirty="0" smtClean="0">
                <a:solidFill>
                  <a:schemeClr val="tx1"/>
                </a:solidFill>
              </a:rPr>
              <a:t>Demonstrated all technologies needed for LISA that can only be tested in space</a:t>
            </a:r>
          </a:p>
          <a:p>
            <a:r>
              <a:rPr lang="is-IS" dirty="0" smtClean="0">
                <a:solidFill>
                  <a:schemeClr val="tx1"/>
                </a:solidFill>
              </a:rPr>
              <a:t>Development for Telescope, etc. </a:t>
            </a:r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is-IS" dirty="0" smtClean="0">
                <a:solidFill>
                  <a:schemeClr val="tx1"/>
                </a:solidFill>
              </a:rPr>
              <a:t>emain but are low risk</a:t>
            </a:r>
          </a:p>
          <a:p>
            <a:endParaRPr lang="is-IS" dirty="0">
              <a:solidFill>
                <a:schemeClr val="tx1"/>
              </a:solidFill>
            </a:endParaRPr>
          </a:p>
          <a:p>
            <a:endParaRPr lang="is-IS" dirty="0" smtClean="0">
              <a:solidFill>
                <a:schemeClr val="tx1"/>
              </a:solidFill>
            </a:endParaRPr>
          </a:p>
          <a:p>
            <a:endParaRPr lang="is-IS" dirty="0">
              <a:solidFill>
                <a:schemeClr val="tx1"/>
              </a:solidFill>
            </a:endParaRPr>
          </a:p>
          <a:p>
            <a:r>
              <a:rPr lang="is-IS" dirty="0" smtClean="0">
                <a:solidFill>
                  <a:schemeClr val="tx1"/>
                </a:solidFill>
              </a:rPr>
              <a:t>Blue: Simulated signal for inspiral of </a:t>
            </a:r>
            <a:br>
              <a:rPr lang="is-IS" dirty="0" smtClean="0">
                <a:solidFill>
                  <a:schemeClr val="tx1"/>
                </a:solidFill>
              </a:rPr>
            </a:br>
            <a:r>
              <a:rPr lang="is-IS" dirty="0" smtClean="0">
                <a:solidFill>
                  <a:schemeClr val="tx1"/>
                </a:solidFill>
              </a:rPr>
              <a:t>two 5x10</a:t>
            </a:r>
            <a:r>
              <a:rPr lang="is-IS" baseline="30000" dirty="0" smtClean="0">
                <a:solidFill>
                  <a:schemeClr val="tx1"/>
                </a:solidFill>
              </a:rPr>
              <a:t>5</a:t>
            </a:r>
            <a:r>
              <a:rPr lang="is-IS" dirty="0" smtClean="0">
                <a:solidFill>
                  <a:schemeClr val="tx1"/>
                </a:solidFill>
              </a:rPr>
              <a:t> Black Holes inspiraling </a:t>
            </a:r>
            <a:br>
              <a:rPr lang="is-IS" dirty="0" smtClean="0">
                <a:solidFill>
                  <a:schemeClr val="tx1"/>
                </a:solidFill>
              </a:rPr>
            </a:br>
            <a:r>
              <a:rPr lang="is-IS" dirty="0" smtClean="0">
                <a:solidFill>
                  <a:schemeClr val="tx1"/>
                </a:solidFill>
              </a:rPr>
              <a:t>at z=5</a:t>
            </a:r>
          </a:p>
          <a:p>
            <a:r>
              <a:rPr lang="is-IS" dirty="0" smtClean="0">
                <a:solidFill>
                  <a:srgbClr val="FD150F"/>
                </a:solidFill>
              </a:rPr>
              <a:t>Red: LISA Pathfinder interferometer </a:t>
            </a:r>
            <a:br>
              <a:rPr lang="is-IS" dirty="0" smtClean="0">
                <a:solidFill>
                  <a:srgbClr val="FD150F"/>
                </a:solidFill>
              </a:rPr>
            </a:br>
            <a:r>
              <a:rPr lang="is-IS" dirty="0" smtClean="0">
                <a:solidFill>
                  <a:srgbClr val="FD150F"/>
                </a:solidFill>
              </a:rPr>
              <a:t>performance</a:t>
            </a:r>
            <a:endParaRPr lang="en-US" dirty="0" smtClean="0">
              <a:solidFill>
                <a:srgbClr val="FD150F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7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793216" y="0"/>
            <a:ext cx="8429652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LISA Sensitivity,</a:t>
            </a:r>
            <a:br>
              <a:rPr lang="en-US" dirty="0" smtClean="0"/>
            </a:br>
            <a:r>
              <a:rPr lang="en-US" dirty="0" smtClean="0"/>
              <a:t> with </a:t>
            </a:r>
            <a:r>
              <a:rPr lang="en-US" dirty="0" smtClean="0">
                <a:solidFill>
                  <a:srgbClr val="FF0000"/>
                </a:solidFill>
              </a:rPr>
              <a:t>current Pathfinder Performance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227041" y="6592557"/>
            <a:ext cx="1214414" cy="214290"/>
          </a:xfrm>
          <a:prstGeom prst="rect">
            <a:avLst/>
          </a:prstGeom>
        </p:spPr>
        <p:txBody>
          <a:bodyPr/>
          <a:lstStyle/>
          <a:p>
            <a:fld id="{AB5A6852-92F3-CA40-85DF-B8D840ED0783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pPr/>
              <a:t>36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Immagine 5" descr="SensitivityAndSources_ELISA_WhitePaper_fmin1e-04_BinCut7_zSMBH5_EMRI_resiz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0808"/>
            <a:ext cx="9144000" cy="460799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985890" y="6581001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Helvetica" charset="0"/>
                <a:ea typeface="Helvetica" charset="0"/>
                <a:cs typeface="Helvetica" charset="0"/>
              </a:rPr>
              <a:t>A. </a:t>
            </a:r>
            <a:r>
              <a:rPr lang="de-DE" sz="1200" dirty="0" err="1" smtClean="0">
                <a:latin typeface="Helvetica" charset="0"/>
                <a:ea typeface="Helvetica" charset="0"/>
                <a:cs typeface="Helvetica" charset="0"/>
              </a:rPr>
              <a:t>Petiteau</a:t>
            </a:r>
            <a:r>
              <a:rPr lang="de-DE" sz="1200" dirty="0" smtClean="0">
                <a:latin typeface="Helvetica" charset="0"/>
                <a:ea typeface="Helvetica" charset="0"/>
                <a:cs typeface="Helvetica" charset="0"/>
              </a:rPr>
              <a:t> 2016</a:t>
            </a:r>
            <a:endParaRPr lang="de-DE" sz="12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2721166" y="914400"/>
            <a:ext cx="1663547" cy="3492347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836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3927513" cy="700087"/>
          </a:xfrm>
        </p:spPr>
        <p:txBody>
          <a:bodyPr/>
          <a:lstStyle/>
          <a:p>
            <a:r>
              <a:rPr lang="en-US" sz="3000" dirty="0" smtClean="0"/>
              <a:t>LISA Status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55725"/>
            <a:ext cx="8026706" cy="4641850"/>
          </a:xfrm>
        </p:spPr>
        <p:txBody>
          <a:bodyPr/>
          <a:lstStyle/>
          <a:p>
            <a:r>
              <a:rPr lang="en-US" dirty="0"/>
              <a:t>ESA-led mission; </a:t>
            </a:r>
            <a:r>
              <a:rPr lang="en-US" dirty="0" smtClean="0"/>
              <a:t>NASA minority partner</a:t>
            </a:r>
          </a:p>
          <a:p>
            <a:pPr lvl="1"/>
            <a:r>
              <a:rPr lang="en-US" dirty="0" smtClean="0"/>
              <a:t>Both Agencies enthusiastic</a:t>
            </a:r>
          </a:p>
          <a:p>
            <a:r>
              <a:rPr lang="en-US" dirty="0" smtClean="0"/>
              <a:t>ESA-NASA discussions underway on specific contributions</a:t>
            </a:r>
            <a:endParaRPr lang="en-US" dirty="0"/>
          </a:p>
          <a:p>
            <a:r>
              <a:rPr lang="en-US" dirty="0"/>
              <a:t>EU-US community </a:t>
            </a:r>
            <a:r>
              <a:rPr lang="en-US" dirty="0" smtClean="0"/>
              <a:t>joint collaboration</a:t>
            </a:r>
          </a:p>
          <a:p>
            <a:pPr lvl="1"/>
            <a:r>
              <a:rPr lang="en-US" dirty="0" smtClean="0"/>
              <a:t>Both Communities enthusiastic, too!</a:t>
            </a:r>
          </a:p>
          <a:p>
            <a:pPr lvl="1"/>
            <a:r>
              <a:rPr lang="en-US" dirty="0"/>
              <a:t>In US, the ‘L3 Study Team’ the Community ‘</a:t>
            </a:r>
            <a:r>
              <a:rPr lang="en-US" dirty="0" smtClean="0"/>
              <a:t>motor’</a:t>
            </a:r>
          </a:p>
          <a:p>
            <a:r>
              <a:rPr lang="en-US" dirty="0" smtClean="0"/>
              <a:t>EU-US team proposed to ESA 16 January</a:t>
            </a:r>
            <a:endParaRPr lang="en-US" dirty="0"/>
          </a:p>
          <a:p>
            <a:r>
              <a:rPr lang="en-US" b="1" dirty="0" smtClean="0"/>
              <a:t>Approved as an ESA mission yesterday!</a:t>
            </a:r>
          </a:p>
          <a:p>
            <a:r>
              <a:rPr lang="en-US" dirty="0" smtClean="0"/>
              <a:t>Phase </a:t>
            </a:r>
            <a:r>
              <a:rPr lang="en-US" dirty="0"/>
              <a:t>A imminent; </a:t>
            </a:r>
            <a:r>
              <a:rPr lang="en-US" dirty="0" smtClean="0"/>
              <a:t>mission </a:t>
            </a:r>
            <a:r>
              <a:rPr lang="en-US" dirty="0"/>
              <a:t>adoption planned </a:t>
            </a:r>
            <a:r>
              <a:rPr lang="en-US" dirty="0" smtClean="0"/>
              <a:t>for </a:t>
            </a:r>
            <a:r>
              <a:rPr lang="en-US" dirty="0"/>
              <a:t>2024 (maybe 2022?)</a:t>
            </a:r>
          </a:p>
          <a:p>
            <a:r>
              <a:rPr lang="en-US" dirty="0"/>
              <a:t>Launch date nominally </a:t>
            </a:r>
            <a:r>
              <a:rPr lang="en-US" dirty="0" smtClean="0"/>
              <a:t> 2034</a:t>
            </a:r>
            <a:r>
              <a:rPr lang="en-US" dirty="0"/>
              <a:t>; may bring in to ~</a:t>
            </a:r>
            <a:r>
              <a:rPr lang="en-US" dirty="0" smtClean="0"/>
              <a:t>2030</a:t>
            </a:r>
          </a:p>
          <a:p>
            <a:r>
              <a:rPr lang="en-US" dirty="0" smtClean="0"/>
              <a:t>Next major challenge for the US NASA participation in LISA: 2020 Decadal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92268"/>
            <a:ext cx="4654627" cy="700087"/>
          </a:xfrm>
        </p:spPr>
        <p:txBody>
          <a:bodyPr/>
          <a:lstStyle/>
          <a:p>
            <a:r>
              <a:rPr lang="en-US" sz="3000" dirty="0" smtClean="0"/>
              <a:t>The End </a:t>
            </a:r>
            <a:r>
              <a:rPr lang="mr-IN" sz="3000" dirty="0" smtClean="0"/>
              <a:t>–</a:t>
            </a:r>
            <a:r>
              <a:rPr lang="en-US" sz="3000" dirty="0" smtClean="0"/>
              <a:t> and </a:t>
            </a:r>
            <a:br>
              <a:rPr lang="en-US" sz="3000" dirty="0" smtClean="0"/>
            </a:br>
            <a:r>
              <a:rPr lang="en-US" sz="3000" b="1" dirty="0" smtClean="0"/>
              <a:t>The Beginning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Wonderful GW science opportunities within the reach of technology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814"/>
          <a:stretch/>
        </p:blipFill>
        <p:spPr>
          <a:xfrm>
            <a:off x="1348942" y="2086207"/>
            <a:ext cx="6956858" cy="4771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6973" y="6417011"/>
            <a:ext cx="792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Nanograv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25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135704" y="2649901"/>
            <a:ext cx="5633671" cy="3642618"/>
            <a:chOff x="1558937" y="2221971"/>
            <a:chExt cx="6211925" cy="3975966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solidFill>
                  <a:schemeClr val="tx2"/>
                </a:solidFill>
                <a:latin typeface="Arial" charset="0"/>
              </a:endParaRP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58293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600DBBE-AD0C-CB46-8D79-DC4971592A62}" type="slidenum">
              <a:rPr lang="en-US">
                <a:solidFill>
                  <a:schemeClr val="tx2"/>
                </a:solidFill>
              </a:rPr>
              <a:pPr>
                <a:defRPr/>
              </a:pPr>
              <a:t>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903111" y="-229537"/>
            <a:ext cx="2896410" cy="2102637"/>
          </a:xfrm>
        </p:spPr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  <a:latin typeface="Helvetica" charset="0"/>
              </a:rPr>
              <a:t>LIGO Laboratory – 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Caltech</a:t>
            </a:r>
            <a:r>
              <a:rPr lang="en-US" dirty="0">
                <a:solidFill>
                  <a:schemeClr val="tx2"/>
                </a:solidFill>
                <a:latin typeface="Helvetica" charset="0"/>
              </a:rPr>
              <a:t>, MIT 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– built observatories in ‘90s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5283374" y="3904297"/>
            <a:ext cx="3829926" cy="2799718"/>
            <a:chOff x="5146069" y="4502068"/>
            <a:chExt cx="3646402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6628030" y="4632940"/>
              <a:ext cx="1201417" cy="220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79"/>
            <a:ext cx="4522679" cy="260525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87" y="141688"/>
            <a:ext cx="11541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938092" y="1912948"/>
            <a:ext cx="3205908" cy="17963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Built, then observed with initial detectors 2005-2011;</a:t>
            </a: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Advanced LIGO Project 2008-2015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446317">
            <a:off x="1470993" y="3875106"/>
            <a:ext cx="11673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3000 km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msec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4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024" y="3829250"/>
            <a:ext cx="5851975" cy="3028749"/>
          </a:xfrm>
          <a:prstGeom prst="rect">
            <a:avLst/>
          </a:prstGeom>
        </p:spPr>
      </p:pic>
      <p:pic>
        <p:nvPicPr>
          <p:cNvPr id="34818" name="Picture 2" descr="reitze_fig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1130216"/>
            <a:ext cx="58308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598706" y="274638"/>
            <a:ext cx="6992469" cy="700087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What is LIGO’s measurement technique?</a:t>
            </a:r>
            <a:endParaRPr lang="en-US" sz="2800" dirty="0">
              <a:latin typeface="Helvetica" charset="0"/>
            </a:endParaRP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0" y="1258670"/>
            <a:ext cx="3570288" cy="4525963"/>
          </a:xfrm>
        </p:spPr>
        <p:txBody>
          <a:bodyPr lIns="91440" tIns="45720" rIns="91440" bIns="45720"/>
          <a:lstStyle/>
          <a:p>
            <a:r>
              <a:rPr lang="en-US" dirty="0">
                <a:latin typeface="Helvetica" charset="0"/>
              </a:rPr>
              <a:t>Enhanced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Michelson interferometers</a:t>
            </a:r>
          </a:p>
          <a:p>
            <a:pPr lvl="1"/>
            <a:r>
              <a:rPr lang="en-US" dirty="0">
                <a:latin typeface="Helvetica" charset="0"/>
              </a:rPr>
              <a:t>LIGO, Virgo, and GEO600 use variations </a:t>
            </a:r>
          </a:p>
          <a:p>
            <a:r>
              <a:rPr lang="en-US" dirty="0">
                <a:latin typeface="Helvetica" charset="0"/>
              </a:rPr>
              <a:t>Passing GWs modulate the distance between the end test mass and the beam splitter</a:t>
            </a:r>
          </a:p>
          <a:p>
            <a:r>
              <a:rPr lang="en-US" dirty="0">
                <a:latin typeface="Helvetica" charset="0"/>
              </a:rPr>
              <a:t>The interferometer acts as a transducer, turning GWs into photocurrent proportional to the strain amplitude </a:t>
            </a:r>
          </a:p>
          <a:p>
            <a:r>
              <a:rPr lang="en-US" b="1" dirty="0">
                <a:solidFill>
                  <a:srgbClr val="114FFB"/>
                </a:solidFill>
                <a:latin typeface="Helvetica" charset="0"/>
              </a:rPr>
              <a:t>Arms are short compared to </a:t>
            </a:r>
            <a:r>
              <a:rPr lang="en-US" b="1" dirty="0" smtClean="0">
                <a:solidFill>
                  <a:srgbClr val="114FFB"/>
                </a:solidFill>
                <a:latin typeface="Helvetica" charset="0"/>
              </a:rPr>
              <a:t>our GW </a:t>
            </a:r>
            <a:r>
              <a:rPr lang="en-US" b="1" dirty="0">
                <a:solidFill>
                  <a:srgbClr val="114FFB"/>
                </a:solidFill>
                <a:latin typeface="Helvetica" charset="0"/>
              </a:rPr>
              <a:t>wavelengths, so longer arms make bigger signals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  <a:sym typeface="Wingdings" charset="0"/>
              </a:rPr>
              <a:t> multi-km installations</a:t>
            </a:r>
          </a:p>
          <a:p>
            <a:r>
              <a:rPr lang="en-US" dirty="0" smtClean="0">
                <a:latin typeface="Helvetica" charset="0"/>
                <a:sym typeface="Wingdings" charset="0"/>
              </a:rPr>
              <a:t>Arm length </a:t>
            </a:r>
            <a:r>
              <a:rPr lang="en-US" dirty="0">
                <a:latin typeface="Helvetica" charset="0"/>
                <a:sym typeface="Wingdings" charset="0"/>
              </a:rPr>
              <a:t>limited by </a:t>
            </a:r>
            <a:br>
              <a:rPr lang="en-US" dirty="0">
                <a:latin typeface="Helvetica" charset="0"/>
                <a:sym typeface="Wingdings" charset="0"/>
              </a:rPr>
            </a:br>
            <a:r>
              <a:rPr lang="en-US" dirty="0">
                <a:latin typeface="Helvetica" charset="0"/>
                <a:sym typeface="Wingdings" charset="0"/>
              </a:rPr>
              <a:t>taxpayer noise….</a:t>
            </a:r>
            <a:endParaRPr lang="en-US" dirty="0">
              <a:latin typeface="Helvetica" charset="0"/>
            </a:endParaRPr>
          </a:p>
          <a:p>
            <a:endParaRPr lang="en-US" sz="1400" dirty="0">
              <a:latin typeface="Helvetica" charset="0"/>
            </a:endParaRPr>
          </a:p>
          <a:p>
            <a:endParaRPr lang="en-US" sz="1400" dirty="0">
              <a:solidFill>
                <a:srgbClr val="114FFB"/>
              </a:solidFill>
              <a:latin typeface="Helvetica" charset="0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14813" y="6400800"/>
            <a:ext cx="19050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67298-823D-CD4B-AED2-52AB7E6F6C34}" type="slidenum">
              <a:rPr lang="en-US" sz="1400" b="0">
                <a:latin typeface="Helvetica" charset="0"/>
              </a:rPr>
              <a:pPr/>
              <a:t>5</a:t>
            </a:fld>
            <a:endParaRPr lang="en-US" sz="1400" b="0">
              <a:latin typeface="Helvetica" charset="0"/>
            </a:endParaRPr>
          </a:p>
        </p:txBody>
      </p:sp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459620"/>
              </p:ext>
            </p:extLst>
          </p:nvPr>
        </p:nvGraphicFramePr>
        <p:xfrm>
          <a:off x="3767946" y="3109222"/>
          <a:ext cx="9906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0" name="Equation" r:id="rId5" imgW="482391" imgH="393529" progId="Equation.3">
                  <p:embed/>
                </p:oleObj>
              </mc:Choice>
              <mc:Fallback>
                <p:oleObj name="Equation" r:id="rId5" imgW="48239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7946" y="3109222"/>
                        <a:ext cx="990600" cy="808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24903" y="2882856"/>
            <a:ext cx="30329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Helvetica" charset="0"/>
              </a:rPr>
              <a:t>Magnitude of h at </a:t>
            </a:r>
            <a:r>
              <a:rPr lang="en-GB" sz="1800" dirty="0" smtClean="0">
                <a:latin typeface="Helvetica" charset="0"/>
              </a:rPr>
              <a:t>Earth:</a:t>
            </a:r>
            <a:endParaRPr lang="en-GB" sz="1800" dirty="0">
              <a:latin typeface="Helvetica" charset="0"/>
            </a:endParaRPr>
          </a:p>
          <a:p>
            <a:pPr lvl="1"/>
            <a:r>
              <a:rPr lang="en-GB" sz="1800" dirty="0">
                <a:latin typeface="Helvetica" charset="0"/>
              </a:rPr>
              <a:t>Largest </a:t>
            </a:r>
            <a:r>
              <a:rPr lang="en-GB" sz="1800" dirty="0" smtClean="0">
                <a:latin typeface="Helvetica" charset="0"/>
              </a:rPr>
              <a:t>signals </a:t>
            </a:r>
            <a:r>
              <a:rPr lang="en-GB" sz="1800" dirty="0">
                <a:latin typeface="Helvetica" charset="0"/>
              </a:rPr>
              <a:t>h ~ 10</a:t>
            </a:r>
            <a:r>
              <a:rPr lang="en-GB" sz="1800" baseline="30000" dirty="0" smtClean="0">
                <a:latin typeface="Helvetica" charset="0"/>
              </a:rPr>
              <a:t>-21</a:t>
            </a:r>
            <a:endParaRPr lang="en-GB" sz="1800" dirty="0" smtClean="0">
              <a:latin typeface="Helvetica" charset="0"/>
            </a:endParaRPr>
          </a:p>
          <a:p>
            <a:pPr lvl="1"/>
            <a:r>
              <a:rPr lang="en-GB" sz="1800" dirty="0" smtClean="0">
                <a:latin typeface="Helvetica" charset="0"/>
              </a:rPr>
              <a:t>(1 hair / Alpha Centauri)</a:t>
            </a:r>
          </a:p>
          <a:p>
            <a:pPr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</a:t>
            </a:r>
            <a:r>
              <a:rPr lang="en-GB" sz="1800" dirty="0" smtClean="0">
                <a:latin typeface="Helvetica" charset="0"/>
              </a:rPr>
              <a:t>1 m</a:t>
            </a:r>
            <a:r>
              <a:rPr lang="en-GB" sz="1800" dirty="0">
                <a:latin typeface="Helvetica" charset="0"/>
              </a:rPr>
              <a:t>, Δ</a:t>
            </a:r>
            <a:r>
              <a:rPr lang="en-GB" sz="1800" i="1" dirty="0">
                <a:latin typeface="Helvetica" charset="0"/>
              </a:rPr>
              <a:t>L</a:t>
            </a:r>
            <a:r>
              <a:rPr lang="en-GB" sz="1800" dirty="0">
                <a:latin typeface="Helvetica" charset="0"/>
              </a:rPr>
              <a:t>= </a:t>
            </a:r>
            <a:r>
              <a:rPr lang="en-GB" sz="1800" dirty="0" smtClean="0">
                <a:latin typeface="Helvetica" charset="0"/>
              </a:rPr>
              <a:t>10</a:t>
            </a:r>
            <a:r>
              <a:rPr lang="en-GB" sz="1800" baseline="30000" dirty="0" smtClean="0">
                <a:latin typeface="Helvetica" charset="0"/>
              </a:rPr>
              <a:t>-21 </a:t>
            </a:r>
            <a:r>
              <a:rPr lang="en-GB" sz="1800" dirty="0">
                <a:latin typeface="Helvetica" charset="0"/>
              </a:rPr>
              <a:t>m</a:t>
            </a:r>
          </a:p>
          <a:p>
            <a:pPr marL="0"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4km, </a:t>
            </a:r>
            <a:r>
              <a:rPr lang="en-GB" sz="1800" b="1" dirty="0">
                <a:latin typeface="Helvetica" charset="0"/>
              </a:rPr>
              <a:t>Δ</a:t>
            </a:r>
            <a:r>
              <a:rPr lang="en-GB" sz="1800" b="1" i="1" dirty="0">
                <a:latin typeface="Helvetica" charset="0"/>
              </a:rPr>
              <a:t>L</a:t>
            </a:r>
            <a:r>
              <a:rPr lang="en-GB" sz="1800" b="1" dirty="0">
                <a:latin typeface="Helvetica" charset="0"/>
              </a:rPr>
              <a:t>= </a:t>
            </a:r>
            <a:r>
              <a:rPr lang="en-GB" sz="1800" b="1" dirty="0" smtClean="0">
                <a:latin typeface="Helvetica" charset="0"/>
              </a:rPr>
              <a:t>4x10</a:t>
            </a:r>
            <a:r>
              <a:rPr lang="en-GB" sz="1800" b="1" baseline="30000" dirty="0">
                <a:latin typeface="Helvetica" charset="0"/>
              </a:rPr>
              <a:t>-</a:t>
            </a:r>
            <a:r>
              <a:rPr lang="en-GB" sz="1800" b="1" baseline="30000" dirty="0" smtClean="0">
                <a:latin typeface="Helvetica" charset="0"/>
              </a:rPr>
              <a:t>18 </a:t>
            </a:r>
            <a:r>
              <a:rPr lang="en-GB" sz="1800" b="1" dirty="0" smtClean="0">
                <a:latin typeface="Helvetica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339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026" y="0"/>
            <a:ext cx="3700974" cy="1915477"/>
          </a:xfrm>
          <a:prstGeom prst="rect">
            <a:avLst/>
          </a:prstGeom>
        </p:spPr>
      </p:pic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902565" y="351755"/>
            <a:ext cx="5114925" cy="700087"/>
          </a:xfrm>
        </p:spPr>
        <p:txBody>
          <a:bodyPr/>
          <a:lstStyle/>
          <a:p>
            <a:pPr lvl="1"/>
            <a:r>
              <a:rPr lang="en-GB" b="1" dirty="0" smtClean="0">
                <a:latin typeface="Helvetica" charset="0"/>
              </a:rPr>
              <a:t>Measuring Δ</a:t>
            </a:r>
            <a:r>
              <a:rPr lang="en-GB" b="1" i="1" dirty="0" smtClean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Readout</a:t>
            </a:r>
            <a:endParaRPr lang="en-US" dirty="0">
              <a:latin typeface="Helvetica" charset="0"/>
            </a:endParaRP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0" y="1355725"/>
            <a:ext cx="3835400" cy="464185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Helvetica" charset="0"/>
              </a:rPr>
              <a:t>Shot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noise</a:t>
            </a:r>
            <a:r>
              <a:rPr lang="en-US" b="1" dirty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– ability to resolve a fringe shift due to a GW (counting statistics)</a:t>
            </a:r>
          </a:p>
          <a:p>
            <a:r>
              <a:rPr lang="en-US" i="1" dirty="0" err="1"/>
              <a:t>Zum</a:t>
            </a:r>
            <a:r>
              <a:rPr lang="en-US" i="1" dirty="0"/>
              <a:t> </a:t>
            </a:r>
            <a:r>
              <a:rPr lang="en-US" i="1" dirty="0" err="1"/>
              <a:t>gegenwärtigen</a:t>
            </a:r>
            <a:r>
              <a:rPr lang="en-US" i="1" dirty="0"/>
              <a:t> Stand des </a:t>
            </a:r>
            <a:r>
              <a:rPr lang="en-US" i="1" dirty="0" err="1"/>
              <a:t>Strahlungsproblems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</a:t>
            </a:r>
            <a:r>
              <a:rPr lang="en-US" dirty="0"/>
              <a:t>. Einstein, 1909</a:t>
            </a:r>
            <a:endParaRPr lang="en-US" b="1" dirty="0">
              <a:solidFill>
                <a:schemeClr val="tx1"/>
              </a:solidFill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Fringe </a:t>
            </a:r>
            <a:r>
              <a:rPr lang="en-US" dirty="0">
                <a:latin typeface="Helvetica" charset="0"/>
              </a:rPr>
              <a:t>Resolution at high frequencies improves as as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       (laser power)</a:t>
            </a:r>
            <a:r>
              <a:rPr lang="en-US" baseline="30000" dirty="0">
                <a:latin typeface="Helvetica" charset="0"/>
              </a:rPr>
              <a:t>1/2</a:t>
            </a:r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Point of diminishing returns when buffeting of test mass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by photons increases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low-frequency noise –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use heavy test masses!</a:t>
            </a:r>
          </a:p>
          <a:p>
            <a:r>
              <a:rPr lang="ja-JP" altLang="en-US" b="1" dirty="0">
                <a:solidFill>
                  <a:srgbClr val="114FFB"/>
                </a:solidFill>
                <a:latin typeface="Helvetica" charset="0"/>
              </a:rPr>
              <a:t>‘</a:t>
            </a:r>
            <a:r>
              <a:rPr lang="en-US" altLang="ja-JP" b="1" dirty="0">
                <a:solidFill>
                  <a:srgbClr val="114FFB"/>
                </a:solidFill>
                <a:latin typeface="Helvetica" charset="0"/>
              </a:rPr>
              <a:t>Standard Quantum Limit</a:t>
            </a:r>
            <a:r>
              <a:rPr lang="ja-JP" altLang="en-US" b="1" dirty="0">
                <a:solidFill>
                  <a:srgbClr val="114FFB"/>
                </a:solidFill>
                <a:latin typeface="Helvetica" charset="0"/>
              </a:rPr>
              <a:t>’</a:t>
            </a:r>
            <a:endParaRPr lang="en-US" altLang="ja-JP" b="1" dirty="0">
              <a:solidFill>
                <a:srgbClr val="114FFB"/>
              </a:solidFill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Advanced LIGO </a:t>
            </a:r>
            <a:r>
              <a:rPr lang="en-US" dirty="0" smtClean="0">
                <a:latin typeface="Helvetica" charset="0"/>
              </a:rPr>
              <a:t>will reach </a:t>
            </a:r>
            <a:r>
              <a:rPr lang="en-US" dirty="0">
                <a:latin typeface="Helvetica" charset="0"/>
              </a:rPr>
              <a:t>this limit with its </a:t>
            </a:r>
            <a:r>
              <a:rPr lang="en-US" b="1" dirty="0">
                <a:solidFill>
                  <a:srgbClr val="114FFB"/>
                </a:solidFill>
                <a:latin typeface="Helvetica" charset="0"/>
              </a:rPr>
              <a:t>200W laser,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</a:rPr>
              <a:t>40 kg test masses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AB85E0A-803F-BC45-B9E6-011A1468E78A}" type="slidenum">
              <a:rPr lang="en-US" sz="1200">
                <a:latin typeface="Helvetica" charset="0"/>
              </a:rPr>
              <a:pPr/>
              <a:t>6</a:t>
            </a:fld>
            <a:endParaRPr lang="en-US" sz="1200"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47838" y="2295337"/>
            <a:ext cx="5508625" cy="4354512"/>
            <a:chOff x="3479800" y="1830388"/>
            <a:chExt cx="5508625" cy="4354512"/>
          </a:xfrm>
        </p:grpSpPr>
        <p:pic>
          <p:nvPicPr>
            <p:cNvPr id="36868" name="Picture 4" descr="Sen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" t="9740" r="10306" b="4039"/>
            <a:stretch>
              <a:fillRect/>
            </a:stretch>
          </p:blipFill>
          <p:spPr bwMode="auto">
            <a:xfrm>
              <a:off x="3479800" y="1830388"/>
              <a:ext cx="5508625" cy="435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869" name="Straight Arrow Connector 6"/>
            <p:cNvCxnSpPr>
              <a:cxnSpLocks noChangeShapeType="1"/>
            </p:cNvCxnSpPr>
            <p:nvPr/>
          </p:nvCxnSpPr>
          <p:spPr bwMode="auto">
            <a:xfrm flipH="1">
              <a:off x="8574088" y="3033713"/>
              <a:ext cx="0" cy="974725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0" name="Straight Arrow Connector 8"/>
            <p:cNvCxnSpPr>
              <a:cxnSpLocks noChangeShapeType="1"/>
            </p:cNvCxnSpPr>
            <p:nvPr/>
          </p:nvCxnSpPr>
          <p:spPr bwMode="auto">
            <a:xfrm flipH="1">
              <a:off x="7812088" y="3630613"/>
              <a:ext cx="0" cy="973137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1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7027863" y="4105275"/>
              <a:ext cx="0" cy="973138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2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4257675" y="3935413"/>
              <a:ext cx="376238" cy="244475"/>
            </a:xfrm>
            <a:prstGeom prst="straightConnector1">
              <a:avLst/>
            </a:prstGeom>
            <a:noFill/>
            <a:ln w="635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3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4424363" y="4208463"/>
              <a:ext cx="374650" cy="242887"/>
            </a:xfrm>
            <a:prstGeom prst="straightConnector1">
              <a:avLst/>
            </a:prstGeom>
            <a:noFill/>
            <a:ln w="635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4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4633913" y="4484688"/>
              <a:ext cx="376237" cy="242887"/>
            </a:xfrm>
            <a:prstGeom prst="straightConnector1">
              <a:avLst/>
            </a:prstGeom>
            <a:noFill/>
            <a:ln w="635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644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899921" y="216853"/>
            <a:ext cx="4856480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Internal motion</a:t>
            </a:r>
            <a:endParaRPr lang="en-US" dirty="0">
              <a:latin typeface="Helvetica" charset="0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0" y="1187784"/>
            <a:ext cx="4082658" cy="5670215"/>
          </a:xfrm>
        </p:spPr>
        <p:txBody>
          <a:bodyPr/>
          <a:lstStyle/>
          <a:p>
            <a:r>
              <a:rPr lang="en-US" sz="1700" b="1" dirty="0" smtClean="0">
                <a:solidFill>
                  <a:schemeClr val="tx1"/>
                </a:solidFill>
                <a:latin typeface="Helvetica" charset="0"/>
              </a:rPr>
              <a:t>Thermal 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</a:rPr>
              <a:t>noise</a:t>
            </a:r>
            <a:r>
              <a:rPr lang="en-US" sz="1700" dirty="0">
                <a:latin typeface="Helvetica" charset="0"/>
              </a:rPr>
              <a:t> – </a:t>
            </a:r>
            <a:r>
              <a:rPr lang="en-US" sz="2000" dirty="0" err="1">
                <a:latin typeface="Times" charset="0"/>
                <a:cs typeface="Times" charset="0"/>
              </a:rPr>
              <a:t>kT</a:t>
            </a:r>
            <a:r>
              <a:rPr lang="en-US" sz="1700" dirty="0">
                <a:latin typeface="Times" charset="0"/>
                <a:cs typeface="Times" charset="0"/>
              </a:rPr>
              <a:t> </a:t>
            </a:r>
            <a:r>
              <a:rPr lang="en-US" sz="1700" dirty="0">
                <a:latin typeface="Helvetica" charset="0"/>
              </a:rPr>
              <a:t>of energy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per mechanical mode</a:t>
            </a:r>
          </a:p>
          <a:p>
            <a:r>
              <a:rPr lang="de-DE" sz="1700" i="1" dirty="0"/>
              <a:t>Über die von der molekularkinetischen Theorie </a:t>
            </a:r>
            <a:r>
              <a:rPr lang="de-DE" sz="1700" i="1" dirty="0" smtClean="0"/>
              <a:t/>
            </a:r>
            <a:br>
              <a:rPr lang="de-DE" sz="1700" i="1" dirty="0" smtClean="0"/>
            </a:br>
            <a:r>
              <a:rPr lang="de-DE" sz="1700" i="1" dirty="0" smtClean="0"/>
              <a:t>der </a:t>
            </a:r>
            <a:r>
              <a:rPr lang="de-DE" sz="1700" i="1" dirty="0"/>
              <a:t>Wärmegeforderte Bewegung </a:t>
            </a:r>
            <a:r>
              <a:rPr lang="de-DE" sz="1700" i="1" dirty="0" smtClean="0"/>
              <a:t/>
            </a:r>
            <a:br>
              <a:rPr lang="de-DE" sz="1700" i="1" dirty="0" smtClean="0"/>
            </a:br>
            <a:r>
              <a:rPr lang="de-DE" sz="1700" i="1" dirty="0" smtClean="0"/>
              <a:t>von </a:t>
            </a:r>
            <a:r>
              <a:rPr lang="de-DE" sz="1700" i="1" dirty="0"/>
              <a:t>in ruhenden Flüssigkeiten suspendierten </a:t>
            </a:r>
            <a:r>
              <a:rPr lang="de-DE" sz="1700" i="1" dirty="0" smtClean="0"/>
              <a:t>Teilchen</a:t>
            </a:r>
            <a:r>
              <a:rPr lang="en-US" sz="1700" dirty="0" smtClean="0"/>
              <a:t>, </a:t>
            </a:r>
            <a:br>
              <a:rPr lang="en-US" sz="1700" dirty="0" smtClean="0"/>
            </a:br>
            <a:r>
              <a:rPr lang="en-US" sz="1700" dirty="0" smtClean="0"/>
              <a:t>A. Einstein, 1905</a:t>
            </a:r>
            <a:endParaRPr lang="en-US" sz="1700" dirty="0" smtClean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M</a:t>
            </a:r>
            <a:r>
              <a:rPr lang="en-US" sz="1700" dirty="0" smtClean="0">
                <a:latin typeface="Helvetica" charset="0"/>
              </a:rPr>
              <a:t>otion </a:t>
            </a:r>
            <a:r>
              <a:rPr lang="en-US" sz="1700" dirty="0">
                <a:latin typeface="Helvetica" charset="0"/>
              </a:rPr>
              <a:t>of components due to thermal energy </a:t>
            </a:r>
            <a:r>
              <a:rPr lang="en-US" sz="1700" dirty="0" smtClean="0">
                <a:latin typeface="Helvetica" charset="0"/>
              </a:rPr>
              <a:t>masks </a:t>
            </a:r>
            <a:r>
              <a:rPr lang="en-US" sz="1700" dirty="0">
                <a:latin typeface="Helvetica" charset="0"/>
              </a:rPr>
              <a:t>GW</a:t>
            </a:r>
          </a:p>
          <a:p>
            <a:r>
              <a:rPr lang="en-US" sz="1700" dirty="0">
                <a:latin typeface="Helvetica" charset="0"/>
              </a:rPr>
              <a:t>Low mechanical loss materials gather this motion into a </a:t>
            </a:r>
            <a:r>
              <a:rPr lang="en-US" sz="1700" dirty="0" smtClean="0">
                <a:latin typeface="Helvetica" charset="0"/>
              </a:rPr>
              <a:t>narrow </a:t>
            </a:r>
            <a:br>
              <a:rPr lang="en-US" sz="1700" dirty="0" smtClean="0">
                <a:latin typeface="Helvetica" charset="0"/>
              </a:rPr>
            </a:br>
            <a:r>
              <a:rPr lang="en-US" sz="1700" dirty="0" smtClean="0">
                <a:latin typeface="Helvetica" charset="0"/>
              </a:rPr>
              <a:t>peak </a:t>
            </a:r>
            <a:r>
              <a:rPr lang="en-US" sz="1700" dirty="0">
                <a:latin typeface="Helvetica" charset="0"/>
              </a:rPr>
              <a:t>at resonant frequencies </a:t>
            </a:r>
            <a:endParaRPr lang="en-US" sz="1700" dirty="0" smtClean="0">
              <a:latin typeface="Helvetica" charset="0"/>
            </a:endParaRPr>
          </a:p>
          <a:p>
            <a:r>
              <a:rPr lang="en-US" sz="1700" dirty="0" smtClean="0">
                <a:latin typeface="Helvetica" charset="0"/>
              </a:rPr>
              <a:t>Realized in aLIGO with an all </a:t>
            </a:r>
            <a:br>
              <a:rPr lang="en-US" sz="1700" dirty="0" smtClean="0">
                <a:latin typeface="Helvetica" charset="0"/>
              </a:rPr>
            </a:br>
            <a:r>
              <a:rPr lang="en-US" sz="1700" b="1" dirty="0" smtClean="0">
                <a:solidFill>
                  <a:srgbClr val="114FFB"/>
                </a:solidFill>
                <a:latin typeface="Helvetica" charset="0"/>
              </a:rPr>
              <a:t>fused-silica test mass </a:t>
            </a:r>
            <a:br>
              <a:rPr lang="en-US" sz="1700" b="1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sz="1700" b="1" dirty="0" smtClean="0">
                <a:solidFill>
                  <a:srgbClr val="114FFB"/>
                </a:solidFill>
                <a:latin typeface="Helvetica" charset="0"/>
              </a:rPr>
              <a:t>suspension </a:t>
            </a:r>
            <a:r>
              <a:rPr lang="en-US" sz="1700" dirty="0" smtClean="0">
                <a:latin typeface="Helvetica" charset="0"/>
              </a:rPr>
              <a:t>– </a:t>
            </a:r>
            <a:r>
              <a:rPr lang="en-US" sz="1700" i="1" dirty="0" smtClean="0">
                <a:latin typeface="Helvetica" charset="0"/>
              </a:rPr>
              <a:t>Q</a:t>
            </a:r>
            <a:r>
              <a:rPr lang="en-US" sz="1700" dirty="0" smtClean="0">
                <a:latin typeface="Helvetica" charset="0"/>
              </a:rPr>
              <a:t> of order 10</a:t>
            </a:r>
            <a:r>
              <a:rPr lang="en-US" sz="1700" baseline="30000" dirty="0" smtClean="0">
                <a:latin typeface="Helvetica" charset="0"/>
              </a:rPr>
              <a:t>9</a:t>
            </a:r>
          </a:p>
          <a:p>
            <a:r>
              <a:rPr lang="en-US" sz="1700" b="1" dirty="0" smtClean="0">
                <a:solidFill>
                  <a:srgbClr val="114FFB"/>
                </a:solidFill>
                <a:latin typeface="Helvetica" charset="0"/>
              </a:rPr>
              <a:t>Test </a:t>
            </a:r>
            <a:r>
              <a:rPr lang="en-US" sz="1700" b="1" dirty="0">
                <a:solidFill>
                  <a:srgbClr val="114FFB"/>
                </a:solidFill>
                <a:latin typeface="Helvetica" charset="0"/>
              </a:rPr>
              <a:t>mass internal modes, </a:t>
            </a:r>
            <a:br>
              <a:rPr lang="en-US" sz="1700" b="1" dirty="0">
                <a:solidFill>
                  <a:srgbClr val="114FFB"/>
                </a:solidFill>
                <a:latin typeface="Helvetica" charset="0"/>
              </a:rPr>
            </a:br>
            <a:r>
              <a:rPr lang="en-US" sz="1700" b="1" dirty="0">
                <a:solidFill>
                  <a:srgbClr val="114FFB"/>
                </a:solidFill>
                <a:latin typeface="Helvetica" charset="0"/>
              </a:rPr>
              <a:t>Mirror coatings engineered for </a:t>
            </a:r>
            <a:br>
              <a:rPr lang="en-US" sz="1700" b="1" dirty="0">
                <a:solidFill>
                  <a:srgbClr val="114FFB"/>
                </a:solidFill>
                <a:latin typeface="Helvetica" charset="0"/>
              </a:rPr>
            </a:br>
            <a:r>
              <a:rPr lang="en-US" sz="1700" b="1" dirty="0">
                <a:solidFill>
                  <a:srgbClr val="114FFB"/>
                </a:solidFill>
                <a:latin typeface="Helvetica" charset="0"/>
              </a:rPr>
              <a:t>low mechanical loss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164B4A8-3FF3-6A4A-A5FF-B429BCD8B52F}" type="slidenum">
              <a:rPr lang="en-US" sz="1200">
                <a:latin typeface="Helvetica" charset="0"/>
              </a:rPr>
              <a:pPr/>
              <a:t>7</a:t>
            </a:fld>
            <a:endParaRPr lang="en-US" sz="1200">
              <a:latin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47839" y="2295337"/>
            <a:ext cx="5508625" cy="4354512"/>
            <a:chOff x="3479800" y="1830388"/>
            <a:chExt cx="5508625" cy="4354512"/>
          </a:xfrm>
        </p:grpSpPr>
        <p:pic>
          <p:nvPicPr>
            <p:cNvPr id="37892" name="Picture 4" descr="Sen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" t="9740" r="10306" b="4039"/>
            <a:stretch>
              <a:fillRect/>
            </a:stretch>
          </p:blipFill>
          <p:spPr bwMode="auto">
            <a:xfrm>
              <a:off x="3479800" y="1830388"/>
              <a:ext cx="5508625" cy="435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893" name="Straight Arrow Connector 8"/>
            <p:cNvCxnSpPr>
              <a:cxnSpLocks noChangeShapeType="1"/>
            </p:cNvCxnSpPr>
            <p:nvPr/>
          </p:nvCxnSpPr>
          <p:spPr bwMode="auto">
            <a:xfrm flipH="1">
              <a:off x="6234113" y="4402138"/>
              <a:ext cx="0" cy="752475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894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4667250" y="3562350"/>
              <a:ext cx="781050" cy="487363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895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5057775" y="4157663"/>
              <a:ext cx="782638" cy="487362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0"/>
            <a:ext cx="2032000" cy="17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772400" y="226224"/>
            <a:ext cx="5114925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Forces on test mass</a:t>
            </a:r>
            <a:endParaRPr lang="en-US" dirty="0">
              <a:latin typeface="Helvetica" charset="0"/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0" y="1176337"/>
            <a:ext cx="3835400" cy="5789541"/>
          </a:xfrm>
        </p:spPr>
        <p:txBody>
          <a:bodyPr/>
          <a:lstStyle/>
          <a:p>
            <a:r>
              <a:rPr lang="en-US" sz="1700" b="1" dirty="0" smtClean="0">
                <a:solidFill>
                  <a:schemeClr val="tx1"/>
                </a:solidFill>
                <a:latin typeface="Helvetica" charset="0"/>
              </a:rPr>
              <a:t>Seismic 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</a:rPr>
              <a:t>noise </a:t>
            </a:r>
            <a:r>
              <a:rPr lang="en-US" sz="1700" dirty="0">
                <a:latin typeface="Helvetica" charset="0"/>
              </a:rPr>
              <a:t>– must prevent masking of GWs, enable practical control systems</a:t>
            </a:r>
          </a:p>
          <a:p>
            <a:r>
              <a:rPr lang="en-US" sz="1700" i="1" dirty="0" smtClean="0">
                <a:latin typeface="Helvetica" charset="0"/>
              </a:rPr>
              <a:t>(did Einstein work on seismic motion…?)</a:t>
            </a:r>
          </a:p>
          <a:p>
            <a:r>
              <a:rPr lang="en-US" sz="1700" dirty="0" smtClean="0">
                <a:latin typeface="Helvetica" charset="0"/>
              </a:rPr>
              <a:t>Motion </a:t>
            </a:r>
            <a:r>
              <a:rPr lang="en-US" sz="1700" dirty="0">
                <a:latin typeface="Helvetica" charset="0"/>
              </a:rPr>
              <a:t>from waves on coasts…and people </a:t>
            </a:r>
            <a:r>
              <a:rPr lang="en-US" sz="1700" dirty="0" smtClean="0">
                <a:latin typeface="Helvetica" charset="0"/>
              </a:rPr>
              <a:t>and their machines</a:t>
            </a:r>
            <a:endParaRPr lang="en-US" sz="1700" dirty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GW band: 10 Hz and above – direct effect of masking</a:t>
            </a:r>
          </a:p>
          <a:p>
            <a:r>
              <a:rPr lang="en-US" sz="1700" dirty="0">
                <a:latin typeface="Helvetica" charset="0"/>
              </a:rPr>
              <a:t>Control Band: below 10 Hz – forces needed to hold optics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on resonance and aligned</a:t>
            </a:r>
          </a:p>
          <a:p>
            <a:r>
              <a:rPr lang="en-US" sz="1700" dirty="0">
                <a:latin typeface="Helvetica" charset="0"/>
              </a:rPr>
              <a:t>aLIGO uses </a:t>
            </a:r>
            <a:r>
              <a:rPr lang="en-US" sz="1700" b="1" dirty="0">
                <a:solidFill>
                  <a:srgbClr val="114FFB"/>
                </a:solidFill>
                <a:latin typeface="Helvetica" charset="0"/>
              </a:rPr>
              <a:t>active servo-controlled platforms, multiple pendulums</a:t>
            </a:r>
          </a:p>
          <a:p>
            <a:r>
              <a:rPr lang="en-US" sz="1700" dirty="0">
                <a:latin typeface="Helvetica" charset="0"/>
              </a:rPr>
              <a:t>Ultimate limit on the ground: </a:t>
            </a:r>
            <a:r>
              <a:rPr lang="en-US" sz="1700" dirty="0" err="1">
                <a:latin typeface="Helvetica" charset="0"/>
              </a:rPr>
              <a:t>Newtownian</a:t>
            </a:r>
            <a:r>
              <a:rPr lang="en-US" sz="1700" dirty="0">
                <a:latin typeface="Helvetica" charset="0"/>
              </a:rPr>
              <a:t> background – wandering net gravity vector; a limit in the 10-20 Hz band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1200">
                <a:latin typeface="Helvetica" charset="0"/>
              </a:rPr>
              <a:pPr/>
              <a:t>8</a:t>
            </a:fld>
            <a:endParaRPr lang="en-US" sz="1200"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41263" y="2295337"/>
            <a:ext cx="5508625" cy="4354512"/>
            <a:chOff x="3484563" y="1830388"/>
            <a:chExt cx="5508625" cy="4354512"/>
          </a:xfrm>
        </p:grpSpPr>
        <p:pic>
          <p:nvPicPr>
            <p:cNvPr id="38916" name="Picture 4" descr="Sen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" t="9740" r="10306" b="4039"/>
            <a:stretch>
              <a:fillRect/>
            </a:stretch>
          </p:blipFill>
          <p:spPr bwMode="auto">
            <a:xfrm>
              <a:off x="3484563" y="1830388"/>
              <a:ext cx="5508625" cy="435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917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4097338" y="2125663"/>
              <a:ext cx="982662" cy="0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918" name="Straight Arrow Connector 13"/>
            <p:cNvCxnSpPr>
              <a:cxnSpLocks noChangeShapeType="1"/>
            </p:cNvCxnSpPr>
            <p:nvPr/>
          </p:nvCxnSpPr>
          <p:spPr bwMode="auto">
            <a:xfrm flipH="1">
              <a:off x="4168775" y="2730500"/>
              <a:ext cx="982663" cy="0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919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4321175" y="3309938"/>
              <a:ext cx="982663" cy="0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929088" y="-44559"/>
            <a:ext cx="2226053" cy="22999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8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530" y="227013"/>
            <a:ext cx="6180463" cy="700087"/>
          </a:xfrm>
        </p:spPr>
        <p:txBody>
          <a:bodyPr/>
          <a:lstStyle/>
          <a:p>
            <a:r>
              <a:rPr lang="en-US" dirty="0" smtClean="0"/>
              <a:t>The complexity of a real instrument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58637"/>
            <a:ext cx="7551191" cy="55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145906</TotalTime>
  <Words>1326</Words>
  <Application>Microsoft Macintosh PowerPoint</Application>
  <PresentationFormat>On-screen Show (4:3)</PresentationFormat>
  <Paragraphs>294</Paragraphs>
  <Slides>38</Slides>
  <Notes>4</Notes>
  <HiddenSlides>3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Helvetica</vt:lpstr>
      <vt:lpstr>Monotype Sorts</vt:lpstr>
      <vt:lpstr>ＭＳ Ｐゴシック</vt:lpstr>
      <vt:lpstr>Times</vt:lpstr>
      <vt:lpstr>Times New Roman</vt:lpstr>
      <vt:lpstr>Wingdings</vt:lpstr>
      <vt:lpstr>LIGO_lab</vt:lpstr>
      <vt:lpstr>Photo Editor Photo</vt:lpstr>
      <vt:lpstr>Equation</vt:lpstr>
      <vt:lpstr>Image</vt:lpstr>
      <vt:lpstr>Gravitational Wave detectors: Accomplishments and Plans for the Future</vt:lpstr>
      <vt:lpstr>PowerPoint Presentation</vt:lpstr>
      <vt:lpstr>A spectrum of GW Sources and Sensors</vt:lpstr>
      <vt:lpstr>LIGO Laboratory – Caltech, MIT  – built observatories in ‘90s</vt:lpstr>
      <vt:lpstr>What is LIGO’s measurement technique?</vt:lpstr>
      <vt:lpstr>Measuring ΔL= 4x10-18 m Readout</vt:lpstr>
      <vt:lpstr>Measuring ΔL= 4x10-18 m Internal motion</vt:lpstr>
      <vt:lpstr>Measuring ΔL= 4x10-18 m Forces on test mass</vt:lpstr>
      <vt:lpstr>The complexity of a real instrument…</vt:lpstr>
      <vt:lpstr>And technical noise sources….</vt:lpstr>
      <vt:lpstr>Current Sensitivity, Observing Schedule</vt:lpstr>
      <vt:lpstr>Two days after the start of observing in O1: Our first detection</vt:lpstr>
      <vt:lpstr>Ringdown of final black hole</vt:lpstr>
      <vt:lpstr>The second detection:  “Boxing Day” GW151226 </vt:lpstr>
      <vt:lpstr>Our third discovery:  GW170104</vt:lpstr>
      <vt:lpstr>The 3.5 signals all together</vt:lpstr>
      <vt:lpstr>PowerPoint Presentation</vt:lpstr>
      <vt:lpstr>Localization with two detectors</vt:lpstr>
      <vt:lpstr>Adding a 3rd detector helps</vt:lpstr>
      <vt:lpstr>PowerPoint Presentation</vt:lpstr>
      <vt:lpstr>PowerPoint Presentation</vt:lpstr>
      <vt:lpstr>EM followup</vt:lpstr>
      <vt:lpstr>PowerPoint Presentation</vt:lpstr>
      <vt:lpstr>aLIGO operating at full power and fully commissioned (~3x better than now)</vt:lpstr>
      <vt:lpstr>aLIGO with the addition of frequency-dependent squeezing and lowered optical coating thermal noise</vt:lpstr>
      <vt:lpstr>A+</vt:lpstr>
      <vt:lpstr>Further Future Improvements: The 3rd generation</vt:lpstr>
      <vt:lpstr>PowerPoint Presentation</vt:lpstr>
      <vt:lpstr>Einstein Telescope, Cosmic Explorer ‘Green field’ multi-generation Observatories   ~G$/G€</vt:lpstr>
      <vt:lpstr>3rd Generation</vt:lpstr>
      <vt:lpstr>A spectrum of GW Sources and Sensors</vt:lpstr>
      <vt:lpstr>LISA</vt:lpstr>
      <vt:lpstr>PowerPoint Presentation</vt:lpstr>
      <vt:lpstr>LISA Pathfinder test mission, now underway: interferometry between two LISA test masses</vt:lpstr>
      <vt:lpstr>LISA Pathfinder</vt:lpstr>
      <vt:lpstr>LISA Sensitivity,  with current Pathfinder Performance</vt:lpstr>
      <vt:lpstr>LISA Status</vt:lpstr>
      <vt:lpstr>The End – and  The Beginning</vt:lpstr>
    </vt:vector>
  </TitlesOfParts>
  <Company>CALTECH.EDU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H Shoemaker</cp:lastModifiedBy>
  <cp:revision>1199</cp:revision>
  <cp:lastPrinted>2017-06-21T13:59:41Z</cp:lastPrinted>
  <dcterms:created xsi:type="dcterms:W3CDTF">2003-06-05T14:38:00Z</dcterms:created>
  <dcterms:modified xsi:type="dcterms:W3CDTF">2017-06-21T13:59:42Z</dcterms:modified>
</cp:coreProperties>
</file>