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5"/>
  </p:notesMasterIdLst>
  <p:sldIdLst>
    <p:sldId id="272" r:id="rId2"/>
    <p:sldId id="257" r:id="rId3"/>
    <p:sldId id="279" r:id="rId4"/>
    <p:sldId id="258" r:id="rId5"/>
    <p:sldId id="259" r:id="rId6"/>
    <p:sldId id="260" r:id="rId7"/>
    <p:sldId id="261" r:id="rId8"/>
    <p:sldId id="266" r:id="rId9"/>
    <p:sldId id="262" r:id="rId10"/>
    <p:sldId id="281" r:id="rId11"/>
    <p:sldId id="276" r:id="rId12"/>
    <p:sldId id="267" r:id="rId13"/>
    <p:sldId id="273" r:id="rId14"/>
    <p:sldId id="263" r:id="rId15"/>
    <p:sldId id="264" r:id="rId16"/>
    <p:sldId id="268" r:id="rId17"/>
    <p:sldId id="265" r:id="rId18"/>
    <p:sldId id="280" r:id="rId19"/>
    <p:sldId id="269" r:id="rId20"/>
    <p:sldId id="271" r:id="rId21"/>
    <p:sldId id="277" r:id="rId22"/>
    <p:sldId id="270" r:id="rId23"/>
    <p:sldId id="274" r:id="rId24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B29F3-7E5E-4C81-B552-FA1BFBA78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637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FD359-DBED-4034-A83A-D85B13708FBB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78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FD359-DBED-4034-A83A-D85B13708FBB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13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EEAE0-5450-4218-BBE1-5FB391CF6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AA54-7891-408A-B57A-CA5E4A616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7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38C1-15E5-4CDF-97EC-829106D68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C4D7E-E744-47DB-9A9C-C7856AF78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16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5EB8C-8E5E-4E41-B747-7A7ECBB16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7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8DC20-E305-4737-8761-616678C1D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7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78577-311F-40F1-A586-202480B51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19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E1B8B-945F-46B5-9568-40D491DB8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7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08A50-DEF2-46B4-AA87-167B5435B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5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FC01-5F70-4F11-AE5E-B5AC9AEC5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11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8122-EDBD-4932-870F-4AF7B21F6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altLang="en-US"/>
              <a:t>LIGO II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4EF2282-E188-4072-B779-7D8721F177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111875"/>
            <a:ext cx="111569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altLang="en-US" sz="1200">
                <a:solidFill>
                  <a:schemeClr val="tx2"/>
                </a:solidFill>
                <a:latin typeface="Helvetica" panose="020B0604020202020204" pitchFamily="34" charset="0"/>
              </a:rPr>
              <a:t>LIGO-G09xxxxx-v1 </a:t>
            </a:r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			 </a:t>
            </a:r>
          </a:p>
          <a:p>
            <a:endParaRPr lang="en-US" altLang="en-US" sz="14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		                                                                                                               </a:t>
            </a:r>
            <a:r>
              <a:rPr lang="en-US" altLang="en-US" sz="800">
                <a:solidFill>
                  <a:schemeClr val="tx2"/>
                </a:solidFill>
                <a:latin typeface="Helvetica" panose="020B0604020202020204" pitchFamily="34" charset="0"/>
              </a:rPr>
              <a:t>Form F0900040-v1</a:t>
            </a:r>
            <a:r>
              <a:rPr lang="en-US" altLang="en-US" sz="1400">
                <a:solidFill>
                  <a:schemeClr val="tx2"/>
                </a:solidFill>
                <a:latin typeface="Helvetica" panose="020B0604020202020204" pitchFamily="34" charset="0"/>
              </a:rPr>
              <a:t>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-84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-84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256444960_Design_of_a_gonio-spectro-photometer_for_optical_characterization_of_gonio-apparent_material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215" y="1600200"/>
            <a:ext cx="6858000" cy="2725738"/>
          </a:xfrm>
        </p:spPr>
        <p:txBody>
          <a:bodyPr/>
          <a:lstStyle/>
          <a:p>
            <a:r>
              <a:rPr lang="en-US" dirty="0" smtClean="0"/>
              <a:t>Characterization of Test Mass Scattering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214" y="4516438"/>
            <a:ext cx="7634785" cy="1655762"/>
          </a:xfrm>
        </p:spPr>
        <p:txBody>
          <a:bodyPr/>
          <a:lstStyle/>
          <a:p>
            <a:r>
              <a:rPr lang="en-US" dirty="0" smtClean="0"/>
              <a:t>SURF 2017</a:t>
            </a:r>
          </a:p>
          <a:p>
            <a:r>
              <a:rPr lang="en-US" dirty="0" smtClean="0"/>
              <a:t>Jigyasa Nigam</a:t>
            </a:r>
          </a:p>
          <a:p>
            <a:r>
              <a:rPr lang="en-US" dirty="0" smtClean="0"/>
              <a:t>Mentors- </a:t>
            </a:r>
            <a:r>
              <a:rPr lang="en-US" dirty="0" err="1" smtClean="0"/>
              <a:t>Gautam</a:t>
            </a:r>
            <a:r>
              <a:rPr lang="en-US" dirty="0" smtClean="0"/>
              <a:t> </a:t>
            </a:r>
            <a:r>
              <a:rPr lang="en-US" dirty="0" err="1" smtClean="0"/>
              <a:t>Venugopalan</a:t>
            </a:r>
            <a:r>
              <a:rPr lang="en-US" dirty="0" smtClean="0"/>
              <a:t>, Johannes </a:t>
            </a:r>
            <a:r>
              <a:rPr lang="en-US" dirty="0" err="1" smtClean="0"/>
              <a:t>Eichholz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Histogram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SURF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905"/>
            <a:ext cx="5525759" cy="3683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01" y="3483575"/>
            <a:ext cx="3688299" cy="2764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SURF 2017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8A50-DEF2-46B4-AA87-167B5435B8D2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" y="2012973"/>
            <a:ext cx="4564608" cy="34234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228600"/>
            <a:ext cx="7239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dirty="0" smtClean="0"/>
              <a:t>Images at different exposure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19642" r="26899" b="23417"/>
          <a:stretch/>
        </p:blipFill>
        <p:spPr>
          <a:xfrm>
            <a:off x="4680785" y="2109385"/>
            <a:ext cx="4326737" cy="3230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9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8A50-DEF2-46B4-AA87-167B5435B8D2}" type="slidenum">
              <a:rPr lang="en-US" altLang="en-US">
                <a:solidFill>
                  <a:srgbClr val="114FFB"/>
                </a:solidFill>
              </a:rPr>
              <a:pPr/>
              <a:t>12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dirty="0" smtClean="0"/>
              <a:t>Images at ETMX </a:t>
            </a: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17993" r="29028" b="19710"/>
          <a:stretch/>
        </p:blipFill>
        <p:spPr>
          <a:xfrm>
            <a:off x="252484" y="1624701"/>
            <a:ext cx="4468503" cy="4852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6432007"/>
            <a:ext cx="43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</a:t>
            </a:r>
            <a:r>
              <a:rPr lang="en-US" dirty="0" err="1" smtClean="0"/>
              <a:t>ms</a:t>
            </a:r>
            <a:r>
              <a:rPr lang="en-US" dirty="0" smtClean="0"/>
              <a:t> exposure</a:t>
            </a:r>
            <a:endParaRPr lang="en-US" dirty="0"/>
          </a:p>
        </p:txBody>
      </p:sp>
      <p:pic>
        <p:nvPicPr>
          <p:cNvPr id="15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18182" r="29451" b="26263"/>
          <a:stretch/>
        </p:blipFill>
        <p:spPr>
          <a:xfrm>
            <a:off x="4953000" y="2298663"/>
            <a:ext cx="3947161" cy="38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Point </a:t>
            </a:r>
            <a:r>
              <a:rPr lang="en-US" dirty="0" err="1">
                <a:solidFill>
                  <a:schemeClr val="tx2"/>
                </a:solidFill>
              </a:rPr>
              <a:t>scatterers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might extend </a:t>
            </a:r>
            <a:r>
              <a:rPr lang="en-US" dirty="0">
                <a:solidFill>
                  <a:schemeClr val="tx2"/>
                </a:solidFill>
              </a:rPr>
              <a:t>through the depth of the </a:t>
            </a:r>
            <a:r>
              <a:rPr lang="en-US" dirty="0" smtClean="0">
                <a:solidFill>
                  <a:schemeClr val="tx2"/>
                </a:solidFill>
              </a:rPr>
              <a:t>coatings on the </a:t>
            </a:r>
            <a:r>
              <a:rPr lang="en-US" dirty="0" smtClean="0">
                <a:solidFill>
                  <a:schemeClr val="tx2"/>
                </a:solidFill>
              </a:rPr>
              <a:t>test masses.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For the purposes of this project, we were more concerned with the point </a:t>
            </a:r>
            <a:r>
              <a:rPr lang="en-US" dirty="0" err="1" smtClean="0">
                <a:solidFill>
                  <a:schemeClr val="tx2"/>
                </a:solidFill>
              </a:rPr>
              <a:t>scatterers</a:t>
            </a:r>
            <a:r>
              <a:rPr lang="en-US" dirty="0" smtClean="0">
                <a:solidFill>
                  <a:schemeClr val="tx2"/>
                </a:solidFill>
              </a:rPr>
              <a:t> on the surface of the test masses which include dust speckles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Once the point </a:t>
            </a:r>
            <a:r>
              <a:rPr lang="en-US" dirty="0" err="1" smtClean="0">
                <a:solidFill>
                  <a:schemeClr val="tx2"/>
                </a:solidFill>
              </a:rPr>
              <a:t>scatterers</a:t>
            </a:r>
            <a:r>
              <a:rPr lang="en-US" dirty="0" smtClean="0">
                <a:solidFill>
                  <a:schemeClr val="tx2"/>
                </a:solidFill>
              </a:rPr>
              <a:t> are identified, their motion on the surface of the mirrors could be monitored. Subsequently relations between the scatter loss and the number/ location of </a:t>
            </a:r>
            <a:r>
              <a:rPr lang="en-US" dirty="0" err="1" smtClean="0">
                <a:solidFill>
                  <a:schemeClr val="tx2"/>
                </a:solidFill>
              </a:rPr>
              <a:t>scatterers</a:t>
            </a:r>
            <a:r>
              <a:rPr lang="en-US" dirty="0" smtClean="0">
                <a:solidFill>
                  <a:schemeClr val="tx2"/>
                </a:solidFill>
              </a:rPr>
              <a:t> could be drawn.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SURF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Reflectance Distribution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55122" cy="1295400"/>
          </a:xfrm>
        </p:spPr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</a:rPr>
              <a:t>Relates irradiance onto a surface to the radiance towards the detector.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Radiance, L, accounts for the intensity of optical radiation emitted or reflected from a certain location on a surface in a particular direction. </a:t>
            </a: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14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 descr="Image result for BRDF  measu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32" y="2971800"/>
            <a:ext cx="49766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0342" y="2740427"/>
                <a:ext cx="3838290" cy="427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tx2"/>
                    </a:solidFill>
                    <a:latin typeface="+mj-lt"/>
                  </a:rPr>
                  <a:t>BRDF is defined as the ratio of the scattered radiance to the incident intensity.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𝐵𝑅𝐷𝐹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800" dirty="0"/>
              </a:p>
              <a:p>
                <a:endParaRPr lang="en-US" sz="18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𝐵𝑅𝐷𝐹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800" dirty="0">
                                <a:solidFill>
                                  <a:schemeClr val="tx2"/>
                                </a:solidFill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l-GR" sz="1800" dirty="0">
                                <a:solidFill>
                                  <a:schemeClr val="tx2"/>
                                </a:solidFill>
                                <a:ea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l-G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l-GR" sz="1800" dirty="0">
                                <a:solidFill>
                                  <a:schemeClr val="tx2"/>
                                </a:solidFill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l-GR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800" dirty="0">
                                <a:solidFill>
                                  <a:schemeClr val="tx2"/>
                                </a:solidFill>
                                <a:ea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wavelength of light,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800" dirty="0">
                            <a:solidFill>
                              <a:schemeClr val="tx2"/>
                            </a:solidFill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l-G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l-GR" sz="1800" dirty="0">
                            <a:solidFill>
                              <a:schemeClr val="tx2"/>
                            </a:solidFill>
                            <a:ea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parametrizing  incident light direction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l-GR" sz="1800" dirty="0">
                            <a:solidFill>
                              <a:schemeClr val="tx2"/>
                            </a:solidFill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800" dirty="0">
                            <a:solidFill>
                              <a:schemeClr val="tx2"/>
                            </a:solidFill>
                            <a:ea typeface="Cambria Math" panose="02040503050406030204" pitchFamily="18" charset="0"/>
                          </a:rPr>
                          <m:t>ϕ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outgoing light direction, </a:t>
                </a:r>
                <a:r>
                  <a:rPr lang="en-US" sz="18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x, y </a:t>
                </a:r>
                <a:r>
                  <a:rPr lang="en-US" sz="18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account for positional variance</a:t>
                </a:r>
              </a:p>
              <a:p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2" y="2740427"/>
                <a:ext cx="3838290" cy="4274183"/>
              </a:xfrm>
              <a:prstGeom prst="rect">
                <a:avLst/>
              </a:prstGeom>
              <a:blipFill rotWithShape="0">
                <a:blip r:embed="rId3"/>
                <a:stretch>
                  <a:fillRect l="-1431" t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48200" y="6553200"/>
            <a:ext cx="450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Fig: Geometry for BRDF measurements, courtesy  </a:t>
            </a:r>
            <a:r>
              <a:rPr lang="en-US" sz="1000" b="1" dirty="0">
                <a:hlinkClick r:id="rId4"/>
              </a:rPr>
              <a:t>Design of a </a:t>
            </a:r>
            <a:r>
              <a:rPr lang="en-US" sz="1000" b="1" dirty="0" err="1">
                <a:hlinkClick r:id="rId4"/>
              </a:rPr>
              <a:t>gonio</a:t>
            </a:r>
            <a:r>
              <a:rPr lang="en-US" sz="1000" b="1" dirty="0">
                <a:hlinkClick r:id="rId4"/>
              </a:rPr>
              <a:t>-</a:t>
            </a:r>
            <a:r>
              <a:rPr lang="en-US" sz="1000" b="1" dirty="0" err="1">
                <a:hlinkClick r:id="rId4"/>
              </a:rPr>
              <a:t>spectro</a:t>
            </a:r>
            <a:r>
              <a:rPr lang="en-US" sz="1000" b="1" dirty="0">
                <a:hlinkClick r:id="rId4"/>
              </a:rPr>
              <a:t>-photometer for optical characterization of </a:t>
            </a:r>
            <a:r>
              <a:rPr lang="en-US" sz="1000" b="1" dirty="0" err="1">
                <a:hlinkClick r:id="rId4"/>
              </a:rPr>
              <a:t>gonio</a:t>
            </a:r>
            <a:r>
              <a:rPr lang="en-US" sz="1000" b="1" dirty="0">
                <a:hlinkClick r:id="rId4"/>
              </a:rPr>
              <a:t>-apparent materials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16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Radiometric Calibrations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702722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i="1" dirty="0" smtClean="0">
                    <a:solidFill>
                      <a:schemeClr val="tx2"/>
                    </a:solidFill>
                  </a:rPr>
                  <a:t>Radiometric Calibration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is the conversion from the sensor measurement to a physical quantity, essentially, determining the factor to convert from the recorded digital number or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ADU(Analog to Digital Unit)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to radiance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𝐵𝑅𝐷𝐹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LS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sr</a:t>
                </a:r>
                <a:r>
                  <a:rPr lang="en-US" sz="2000" baseline="30000" dirty="0" smtClean="0">
                    <a:solidFill>
                      <a:schemeClr val="tx2"/>
                    </a:solidFill>
                  </a:rPr>
                  <a:t>-1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irrespective of the direction of incidence if light and the direction of observation. </a:t>
                </a:r>
              </a:p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Illuminate a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Lambertian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Scatterer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with a linearly polarized 1064 nm light at any arbitrary angle, capture pictures with the CCD at different viewing angles, at different exposures. </a:t>
                </a:r>
              </a:p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Relate power scattered to the observed pixel counts.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𝐵𝑅𝐷𝐹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𝑂𝐼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pt-BR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𝑃𝑖𝑥𝑒𝑙𝑉𝑎𝑙𝑢𝑒</m:t>
                                </m:r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where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Pi =incident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power, Ω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=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solid angle of the camera and 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θ</a:t>
                </a:r>
                <a:r>
                  <a:rPr lang="en-US" sz="2000" baseline="-25000" dirty="0" err="1" smtClean="0">
                    <a:solidFill>
                      <a:schemeClr val="tx2"/>
                    </a:solidFill>
                  </a:rPr>
                  <a:t>s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= scattering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angle at which measurement is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taken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; CF is the required calibration factor.</a:t>
                </a:r>
                <a:endParaRPr lang="en-US" sz="2000" dirty="0" smtClean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702722" cy="4724400"/>
              </a:xfrm>
              <a:blipFill rotWithShape="0">
                <a:blip r:embed="rId2"/>
                <a:stretch>
                  <a:fillRect l="-700" t="-645" r="-350" b="-6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8278" y="6400800"/>
            <a:ext cx="2895600" cy="457200"/>
          </a:xfrm>
        </p:spPr>
        <p:txBody>
          <a:bodyPr/>
          <a:lstStyle/>
          <a:p>
            <a:r>
              <a:rPr lang="en-US" altLang="en-US" dirty="0">
                <a:solidFill>
                  <a:srgbClr val="114FFB"/>
                </a:solidFill>
              </a:rPr>
              <a:t>SURF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15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8A50-DEF2-46B4-AA87-167B5435B8D2}" type="slidenum">
              <a:rPr lang="en-US" altLang="en-US">
                <a:solidFill>
                  <a:srgbClr val="114FFB"/>
                </a:solidFill>
              </a:rPr>
              <a:pPr/>
              <a:t>16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609600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dirty="0" smtClean="0"/>
              <a:t>Calibration </a:t>
            </a:r>
            <a:r>
              <a:rPr lang="en-US" dirty="0" smtClean="0"/>
              <a:t>Setup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/>
          <a:stretch/>
        </p:blipFill>
        <p:spPr>
          <a:xfrm>
            <a:off x="1462016" y="1672491"/>
            <a:ext cx="6273693" cy="50331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0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14FFB"/>
                </a:solidFill>
              </a:rPr>
              <a:t>SURF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17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34" y="1796955"/>
            <a:ext cx="6302866" cy="441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2133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+mn-lt"/>
              </a:rPr>
              <a:t>Mean CF= 3.004 e-11 </a:t>
            </a:r>
            <a:r>
              <a:rPr lang="en-US" sz="1000" dirty="0" err="1" smtClean="0">
                <a:solidFill>
                  <a:schemeClr val="tx2"/>
                </a:solidFill>
                <a:latin typeface="+mn-lt"/>
              </a:rPr>
              <a:t>nW</a:t>
            </a:r>
            <a:r>
              <a:rPr lang="en-US" sz="1000" dirty="0" smtClean="0">
                <a:solidFill>
                  <a:schemeClr val="tx2"/>
                </a:solidFill>
                <a:latin typeface="+mn-lt"/>
              </a:rPr>
              <a:t>-s/counts </a:t>
            </a:r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0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of CCD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LIGO II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4" y="1757326"/>
            <a:ext cx="8305800" cy="50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MC2 Loss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81200"/>
            <a:ext cx="3962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pitch and yaw offsets of the </a:t>
            </a:r>
            <a:r>
              <a:rPr lang="en-US" dirty="0" err="1" smtClean="0">
                <a:solidFill>
                  <a:schemeClr val="tx2"/>
                </a:solidFill>
              </a:rPr>
              <a:t>Wavefront</a:t>
            </a:r>
            <a:r>
              <a:rPr lang="en-US" dirty="0" smtClean="0">
                <a:solidFill>
                  <a:schemeClr val="tx2"/>
                </a:solidFill>
              </a:rPr>
              <a:t> Sensor (WFS) in the mode cleaner(MC2) were varied randomly to values conned between -0.5 and 0.5 and the corresponding transmitted intensity was </a:t>
            </a:r>
            <a:r>
              <a:rPr lang="en-US" dirty="0" smtClean="0">
                <a:solidFill>
                  <a:schemeClr val="tx2"/>
                </a:solidFill>
              </a:rPr>
              <a:t>observed.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14FFB"/>
                </a:solidFill>
              </a:rPr>
              <a:t>SURF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19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07777"/>
            <a:ext cx="5220889" cy="37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114FFB"/>
                </a:solidFill>
              </a:rPr>
              <a:t>SURF 2017</a:t>
            </a:r>
            <a:endParaRPr lang="en-US" altLang="en-US" dirty="0">
              <a:solidFill>
                <a:srgbClr val="114FFB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AE4-C202-48B0-9D8F-5A7624DC4412}" type="slidenum">
              <a:rPr lang="en-US" altLang="en-US">
                <a:solidFill>
                  <a:srgbClr val="114FFB"/>
                </a:solidFill>
              </a:rPr>
              <a:pPr/>
              <a:t>2</a:t>
            </a:fld>
            <a:endParaRPr lang="en-US" altLang="en-US" dirty="0">
              <a:solidFill>
                <a:srgbClr val="114FFB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worry about light scattering?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Scattering is the deflection of light from this path defined by specular reflection and is mainly caused by irregularities of the reflecting surface.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Dual demerits of scattering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Firstly this scattered light can reflect off other objects in the setup and couple back into the instrument, adding noise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Secondly, the light power that is lost to scattering leads to a lower signal- to-noise ratio in the interferometer.</a:t>
            </a:r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33648" y="6594143"/>
            <a:ext cx="1371600" cy="304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8A50-DEF2-46B4-AA87-167B5435B8D2}" type="slidenum">
              <a:rPr lang="en-US" altLang="en-US">
                <a:solidFill>
                  <a:srgbClr val="114FFB"/>
                </a:solidFill>
              </a:rPr>
              <a:pPr/>
              <a:t>20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33280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dirty="0" smtClean="0"/>
              <a:t>MC2 Loss Map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44" y="3102752"/>
            <a:ext cx="5104261" cy="36263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8288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To identify the offsets corresponding to maximum transmission. It is hypothesized that the areas of minimum transmission are prone to maximum scatter loss.</a:t>
            </a:r>
          </a:p>
        </p:txBody>
      </p:sp>
    </p:spTree>
    <p:extLst>
      <p:ext uri="{BB962C8B-B14F-4D97-AF65-F5344CB8AC3E}">
        <p14:creationId xmlns:p14="http://schemas.microsoft.com/office/powerpoint/2010/main" val="21938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8A50-DEF2-46B4-AA87-167B5435B8D2}" type="slidenum">
              <a:rPr lang="en-US" altLang="en-US">
                <a:solidFill>
                  <a:srgbClr val="114FFB"/>
                </a:solidFill>
              </a:rPr>
              <a:pPr/>
              <a:t>21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33280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Establish a dedicated camera server and client network which could connect to the Martian.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Implement the deigned telescope system with 2” optics.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To explore the point scattering in much more detail, potential causes and mitigation strategies and establish a more quantitative relation between the number of point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scatterers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and contributed noise.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To calibrate the change in offsets of MC2 to an actual movement( in mm) of the beam spot across the test mass.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endParaRPr lang="en-US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38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 would like to thank </a:t>
            </a:r>
            <a:r>
              <a:rPr lang="en-US" dirty="0" smtClean="0">
                <a:solidFill>
                  <a:schemeClr val="tx2"/>
                </a:solidFill>
              </a:rPr>
              <a:t> LIGO SURF Program, all </a:t>
            </a:r>
            <a:r>
              <a:rPr lang="en-US" dirty="0" smtClean="0">
                <a:solidFill>
                  <a:schemeClr val="tx2"/>
                </a:solidFill>
              </a:rPr>
              <a:t>members of the LSC for this opportunity, everyone at the 40m, in particular my mentors </a:t>
            </a:r>
            <a:r>
              <a:rPr lang="en-US" dirty="0" err="1" smtClean="0">
                <a:solidFill>
                  <a:schemeClr val="tx2"/>
                </a:solidFill>
              </a:rPr>
              <a:t>Gautam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Venugopalan</a:t>
            </a:r>
            <a:r>
              <a:rPr lang="en-US" dirty="0" smtClean="0">
                <a:solidFill>
                  <a:schemeClr val="tx2"/>
                </a:solidFill>
              </a:rPr>
              <a:t>, Johannes </a:t>
            </a:r>
            <a:r>
              <a:rPr lang="en-US" dirty="0" err="1" smtClean="0">
                <a:solidFill>
                  <a:schemeClr val="tx2"/>
                </a:solidFill>
              </a:rPr>
              <a:t>Eichholz</a:t>
            </a:r>
            <a:r>
              <a:rPr lang="en-US" dirty="0" smtClean="0">
                <a:solidFill>
                  <a:schemeClr val="tx2"/>
                </a:solidFill>
              </a:rPr>
              <a:t>, Rana </a:t>
            </a:r>
            <a:r>
              <a:rPr lang="en-US" dirty="0" err="1" smtClean="0">
                <a:solidFill>
                  <a:schemeClr val="tx2"/>
                </a:solidFill>
              </a:rPr>
              <a:t>Adhikari</a:t>
            </a:r>
            <a:r>
              <a:rPr lang="en-US" dirty="0" smtClean="0">
                <a:solidFill>
                  <a:schemeClr val="tx2"/>
                </a:solidFill>
              </a:rPr>
              <a:t> for helping me open my eyes to new steps of opportunity and strength.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Special thanks to Joseph </a:t>
            </a:r>
            <a:r>
              <a:rPr lang="en-US" dirty="0" err="1" smtClean="0">
                <a:solidFill>
                  <a:schemeClr val="tx2"/>
                </a:solidFill>
              </a:rPr>
              <a:t>Betzweiser</a:t>
            </a:r>
            <a:r>
              <a:rPr lang="en-US" dirty="0" smtClean="0">
                <a:solidFill>
                  <a:schemeClr val="tx2"/>
                </a:solidFill>
              </a:rPr>
              <a:t> (LLO) and </a:t>
            </a:r>
            <a:r>
              <a:rPr lang="en-US" dirty="0" smtClean="0">
                <a:solidFill>
                  <a:schemeClr val="tx2"/>
                </a:solidFill>
              </a:rPr>
              <a:t>Jamie Rollins </a:t>
            </a:r>
            <a:r>
              <a:rPr lang="en-US" dirty="0" smtClean="0">
                <a:solidFill>
                  <a:schemeClr val="tx2"/>
                </a:solidFill>
              </a:rPr>
              <a:t>for being patient with my questions and going out of their way to help me!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 will forever be grateful for your guidance and kindness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14FFB"/>
                </a:solidFill>
              </a:rPr>
              <a:t>SURF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22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6858000" cy="2387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7620000" y="6470176"/>
            <a:ext cx="13716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552" y="6131257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SURF 2017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8A50-DEF2-46B4-AA87-167B5435B8D2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6906" y="2438400"/>
            <a:ext cx="5947893" cy="2497743"/>
            <a:chOff x="1880315" y="3466176"/>
            <a:chExt cx="5947893" cy="2497743"/>
          </a:xfrm>
        </p:grpSpPr>
        <p:sp>
          <p:nvSpPr>
            <p:cNvPr id="15" name="Rectangle 14"/>
            <p:cNvSpPr/>
            <p:nvPr/>
          </p:nvSpPr>
          <p:spPr>
            <a:xfrm>
              <a:off x="2781837" y="4043966"/>
              <a:ext cx="334850" cy="1687133"/>
            </a:xfrm>
            <a:prstGeom prst="rect">
              <a:avLst/>
            </a:prstGeom>
            <a:solidFill>
              <a:srgbClr val="4472C4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93358" y="4043966"/>
              <a:ext cx="334850" cy="1687133"/>
            </a:xfrm>
            <a:prstGeom prst="rect">
              <a:avLst/>
            </a:prstGeom>
            <a:solidFill>
              <a:srgbClr val="4472C4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687957">
              <a:off x="4428763" y="3466176"/>
              <a:ext cx="1133341" cy="21894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1880315" y="4887532"/>
              <a:ext cx="901522" cy="1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/>
            <p:cNvCxnSpPr>
              <a:stCxn id="15" idx="3"/>
              <a:endCxn id="16" idx="1"/>
            </p:cNvCxnSpPr>
            <p:nvPr/>
          </p:nvCxnSpPr>
          <p:spPr>
            <a:xfrm>
              <a:off x="3116687" y="4887533"/>
              <a:ext cx="4376671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997003" y="3668518"/>
              <a:ext cx="2496356" cy="121901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H="1">
              <a:off x="3116687" y="3668518"/>
              <a:ext cx="1880316" cy="103326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587262" y="5317588"/>
              <a:ext cx="3080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Coupling of scattered light to the IFO, adding noise.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600200" y="228600"/>
            <a:ext cx="7239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smtClean="0"/>
              <a:t>Why worry about light scattering?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22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20000" y="6470176"/>
            <a:ext cx="13716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14FFB"/>
                </a:solidFill>
              </a:rPr>
              <a:t>SURF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AE4-C202-48B0-9D8F-5A7624DC4412}" type="slidenum">
              <a:rPr lang="en-US" altLang="en-US">
                <a:solidFill>
                  <a:srgbClr val="114FFB"/>
                </a:solidFill>
              </a:rPr>
              <a:pPr/>
              <a:t>4</a:t>
            </a:fld>
            <a:endParaRPr lang="en-US" altLang="en-US" dirty="0">
              <a:solidFill>
                <a:srgbClr val="114FFB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Objectives 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Selection of a lens for the </a:t>
            </a:r>
            <a:r>
              <a:rPr lang="en-US" dirty="0" smtClean="0">
                <a:solidFill>
                  <a:schemeClr val="tx2"/>
                </a:solidFill>
              </a:rPr>
              <a:t>camera/ </a:t>
            </a:r>
            <a:r>
              <a:rPr lang="en-US" dirty="0" smtClean="0">
                <a:solidFill>
                  <a:schemeClr val="tx2"/>
                </a:solidFill>
              </a:rPr>
              <a:t>implementation of a two lens telescope solution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Installation of the </a:t>
            </a:r>
            <a:r>
              <a:rPr lang="en-US" dirty="0" smtClean="0">
                <a:solidFill>
                  <a:schemeClr val="tx2"/>
                </a:solidFill>
              </a:rPr>
              <a:t>GigE cameras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Set up communication with the camera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Acquire and analyze images of the test mass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Calibrate the CCD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Quantify scattered </a:t>
            </a:r>
            <a:r>
              <a:rPr lang="en-US" dirty="0" smtClean="0">
                <a:solidFill>
                  <a:schemeClr val="tx2"/>
                </a:solidFill>
              </a:rPr>
              <a:t>power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Examine </a:t>
            </a:r>
            <a:r>
              <a:rPr lang="en-US" dirty="0" smtClean="0">
                <a:solidFill>
                  <a:schemeClr val="tx2"/>
                </a:solidFill>
              </a:rPr>
              <a:t>point </a:t>
            </a:r>
            <a:r>
              <a:rPr lang="en-US" dirty="0" err="1" smtClean="0">
                <a:solidFill>
                  <a:schemeClr val="tx2"/>
                </a:solidFill>
              </a:rPr>
              <a:t>scatterers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24552" y="6131257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22278" y="6172199"/>
            <a:ext cx="1387522" cy="288878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00417" y="6516806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CCD to estimate scatter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SURF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228600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33850" y="1943801"/>
            <a:ext cx="4892674" cy="415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84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-84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Use of a Gigabit Ethernet (GigE) camera to establish communication, retrieve images for data processing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CCD’s previously employed for imaging test masses have their outputs directed to a CRT monitor via BNC cables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Utilize the pixels efficiently, prevent saturation from the OSEM’s . If pixels saturate, then additional light will hit the sensor without being registered in the image.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P309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362993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078" y="304800"/>
            <a:ext cx="3311856" cy="1219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CD network configurations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114FFB"/>
                </a:solidFill>
              </a:rPr>
              <a:t>SURF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6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378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699078" y="1801504"/>
            <a:ext cx="33084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+mj-lt"/>
              </a:rPr>
              <a:t>The camera is powered through 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PoE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adapter and Basler’s commercial software Pylon can be used to communicate with the camera, although we interface with the camera through Python wrappers to enable faster processing</a:t>
            </a:r>
          </a:p>
        </p:txBody>
      </p:sp>
    </p:spTree>
    <p:extLst>
      <p:ext uri="{BB962C8B-B14F-4D97-AF65-F5344CB8AC3E}">
        <p14:creationId xmlns:p14="http://schemas.microsoft.com/office/powerpoint/2010/main" val="14949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55" y="152400"/>
            <a:ext cx="7239000" cy="1143000"/>
          </a:xfrm>
        </p:spPr>
        <p:txBody>
          <a:bodyPr/>
          <a:lstStyle/>
          <a:p>
            <a:r>
              <a:rPr lang="en-US" dirty="0" smtClean="0"/>
              <a:t>Lenses on the 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39" y="1600200"/>
            <a:ext cx="8855122" cy="4953000"/>
          </a:xfrm>
        </p:spPr>
        <p:txBody>
          <a:bodyPr/>
          <a:lstStyle/>
          <a:p>
            <a:r>
              <a:rPr lang="en-US" sz="2200" dirty="0" smtClean="0">
                <a:solidFill>
                  <a:schemeClr val="tx2"/>
                </a:solidFill>
              </a:rPr>
              <a:t>Initial plan to implement a telescope solution with 2” biconvex lenses, with AR coating at 1064 nm.  2’’ optics preferred to optimize light gathering power. (Collected power varies as the square of the radius)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Focal </a:t>
            </a:r>
            <a:r>
              <a:rPr lang="en-US" sz="2200" dirty="0" smtClean="0">
                <a:solidFill>
                  <a:schemeClr val="tx2"/>
                </a:solidFill>
              </a:rPr>
              <a:t>lengths </a:t>
            </a:r>
            <a:r>
              <a:rPr lang="en-US" sz="2200" dirty="0" smtClean="0">
                <a:solidFill>
                  <a:schemeClr val="tx2"/>
                </a:solidFill>
              </a:rPr>
              <a:t>-optimized </a:t>
            </a:r>
            <a:r>
              <a:rPr lang="en-US" sz="2200" dirty="0" smtClean="0">
                <a:solidFill>
                  <a:schemeClr val="tx2"/>
                </a:solidFill>
              </a:rPr>
              <a:t>for accessing a number of focal plane distances while ensuring desired magnification was achieved (Focus on the beam spot or on the entire test mass) 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The distance between the lenses would range from 5 mm to 10 cm, object distance between 500 and 1100 mm. Expected issues- coma, spherical aberrations, difficulties due to the finite thickness of the lenses. 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 Currently a 50 mm focal length, 2/3’’ diameter AR coated lens with adjustable manual iris and focus controls is being used.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7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7265" r="5839" b="11379"/>
          <a:stretch/>
        </p:blipFill>
        <p:spPr bwMode="auto">
          <a:xfrm>
            <a:off x="6492922" y="128517"/>
            <a:ext cx="2438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8A50-DEF2-46B4-AA87-167B5435B8D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838200" y="61722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0"/>
          <a:stretch/>
        </p:blipFill>
        <p:spPr>
          <a:xfrm>
            <a:off x="5279498" y="2440530"/>
            <a:ext cx="3559702" cy="2968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ETMXgi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50686" r="23578" b="19799"/>
          <a:stretch/>
        </p:blipFill>
        <p:spPr bwMode="auto">
          <a:xfrm>
            <a:off x="228600" y="1747477"/>
            <a:ext cx="4918984" cy="405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177" y="6019799"/>
            <a:ext cx="3624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installed at the viewport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63033" y="5975987"/>
            <a:ext cx="486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of the vacuum enclosure and location of GigE Installation.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38200" y="6096000"/>
            <a:ext cx="1295400" cy="30480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Dynamic Range (HDR) imaging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37855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With the objective of improving the quality of images and enhancing intelligibility.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Dynamic Range is defined as the ratio of brightness between the darkest and brightest parts of the image. However, if the image is viewed on a monitor with limited DR, it doesn’t appear to be much different than an LDR image as the brightness range is compressed to fit a smaller range. </a:t>
            </a:r>
            <a:r>
              <a:rPr lang="en-US" sz="2200" dirty="0">
                <a:solidFill>
                  <a:schemeClr val="tx2"/>
                </a:solidFill>
              </a:rPr>
              <a:t>The linear response of the sensors </a:t>
            </a:r>
            <a:r>
              <a:rPr lang="en-US" sz="2200" dirty="0" smtClean="0">
                <a:solidFill>
                  <a:schemeClr val="tx2"/>
                </a:solidFill>
              </a:rPr>
              <a:t>imposes </a:t>
            </a:r>
            <a:r>
              <a:rPr lang="en-US" sz="2200" dirty="0">
                <a:solidFill>
                  <a:schemeClr val="tx2"/>
                </a:solidFill>
              </a:rPr>
              <a:t>an abrupt limit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to the dynamic range captured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762" y="6324600"/>
            <a:ext cx="3429000" cy="457200"/>
          </a:xfrm>
        </p:spPr>
        <p:txBody>
          <a:bodyPr/>
          <a:lstStyle/>
          <a:p>
            <a:r>
              <a:rPr lang="en-US" altLang="en-US" b="0" i="0" dirty="0" smtClean="0">
                <a:solidFill>
                  <a:schemeClr val="tx2"/>
                </a:solidFill>
              </a:rPr>
              <a:t>Color Gradients in 8 and 16 bits</a:t>
            </a:r>
            <a:endParaRPr lang="en-US" altLang="en-US" b="0" i="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4D7E-E744-47DB-9A9C-C7856AF7869E}" type="slidenum">
              <a:rPr lang="en-US" altLang="en-US">
                <a:solidFill>
                  <a:srgbClr val="114FFB"/>
                </a:solidFill>
              </a:rPr>
              <a:pPr/>
              <a:t>9</a:t>
            </a:fld>
            <a:endParaRPr lang="en-US" altLang="en-US">
              <a:solidFill>
                <a:srgbClr val="114FFB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12122" y="6553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4F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3" y="4358136"/>
            <a:ext cx="4520577" cy="23821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538" y="4267200"/>
            <a:ext cx="412812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84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-84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once the sensor capacity is reached.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Evidently, a higher bit depth implies a higher dynamic range capacity.  </a:t>
            </a:r>
          </a:p>
        </p:txBody>
      </p:sp>
    </p:spTree>
    <p:extLst>
      <p:ext uri="{BB962C8B-B14F-4D97-AF65-F5344CB8AC3E}">
        <p14:creationId xmlns:p14="http://schemas.microsoft.com/office/powerpoint/2010/main" val="26999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</TotalTime>
  <Words>1045</Words>
  <Application>Microsoft Office PowerPoint</Application>
  <PresentationFormat>On-screen Show (4:3)</PresentationFormat>
  <Paragraphs>117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Helvetica</vt:lpstr>
      <vt:lpstr>Monotype Sorts</vt:lpstr>
      <vt:lpstr>Times New Roman</vt:lpstr>
      <vt:lpstr>Default Design</vt:lpstr>
      <vt:lpstr>Photo Editor Photo</vt:lpstr>
      <vt:lpstr>Characterization of Test Mass Scattering </vt:lpstr>
      <vt:lpstr>Why worry about light scattering?</vt:lpstr>
      <vt:lpstr>PowerPoint Presentation</vt:lpstr>
      <vt:lpstr>Major Objectives </vt:lpstr>
      <vt:lpstr>Using a CCD to estimate scatter</vt:lpstr>
      <vt:lpstr>CCD network configurations</vt:lpstr>
      <vt:lpstr>Lenses on the CCD</vt:lpstr>
      <vt:lpstr>PowerPoint Presentation</vt:lpstr>
      <vt:lpstr>High Dynamic Range (HDR) imaging </vt:lpstr>
      <vt:lpstr>Image Histogram</vt:lpstr>
      <vt:lpstr>PowerPoint Presentation</vt:lpstr>
      <vt:lpstr>PowerPoint Presentation</vt:lpstr>
      <vt:lpstr>Point Scatter</vt:lpstr>
      <vt:lpstr>Bidirectional Reflectance Distribution Function</vt:lpstr>
      <vt:lpstr>CCD Radiometric Calibrations </vt:lpstr>
      <vt:lpstr>PowerPoint Presentation</vt:lpstr>
      <vt:lpstr>Results</vt:lpstr>
      <vt:lpstr>Linearity of CCD Response</vt:lpstr>
      <vt:lpstr>MC2 Loss Map</vt:lpstr>
      <vt:lpstr>PowerPoint Presentation</vt:lpstr>
      <vt:lpstr>PowerPoint Presentation</vt:lpstr>
      <vt:lpstr>Acknowledgements</vt:lpstr>
      <vt:lpstr>Thank You!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Jigyasa Nigam</cp:lastModifiedBy>
  <cp:revision>54</cp:revision>
  <cp:lastPrinted>1999-10-01T21:59:04Z</cp:lastPrinted>
  <dcterms:created xsi:type="dcterms:W3CDTF">1999-10-05T15:28:02Z</dcterms:created>
  <dcterms:modified xsi:type="dcterms:W3CDTF">2017-07-26T20:37:36Z</dcterms:modified>
</cp:coreProperties>
</file>