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embeddings/oleObject1.bin" ContentType="application/vnd.openxmlformats-officedocument.oleObject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9" r:id="rId1"/>
  </p:sldMasterIdLst>
  <p:notesMasterIdLst>
    <p:notesMasterId r:id="rId28"/>
  </p:notesMasterIdLst>
  <p:sldIdLst>
    <p:sldId id="705" r:id="rId2"/>
    <p:sldId id="722" r:id="rId3"/>
    <p:sldId id="708" r:id="rId4"/>
    <p:sldId id="707" r:id="rId5"/>
    <p:sldId id="712" r:id="rId6"/>
    <p:sldId id="714" r:id="rId7"/>
    <p:sldId id="709" r:id="rId8"/>
    <p:sldId id="725" r:id="rId9"/>
    <p:sldId id="713" r:id="rId10"/>
    <p:sldId id="711" r:id="rId11"/>
    <p:sldId id="723" r:id="rId12"/>
    <p:sldId id="710" r:id="rId13"/>
    <p:sldId id="724" r:id="rId14"/>
    <p:sldId id="715" r:id="rId15"/>
    <p:sldId id="673" r:id="rId16"/>
    <p:sldId id="674" r:id="rId17"/>
    <p:sldId id="717" r:id="rId18"/>
    <p:sldId id="669" r:id="rId19"/>
    <p:sldId id="672" r:id="rId20"/>
    <p:sldId id="720" r:id="rId21"/>
    <p:sldId id="670" r:id="rId22"/>
    <p:sldId id="719" r:id="rId23"/>
    <p:sldId id="671" r:id="rId24"/>
    <p:sldId id="721" r:id="rId25"/>
    <p:sldId id="704" r:id="rId26"/>
    <p:sldId id="718" r:id="rId27"/>
  </p:sldIdLst>
  <p:sldSz cx="9144000" cy="6858000" type="screen4x3"/>
  <p:notesSz cx="7102475" cy="89916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400" b="1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1400" b="1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1400" b="1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1400" b="1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FD52F47-9A30-D947-9493-F6DFE30241BE}">
          <p14:sldIdLst>
            <p14:sldId id="705"/>
            <p14:sldId id="722"/>
            <p14:sldId id="708"/>
            <p14:sldId id="707"/>
            <p14:sldId id="712"/>
            <p14:sldId id="714"/>
            <p14:sldId id="709"/>
            <p14:sldId id="725"/>
            <p14:sldId id="713"/>
            <p14:sldId id="711"/>
            <p14:sldId id="723"/>
            <p14:sldId id="710"/>
            <p14:sldId id="724"/>
            <p14:sldId id="715"/>
            <p14:sldId id="673"/>
            <p14:sldId id="674"/>
            <p14:sldId id="717"/>
            <p14:sldId id="669"/>
            <p14:sldId id="672"/>
            <p14:sldId id="720"/>
            <p14:sldId id="670"/>
            <p14:sldId id="719"/>
            <p14:sldId id="671"/>
            <p14:sldId id="721"/>
            <p14:sldId id="704"/>
            <p14:sldId id="718"/>
          </p14:sldIdLst>
        </p14:section>
        <p14:section name="Spares" id="{19F8F603-A234-DA4B-86DF-8DCDCEC03611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B5FE"/>
    <a:srgbClr val="00D102"/>
    <a:srgbClr val="FF32D5"/>
    <a:srgbClr val="FF6699"/>
    <a:srgbClr val="FF99FF"/>
    <a:srgbClr val="000099"/>
    <a:srgbClr val="FF9900"/>
    <a:srgbClr val="FF0000"/>
    <a:srgbClr val="FFFF00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01" autoAdjust="0"/>
    <p:restoredTop sz="95807" autoAdjust="0"/>
  </p:normalViewPr>
  <p:slideViewPr>
    <p:cSldViewPr snapToGrid="0">
      <p:cViewPr varScale="1">
        <p:scale>
          <a:sx n="101" d="100"/>
          <a:sy n="101" d="100"/>
        </p:scale>
        <p:origin x="-816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-2184" y="-114"/>
      </p:cViewPr>
      <p:guideLst>
        <p:guide orient="horz" pos="2832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4313" y="0"/>
            <a:ext cx="3078162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03338" y="674688"/>
            <a:ext cx="4495800" cy="33718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38" y="4270375"/>
            <a:ext cx="5207000" cy="404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542338"/>
            <a:ext cx="3078163" cy="44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4313" y="8542338"/>
            <a:ext cx="3078162" cy="44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charset="0"/>
              </a:defRPr>
            </a:lvl1pPr>
          </a:lstStyle>
          <a:p>
            <a:fld id="{E6967A3C-C2E3-C148-B26E-F5910135373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2192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A64B0B-B7D1-B84E-BA17-82EA3C7E9D32}" type="slidenum">
              <a:rPr lang="en-US"/>
              <a:pPr/>
              <a:t>1</a:t>
            </a:fld>
            <a:endParaRPr lang="en-US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 noRot="1" noChangeAspect="1"/>
          </p:cNvSpPr>
          <p:nvPr>
            <p:ph type="sldImg" idx="2"/>
          </p:nvPr>
        </p:nvSpPr>
        <p:spPr>
          <a:xfrm>
            <a:off x="1303338" y="674688"/>
            <a:ext cx="4495800" cy="33718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710248" y="4271010"/>
            <a:ext cx="5681979" cy="404622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w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E6AEFD7-CCDC-6943-B9BC-55CD9C09D8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13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826A476-8169-CE42-BDCC-8E049A7325F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125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C0D1392-59E7-D341-BE66-E2C661097D2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689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4163" y="0"/>
            <a:ext cx="2058987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24563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08BA9E4-6F70-5E42-A649-4A6FE10F94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798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150" y="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8062F74-319B-A042-AC23-EA803683A5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9325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150" y="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1EDB5A2-82F0-5F4D-BF81-60CE59EF31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668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171" y="273352"/>
            <a:ext cx="8228437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172" y="1604841"/>
            <a:ext cx="4015273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673601" y="1604841"/>
            <a:ext cx="4015273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4673601" y="3682251"/>
            <a:ext cx="4015273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5"/>
          <p:cNvSpPr>
            <a:spLocks noGrp="1"/>
          </p:cNvSpPr>
          <p:nvPr>
            <p:ph type="body"/>
          </p:nvPr>
        </p:nvSpPr>
        <p:spPr>
          <a:xfrm>
            <a:off x="457172" y="3682251"/>
            <a:ext cx="4015273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46843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5219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1"/>
          </p:nvPr>
        </p:nvSpPr>
        <p:spPr>
          <a:xfrm>
            <a:off x="457200" y="1947333"/>
            <a:ext cx="8229600" cy="4620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8556792" y="6333133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84664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EF14EB4-1296-344E-98B2-51EF38DA7D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223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EF14EB4-1296-344E-98B2-51EF38DA7D3F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7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127875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7350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B91B8AD-1896-AE4C-90FD-766F46E9020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676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3F42120-1CFB-984C-A5B4-66DFBEC17D8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99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6B2E616-47C3-2D41-BF5D-8F80068D01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849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DA3B8F9-A55F-9641-9B87-3AAD4A941F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673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4E03A0B-4407-FB48-A686-8E19959C3B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99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33467D0-94E1-204F-B576-C4CD9C882D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541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vmlDrawing" Target="../drawings/vmlDrawing1.vml"/><Relationship Id="rId19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98343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b="0">
                <a:latin typeface="+mn-lt"/>
              </a:defRPr>
            </a:lvl1pPr>
          </a:lstStyle>
          <a:p>
            <a:fld id="{A1B1C1D3-0389-FC40-92CE-3038024EB73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54150" y="-68648"/>
            <a:ext cx="7239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4479925" y="3189288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4479925" y="3108325"/>
            <a:ext cx="523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1065386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086" name="Object 14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6" name="Photo Editor Photo" r:id="rId19" imgW="4409524" imgH="3219899" progId="MSPhotoEd.3">
                  <p:embed/>
                </p:oleObj>
              </mc:Choice>
              <mc:Fallback>
                <p:oleObj name="Photo Editor Photo" r:id="rId19" imgW="4409524" imgH="3219899" progId="MSPhotoEd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7" name="Text Box 15"/>
          <p:cNvSpPr txBox="1">
            <a:spLocks noChangeArrowheads="1"/>
          </p:cNvSpPr>
          <p:nvPr userDrawn="1"/>
        </p:nvSpPr>
        <p:spPr bwMode="auto">
          <a:xfrm>
            <a:off x="4595408" y="-48380"/>
            <a:ext cx="449644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0" baseline="0" dirty="0" smtClean="0">
                <a:solidFill>
                  <a:schemeClr val="tx2"/>
                </a:solidFill>
              </a:rPr>
              <a:t>12</a:t>
            </a:r>
            <a:r>
              <a:rPr lang="en-US" sz="1200" b="0" baseline="30000" dirty="0" smtClean="0">
                <a:solidFill>
                  <a:schemeClr val="tx2"/>
                </a:solidFill>
              </a:rPr>
              <a:t>th</a:t>
            </a:r>
            <a:r>
              <a:rPr lang="en-US" sz="1200" b="0" baseline="0" dirty="0" smtClean="0">
                <a:solidFill>
                  <a:schemeClr val="tx2"/>
                </a:solidFill>
              </a:rPr>
              <a:t> </a:t>
            </a:r>
            <a:r>
              <a:rPr lang="en-US" sz="1200" b="0" baseline="0" dirty="0" err="1" smtClean="0">
                <a:solidFill>
                  <a:schemeClr val="tx2"/>
                </a:solidFill>
              </a:rPr>
              <a:t>Edoardo</a:t>
            </a:r>
            <a:r>
              <a:rPr lang="en-US" sz="1200" b="0" baseline="0" dirty="0" smtClean="0">
                <a:solidFill>
                  <a:schemeClr val="tx2"/>
                </a:solidFill>
              </a:rPr>
              <a:t> </a:t>
            </a:r>
            <a:r>
              <a:rPr lang="en-US" sz="1200" b="0" baseline="0" dirty="0" err="1" smtClean="0">
                <a:solidFill>
                  <a:schemeClr val="tx2"/>
                </a:solidFill>
              </a:rPr>
              <a:t>Amaldi</a:t>
            </a:r>
            <a:r>
              <a:rPr lang="en-US" sz="1200" b="0" baseline="0" dirty="0" smtClean="0">
                <a:solidFill>
                  <a:schemeClr val="tx2"/>
                </a:solidFill>
              </a:rPr>
              <a:t> Conference, Pasadena, CA, July 13, 2017</a:t>
            </a:r>
            <a:endParaRPr lang="en-US" sz="1200" b="0" dirty="0">
              <a:solidFill>
                <a:schemeClr val="tx2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6581001"/>
            <a:ext cx="13224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 smtClean="0">
                <a:solidFill>
                  <a:schemeClr val="tx2"/>
                </a:solidFill>
              </a:rPr>
              <a:t>LIGO</a:t>
            </a:r>
            <a:r>
              <a:rPr lang="en-US" sz="1200" b="0" smtClean="0">
                <a:solidFill>
                  <a:schemeClr val="tx2"/>
                </a:solidFill>
              </a:rPr>
              <a:t>-G1701340</a:t>
            </a:r>
            <a:endParaRPr lang="en-US" sz="1200" b="0" dirty="0">
              <a:solidFill>
                <a:schemeClr val="tx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65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6" r:id="rId15"/>
    <p:sldLayoutId id="2147483667" r:id="rId16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Monotype Sorts" charset="0"/>
        <a:buChar char="l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6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Monotype Sorts" charset="0"/>
        <a:buChar char="l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hyperlink" Target="https://wiki.ligo.org/LSC/LIGOworkshop2017/WebHome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hyperlink" Target="https://www.elisascience.org/files/publications/LISA_L3_20170120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hyperlink" Target="https://dcc.ligo.org/LIGO-T1400226" TargetMode="External"/><Relationship Id="rId5" Type="http://schemas.openxmlformats.org/officeDocument/2006/relationships/hyperlink" Target="https://dcc.ligo.org/LIGO-T1200031" TargetMode="External"/><Relationship Id="rId6" Type="http://schemas.openxmlformats.org/officeDocument/2006/relationships/hyperlink" Target="https://dcc.ligo.org/LIGO-T1200099" TargetMode="External"/><Relationship Id="rId7" Type="http://schemas.openxmlformats.org/officeDocument/2006/relationships/image" Target="../media/image23.emf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hyperlink" Target="https://gwic.ligo.org/roadmap/Roadmap_110726_WEB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w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w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w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w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w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w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wmf"/><Relationship Id="rId3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t-gw.eu/etdsdocument" TargetMode="External"/><Relationship Id="rId4" Type="http://schemas.openxmlformats.org/officeDocument/2006/relationships/image" Target="../media/image5.pn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152217" y="6400800"/>
            <a:ext cx="1905000" cy="457200"/>
          </a:xfrm>
          <a:prstGeom prst="rect">
            <a:avLst/>
          </a:prstGeom>
        </p:spPr>
        <p:txBody>
          <a:bodyPr/>
          <a:lstStyle/>
          <a:p>
            <a:fld id="{3B09C79C-5276-1549-ABD0-2F70D3CD3B20}" type="slidenum">
              <a:rPr lang="en-US"/>
              <a:pPr/>
              <a:t>1</a:t>
            </a:fld>
            <a:endParaRPr lang="en-US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 algn="r">
              <a:buNone/>
            </a:pPr>
            <a:r>
              <a:rPr lang="en-US" sz="3600" i="1" dirty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Ground-based Gravitational-wave Detectors: Beyond 2030</a:t>
            </a:r>
          </a:p>
          <a:p>
            <a:pPr marL="0" indent="0" algn="r">
              <a:buNone/>
            </a:pPr>
            <a:endParaRPr lang="en-US" sz="2000" dirty="0" smtClean="0">
              <a:solidFill>
                <a:srgbClr val="000000"/>
              </a:solidFill>
            </a:endParaRPr>
          </a:p>
          <a:p>
            <a:pPr marL="0" indent="0" algn="r">
              <a:buNone/>
            </a:pPr>
            <a:r>
              <a:rPr lang="en-US" sz="2000" dirty="0" smtClean="0">
                <a:solidFill>
                  <a:srgbClr val="000000"/>
                </a:solidFill>
              </a:rPr>
              <a:t>Dave Reitze</a:t>
            </a:r>
          </a:p>
          <a:p>
            <a:pPr marL="0" indent="0" algn="r">
              <a:buNone/>
            </a:pPr>
            <a:r>
              <a:rPr lang="en-US" sz="2000" dirty="0" smtClean="0">
                <a:solidFill>
                  <a:srgbClr val="000000"/>
                </a:solidFill>
              </a:rPr>
              <a:t>LIGO Laboratory, Caltech</a:t>
            </a:r>
            <a:endParaRPr 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096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13162"/>
            <a:ext cx="8928100" cy="835681"/>
          </a:xfrm>
        </p:spPr>
        <p:txBody>
          <a:bodyPr>
            <a:noAutofit/>
          </a:bodyPr>
          <a:lstStyle/>
          <a:p>
            <a:r>
              <a:rPr lang="en-US" sz="3200" dirty="0" smtClean="0"/>
              <a:t>ET and CE Have Cosmological Reach! </a:t>
            </a:r>
            <a:endParaRPr lang="en-US" sz="3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505FFB-816F-F34B-B170-D2EF508BA1C8}" type="slidenum">
              <a:rPr lang="en-US" smtClean="0"/>
              <a:t>10</a:t>
            </a:fld>
            <a:endParaRPr lang="en-US"/>
          </a:p>
        </p:txBody>
      </p:sp>
      <p:pic>
        <p:nvPicPr>
          <p:cNvPr id="9" name="Picture 8" descr="horizonConfidenceZ_totalMass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00" y="1226409"/>
            <a:ext cx="8257032" cy="52410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34294" y="5910079"/>
            <a:ext cx="22313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 smtClean="0">
                <a:solidFill>
                  <a:srgbClr val="000000"/>
                </a:solidFill>
              </a:rPr>
              <a:t>LIGO Documents T1600140;T1500491;</a:t>
            </a:r>
          </a:p>
          <a:p>
            <a:pPr algn="r"/>
            <a:r>
              <a:rPr lang="en-US" sz="1200" i="1" dirty="0" smtClean="0">
                <a:solidFill>
                  <a:srgbClr val="000000"/>
                </a:solidFill>
              </a:rPr>
              <a:t>P1400147; </a:t>
            </a:r>
          </a:p>
          <a:p>
            <a:pPr algn="r"/>
            <a:r>
              <a:rPr lang="en-US" sz="1200" i="1" dirty="0" smtClean="0">
                <a:solidFill>
                  <a:srgbClr val="000000"/>
                </a:solidFill>
              </a:rPr>
              <a:t>ET Document ET-0106C-10</a:t>
            </a:r>
            <a:endParaRPr lang="en-US" sz="1200" i="1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85367" y="5152040"/>
            <a:ext cx="861298" cy="447828"/>
          </a:xfrm>
          <a:prstGeom prst="rect">
            <a:avLst/>
          </a:prstGeom>
          <a:gradFill rotWithShape="1">
            <a:gsLst>
              <a:gs pos="0">
                <a:srgbClr val="F8C000">
                  <a:tint val="100000"/>
                  <a:shade val="100000"/>
                  <a:satMod val="130000"/>
                  <a:alpha val="0"/>
                </a:srgbClr>
              </a:gs>
              <a:gs pos="100000">
                <a:srgbClr val="F8C000">
                  <a:tint val="100000"/>
                  <a:shade val="100000"/>
                  <a:satMod val="130000"/>
                  <a:alpha val="0"/>
                </a:srgbClr>
              </a:gs>
              <a:gs pos="50000">
                <a:srgbClr val="F8C000">
                  <a:tint val="100000"/>
                  <a:shade val="100000"/>
                  <a:satMod val="130000"/>
                  <a:alpha val="50000"/>
                </a:srgbClr>
              </a:gs>
            </a:gsLst>
            <a:lin ang="0" scaled="0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69303" y="5149191"/>
            <a:ext cx="692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BNS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24200" y="5152040"/>
            <a:ext cx="1561849" cy="447828"/>
          </a:xfrm>
          <a:prstGeom prst="rect">
            <a:avLst/>
          </a:prstGeom>
          <a:gradFill rotWithShape="1">
            <a:gsLst>
              <a:gs pos="0">
                <a:srgbClr val="F8C000">
                  <a:tint val="100000"/>
                  <a:shade val="100000"/>
                  <a:satMod val="130000"/>
                  <a:alpha val="0"/>
                </a:srgbClr>
              </a:gs>
              <a:gs pos="100000">
                <a:srgbClr val="F8C000">
                  <a:tint val="100000"/>
                  <a:shade val="100000"/>
                  <a:satMod val="130000"/>
                  <a:alpha val="0"/>
                </a:srgbClr>
              </a:gs>
              <a:gs pos="50000">
                <a:srgbClr val="F83500">
                  <a:lumMod val="60000"/>
                  <a:lumOff val="40000"/>
                  <a:alpha val="30000"/>
                </a:srgbClr>
              </a:gs>
            </a:gsLst>
            <a:lin ang="0" scaled="0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35548" y="5138203"/>
            <a:ext cx="883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NSBH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131314" y="5149191"/>
            <a:ext cx="2598495" cy="450677"/>
          </a:xfrm>
          <a:prstGeom prst="rect">
            <a:avLst/>
          </a:prstGeom>
          <a:gradFill rotWithShape="1">
            <a:gsLst>
              <a:gs pos="0">
                <a:srgbClr val="F8C000">
                  <a:tint val="100000"/>
                  <a:shade val="100000"/>
                  <a:satMod val="130000"/>
                  <a:alpha val="0"/>
                </a:srgbClr>
              </a:gs>
              <a:gs pos="100000">
                <a:srgbClr val="F8C000">
                  <a:tint val="100000"/>
                  <a:shade val="100000"/>
                  <a:satMod val="130000"/>
                  <a:alpha val="0"/>
                </a:srgbClr>
              </a:gs>
              <a:gs pos="50000">
                <a:srgbClr val="3366FF">
                  <a:alpha val="20000"/>
                </a:srgbClr>
              </a:gs>
            </a:gsLst>
            <a:lin ang="0" scaled="0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16397" y="5138203"/>
            <a:ext cx="711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BBH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790074" y="5149190"/>
            <a:ext cx="1961614" cy="450677"/>
          </a:xfrm>
          <a:prstGeom prst="rect">
            <a:avLst/>
          </a:prstGeom>
          <a:gradFill rotWithShape="1">
            <a:gsLst>
              <a:gs pos="0">
                <a:srgbClr val="F8C000">
                  <a:tint val="100000"/>
                  <a:shade val="100000"/>
                  <a:satMod val="130000"/>
                  <a:alpha val="0"/>
                </a:srgbClr>
              </a:gs>
              <a:gs pos="100000">
                <a:srgbClr val="F8C000">
                  <a:tint val="100000"/>
                  <a:shade val="100000"/>
                  <a:satMod val="130000"/>
                  <a:alpha val="0"/>
                </a:srgbClr>
              </a:gs>
              <a:gs pos="50000">
                <a:srgbClr val="008000">
                  <a:alpha val="20000"/>
                </a:srgbClr>
              </a:gs>
            </a:gsLst>
            <a:lin ang="0" scaled="0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74183" y="5138202"/>
            <a:ext cx="1005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POP3?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Rectangle 18"/>
          <p:cNvSpPr/>
          <p:nvPr/>
        </p:nvSpPr>
        <p:spPr>
          <a:xfrm rot="5400000">
            <a:off x="4668801" y="-1233821"/>
            <a:ext cx="576916" cy="7428844"/>
          </a:xfrm>
          <a:prstGeom prst="rect">
            <a:avLst/>
          </a:prstGeom>
          <a:gradFill rotWithShape="1">
            <a:gsLst>
              <a:gs pos="0">
                <a:srgbClr val="F8C000">
                  <a:tint val="100000"/>
                  <a:shade val="100000"/>
                  <a:satMod val="130000"/>
                  <a:alpha val="0"/>
                </a:srgbClr>
              </a:gs>
              <a:gs pos="100000">
                <a:srgbClr val="F8C000">
                  <a:tint val="100000"/>
                  <a:shade val="100000"/>
                  <a:satMod val="130000"/>
                  <a:alpha val="0"/>
                </a:srgbClr>
              </a:gs>
              <a:gs pos="50000">
                <a:srgbClr val="F83500">
                  <a:lumMod val="60000"/>
                  <a:lumOff val="40000"/>
                  <a:alpha val="50000"/>
                </a:srgbClr>
              </a:gs>
            </a:gsLst>
            <a:lin ang="0" scaled="0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91592" y="2501525"/>
            <a:ext cx="1960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First Stars Formed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20336962">
            <a:off x="2778730" y="3287318"/>
            <a:ext cx="2833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</a:rPr>
              <a:t>High SNR Signals!</a:t>
            </a:r>
            <a:endParaRPr lang="en-US" sz="28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77571" y="4970502"/>
            <a:ext cx="756353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chemeClr val="bg2"/>
                </a:solidFill>
                <a:latin typeface="Times New Roman"/>
                <a:cs typeface="Times New Roman"/>
              </a:rPr>
              <a:t>CE </a:t>
            </a:r>
            <a:endParaRPr lang="en-US" dirty="0">
              <a:ln>
                <a:solidFill>
                  <a:schemeClr val="tx1"/>
                </a:solidFill>
              </a:ln>
              <a:solidFill>
                <a:schemeClr val="bg2"/>
              </a:solidFill>
              <a:latin typeface="Times New Roman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14683" y="1543457"/>
            <a:ext cx="2984548" cy="52322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2800" b="0" i="1" dirty="0" smtClean="0">
                <a:solidFill>
                  <a:srgbClr val="000000"/>
                </a:solidFill>
              </a:rPr>
              <a:t>Cost ~ 10</a:t>
            </a:r>
            <a:r>
              <a:rPr lang="en-US" sz="2800" b="0" i="1" baseline="30000" dirty="0" smtClean="0">
                <a:solidFill>
                  <a:srgbClr val="000000"/>
                </a:solidFill>
              </a:rPr>
              <a:t>9</a:t>
            </a:r>
            <a:r>
              <a:rPr lang="en-US" sz="2800" b="0" i="1" dirty="0">
                <a:solidFill>
                  <a:srgbClr val="000000"/>
                </a:solidFill>
              </a:rPr>
              <a:t>$/10</a:t>
            </a:r>
            <a:r>
              <a:rPr lang="en-US" sz="2800" b="0" i="1" baseline="30000" dirty="0">
                <a:solidFill>
                  <a:srgbClr val="000000"/>
                </a:solidFill>
              </a:rPr>
              <a:t>9</a:t>
            </a:r>
            <a:r>
              <a:rPr lang="en-US" sz="2800" b="0" i="1" dirty="0" smtClean="0">
                <a:solidFill>
                  <a:srgbClr val="000000"/>
                </a:solidFill>
              </a:rPr>
              <a:t>€</a:t>
            </a:r>
            <a:endParaRPr lang="en-US" sz="2800" b="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128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the 3G Science Case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F14EB4-1296-344E-98B2-51EF38DA7D3F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51" y="1531695"/>
            <a:ext cx="2834456" cy="2103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446" y="1139152"/>
            <a:ext cx="2849388" cy="21031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720" y="4025516"/>
            <a:ext cx="2839212" cy="21031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970" y="4017820"/>
            <a:ext cx="2841652" cy="21031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9258" y="4348787"/>
            <a:ext cx="2795765" cy="21031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3850" y="1531696"/>
            <a:ext cx="2861517" cy="21031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98729" y="3509817"/>
            <a:ext cx="2776822" cy="58477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The 3G Gravitational Wave 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Ground-based Network</a:t>
            </a:r>
            <a:endParaRPr lang="en-US" sz="1600" dirty="0">
              <a:solidFill>
                <a:srgbClr val="000000"/>
              </a:solidFill>
            </a:endParaRPr>
          </a:p>
        </p:txBody>
      </p:sp>
      <p:cxnSp>
        <p:nvCxnSpPr>
          <p:cNvPr id="15" name="Straight Arrow Connector 14"/>
          <p:cNvCxnSpPr>
            <a:stCxn id="11" idx="0"/>
            <a:endCxn id="6" idx="2"/>
          </p:cNvCxnSpPr>
          <p:nvPr/>
        </p:nvCxnSpPr>
        <p:spPr bwMode="auto">
          <a:xfrm flipV="1">
            <a:off x="4587140" y="3242272"/>
            <a:ext cx="0" cy="26754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>
            <a:stCxn id="11" idx="2"/>
            <a:endCxn id="9" idx="0"/>
          </p:cNvCxnSpPr>
          <p:nvPr/>
        </p:nvCxnSpPr>
        <p:spPr bwMode="auto">
          <a:xfrm>
            <a:off x="4587140" y="4094593"/>
            <a:ext cx="1" cy="25419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 flipV="1">
            <a:off x="5857394" y="3302000"/>
            <a:ext cx="292485" cy="2155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" name="Straight Arrow Connector 21"/>
          <p:cNvCxnSpPr/>
          <p:nvPr/>
        </p:nvCxnSpPr>
        <p:spPr bwMode="auto">
          <a:xfrm flipH="1" flipV="1">
            <a:off x="2992582" y="3269673"/>
            <a:ext cx="292485" cy="2155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5878945" y="4108642"/>
            <a:ext cx="292485" cy="2155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4" name="Straight Arrow Connector 23"/>
          <p:cNvCxnSpPr/>
          <p:nvPr/>
        </p:nvCxnSpPr>
        <p:spPr bwMode="auto">
          <a:xfrm flipH="1">
            <a:off x="2998739" y="4114799"/>
            <a:ext cx="292485" cy="2155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5" name="TextBox 24"/>
          <p:cNvSpPr txBox="1"/>
          <p:nvPr/>
        </p:nvSpPr>
        <p:spPr>
          <a:xfrm>
            <a:off x="1370059" y="6373091"/>
            <a:ext cx="3970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 smtClean="0"/>
              <a:t>Credit: B. </a:t>
            </a:r>
            <a:r>
              <a:rPr lang="en-US" sz="1200" b="0" dirty="0" err="1" smtClean="0"/>
              <a:t>Sathyaprakash</a:t>
            </a:r>
            <a:r>
              <a:rPr lang="en-US" sz="1200" b="0" dirty="0" smtClean="0"/>
              <a:t>,  </a:t>
            </a:r>
            <a:r>
              <a:rPr lang="en-US" sz="1200" b="0" dirty="0"/>
              <a:t>Dawn </a:t>
            </a:r>
            <a:r>
              <a:rPr lang="en-US" sz="1200" b="0" dirty="0" smtClean="0"/>
              <a:t>III Workshop, </a:t>
            </a:r>
          </a:p>
          <a:p>
            <a:r>
              <a:rPr lang="en-US" sz="1200" b="0" dirty="0" smtClean="0">
                <a:hlinkClick r:id="rId8"/>
              </a:rPr>
              <a:t>https</a:t>
            </a:r>
            <a:r>
              <a:rPr lang="en-US" sz="1200" b="0" dirty="0">
                <a:hlinkClick r:id="rId8"/>
              </a:rPr>
              <a:t>://wiki.ligo.org/LSC/LIGOworkshop2017/</a:t>
            </a:r>
            <a:r>
              <a:rPr lang="en-US" sz="1200" b="0" dirty="0" smtClean="0">
                <a:hlinkClick r:id="rId8"/>
              </a:rPr>
              <a:t>WebHome</a:t>
            </a:r>
            <a:endParaRPr lang="en-US" sz="1200" b="0" dirty="0" smtClean="0"/>
          </a:p>
          <a:p>
            <a:r>
              <a:rPr lang="en-US" sz="1200" b="0" dirty="0" smtClean="0"/>
              <a:t> </a:t>
            </a:r>
            <a:endParaRPr 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38259605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An Excellent Case Study: </a:t>
            </a:r>
            <a:br>
              <a:rPr lang="en-US" sz="2800" dirty="0" smtClean="0"/>
            </a:br>
            <a:r>
              <a:rPr lang="en-US" sz="2800" dirty="0" smtClean="0"/>
              <a:t>The LISA Science Case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F14EB4-1296-344E-98B2-51EF38DA7D3F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1647"/>
            <a:ext cx="3654762" cy="49883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2961" y="1431635"/>
            <a:ext cx="5380977" cy="379279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79334" y="5491875"/>
            <a:ext cx="500303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hlinkClick r:id="rId4"/>
              </a:rPr>
              <a:t>https://www.elisascience.org/files/publications/LISA_L3_20170120.</a:t>
            </a:r>
            <a:r>
              <a:rPr lang="en-US" sz="1100" dirty="0" smtClean="0">
                <a:hlinkClick r:id="rId4"/>
              </a:rPr>
              <a:t>pdf</a:t>
            </a:r>
            <a:endParaRPr lang="en-US" sz="1100" dirty="0" smtClean="0"/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689812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A+: a </a:t>
            </a:r>
            <a:r>
              <a:rPr lang="en-US" sz="3200" dirty="0"/>
              <a:t>M</a:t>
            </a:r>
            <a:r>
              <a:rPr lang="en-US" sz="3200" dirty="0" smtClean="0"/>
              <a:t>id-Life Enhancement for </a:t>
            </a:r>
            <a:br>
              <a:rPr lang="en-US" sz="3200" dirty="0" smtClean="0"/>
            </a:br>
            <a:r>
              <a:rPr lang="en-US" sz="3200" dirty="0" smtClean="0"/>
              <a:t>Advanced LIGO 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748074" y="6264080"/>
            <a:ext cx="1905000" cy="457200"/>
          </a:xfrm>
          <a:prstGeom prst="rect">
            <a:avLst/>
          </a:prstGeom>
        </p:spPr>
        <p:txBody>
          <a:bodyPr/>
          <a:lstStyle/>
          <a:p>
            <a:fld id="{BC290627-2641-D545-B7DC-1C11A5781944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Content Placeholder 19" descr="APlus_future_updated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88" r="-484"/>
          <a:stretch/>
        </p:blipFill>
        <p:spPr>
          <a:xfrm>
            <a:off x="2754036" y="1252761"/>
            <a:ext cx="6927353" cy="501861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194225"/>
            <a:ext cx="2900369" cy="4114800"/>
          </a:xfrm>
        </p:spPr>
        <p:txBody>
          <a:bodyPr/>
          <a:lstStyle/>
          <a:p>
            <a:r>
              <a:rPr lang="en-US" sz="2000" dirty="0" smtClean="0">
                <a:solidFill>
                  <a:srgbClr val="000000"/>
                </a:solidFill>
              </a:rPr>
              <a:t>Near term: ‘A+’, a mid-scale upgrade of Advanced LIGO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</a:rPr>
              <a:t>Improvements across all bands 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Projected time scale for A+ operation: 2023 - 2025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970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Shape 41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2500433"/>
            <a:ext cx="4292278" cy="4196335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238104" y="152921"/>
            <a:ext cx="9143999" cy="82557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sz="2800" i="1" dirty="0">
                <a:latin typeface="IM Fell English"/>
                <a:ea typeface="IM Fell English"/>
                <a:cs typeface="IM Fell English"/>
                <a:sym typeface="IM Fell English"/>
              </a:rPr>
              <a:t>LIGO </a:t>
            </a:r>
            <a:r>
              <a:rPr lang="en-US" sz="2800" i="1" dirty="0" smtClean="0">
                <a:latin typeface="IM Fell English"/>
                <a:ea typeface="IM Fell English"/>
                <a:cs typeface="IM Fell English"/>
                <a:sym typeface="IM Fell English"/>
              </a:rPr>
              <a:t>Voyager:</a:t>
            </a:r>
            <a:r>
              <a:rPr lang="en-US" sz="2800" dirty="0">
                <a:latin typeface="IM Fell English"/>
                <a:ea typeface="IM Fell English"/>
                <a:cs typeface="IM Fell English"/>
                <a:sym typeface="IM Fell English"/>
              </a:rPr>
              <a:t> </a:t>
            </a:r>
            <a:r>
              <a:rPr lang="en-US" sz="2800" dirty="0" smtClean="0">
                <a:latin typeface="IM Fell English"/>
                <a:ea typeface="IM Fell English"/>
                <a:cs typeface="IM Fell English"/>
                <a:sym typeface="IM Fell English"/>
              </a:rPr>
              <a:t/>
            </a:r>
            <a:br>
              <a:rPr lang="en-US" sz="2800" dirty="0" smtClean="0">
                <a:latin typeface="IM Fell English"/>
                <a:ea typeface="IM Fell English"/>
                <a:cs typeface="IM Fell English"/>
                <a:sym typeface="IM Fell English"/>
              </a:rPr>
            </a:br>
            <a:r>
              <a:rPr lang="en-US" sz="2800" dirty="0" smtClean="0">
                <a:latin typeface="IM Fell English"/>
                <a:ea typeface="IM Fell English"/>
                <a:cs typeface="IM Fell English"/>
                <a:sym typeface="IM Fell English"/>
              </a:rPr>
              <a:t>Fully Exploiting the Current LIGO </a:t>
            </a:r>
            <a:r>
              <a:rPr lang="en-US" sz="2800" dirty="0">
                <a:latin typeface="IM Fell English"/>
                <a:ea typeface="IM Fell English"/>
                <a:cs typeface="IM Fell English"/>
                <a:sym typeface="IM Fell English"/>
              </a:rPr>
              <a:t>F</a:t>
            </a:r>
            <a:r>
              <a:rPr lang="en-US" sz="2800" dirty="0" smtClean="0">
                <a:latin typeface="IM Fell English"/>
                <a:ea typeface="IM Fell English"/>
                <a:cs typeface="IM Fell English"/>
                <a:sym typeface="IM Fell English"/>
              </a:rPr>
              <a:t>acilities</a:t>
            </a:r>
            <a:endParaRPr lang="en" sz="2800" i="1" dirty="0">
              <a:latin typeface="IM Fell English"/>
              <a:ea typeface="IM Fell English"/>
              <a:cs typeface="IM Fell English"/>
              <a:sym typeface="IM Fell English"/>
            </a:endParaRPr>
          </a:p>
        </p:txBody>
      </p:sp>
      <p:sp>
        <p:nvSpPr>
          <p:cNvPr id="43" name="Shape 43"/>
          <p:cNvSpPr txBox="1"/>
          <p:nvPr/>
        </p:nvSpPr>
        <p:spPr>
          <a:xfrm>
            <a:off x="5383881" y="6037711"/>
            <a:ext cx="3447879" cy="6064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1100" u="sng" dirty="0" smtClean="0">
                <a:solidFill>
                  <a:schemeClr val="hlink"/>
                </a:solidFill>
                <a:hlinkClick r:id="rId4"/>
              </a:rPr>
              <a:t>https</a:t>
            </a:r>
            <a:r>
              <a:rPr lang="en" sz="1100" u="sng" dirty="0">
                <a:solidFill>
                  <a:schemeClr val="hlink"/>
                </a:solidFill>
                <a:hlinkClick r:id="rId4"/>
              </a:rPr>
              <a:t>://dcc.ligo.org/LIGO-T1400226</a:t>
            </a:r>
            <a:r>
              <a:rPr lang="en" sz="1100" dirty="0"/>
              <a:t>,  </a:t>
            </a:r>
            <a:endParaRPr lang="en-US" sz="1100" dirty="0" smtClean="0"/>
          </a:p>
          <a:p>
            <a:pPr>
              <a:spcBef>
                <a:spcPts val="0"/>
              </a:spcBef>
              <a:buNone/>
            </a:pPr>
            <a:r>
              <a:rPr lang="en" sz="1100" u="sng" dirty="0" smtClean="0">
                <a:solidFill>
                  <a:schemeClr val="hlink"/>
                </a:solidFill>
                <a:hlinkClick r:id="rId5"/>
              </a:rPr>
              <a:t>https</a:t>
            </a:r>
            <a:r>
              <a:rPr lang="en" sz="1100" u="sng" dirty="0">
                <a:solidFill>
                  <a:schemeClr val="hlink"/>
                </a:solidFill>
                <a:hlinkClick r:id="rId5"/>
              </a:rPr>
              <a:t>://dcc.ligo.org/LIGO-T1200031</a:t>
            </a:r>
            <a:r>
              <a:rPr lang="en" sz="1100" dirty="0"/>
              <a:t>,  </a:t>
            </a:r>
            <a:endParaRPr lang="en-US" sz="1100" dirty="0" smtClean="0"/>
          </a:p>
          <a:p>
            <a:pPr>
              <a:spcBef>
                <a:spcPts val="0"/>
              </a:spcBef>
              <a:buNone/>
            </a:pPr>
            <a:r>
              <a:rPr lang="en" sz="1100" u="sng" dirty="0" smtClean="0">
                <a:solidFill>
                  <a:schemeClr val="hlink"/>
                </a:solidFill>
                <a:hlinkClick r:id="rId6"/>
              </a:rPr>
              <a:t>https</a:t>
            </a:r>
            <a:r>
              <a:rPr lang="en" sz="1100" u="sng" dirty="0">
                <a:solidFill>
                  <a:schemeClr val="hlink"/>
                </a:solidFill>
                <a:hlinkClick r:id="rId6"/>
              </a:rPr>
              <a:t>://</a:t>
            </a:r>
            <a:r>
              <a:rPr lang="en" sz="1100" u="sng" dirty="0" smtClean="0">
                <a:solidFill>
                  <a:schemeClr val="hlink"/>
                </a:solidFill>
                <a:hlinkClick r:id="rId6"/>
              </a:rPr>
              <a:t>dcc.ligo.org/LIGO-T1200099</a:t>
            </a:r>
            <a:endParaRPr lang="en-US" sz="1100" u="sng" dirty="0" smtClean="0">
              <a:solidFill>
                <a:schemeClr val="hlink"/>
              </a:solidFill>
              <a:hlinkClick r:id="rId6"/>
            </a:endParaRPr>
          </a:p>
          <a:p>
            <a:r>
              <a:rPr lang="en" sz="1100" u="sng" dirty="0">
                <a:solidFill>
                  <a:schemeClr val="hlink"/>
                </a:solidFill>
              </a:rPr>
              <a:t>https://</a:t>
            </a:r>
            <a:r>
              <a:rPr lang="en" sz="1100" u="sng" dirty="0" smtClean="0">
                <a:solidFill>
                  <a:schemeClr val="hlink"/>
                </a:solidFill>
              </a:rPr>
              <a:t>dcc.ligo.org/LIGO-T1</a:t>
            </a:r>
            <a:r>
              <a:rPr lang="en-US" sz="1100" u="sng" dirty="0" smtClean="0">
                <a:solidFill>
                  <a:schemeClr val="hlink"/>
                </a:solidFill>
              </a:rPr>
              <a:t>6</a:t>
            </a:r>
            <a:r>
              <a:rPr lang="en" sz="1100" u="sng" dirty="0" smtClean="0">
                <a:solidFill>
                  <a:schemeClr val="hlink"/>
                </a:solidFill>
              </a:rPr>
              <a:t>00</a:t>
            </a:r>
            <a:r>
              <a:rPr lang="en-US" sz="1100" u="sng" dirty="0" smtClean="0">
                <a:solidFill>
                  <a:schemeClr val="hlink"/>
                </a:solidFill>
              </a:rPr>
              <a:t>140</a:t>
            </a:r>
            <a:endParaRPr lang="en" sz="1100" u="sng" dirty="0">
              <a:solidFill>
                <a:schemeClr val="hlink"/>
              </a:solidFill>
              <a:hlinkClick r:id="rId6"/>
            </a:endParaRPr>
          </a:p>
        </p:txBody>
      </p:sp>
      <p:sp>
        <p:nvSpPr>
          <p:cNvPr id="45" name="Shape 45"/>
          <p:cNvSpPr txBox="1"/>
          <p:nvPr/>
        </p:nvSpPr>
        <p:spPr>
          <a:xfrm>
            <a:off x="5289447" y="1751943"/>
            <a:ext cx="2827865" cy="31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>
                <a:latin typeface="Luckiest Guy"/>
                <a:ea typeface="Luckiest Guy"/>
                <a:cs typeface="Luckiest Guy"/>
                <a:sym typeface="Luckiest Guy"/>
              </a:rPr>
              <a:t>BNS Range = 740 Mpc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6533" y="1286934"/>
            <a:ext cx="29294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Si optics, &gt; 100 kg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Si or </a:t>
            </a:r>
            <a:r>
              <a:rPr lang="en-US" dirty="0" err="1" smtClean="0">
                <a:solidFill>
                  <a:srgbClr val="000000"/>
                </a:solidFill>
              </a:rPr>
              <a:t>AlGaAs</a:t>
            </a:r>
            <a:r>
              <a:rPr lang="en-US" dirty="0" smtClean="0">
                <a:solidFill>
                  <a:srgbClr val="000000"/>
                </a:solidFill>
              </a:rPr>
              <a:t> coatings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(Mildly) Cryogenic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λ~2 µm, 300 W 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9" name="Picture 8" descr="Voyager_noise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2421" y="1103939"/>
            <a:ext cx="5135739" cy="42079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67081" y="5365970"/>
            <a:ext cx="33608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BNS </a:t>
            </a:r>
            <a:r>
              <a:rPr lang="en-US" i="1" dirty="0" smtClean="0">
                <a:solidFill>
                  <a:schemeClr val="tx2"/>
                </a:solidFill>
              </a:rPr>
              <a:t>R</a:t>
            </a:r>
            <a:r>
              <a:rPr lang="en-US" dirty="0" smtClean="0">
                <a:solidFill>
                  <a:schemeClr val="tx2"/>
                </a:solidFill>
              </a:rPr>
              <a:t> &lt; 800 </a:t>
            </a:r>
            <a:r>
              <a:rPr lang="en-US" dirty="0" err="1" smtClean="0">
                <a:solidFill>
                  <a:schemeClr val="tx2"/>
                </a:solidFill>
              </a:rPr>
              <a:t>Mpc</a:t>
            </a:r>
            <a:endParaRPr lang="en-US" dirty="0" smtClean="0">
              <a:solidFill>
                <a:schemeClr val="tx2"/>
              </a:solidFill>
            </a:endParaRPr>
          </a:p>
          <a:p>
            <a:pPr algn="ctr"/>
            <a:r>
              <a:rPr lang="en-US" dirty="0" smtClean="0">
                <a:solidFill>
                  <a:schemeClr val="tx2"/>
                </a:solidFill>
              </a:rPr>
              <a:t>BBH </a:t>
            </a:r>
            <a:r>
              <a:rPr lang="en-US" i="1" dirty="0" smtClean="0">
                <a:solidFill>
                  <a:schemeClr val="tx2"/>
                </a:solidFill>
              </a:rPr>
              <a:t>z</a:t>
            </a:r>
            <a:r>
              <a:rPr lang="en-US" dirty="0" smtClean="0">
                <a:solidFill>
                  <a:schemeClr val="tx2"/>
                </a:solidFill>
              </a:rPr>
              <a:t> &lt; 5 (@10 M</a:t>
            </a:r>
            <a:r>
              <a:rPr lang="en-US" baseline="-25000" dirty="0" smtClean="0">
                <a:solidFill>
                  <a:schemeClr val="tx2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dirty="0" smtClean="0">
                <a:solidFill>
                  <a:schemeClr val="tx2"/>
                </a:solidFill>
              </a:rPr>
              <a:t>)</a:t>
            </a:r>
          </a:p>
          <a:p>
            <a:pPr algn="ctr"/>
            <a:r>
              <a:rPr lang="en-US" dirty="0" smtClean="0">
                <a:solidFill>
                  <a:schemeClr val="tx2"/>
                </a:solidFill>
              </a:rPr>
              <a:t>Cost ~10</a:t>
            </a:r>
            <a:r>
              <a:rPr lang="en-US" baseline="30000" dirty="0" smtClean="0">
                <a:solidFill>
                  <a:schemeClr val="tx2"/>
                </a:solidFill>
              </a:rPr>
              <a:t>8</a:t>
            </a:r>
            <a:r>
              <a:rPr lang="en-US" dirty="0" smtClean="0">
                <a:solidFill>
                  <a:schemeClr val="tx2"/>
                </a:solidFill>
              </a:rPr>
              <a:t> M$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rot="297461">
            <a:off x="5861450" y="3335751"/>
            <a:ext cx="151453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kern="1200" dirty="0" err="1" smtClean="0">
                <a:ln w="12700">
                  <a:solidFill>
                    <a:srgbClr val="7C9BA5">
                      <a:alpha val="50000"/>
                    </a:srgbClr>
                  </a:solidFill>
                  <a:prstDash val="solid"/>
                </a:ln>
                <a:solidFill>
                  <a:srgbClr val="7C9BA5">
                    <a:lumMod val="75000"/>
                    <a:alpha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  <a:ea typeface="+mn-ea"/>
                <a:cs typeface="+mn-cs"/>
              </a:rPr>
              <a:t>aLIGO</a:t>
            </a:r>
            <a:r>
              <a:rPr lang="en-US" sz="2000" b="1" kern="1200" dirty="0" smtClean="0">
                <a:ln w="12700">
                  <a:solidFill>
                    <a:srgbClr val="7C9BA5">
                      <a:alpha val="50000"/>
                    </a:srgbClr>
                  </a:solidFill>
                  <a:prstDash val="solid"/>
                </a:ln>
                <a:solidFill>
                  <a:srgbClr val="7C9BA5">
                    <a:lumMod val="75000"/>
                    <a:alpha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  <a:ea typeface="+mn-ea"/>
                <a:cs typeface="+mn-cs"/>
              </a:rPr>
              <a:t> </a:t>
            </a:r>
            <a:endParaRPr lang="en-US" sz="2000" b="1" kern="1200" dirty="0">
              <a:ln w="12700">
                <a:solidFill>
                  <a:srgbClr val="7C9BA5">
                    <a:alpha val="50000"/>
                  </a:srgbClr>
                </a:solidFill>
                <a:prstDash val="solid"/>
              </a:ln>
              <a:solidFill>
                <a:srgbClr val="7C9BA5">
                  <a:lumMod val="75000"/>
                  <a:alpha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ndara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 rot="297461">
            <a:off x="5573584" y="3865250"/>
            <a:ext cx="151453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kern="1200" dirty="0" smtClean="0">
                <a:ln w="12700">
                  <a:solidFill>
                    <a:srgbClr val="7C9BA5">
                      <a:alpha val="50000"/>
                    </a:srgbClr>
                  </a:solidFill>
                  <a:prstDash val="solid"/>
                </a:ln>
                <a:solidFill>
                  <a:srgbClr val="7C9BA5">
                    <a:lumMod val="75000"/>
                    <a:alpha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  <a:ea typeface="+mn-ea"/>
                <a:cs typeface="+mn-cs"/>
              </a:rPr>
              <a:t>Voyager </a:t>
            </a:r>
            <a:endParaRPr lang="en-US" sz="2000" b="1" kern="1200" dirty="0">
              <a:ln w="12700">
                <a:solidFill>
                  <a:srgbClr val="7C9BA5">
                    <a:alpha val="50000"/>
                  </a:srgbClr>
                </a:solidFill>
                <a:prstDash val="solid"/>
              </a:ln>
              <a:solidFill>
                <a:srgbClr val="7C9BA5">
                  <a:lumMod val="75000"/>
                  <a:alpha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ndara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93248338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-170920" y="1351503"/>
            <a:ext cx="9540876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sz="2400" b="1" dirty="0" smtClean="0">
                <a:solidFill>
                  <a:srgbClr val="0070C0"/>
                </a:solidFill>
                <a:ea typeface="+mj-ea"/>
                <a:cs typeface="+mj-cs"/>
              </a:rPr>
              <a:t/>
            </a:r>
            <a:br>
              <a:rPr lang="en-GB" altLang="en-US" sz="2400" b="1" dirty="0" smtClean="0">
                <a:solidFill>
                  <a:srgbClr val="0070C0"/>
                </a:solidFill>
                <a:ea typeface="+mj-ea"/>
                <a:cs typeface="+mj-cs"/>
              </a:rPr>
            </a:br>
            <a:r>
              <a:rPr lang="en-GB" altLang="en-US" sz="3200" b="1" dirty="0" smtClean="0">
                <a:solidFill>
                  <a:srgbClr val="0070C0"/>
                </a:solidFill>
              </a:rPr>
              <a:t>How to Get From Here to There?</a:t>
            </a:r>
            <a:br>
              <a:rPr lang="en-GB" altLang="en-US" sz="3200" b="1" dirty="0" smtClean="0">
                <a:solidFill>
                  <a:srgbClr val="0070C0"/>
                </a:solidFill>
              </a:rPr>
            </a:br>
            <a:r>
              <a:rPr lang="en-GB" altLang="en-US" sz="2400" b="1" dirty="0" smtClean="0">
                <a:solidFill>
                  <a:srgbClr val="0070C0"/>
                </a:solidFill>
              </a:rPr>
              <a:t/>
            </a:r>
            <a:br>
              <a:rPr lang="en-GB" altLang="en-US" sz="2400" b="1" dirty="0" smtClean="0">
                <a:solidFill>
                  <a:srgbClr val="0070C0"/>
                </a:solidFill>
              </a:rPr>
            </a:br>
            <a:r>
              <a:rPr lang="en-GB" altLang="en-US" sz="2400" b="1" dirty="0" smtClean="0">
                <a:solidFill>
                  <a:srgbClr val="0070C0"/>
                </a:solidFill>
                <a:ea typeface="+mj-ea"/>
                <a:cs typeface="+mj-cs"/>
              </a:rPr>
              <a:t>GWIC </a:t>
            </a:r>
            <a:r>
              <a:rPr lang="en-GB" altLang="en-US" sz="2400" b="1" dirty="0">
                <a:solidFill>
                  <a:srgbClr val="0070C0"/>
                </a:solidFill>
                <a:ea typeface="+mj-ea"/>
                <a:cs typeface="+mj-cs"/>
              </a:rPr>
              <a:t>(Gravitational Wave International Committee</a:t>
            </a:r>
            <a:r>
              <a:rPr lang="en-GB" altLang="en-US" sz="2400" b="1" dirty="0" smtClean="0">
                <a:solidFill>
                  <a:srgbClr val="0070C0"/>
                </a:solidFill>
                <a:ea typeface="+mj-ea"/>
                <a:cs typeface="+mj-cs"/>
              </a:rPr>
              <a:t>)</a:t>
            </a:r>
            <a:endParaRPr lang="en-GB" altLang="en-US" sz="2400" b="1" dirty="0">
              <a:solidFill>
                <a:srgbClr val="0070C0"/>
              </a:solidFill>
              <a:ea typeface="+mj-ea"/>
              <a:cs typeface="+mj-cs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816" y="2570175"/>
            <a:ext cx="8335963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GB" altLang="en-US" sz="2000" b="1" i="1" dirty="0" smtClean="0">
                <a:solidFill>
                  <a:srgbClr val="000000"/>
                </a:solidFill>
                <a:ea typeface="+mn-ea"/>
                <a:cs typeface="+mn-cs"/>
              </a:rPr>
              <a:t>     </a:t>
            </a:r>
            <a:r>
              <a:rPr lang="en-GB" altLang="en-US" sz="1800" b="1" i="1" dirty="0" smtClean="0">
                <a:solidFill>
                  <a:srgbClr val="000000"/>
                </a:solidFill>
                <a:ea typeface="+mn-ea"/>
                <a:cs typeface="+mn-cs"/>
              </a:rPr>
              <a:t>Body formed in 1997 to facilitate international collaboration and cooperation in the construction, operation and use of the major gravitational wave detection facilities world-wide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GB" altLang="en-US" sz="1800" b="1" i="1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>
              <a:defRPr/>
            </a:pPr>
            <a:r>
              <a:rPr lang="en-GB" altLang="en-US" sz="1800" dirty="0" smtClean="0">
                <a:solidFill>
                  <a:srgbClr val="000000"/>
                </a:solidFill>
                <a:ea typeface="+mn-ea"/>
                <a:cs typeface="+mn-cs"/>
              </a:rPr>
              <a:t>Affiliated with the International Union of Pure and Applied Physics</a:t>
            </a:r>
          </a:p>
          <a:p>
            <a:pPr lvl="1">
              <a:defRPr/>
            </a:pPr>
            <a:r>
              <a:rPr lang="en-GB" altLang="en-US" sz="1800" dirty="0" smtClean="0">
                <a:solidFill>
                  <a:srgbClr val="000000"/>
                </a:solidFill>
              </a:rPr>
              <a:t>From 1999 until 2011, GWIC was recognized as a subpanel of </a:t>
            </a:r>
            <a:r>
              <a:rPr lang="en-GB" altLang="en-US" sz="1800" dirty="0" err="1" smtClean="0">
                <a:solidFill>
                  <a:srgbClr val="000000"/>
                </a:solidFill>
              </a:rPr>
              <a:t>PaNAGIC</a:t>
            </a:r>
            <a:r>
              <a:rPr lang="en-GB" altLang="en-US" sz="1800" dirty="0" smtClean="0">
                <a:solidFill>
                  <a:srgbClr val="000000"/>
                </a:solidFill>
              </a:rPr>
              <a:t> (IUPAP WG.4). </a:t>
            </a:r>
          </a:p>
          <a:p>
            <a:pPr lvl="1">
              <a:defRPr/>
            </a:pPr>
            <a:r>
              <a:rPr lang="en-GB" altLang="en-US" sz="1800" dirty="0" smtClean="0">
                <a:solidFill>
                  <a:srgbClr val="000000"/>
                </a:solidFill>
              </a:rPr>
              <a:t>In 2011, GWIC was accepted by IUPAP as a separate Working Group (WG.11).</a:t>
            </a:r>
          </a:p>
          <a:p>
            <a:pPr lvl="1">
              <a:defRPr/>
            </a:pPr>
            <a:endParaRPr lang="en-GB" altLang="en-US" sz="1800" b="1" i="1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GB" altLang="en-US" sz="1800" dirty="0" smtClean="0">
                <a:solidFill>
                  <a:srgbClr val="000000"/>
                </a:solidFill>
                <a:ea typeface="+mn-ea"/>
                <a:cs typeface="+mn-cs"/>
              </a:rPr>
              <a:t>Links to the: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GB" altLang="en-US" sz="1800" dirty="0" smtClean="0">
                <a:solidFill>
                  <a:srgbClr val="000000"/>
                </a:solidFill>
                <a:ea typeface="+mn-ea"/>
                <a:cs typeface="+mn-cs"/>
              </a:rPr>
              <a:t> International Astronomical Union (IAU)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GB" altLang="en-US" sz="1800" dirty="0" smtClean="0">
                <a:solidFill>
                  <a:srgbClr val="000000"/>
                </a:solidFill>
                <a:ea typeface="+mn-ea"/>
                <a:cs typeface="+mn-cs"/>
              </a:rPr>
              <a:t> International Society for General Relativity and Gravitation (ISGRG)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90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7069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>
          <a:xfrm>
            <a:off x="-110603" y="1120257"/>
            <a:ext cx="8229600" cy="466725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sz="2800" b="1" dirty="0">
                <a:solidFill>
                  <a:srgbClr val="0070C0"/>
                </a:solidFill>
                <a:ea typeface="+mj-ea"/>
                <a:cs typeface="+mj-cs"/>
              </a:rPr>
              <a:t>Who is GWIC?</a:t>
            </a:r>
          </a:p>
        </p:txBody>
      </p:sp>
      <p:sp>
        <p:nvSpPr>
          <p:cNvPr id="409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03200" y="2443163"/>
            <a:ext cx="4652963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altLang="en-US" sz="1400" b="1" dirty="0" smtClean="0">
                <a:solidFill>
                  <a:srgbClr val="000000"/>
                </a:solidFill>
                <a:ea typeface="+mn-ea"/>
                <a:cs typeface="+mn-cs"/>
              </a:rPr>
              <a:t>ACIGA   Bram </a:t>
            </a:r>
            <a:r>
              <a:rPr lang="en-GB" altLang="en-US" sz="1400" b="1" dirty="0" err="1" smtClean="0">
                <a:solidFill>
                  <a:srgbClr val="000000"/>
                </a:solidFill>
                <a:ea typeface="+mn-ea"/>
                <a:cs typeface="+mn-cs"/>
              </a:rPr>
              <a:t>Slagmolen</a:t>
            </a:r>
            <a:endParaRPr lang="en-GB" altLang="en-US" sz="1400" b="1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altLang="en-US" sz="1400" b="1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eaLnBrk="1" hangingPunct="1">
              <a:lnSpc>
                <a:spcPct val="80000"/>
              </a:lnSpc>
              <a:buNone/>
              <a:defRPr/>
            </a:pPr>
            <a:r>
              <a:rPr lang="en-GB" altLang="en-US" sz="1400" b="1" dirty="0" smtClean="0">
                <a:solidFill>
                  <a:srgbClr val="000000"/>
                </a:solidFill>
                <a:ea typeface="+mn-ea"/>
                <a:cs typeface="+mn-cs"/>
              </a:rPr>
              <a:t>AURIGA </a:t>
            </a:r>
            <a:r>
              <a:rPr lang="en-GB" altLang="en-US" sz="1400" b="1" dirty="0">
                <a:solidFill>
                  <a:srgbClr val="000000"/>
                </a:solidFill>
              </a:rPr>
              <a:t>(</a:t>
            </a:r>
            <a:r>
              <a:rPr lang="en-GB" altLang="en-US" sz="1400" b="1" dirty="0" smtClean="0">
                <a:solidFill>
                  <a:srgbClr val="000000"/>
                </a:solidFill>
              </a:rPr>
              <a:t>retiring in 2017) </a:t>
            </a:r>
            <a:r>
              <a:rPr lang="en-GB" altLang="en-US" sz="1400" b="1" dirty="0" smtClean="0">
                <a:solidFill>
                  <a:srgbClr val="000000"/>
                </a:solidFill>
                <a:ea typeface="+mn-ea"/>
                <a:cs typeface="+mn-cs"/>
              </a:rPr>
              <a:t>Massimo </a:t>
            </a:r>
            <a:r>
              <a:rPr lang="en-GB" altLang="en-US" sz="1400" b="1" dirty="0" err="1" smtClean="0">
                <a:solidFill>
                  <a:srgbClr val="000000"/>
                </a:solidFill>
                <a:ea typeface="+mn-ea"/>
                <a:cs typeface="+mn-cs"/>
              </a:rPr>
              <a:t>Cerdonio</a:t>
            </a:r>
            <a:endParaRPr lang="en-GB" altLang="en-US" sz="1400" b="1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altLang="en-US" sz="1400" b="1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altLang="en-US" sz="1400" b="1" dirty="0" smtClean="0">
                <a:solidFill>
                  <a:srgbClr val="000000"/>
                </a:solidFill>
                <a:ea typeface="+mn-ea"/>
                <a:cs typeface="+mn-cs"/>
              </a:rPr>
              <a:t>Einstein Telescope Michele </a:t>
            </a:r>
            <a:r>
              <a:rPr lang="en-GB" altLang="en-US" sz="1400" b="1" dirty="0" err="1" smtClean="0">
                <a:solidFill>
                  <a:srgbClr val="000000"/>
                </a:solidFill>
                <a:ea typeface="+mn-ea"/>
                <a:cs typeface="+mn-cs"/>
              </a:rPr>
              <a:t>Punturo</a:t>
            </a:r>
            <a:endParaRPr lang="en-GB" altLang="en-US" sz="1400" b="1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altLang="en-US" sz="1400" b="1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altLang="en-US" sz="1400" b="1" dirty="0" smtClean="0">
                <a:solidFill>
                  <a:srgbClr val="000000"/>
                </a:solidFill>
                <a:ea typeface="+mn-ea"/>
                <a:cs typeface="+mn-cs"/>
              </a:rPr>
              <a:t>European Pulsar Timing Array Michael Kramer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altLang="en-US" sz="1400" b="1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altLang="en-US" sz="1400" b="1" dirty="0" smtClean="0">
                <a:solidFill>
                  <a:srgbClr val="000000"/>
                </a:solidFill>
                <a:ea typeface="+mn-ea"/>
                <a:cs typeface="+mn-cs"/>
              </a:rPr>
              <a:t>GEO 600    </a:t>
            </a:r>
            <a:r>
              <a:rPr lang="en-GB" altLang="en-US" sz="1400" b="1" dirty="0" err="1" smtClean="0">
                <a:solidFill>
                  <a:srgbClr val="000000"/>
                </a:solidFill>
                <a:ea typeface="+mn-ea"/>
                <a:cs typeface="+mn-cs"/>
              </a:rPr>
              <a:t>Karsten</a:t>
            </a:r>
            <a:r>
              <a:rPr lang="en-GB" altLang="en-US" sz="1400" b="1" dirty="0" smtClean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GB" altLang="en-US" sz="1400" b="1" dirty="0" err="1" smtClean="0">
                <a:solidFill>
                  <a:srgbClr val="000000"/>
                </a:solidFill>
                <a:ea typeface="+mn-ea"/>
                <a:cs typeface="+mn-cs"/>
              </a:rPr>
              <a:t>Danzmann</a:t>
            </a:r>
            <a:r>
              <a:rPr lang="en-GB" altLang="en-US" sz="1400" b="1" dirty="0" smtClean="0">
                <a:solidFill>
                  <a:srgbClr val="000000"/>
                </a:solidFill>
                <a:ea typeface="+mn-ea"/>
                <a:cs typeface="+mn-cs"/>
              </a:rPr>
              <a:t>, </a:t>
            </a:r>
            <a:r>
              <a:rPr lang="en-GB" altLang="en-US" sz="1400" b="1" i="1" dirty="0" smtClean="0">
                <a:solidFill>
                  <a:srgbClr val="000000"/>
                </a:solidFill>
                <a:ea typeface="+mn-ea"/>
                <a:cs typeface="+mn-cs"/>
              </a:rPr>
              <a:t>Sheila Rowan (Chair)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altLang="en-US" sz="1400" b="1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altLang="en-US" sz="1400" b="1" dirty="0" err="1" smtClean="0">
                <a:solidFill>
                  <a:srgbClr val="000000"/>
                </a:solidFill>
                <a:ea typeface="+mn-ea"/>
                <a:cs typeface="+mn-cs"/>
              </a:rPr>
              <a:t>IndIGO</a:t>
            </a:r>
            <a:r>
              <a:rPr lang="en-GB" altLang="en-US" sz="1400" b="1" dirty="0" smtClean="0">
                <a:solidFill>
                  <a:srgbClr val="000000"/>
                </a:solidFill>
                <a:ea typeface="+mn-ea"/>
                <a:cs typeface="+mn-cs"/>
              </a:rPr>
              <a:t>    </a:t>
            </a:r>
            <a:r>
              <a:rPr lang="en-GB" altLang="en-US" sz="1400" b="1" dirty="0" err="1" smtClean="0">
                <a:solidFill>
                  <a:srgbClr val="000000"/>
                </a:solidFill>
                <a:ea typeface="+mn-ea"/>
                <a:cs typeface="+mn-cs"/>
              </a:rPr>
              <a:t>Bala</a:t>
            </a:r>
            <a:r>
              <a:rPr lang="en-GB" altLang="en-US" sz="1400" b="1" dirty="0" smtClean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GB" altLang="en-US" sz="1400" b="1" dirty="0" err="1" smtClean="0">
                <a:solidFill>
                  <a:srgbClr val="000000"/>
                </a:solidFill>
                <a:ea typeface="+mn-ea"/>
                <a:cs typeface="+mn-cs"/>
              </a:rPr>
              <a:t>Iyer</a:t>
            </a:r>
            <a:endParaRPr lang="en-GB" altLang="en-US" sz="1400" b="1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altLang="en-US" sz="1400" b="1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altLang="en-US" sz="1400" b="1" dirty="0" smtClean="0">
                <a:solidFill>
                  <a:srgbClr val="000000"/>
                </a:solidFill>
                <a:ea typeface="+mn-ea"/>
                <a:cs typeface="+mn-cs"/>
              </a:rPr>
              <a:t>KAGRA Yoshio Saito, </a:t>
            </a:r>
            <a:r>
              <a:rPr lang="en-GB" altLang="en-US" sz="1400" b="1" dirty="0" err="1" smtClean="0">
                <a:solidFill>
                  <a:srgbClr val="000000"/>
                </a:solidFill>
                <a:ea typeface="+mn-ea"/>
                <a:cs typeface="+mn-cs"/>
              </a:rPr>
              <a:t>Takaaki</a:t>
            </a:r>
            <a:r>
              <a:rPr lang="en-GB" altLang="en-US" sz="1400" b="1" dirty="0" smtClean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GB" altLang="en-US" sz="1400" b="1" dirty="0" err="1" smtClean="0">
                <a:solidFill>
                  <a:srgbClr val="000000"/>
                </a:solidFill>
                <a:ea typeface="+mn-ea"/>
                <a:cs typeface="+mn-cs"/>
              </a:rPr>
              <a:t>Kajita</a:t>
            </a:r>
            <a:endParaRPr lang="en-GB" altLang="en-US" sz="1400" b="1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altLang="en-US" sz="1400" b="1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altLang="en-US" sz="1400" b="1" dirty="0" smtClean="0">
                <a:solidFill>
                  <a:srgbClr val="000000"/>
                </a:solidFill>
                <a:ea typeface="+mn-ea"/>
                <a:cs typeface="+mn-cs"/>
              </a:rPr>
              <a:t>LIGO  Dave Reitze, David Shoemaker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altLang="en-US" sz="1400" b="1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altLang="en-US" sz="1400" b="1" dirty="0" smtClean="0">
                <a:solidFill>
                  <a:srgbClr val="000000"/>
                </a:solidFill>
                <a:ea typeface="+mn-ea"/>
                <a:cs typeface="+mn-cs"/>
              </a:rPr>
              <a:t>LISA   Neil Cornish, Bernard </a:t>
            </a:r>
            <a:r>
              <a:rPr lang="en-GB" altLang="en-US" sz="1400" b="1" dirty="0" err="1" smtClean="0">
                <a:solidFill>
                  <a:srgbClr val="000000"/>
                </a:solidFill>
                <a:ea typeface="+mn-ea"/>
                <a:cs typeface="+mn-cs"/>
              </a:rPr>
              <a:t>Schutz</a:t>
            </a:r>
            <a:r>
              <a:rPr lang="en-GB" altLang="en-US" sz="1400" b="1" dirty="0" smtClean="0">
                <a:solidFill>
                  <a:srgbClr val="000000"/>
                </a:solidFill>
                <a:ea typeface="+mn-ea"/>
                <a:cs typeface="+mn-cs"/>
              </a:rPr>
              <a:t>,    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altLang="en-US" sz="1400" b="1" dirty="0" smtClean="0">
                <a:solidFill>
                  <a:srgbClr val="000000"/>
                </a:solidFill>
                <a:ea typeface="+mn-ea"/>
                <a:cs typeface="+mn-cs"/>
              </a:rPr>
              <a:t>Ira Thorpe, Stefano Vitale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altLang="en-US" sz="1400" b="1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altLang="en-US" sz="1000" b="1" dirty="0" smtClean="0">
                <a:solidFill>
                  <a:srgbClr val="000000"/>
                </a:solidFill>
                <a:ea typeface="+mn-ea"/>
                <a:cs typeface="+mn-cs"/>
              </a:rPr>
              <a:t>*no CMB community membership</a:t>
            </a:r>
          </a:p>
        </p:txBody>
      </p:sp>
      <p:sp>
        <p:nvSpPr>
          <p:cNvPr id="410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781550" y="2433638"/>
            <a:ext cx="4027488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altLang="en-US" sz="1400" b="1" dirty="0" err="1" smtClean="0">
                <a:solidFill>
                  <a:srgbClr val="000000"/>
                </a:solidFill>
                <a:ea typeface="+mn-ea"/>
                <a:cs typeface="+mn-cs"/>
              </a:rPr>
              <a:t>NANOGrav</a:t>
            </a:r>
            <a:r>
              <a:rPr lang="en-GB" altLang="en-US" sz="1400" b="1" dirty="0" smtClean="0">
                <a:solidFill>
                  <a:srgbClr val="000000"/>
                </a:solidFill>
                <a:ea typeface="+mn-ea"/>
                <a:cs typeface="+mn-cs"/>
              </a:rPr>
              <a:t>  Xavier Siemens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altLang="en-US" sz="1400" b="1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altLang="en-US" sz="1400" b="1" dirty="0" smtClean="0">
                <a:solidFill>
                  <a:srgbClr val="000000"/>
                </a:solidFill>
                <a:ea typeface="+mn-ea"/>
                <a:cs typeface="+mn-cs"/>
              </a:rPr>
              <a:t>NAUTILUS (retiring in 2017)   Eugenio </a:t>
            </a:r>
            <a:r>
              <a:rPr lang="en-GB" altLang="en-US" sz="1400" b="1" dirty="0" err="1" smtClean="0">
                <a:solidFill>
                  <a:srgbClr val="000000"/>
                </a:solidFill>
                <a:ea typeface="+mn-ea"/>
                <a:cs typeface="+mn-cs"/>
              </a:rPr>
              <a:t>Coccia</a:t>
            </a:r>
            <a:endParaRPr lang="en-GB" altLang="en-US" sz="1400" b="1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altLang="en-US" sz="1400" b="1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altLang="en-US" sz="1400" b="1" dirty="0" err="1" smtClean="0">
                <a:solidFill>
                  <a:srgbClr val="000000"/>
                </a:solidFill>
                <a:ea typeface="+mn-ea"/>
                <a:cs typeface="+mn-cs"/>
              </a:rPr>
              <a:t>Parkes</a:t>
            </a:r>
            <a:r>
              <a:rPr lang="en-GB" altLang="en-US" sz="1400" b="1" dirty="0" smtClean="0">
                <a:solidFill>
                  <a:srgbClr val="000000"/>
                </a:solidFill>
                <a:ea typeface="+mn-ea"/>
                <a:cs typeface="+mn-cs"/>
              </a:rPr>
              <a:t> Pulsar Timing Array George Hobbs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altLang="en-US" sz="1400" b="1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altLang="en-US" sz="1400" b="1" dirty="0" smtClean="0">
                <a:solidFill>
                  <a:srgbClr val="000000"/>
                </a:solidFill>
                <a:ea typeface="+mn-ea"/>
                <a:cs typeface="+mn-cs"/>
              </a:rPr>
              <a:t>Spherical Acoustic detectors </a:t>
            </a:r>
            <a:r>
              <a:rPr lang="en-GB" altLang="en-US" sz="1400" b="1" dirty="0" err="1" smtClean="0">
                <a:solidFill>
                  <a:srgbClr val="000000"/>
                </a:solidFill>
                <a:ea typeface="+mn-ea"/>
                <a:cs typeface="+mn-cs"/>
              </a:rPr>
              <a:t>Odylio</a:t>
            </a:r>
            <a:r>
              <a:rPr lang="en-GB" altLang="en-US" sz="1400" b="1" dirty="0" smtClean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GB" altLang="en-US" sz="1400" b="1" dirty="0" err="1" smtClean="0">
                <a:solidFill>
                  <a:srgbClr val="000000"/>
                </a:solidFill>
                <a:ea typeface="+mn-ea"/>
                <a:cs typeface="+mn-cs"/>
              </a:rPr>
              <a:t>Aguiar</a:t>
            </a:r>
            <a:endParaRPr lang="en-GB" altLang="en-US" sz="1400" b="1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altLang="en-US" sz="1400" b="1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altLang="en-US" sz="1400" b="1" dirty="0" smtClean="0">
                <a:solidFill>
                  <a:srgbClr val="000000"/>
                </a:solidFill>
                <a:ea typeface="+mn-ea"/>
                <a:cs typeface="+mn-cs"/>
              </a:rPr>
              <a:t>Theory Community Clifford Will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altLang="en-US" sz="1400" b="1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altLang="en-US" sz="1400" b="1" dirty="0" smtClean="0">
                <a:solidFill>
                  <a:srgbClr val="000000"/>
                </a:solidFill>
                <a:ea typeface="+mn-ea"/>
                <a:cs typeface="+mn-cs"/>
              </a:rPr>
              <a:t>Virgo Jo Van den Brand, </a:t>
            </a:r>
            <a:r>
              <a:rPr lang="en-GB" altLang="en-US" sz="1400" b="1" dirty="0" err="1" smtClean="0">
                <a:solidFill>
                  <a:srgbClr val="000000"/>
                </a:solidFill>
                <a:ea typeface="+mn-ea"/>
                <a:cs typeface="+mn-cs"/>
              </a:rPr>
              <a:t>Fulvio</a:t>
            </a:r>
            <a:r>
              <a:rPr lang="en-GB" altLang="en-US" sz="1400" b="1" dirty="0" smtClean="0">
                <a:solidFill>
                  <a:srgbClr val="000000"/>
                </a:solidFill>
                <a:ea typeface="+mn-ea"/>
                <a:cs typeface="+mn-cs"/>
              </a:rPr>
              <a:t> Ricci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altLang="en-US" sz="1400" b="1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altLang="en-US" sz="1400" b="1" dirty="0" smtClean="0">
                <a:solidFill>
                  <a:srgbClr val="000000"/>
                </a:solidFill>
                <a:ea typeface="+mn-ea"/>
                <a:cs typeface="+mn-cs"/>
              </a:rPr>
              <a:t>IUPAP AC2 (ISGRG) Beverly Berger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altLang="en-US" sz="1400" b="1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altLang="en-US" sz="1400" b="1" dirty="0" smtClean="0">
                <a:solidFill>
                  <a:srgbClr val="000000"/>
                </a:solidFill>
                <a:ea typeface="+mn-ea"/>
                <a:cs typeface="+mn-cs"/>
              </a:rPr>
              <a:t>IAU D1 </a:t>
            </a:r>
            <a:r>
              <a:rPr lang="en-GB" altLang="en-US" sz="1400" b="1" dirty="0" err="1" smtClean="0">
                <a:solidFill>
                  <a:srgbClr val="000000"/>
                </a:solidFill>
                <a:ea typeface="+mn-ea"/>
                <a:cs typeface="+mn-cs"/>
              </a:rPr>
              <a:t>Marica</a:t>
            </a:r>
            <a:r>
              <a:rPr lang="en-GB" altLang="en-US" sz="1400" b="1" dirty="0" smtClean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GB" altLang="en-US" sz="1400" b="1" dirty="0" err="1" smtClean="0">
                <a:solidFill>
                  <a:srgbClr val="000000"/>
                </a:solidFill>
                <a:ea typeface="+mn-ea"/>
                <a:cs typeface="+mn-cs"/>
              </a:rPr>
              <a:t>Branchesi</a:t>
            </a:r>
            <a:endParaRPr lang="en-GB" altLang="en-US" sz="1400" b="1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altLang="en-US" sz="1400" b="1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altLang="en-US" sz="1400" b="1" dirty="0" smtClean="0">
                <a:solidFill>
                  <a:srgbClr val="000000"/>
                </a:solidFill>
                <a:ea typeface="+mn-ea"/>
                <a:cs typeface="+mn-cs"/>
              </a:rPr>
              <a:t>Executive secretary : David Shoemaker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altLang="en-US" sz="1400" b="1" dirty="0" smtClean="0">
                <a:solidFill>
                  <a:srgbClr val="000000"/>
                </a:solidFill>
                <a:ea typeface="+mn-ea"/>
                <a:cs typeface="+mn-cs"/>
              </a:rPr>
              <a:t>Co- secretary: Stan Whitcomb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altLang="en-US" sz="1400" b="1" dirty="0" smtClean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7412" name="TextBox 1"/>
          <p:cNvSpPr txBox="1">
            <a:spLocks noChangeArrowheads="1"/>
          </p:cNvSpPr>
          <p:nvPr/>
        </p:nvSpPr>
        <p:spPr bwMode="auto">
          <a:xfrm>
            <a:off x="92075" y="1524000"/>
            <a:ext cx="892016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 b="0" dirty="0">
                <a:solidFill>
                  <a:srgbClr val="000000"/>
                </a:solidFill>
              </a:rPr>
              <a:t>The membership of GWIC represents all of the world’s active gravitational wave projects*, as well as other relevant communities, covering gravitational wave frequencies from </a:t>
            </a:r>
            <a:r>
              <a:rPr lang="en-GB" sz="1600" b="0" dirty="0" err="1">
                <a:solidFill>
                  <a:srgbClr val="000000"/>
                </a:solidFill>
              </a:rPr>
              <a:t>nanohertz</a:t>
            </a:r>
            <a:r>
              <a:rPr lang="en-GB" sz="1600" b="0" dirty="0">
                <a:solidFill>
                  <a:srgbClr val="000000"/>
                </a:solidFill>
              </a:rPr>
              <a:t> to kilohertz. Each project has either </a:t>
            </a:r>
            <a:r>
              <a:rPr lang="en-GB" sz="1600" b="0" dirty="0" smtClean="0">
                <a:solidFill>
                  <a:srgbClr val="000000"/>
                </a:solidFill>
              </a:rPr>
              <a:t>one, two, or four </a:t>
            </a:r>
            <a:r>
              <a:rPr lang="en-GB" sz="1600" b="0" dirty="0">
                <a:solidFill>
                  <a:srgbClr val="000000"/>
                </a:solidFill>
              </a:rPr>
              <a:t>members on GWIC depending on size.</a:t>
            </a:r>
          </a:p>
          <a:p>
            <a:pPr eaLnBrk="1" hangingPunct="1"/>
            <a:endParaRPr lang="en-GB" sz="1600" b="0" dirty="0">
              <a:solidFill>
                <a:srgbClr val="000000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90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2377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0" y="0"/>
            <a:ext cx="9220200" cy="5715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560763" y="6400800"/>
            <a:ext cx="1905000" cy="457200"/>
          </a:xfrm>
          <a:prstGeom prst="rect">
            <a:avLst/>
          </a:prstGeom>
        </p:spPr>
        <p:txBody>
          <a:bodyPr/>
          <a:lstStyle/>
          <a:p>
            <a:fld id="{BC290627-2641-D545-B7DC-1C11A5781944}" type="slidenum">
              <a:rPr lang="en-US" b="0" smtClean="0"/>
              <a:pPr/>
              <a:t>17</a:t>
            </a:fld>
            <a:endParaRPr lang="en-US" b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9165"/>
            <a:ext cx="9144000" cy="8809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7365"/>
            <a:ext cx="9220200" cy="27583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3940565"/>
            <a:ext cx="2870200" cy="4028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4291390"/>
            <a:ext cx="4303722" cy="1460500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9692" y="4468307"/>
            <a:ext cx="4289230" cy="1701800"/>
          </a:xfrm>
          <a:prstGeom prst="rect">
            <a:avLst/>
          </a:prstGeom>
          <a:ln w="19050" cmpd="sng">
            <a:solidFill>
              <a:srgbClr val="114FFB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631151" y="6238481"/>
            <a:ext cx="55726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>
                <a:hlinkClick r:id="rId7"/>
              </a:rPr>
              <a:t>https://gwic.ligo.org/roadmap/</a:t>
            </a:r>
            <a:r>
              <a:rPr lang="en-US" b="0" dirty="0" smtClean="0">
                <a:hlinkClick r:id="rId7"/>
              </a:rPr>
              <a:t>Roadmap_110726_WEB.pdf</a:t>
            </a:r>
            <a:endParaRPr lang="en-US" b="0" dirty="0" smtClean="0"/>
          </a:p>
        </p:txBody>
      </p:sp>
    </p:spTree>
    <p:extLst>
      <p:ext uri="{BB962C8B-B14F-4D97-AF65-F5344CB8AC3E}">
        <p14:creationId xmlns:p14="http://schemas.microsoft.com/office/powerpoint/2010/main" val="2881238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285234" y="1597292"/>
            <a:ext cx="8229600" cy="422275"/>
          </a:xfrm>
        </p:spPr>
        <p:txBody>
          <a:bodyPr/>
          <a:lstStyle/>
          <a:p>
            <a:pPr eaLnBrk="1" hangingPunct="1">
              <a:defRPr/>
            </a:pPr>
            <a:r>
              <a:rPr lang="en-GB" sz="2800" b="1" dirty="0">
                <a:solidFill>
                  <a:srgbClr val="0070C0"/>
                </a:solidFill>
              </a:rPr>
              <a:t>GWIC’s role in coordinating 3G detector development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63250"/>
            <a:ext cx="8229600" cy="4525963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b="1" i="1" dirty="0">
                <a:solidFill>
                  <a:srgbClr val="000000"/>
                </a:solidFill>
                <a:latin typeface="Arial" charset="0"/>
                <a:cs typeface="+mn-cs"/>
              </a:rPr>
              <a:t>GWIC Subcommittee on Third Generation Ground-based Detectors</a:t>
            </a:r>
            <a:endParaRPr lang="en-GB" i="1" dirty="0">
              <a:solidFill>
                <a:srgbClr val="000000"/>
              </a:solidFill>
              <a:latin typeface="Arial" charset="0"/>
              <a:cs typeface="+mn-cs"/>
            </a:endParaRPr>
          </a:p>
          <a:p>
            <a:pPr marL="0" indent="0">
              <a:buFontTx/>
              <a:buNone/>
              <a:defRPr/>
            </a:pPr>
            <a:endParaRPr lang="en-GB" sz="1800" dirty="0">
              <a:solidFill>
                <a:srgbClr val="000000"/>
              </a:solidFill>
              <a:latin typeface="Arial" charset="0"/>
              <a:cs typeface="+mn-cs"/>
            </a:endParaRPr>
          </a:p>
          <a:p>
            <a:pPr marL="0" indent="0">
              <a:buFontTx/>
              <a:buNone/>
              <a:defRPr/>
            </a:pPr>
            <a:r>
              <a:rPr lang="en-US" sz="1800" u="sng" dirty="0">
                <a:solidFill>
                  <a:srgbClr val="000000"/>
                </a:solidFill>
                <a:latin typeface="Arial" charset="0"/>
                <a:cs typeface="+mn-cs"/>
              </a:rPr>
              <a:t>GWIC subcommittee purpose and charge: </a:t>
            </a:r>
            <a:endParaRPr lang="en-GB" sz="1800" dirty="0">
              <a:solidFill>
                <a:srgbClr val="000000"/>
              </a:solidFill>
              <a:latin typeface="Arial" charset="0"/>
              <a:cs typeface="+mn-cs"/>
            </a:endParaRPr>
          </a:p>
          <a:p>
            <a:pPr marL="0" indent="0">
              <a:buFontTx/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Arial" charset="0"/>
                <a:cs typeface="+mn-cs"/>
              </a:rPr>
              <a:t>With the recent first detections of gravitational waves by LIGO and Virgo, it is </a:t>
            </a:r>
            <a:r>
              <a:rPr lang="en-US" sz="1800" dirty="0">
                <a:solidFill>
                  <a:srgbClr val="FF0000"/>
                </a:solidFill>
                <a:latin typeface="Arial" charset="0"/>
                <a:cs typeface="+mn-cs"/>
              </a:rPr>
              <a:t>both timely and appropriate to begin seriously planning for a network of future gravitational-wave observatories</a:t>
            </a:r>
            <a:r>
              <a:rPr lang="en-US" sz="1800" dirty="0">
                <a:latin typeface="Arial" charset="0"/>
                <a:cs typeface="+mn-cs"/>
              </a:rPr>
              <a:t>, </a:t>
            </a:r>
            <a:r>
              <a:rPr lang="en-US" sz="1800" dirty="0">
                <a:solidFill>
                  <a:srgbClr val="000000"/>
                </a:solidFill>
                <a:latin typeface="Arial" charset="0"/>
                <a:cs typeface="+mn-cs"/>
              </a:rPr>
              <a:t>capable of extending the reach of detections well beyond that currently achievable with second generation instruments.  </a:t>
            </a:r>
          </a:p>
          <a:p>
            <a:pPr marL="0" indent="0">
              <a:defRPr/>
            </a:pPr>
            <a:endParaRPr lang="en-US" sz="1800" dirty="0">
              <a:latin typeface="Arial" charset="0"/>
              <a:cs typeface="+mn-cs"/>
            </a:endParaRPr>
          </a:p>
          <a:p>
            <a:pPr marL="0" indent="0">
              <a:buFontTx/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Arial" charset="0"/>
                <a:cs typeface="+mn-cs"/>
              </a:rPr>
              <a:t>The GWIC Subcommittee on Third Generation Ground-based Detectors is tasked with </a:t>
            </a:r>
            <a:r>
              <a:rPr lang="en-US" sz="1800" dirty="0">
                <a:solidFill>
                  <a:srgbClr val="FF0000"/>
                </a:solidFill>
                <a:latin typeface="Arial" charset="0"/>
                <a:cs typeface="+mn-cs"/>
              </a:rPr>
              <a:t>examining the path to a future network of observatories/facilities</a:t>
            </a:r>
          </a:p>
          <a:p>
            <a:pPr marL="0" indent="0">
              <a:buFontTx/>
              <a:buNone/>
              <a:defRPr/>
            </a:pPr>
            <a:endParaRPr lang="en-US" sz="1800" dirty="0">
              <a:solidFill>
                <a:srgbClr val="FF0000"/>
              </a:solidFill>
              <a:latin typeface="Arial" charset="0"/>
              <a:cs typeface="+mn-cs"/>
            </a:endParaRPr>
          </a:p>
          <a:p>
            <a:pPr marL="0" indent="0">
              <a:buFontTx/>
              <a:buNone/>
              <a:defRPr/>
            </a:pPr>
            <a:endParaRPr lang="en-GB" sz="1800" dirty="0">
              <a:solidFill>
                <a:srgbClr val="FF0000"/>
              </a:solidFill>
              <a:latin typeface="Arial" charset="0"/>
              <a:cs typeface="+mn-cs"/>
            </a:endParaRPr>
          </a:p>
          <a:p>
            <a:pPr marL="0" indent="0">
              <a:defRPr/>
            </a:pPr>
            <a:endParaRPr lang="en-GB" sz="1800" dirty="0">
              <a:latin typeface="Arial" charset="0"/>
              <a:cs typeface="+mn-cs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90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3048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642395" y="1152002"/>
            <a:ext cx="8229600" cy="411163"/>
          </a:xfrm>
        </p:spPr>
        <p:txBody>
          <a:bodyPr/>
          <a:lstStyle/>
          <a:p>
            <a:pPr>
              <a:defRPr/>
            </a:pPr>
            <a:r>
              <a:rPr lang="en-US" altLang="en-US" sz="2800" b="1" dirty="0" smtClean="0">
                <a:solidFill>
                  <a:srgbClr val="0070C0"/>
                </a:solidFill>
              </a:rPr>
              <a:t>Membership of GWIC 3G Committee</a:t>
            </a:r>
            <a:endParaRPr lang="en-US" altLang="en-US" sz="2800" b="1" dirty="0">
              <a:solidFill>
                <a:srgbClr val="0070C0"/>
              </a:solidFill>
            </a:endParaRP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r>
              <a:rPr lang="en-GB" sz="1800" dirty="0">
                <a:solidFill>
                  <a:srgbClr val="000000"/>
                </a:solidFill>
                <a:latin typeface="Arial" charset="0"/>
              </a:rPr>
              <a:t>Co-Chairs: </a:t>
            </a:r>
            <a:endParaRPr lang="en-GB" sz="1800" dirty="0" smtClean="0">
              <a:solidFill>
                <a:srgbClr val="000000"/>
              </a:solidFill>
              <a:latin typeface="Arial" charset="0"/>
            </a:endParaRPr>
          </a:p>
          <a:p>
            <a:pPr marL="0" indent="0">
              <a:buFontTx/>
              <a:buNone/>
              <a:defRPr/>
            </a:pPr>
            <a:r>
              <a:rPr lang="en-GB" sz="1800" dirty="0" smtClean="0">
                <a:solidFill>
                  <a:srgbClr val="000000"/>
                </a:solidFill>
                <a:latin typeface="Arial" charset="0"/>
              </a:rPr>
              <a:t>Michele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Punturo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 – </a:t>
            </a:r>
            <a:r>
              <a:rPr lang="en-GB" sz="1800" dirty="0" smtClean="0">
                <a:solidFill>
                  <a:srgbClr val="000000"/>
                </a:solidFill>
                <a:latin typeface="Arial" charset="0"/>
              </a:rPr>
              <a:t>Einstein Telescope</a:t>
            </a:r>
          </a:p>
          <a:p>
            <a:pPr marL="0" indent="0">
              <a:buFontTx/>
              <a:buNone/>
              <a:defRPr/>
            </a:pPr>
            <a:r>
              <a:rPr lang="en-GB" sz="1800" dirty="0" smtClean="0">
                <a:solidFill>
                  <a:srgbClr val="000000"/>
                </a:solidFill>
                <a:latin typeface="Arial" charset="0"/>
              </a:rPr>
              <a:t>David 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Reitze - LIGO </a:t>
            </a:r>
          </a:p>
          <a:p>
            <a:pPr marL="0" indent="0">
              <a:buFontTx/>
              <a:buNone/>
              <a:defRPr/>
            </a:pPr>
            <a:endParaRPr lang="en-GB" sz="1800" dirty="0">
              <a:solidFill>
                <a:srgbClr val="000000"/>
              </a:solidFill>
              <a:latin typeface="Arial" charset="0"/>
            </a:endParaRPr>
          </a:p>
          <a:p>
            <a:pPr marL="0" indent="0">
              <a:buFontTx/>
              <a:buNone/>
              <a:defRPr/>
            </a:pPr>
            <a:r>
              <a:rPr lang="en-GB" sz="1800" dirty="0">
                <a:solidFill>
                  <a:srgbClr val="000000"/>
                </a:solidFill>
                <a:latin typeface="Arial" charset="0"/>
              </a:rPr>
              <a:t>Federico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Ferrini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1800" dirty="0" smtClean="0">
                <a:solidFill>
                  <a:srgbClr val="000000"/>
                </a:solidFill>
                <a:latin typeface="Arial" charset="0"/>
              </a:rPr>
              <a:t>– European Gravitational Observatory</a:t>
            </a:r>
            <a:endParaRPr lang="en-GB" sz="1800" dirty="0">
              <a:solidFill>
                <a:srgbClr val="000000"/>
              </a:solidFill>
              <a:latin typeface="Arial" charset="0"/>
            </a:endParaRPr>
          </a:p>
          <a:p>
            <a:pPr marL="0" indent="0">
              <a:buFontTx/>
              <a:buNone/>
              <a:defRPr/>
            </a:pP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Takaaki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Kajita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 - KAGRA </a:t>
            </a:r>
            <a:endParaRPr lang="en-GB" sz="1800" dirty="0" smtClean="0">
              <a:solidFill>
                <a:srgbClr val="000000"/>
              </a:solidFill>
              <a:latin typeface="Arial" charset="0"/>
            </a:endParaRPr>
          </a:p>
          <a:p>
            <a:pPr marL="0" indent="0">
              <a:buFontTx/>
              <a:buNone/>
              <a:defRPr/>
            </a:pPr>
            <a:r>
              <a:rPr lang="en-GB" sz="1800" dirty="0" smtClean="0">
                <a:solidFill>
                  <a:srgbClr val="000000"/>
                </a:solidFill>
                <a:latin typeface="Arial" charset="0"/>
              </a:rPr>
              <a:t>Vicky </a:t>
            </a:r>
            <a:r>
              <a:rPr lang="en-GB" sz="1800" dirty="0" err="1" smtClean="0">
                <a:solidFill>
                  <a:srgbClr val="000000"/>
                </a:solidFill>
                <a:latin typeface="Arial" charset="0"/>
              </a:rPr>
              <a:t>Kalogera</a:t>
            </a:r>
            <a:r>
              <a:rPr lang="en-GB" sz="1800" dirty="0" smtClean="0">
                <a:solidFill>
                  <a:srgbClr val="000000"/>
                </a:solidFill>
                <a:latin typeface="Arial" charset="0"/>
              </a:rPr>
              <a:t> – </a:t>
            </a:r>
            <a:r>
              <a:rPr lang="en-GB" sz="1800" dirty="0" err="1" smtClean="0">
                <a:solidFill>
                  <a:srgbClr val="000000"/>
                </a:solidFill>
                <a:latin typeface="Arial" charset="0"/>
              </a:rPr>
              <a:t>Northwestern</a:t>
            </a:r>
            <a:r>
              <a:rPr lang="en-GB" sz="1800" dirty="0" smtClean="0">
                <a:solidFill>
                  <a:srgbClr val="000000"/>
                </a:solidFill>
                <a:latin typeface="Arial" charset="0"/>
              </a:rPr>
              <a:t> (co-opted)</a:t>
            </a:r>
            <a:endParaRPr lang="en-GB" sz="1800" dirty="0">
              <a:solidFill>
                <a:srgbClr val="000000"/>
              </a:solidFill>
              <a:latin typeface="Arial" charset="0"/>
            </a:endParaRPr>
          </a:p>
          <a:p>
            <a:pPr marL="0" indent="0">
              <a:buFontTx/>
              <a:buNone/>
              <a:defRPr/>
            </a:pP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Harald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Lueck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, AEI (co-opted) </a:t>
            </a:r>
          </a:p>
          <a:p>
            <a:pPr marL="0" indent="0">
              <a:buFontTx/>
              <a:buNone/>
              <a:defRPr/>
            </a:pPr>
            <a:r>
              <a:rPr lang="en-GB" sz="1800" dirty="0">
                <a:solidFill>
                  <a:srgbClr val="000000"/>
                </a:solidFill>
                <a:latin typeface="Arial" charset="0"/>
              </a:rPr>
              <a:t>Jay Marx, LIGO (co-opted)</a:t>
            </a:r>
          </a:p>
          <a:p>
            <a:pPr marL="0" indent="0">
              <a:buFontTx/>
              <a:buNone/>
              <a:defRPr/>
            </a:pPr>
            <a:r>
              <a:rPr lang="en-GB" sz="1800" dirty="0">
                <a:solidFill>
                  <a:srgbClr val="000000"/>
                </a:solidFill>
                <a:latin typeface="Arial" charset="0"/>
              </a:rPr>
              <a:t>David McClelland, ACIGA (co-opted)</a:t>
            </a:r>
          </a:p>
          <a:p>
            <a:pPr marL="0" indent="0">
              <a:buFontTx/>
              <a:buNone/>
              <a:defRPr/>
            </a:pPr>
            <a:r>
              <a:rPr lang="en-GB" sz="1800" dirty="0">
                <a:solidFill>
                  <a:srgbClr val="000000"/>
                </a:solidFill>
                <a:latin typeface="Arial" charset="0"/>
              </a:rPr>
              <a:t>Sheila Rowan - GWIC </a:t>
            </a:r>
            <a:r>
              <a:rPr lang="en-GB" sz="1800" dirty="0" smtClean="0">
                <a:solidFill>
                  <a:srgbClr val="000000"/>
                </a:solidFill>
                <a:latin typeface="Arial" charset="0"/>
              </a:rPr>
              <a:t>Chair</a:t>
            </a:r>
          </a:p>
          <a:p>
            <a:pPr marL="0" indent="0">
              <a:buFontTx/>
              <a:buNone/>
              <a:defRPr/>
            </a:pPr>
            <a:r>
              <a:rPr lang="en-GB" sz="1800" dirty="0" smtClean="0">
                <a:solidFill>
                  <a:srgbClr val="000000"/>
                </a:solidFill>
                <a:latin typeface="Arial" charset="0"/>
              </a:rPr>
              <a:t>Bangalore </a:t>
            </a:r>
            <a:r>
              <a:rPr lang="en-GB" sz="1800" dirty="0" err="1" smtClean="0">
                <a:solidFill>
                  <a:srgbClr val="000000"/>
                </a:solidFill>
                <a:latin typeface="Arial" charset="0"/>
              </a:rPr>
              <a:t>Sathyaprakash</a:t>
            </a:r>
            <a:r>
              <a:rPr lang="en-GB" sz="1800" dirty="0" smtClean="0">
                <a:solidFill>
                  <a:srgbClr val="000000"/>
                </a:solidFill>
                <a:latin typeface="Arial" charset="0"/>
              </a:rPr>
              <a:t> – Penn State (co-opted)</a:t>
            </a:r>
          </a:p>
          <a:p>
            <a:pPr marL="0" indent="0">
              <a:buFontTx/>
              <a:buNone/>
              <a:defRPr/>
            </a:pPr>
            <a:r>
              <a:rPr lang="en-GB" sz="1800" dirty="0" smtClean="0">
                <a:solidFill>
                  <a:srgbClr val="000000"/>
                </a:solidFill>
                <a:latin typeface="Arial" charset="0"/>
              </a:rPr>
              <a:t>David Shoemaker – Executive Secretary</a:t>
            </a:r>
            <a:endParaRPr lang="en-GB" sz="1800" dirty="0">
              <a:solidFill>
                <a:srgbClr val="000000"/>
              </a:solidFill>
              <a:latin typeface="Arial" charset="0"/>
            </a:endParaRPr>
          </a:p>
          <a:p>
            <a:pPr marL="0" indent="0">
              <a:defRPr/>
            </a:pP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90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3842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97" y="1238442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b="1" i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What do we want to be doing 15 – 20 years from now??</a:t>
            </a:r>
          </a:p>
          <a:p>
            <a:pPr marL="0" indent="0" algn="ctr">
              <a:buNone/>
            </a:pPr>
            <a:r>
              <a:rPr lang="en-US" sz="4400" b="1" i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How do we get there?? </a:t>
            </a:r>
            <a:endParaRPr lang="en-US" sz="4400" b="1" i="1" dirty="0">
              <a:solidFill>
                <a:srgbClr val="0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F14EB4-1296-344E-98B2-51EF38DA7D3F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969" y="3656061"/>
            <a:ext cx="3390152" cy="24053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28908" y="6223052"/>
            <a:ext cx="352276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0" dirty="0" smtClean="0">
                <a:solidFill>
                  <a:srgbClr val="000000"/>
                </a:solidFill>
              </a:rPr>
              <a:t>Credit: https</a:t>
            </a:r>
            <a:r>
              <a:rPr lang="en-US" sz="1050" b="0" dirty="0">
                <a:solidFill>
                  <a:srgbClr val="000000"/>
                </a:solidFill>
              </a:rPr>
              <a:t>://universe-</a:t>
            </a:r>
            <a:r>
              <a:rPr lang="en-US" sz="1050" b="0" dirty="0" err="1">
                <a:solidFill>
                  <a:srgbClr val="000000"/>
                </a:solidFill>
              </a:rPr>
              <a:t>review.ca</a:t>
            </a:r>
            <a:r>
              <a:rPr lang="en-US" sz="1050" b="0" dirty="0">
                <a:solidFill>
                  <a:srgbClr val="000000"/>
                </a:solidFill>
              </a:rPr>
              <a:t>/I12-03-pathintegral.jpg</a:t>
            </a:r>
          </a:p>
        </p:txBody>
      </p:sp>
    </p:spTree>
    <p:extLst>
      <p:ext uri="{BB962C8B-B14F-4D97-AF65-F5344CB8AC3E}">
        <p14:creationId xmlns:p14="http://schemas.microsoft.com/office/powerpoint/2010/main" val="806039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437" y="1630919"/>
            <a:ext cx="8563919" cy="5795963"/>
          </a:xfrm>
        </p:spPr>
        <p:txBody>
          <a:bodyPr/>
          <a:lstStyle/>
          <a:p>
            <a:pPr>
              <a:buFontTx/>
              <a:buAutoNum type="arabicParenR"/>
              <a:defRPr/>
            </a:pPr>
            <a:r>
              <a:rPr lang="en-US" i="1" dirty="0">
                <a:solidFill>
                  <a:srgbClr val="FF0000"/>
                </a:solidFill>
                <a:latin typeface="Arial" charset="0"/>
              </a:rPr>
              <a:t>Science Drivers for 3G </a:t>
            </a:r>
            <a:r>
              <a:rPr lang="en-US" i="1" dirty="0" smtClean="0">
                <a:solidFill>
                  <a:srgbClr val="FF0000"/>
                </a:solidFill>
                <a:latin typeface="Arial" charset="0"/>
              </a:rPr>
              <a:t>detectors</a:t>
            </a:r>
            <a:endParaRPr lang="en-US" i="1" dirty="0">
              <a:solidFill>
                <a:srgbClr val="FF0000"/>
              </a:solidFill>
              <a:latin typeface="Arial" charset="0"/>
            </a:endParaRPr>
          </a:p>
          <a:p>
            <a:pPr marL="0" indent="0">
              <a:buNone/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</a:rPr>
              <a:t>Kalogera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</a:rPr>
              <a:t>Sathyaprakash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 + subcommittee)</a:t>
            </a:r>
            <a:r>
              <a:rPr lang="en-US" sz="2000" i="1" dirty="0" smtClean="0">
                <a:solidFill>
                  <a:srgbClr val="FF0000"/>
                </a:solidFill>
                <a:latin typeface="Arial" charset="0"/>
              </a:rPr>
              <a:t> </a:t>
            </a:r>
          </a:p>
          <a:p>
            <a:pPr marL="0" indent="0">
              <a:buNone/>
              <a:defRPr/>
            </a:pPr>
            <a:endParaRPr lang="en-US" i="1" dirty="0">
              <a:solidFill>
                <a:srgbClr val="FF0000"/>
              </a:solidFill>
              <a:latin typeface="Arial" charset="0"/>
            </a:endParaRPr>
          </a:p>
          <a:p>
            <a:pPr marL="0" indent="0">
              <a:buFontTx/>
              <a:buNone/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“C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cs typeface="+mn-cs"/>
              </a:rPr>
              <a:t>ommission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cs typeface="+mn-cs"/>
              </a:rPr>
              <a:t>a study of ground-based gravitational wave science from the global scientific community, investigating potential science 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  <a:cs typeface="+mn-cs"/>
              </a:rPr>
              <a:t>vs</a:t>
            </a:r>
            <a:r>
              <a:rPr lang="en-US" sz="2000" dirty="0">
                <a:solidFill>
                  <a:srgbClr val="000000"/>
                </a:solidFill>
                <a:latin typeface="Arial" charset="0"/>
                <a:cs typeface="+mn-cs"/>
              </a:rPr>
              <a:t> architecture vs. network configuration vs. cost trade-offs, recognizing and taking into account existing studies for 3G projects (such as ET) as well as science overlap with the larger gravitational-wave spectrum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cs typeface="+mn-cs"/>
              </a:rPr>
              <a:t>.” </a:t>
            </a:r>
            <a:endParaRPr lang="en-US" dirty="0">
              <a:solidFill>
                <a:srgbClr val="000000"/>
              </a:solidFill>
              <a:latin typeface="Arial" charset="0"/>
              <a:cs typeface="+mn-cs"/>
            </a:endParaRPr>
          </a:p>
          <a:p>
            <a:pPr>
              <a:defRPr/>
            </a:pPr>
            <a:endParaRPr lang="en-GB" dirty="0">
              <a:latin typeface="Arial" charset="0"/>
              <a:cs typeface="+mn-cs"/>
            </a:endParaRPr>
          </a:p>
          <a:p>
            <a:pPr>
              <a:buFontTx/>
              <a:buNone/>
              <a:defRPr/>
            </a:pPr>
            <a:endParaRPr lang="en-GB" dirty="0">
              <a:latin typeface="Arial" charset="0"/>
              <a:cs typeface="+mn-cs"/>
            </a:endParaRPr>
          </a:p>
          <a:p>
            <a:pPr>
              <a:defRPr/>
            </a:pPr>
            <a:endParaRPr lang="en-GB" dirty="0">
              <a:latin typeface="Arial" charset="0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27" y="0"/>
            <a:ext cx="9144000" cy="90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285234" y="1597292"/>
            <a:ext cx="8229600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GB" sz="2800" b="1" dirty="0" smtClean="0">
                <a:solidFill>
                  <a:srgbClr val="0070C0"/>
                </a:solidFill>
              </a:rPr>
              <a:t>Goals</a:t>
            </a:r>
          </a:p>
          <a:p>
            <a:pPr eaLnBrk="1" hangingPunct="1">
              <a:defRPr/>
            </a:pPr>
            <a:endParaRPr lang="en-GB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946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437" y="1630919"/>
            <a:ext cx="8563919" cy="5795963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dirty="0" smtClean="0">
                <a:latin typeface="Arial" charset="0"/>
              </a:rPr>
              <a:t>2</a:t>
            </a:r>
            <a:r>
              <a:rPr lang="en-US" dirty="0">
                <a:latin typeface="Arial" charset="0"/>
              </a:rPr>
              <a:t>) </a:t>
            </a:r>
            <a:r>
              <a:rPr lang="en-US" i="1" dirty="0">
                <a:solidFill>
                  <a:srgbClr val="FF0000"/>
                </a:solidFill>
                <a:latin typeface="Arial" charset="0"/>
              </a:rPr>
              <a:t>Coordination of the Ground-based GW Community:</a:t>
            </a:r>
            <a:r>
              <a:rPr lang="en-US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Arial" charset="0"/>
              </a:rPr>
              <a:t> </a:t>
            </a:r>
          </a:p>
          <a:p>
            <a:pPr>
              <a:buFontTx/>
              <a:buNone/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</a:rPr>
              <a:t>Lueck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, McClelland + subcommittee)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  <a:p>
            <a:pPr marL="0" indent="0">
              <a:buFontTx/>
              <a:buNone/>
              <a:defRPr/>
            </a:pPr>
            <a:endParaRPr lang="en-US" sz="2000" dirty="0" smtClean="0">
              <a:solidFill>
                <a:srgbClr val="000000"/>
              </a:solidFill>
              <a:latin typeface="Arial" charset="0"/>
              <a:cs typeface="+mn-cs"/>
            </a:endParaRPr>
          </a:p>
          <a:p>
            <a:pPr marL="0" indent="0">
              <a:buFontTx/>
              <a:buNone/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“D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cs typeface="+mn-cs"/>
              </a:rPr>
              <a:t>evelop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cs typeface="+mn-cs"/>
              </a:rPr>
              <a:t>and facilitate coordination mechanisms among the current and future planned and anticipated ground-based GW projects, including identification of common technologies and R&amp;D activities as well as comparison of the specific technical approaches to 3G detectors. Possible support for coordination of 2G observing and 3G construction schedules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cs typeface="+mn-cs"/>
              </a:rPr>
              <a:t>.”</a:t>
            </a:r>
          </a:p>
          <a:p>
            <a:pPr marL="0" indent="0">
              <a:buFontTx/>
              <a:buNone/>
              <a:defRPr/>
            </a:pPr>
            <a:endParaRPr lang="en-US" sz="2000" dirty="0">
              <a:solidFill>
                <a:srgbClr val="000000"/>
              </a:solidFill>
              <a:latin typeface="Arial" charset="0"/>
            </a:endParaRPr>
          </a:p>
          <a:p>
            <a:pPr marL="0" indent="0">
              <a:buFontTx/>
              <a:buNone/>
              <a:defRPr/>
            </a:pPr>
            <a:endParaRPr lang="en-US" dirty="0">
              <a:solidFill>
                <a:srgbClr val="000000"/>
              </a:solidFill>
              <a:latin typeface="Arial" charset="0"/>
              <a:cs typeface="+mn-cs"/>
            </a:endParaRPr>
          </a:p>
          <a:p>
            <a:pPr>
              <a:defRPr/>
            </a:pPr>
            <a:endParaRPr lang="en-GB" sz="1800" dirty="0">
              <a:latin typeface="Arial" charset="0"/>
              <a:cs typeface="+mn-cs"/>
            </a:endParaRPr>
          </a:p>
          <a:p>
            <a:pPr>
              <a:buFontTx/>
              <a:buNone/>
              <a:defRPr/>
            </a:pPr>
            <a:endParaRPr lang="en-GB" sz="1800" dirty="0">
              <a:latin typeface="Arial" charset="0"/>
              <a:cs typeface="+mn-cs"/>
            </a:endParaRPr>
          </a:p>
          <a:p>
            <a:pPr>
              <a:defRPr/>
            </a:pPr>
            <a:endParaRPr lang="en-GB" sz="1800" dirty="0">
              <a:latin typeface="Arial" charset="0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27" y="0"/>
            <a:ext cx="9144000" cy="90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285234" y="1597292"/>
            <a:ext cx="8229600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GB" sz="2800" b="1" dirty="0" smtClean="0">
                <a:solidFill>
                  <a:srgbClr val="0070C0"/>
                </a:solidFill>
              </a:rPr>
              <a:t>Goals</a:t>
            </a:r>
          </a:p>
          <a:p>
            <a:pPr eaLnBrk="1" hangingPunct="1">
              <a:defRPr/>
            </a:pPr>
            <a:endParaRPr lang="en-GB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519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740" y="1754070"/>
            <a:ext cx="8563919" cy="5795963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dirty="0" smtClean="0">
                <a:latin typeface="Arial" charset="0"/>
              </a:rPr>
              <a:t>3</a:t>
            </a:r>
            <a:r>
              <a:rPr lang="en-US" dirty="0">
                <a:latin typeface="Arial" charset="0"/>
              </a:rPr>
              <a:t>) </a:t>
            </a:r>
            <a:r>
              <a:rPr lang="en-US" i="1" dirty="0">
                <a:solidFill>
                  <a:srgbClr val="FF0000"/>
                </a:solidFill>
                <a:latin typeface="Arial" charset="0"/>
              </a:rPr>
              <a:t>Networking among Ground-based GW Community:</a:t>
            </a:r>
            <a:r>
              <a:rPr lang="en-US" dirty="0">
                <a:solidFill>
                  <a:srgbClr val="FF0000"/>
                </a:solidFill>
                <a:latin typeface="Arial" charset="0"/>
              </a:rPr>
              <a:t> </a:t>
            </a:r>
            <a:endParaRPr lang="en-US" dirty="0" smtClean="0">
              <a:solidFill>
                <a:srgbClr val="FF0000"/>
              </a:solidFill>
              <a:latin typeface="Arial" charset="0"/>
            </a:endParaRPr>
          </a:p>
          <a:p>
            <a:pPr>
              <a:buFontTx/>
              <a:buNone/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</a:rPr>
              <a:t>Punturo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, Reitze) </a:t>
            </a:r>
          </a:p>
          <a:p>
            <a:pPr>
              <a:buFontTx/>
              <a:buNone/>
              <a:defRPr/>
            </a:pPr>
            <a:endParaRPr lang="en-US" sz="2000" dirty="0">
              <a:solidFill>
                <a:srgbClr val="FF0000"/>
              </a:solidFill>
              <a:latin typeface="Arial" charset="0"/>
            </a:endParaRPr>
          </a:p>
          <a:p>
            <a:pPr>
              <a:buFontTx/>
              <a:buNone/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“O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cs typeface="+mn-cs"/>
              </a:rPr>
              <a:t>rganize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cs typeface="+mn-cs"/>
              </a:rPr>
              <a:t>and facilitate links between planned global 3G projects and other relevant scientific communities, including organizing:</a:t>
            </a:r>
            <a:endParaRPr lang="en-GB" sz="2000" dirty="0">
              <a:solidFill>
                <a:srgbClr val="000000"/>
              </a:solidFill>
              <a:latin typeface="Arial" charset="0"/>
              <a:cs typeface="+mn-cs"/>
            </a:endParaRPr>
          </a:p>
          <a:p>
            <a:pPr>
              <a:buFontTx/>
              <a:buChar char="-"/>
              <a:defRPr/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  <a:cs typeface="+mn-cs"/>
              </a:rPr>
              <a:t>town </a:t>
            </a:r>
            <a:r>
              <a:rPr lang="en-US" sz="1800" dirty="0">
                <a:solidFill>
                  <a:srgbClr val="000000"/>
                </a:solidFill>
                <a:latin typeface="Arial" charset="0"/>
                <a:cs typeface="+mn-cs"/>
              </a:rPr>
              <a:t>hall meetings to survey the community</a:t>
            </a:r>
            <a:endParaRPr lang="en-GB" sz="1800" dirty="0">
              <a:solidFill>
                <a:srgbClr val="000000"/>
              </a:solidFill>
              <a:latin typeface="Arial" charset="0"/>
              <a:cs typeface="+mn-cs"/>
            </a:endParaRPr>
          </a:p>
          <a:p>
            <a:pPr>
              <a:buFontTx/>
              <a:buChar char="-"/>
              <a:defRPr/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  <a:cs typeface="+mn-cs"/>
              </a:rPr>
              <a:t>dedicated </a:t>
            </a:r>
            <a:r>
              <a:rPr lang="en-US" sz="1800" dirty="0">
                <a:solidFill>
                  <a:srgbClr val="000000"/>
                </a:solidFill>
                <a:latin typeface="Arial" charset="0"/>
                <a:cs typeface="+mn-cs"/>
              </a:rPr>
              <a:t>sessions in scientific conferences dedicated to GW physics and astronomy</a:t>
            </a:r>
            <a:endParaRPr lang="en-GB" sz="1800" dirty="0">
              <a:solidFill>
                <a:srgbClr val="000000"/>
              </a:solidFill>
              <a:latin typeface="Arial" charset="0"/>
              <a:cs typeface="+mn-cs"/>
            </a:endParaRPr>
          </a:p>
          <a:p>
            <a:pPr>
              <a:buFontTx/>
              <a:buChar char="-"/>
              <a:defRPr/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  <a:cs typeface="+mn-cs"/>
              </a:rPr>
              <a:t>focused </a:t>
            </a:r>
            <a:r>
              <a:rPr lang="en-US" sz="1800" dirty="0">
                <a:solidFill>
                  <a:srgbClr val="000000"/>
                </a:solidFill>
                <a:latin typeface="Arial" charset="0"/>
                <a:cs typeface="+mn-cs"/>
              </a:rPr>
              <a:t>topical workshops within the relevant 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  <a:cs typeface="+mn-cs"/>
              </a:rPr>
              <a:t>communities”</a:t>
            </a:r>
            <a:endParaRPr lang="en-US" sz="1800" dirty="0">
              <a:solidFill>
                <a:srgbClr val="000000"/>
              </a:solidFill>
              <a:latin typeface="Arial" charset="0"/>
              <a:cs typeface="+mn-cs"/>
            </a:endParaRPr>
          </a:p>
          <a:p>
            <a:pPr>
              <a:defRPr/>
            </a:pPr>
            <a:endParaRPr lang="en-GB" dirty="0">
              <a:latin typeface="Arial" charset="0"/>
              <a:cs typeface="+mn-cs"/>
            </a:endParaRPr>
          </a:p>
          <a:p>
            <a:pPr>
              <a:buFontTx/>
              <a:buNone/>
              <a:defRPr/>
            </a:pPr>
            <a:endParaRPr lang="en-GB" dirty="0">
              <a:latin typeface="Arial" charset="0"/>
              <a:cs typeface="+mn-cs"/>
            </a:endParaRPr>
          </a:p>
          <a:p>
            <a:pPr>
              <a:defRPr/>
            </a:pPr>
            <a:endParaRPr lang="en-GB" dirty="0">
              <a:latin typeface="Arial" charset="0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27" y="0"/>
            <a:ext cx="9144000" cy="90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285234" y="1597292"/>
            <a:ext cx="8229600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GB" sz="2800" b="1" dirty="0" smtClean="0">
                <a:solidFill>
                  <a:srgbClr val="0070C0"/>
                </a:solidFill>
              </a:rPr>
              <a:t>Goals</a:t>
            </a:r>
          </a:p>
          <a:p>
            <a:pPr eaLnBrk="1" hangingPunct="1">
              <a:defRPr/>
            </a:pPr>
            <a:endParaRPr lang="en-GB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859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513" y="1723466"/>
            <a:ext cx="8229600" cy="4525963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" charset="0"/>
                <a:cs typeface="+mn-cs"/>
              </a:rPr>
              <a:t>4) </a:t>
            </a:r>
            <a:r>
              <a:rPr lang="en-US" sz="2800" i="1" dirty="0">
                <a:solidFill>
                  <a:srgbClr val="FF0000"/>
                </a:solidFill>
                <a:latin typeface="Arial" charset="0"/>
                <a:cs typeface="+mn-cs"/>
              </a:rPr>
              <a:t>Agency interfacing and advocacy</a:t>
            </a:r>
            <a:r>
              <a:rPr lang="en-US" sz="2800" i="1" dirty="0" smtClean="0">
                <a:solidFill>
                  <a:srgbClr val="FF0000"/>
                </a:solidFill>
                <a:latin typeface="Arial" charset="0"/>
                <a:cs typeface="+mn-cs"/>
              </a:rPr>
              <a:t>: </a:t>
            </a:r>
          </a:p>
          <a:p>
            <a:pPr marL="0" indent="0">
              <a:buFontTx/>
              <a:buNone/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  <a:cs typeface="+mn-cs"/>
              </a:rPr>
              <a:t>(Rowan)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  <a:cs typeface="+mn-cs"/>
              </a:rPr>
              <a:t> </a:t>
            </a:r>
            <a:endParaRPr lang="en-US" sz="2000" dirty="0">
              <a:solidFill>
                <a:srgbClr val="FF0000"/>
              </a:solidFill>
              <a:latin typeface="Arial" charset="0"/>
              <a:cs typeface="+mn-cs"/>
            </a:endParaRPr>
          </a:p>
          <a:p>
            <a:pPr marL="0" indent="0">
              <a:buFontTx/>
              <a:buNone/>
              <a:defRPr/>
            </a:pPr>
            <a:endParaRPr lang="en-US" sz="1800" dirty="0" smtClean="0">
              <a:solidFill>
                <a:srgbClr val="000000"/>
              </a:solidFill>
              <a:latin typeface="Arial" charset="0"/>
            </a:endParaRPr>
          </a:p>
          <a:p>
            <a:pPr marL="0" indent="0">
              <a:buFontTx/>
              <a:buNone/>
              <a:defRPr/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“Identify 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and establish a communication channel with funding agencies who currently or may in the future support ground-based GW detectors; communicate as needed to those agencies officially through GWIC on the scientific needs, desires, and constraints from the communities and 3G projects (collected via 1) – 3) above) structured in a coherent framework; serve as an advocacy group for the communities and 3G projects with the funding agencies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.”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  <a:p>
            <a:pPr marL="0" indent="0">
              <a:buFontTx/>
              <a:buNone/>
              <a:defRPr/>
            </a:pPr>
            <a:endParaRPr lang="en-GB" sz="1800" dirty="0">
              <a:solidFill>
                <a:srgbClr val="000000"/>
              </a:solidFill>
              <a:latin typeface="Arial" charset="0"/>
              <a:cs typeface="+mn-cs"/>
            </a:endParaRPr>
          </a:p>
          <a:p>
            <a:pPr marL="0" indent="0">
              <a:buFontTx/>
              <a:buNone/>
              <a:defRPr/>
            </a:pPr>
            <a:endParaRPr lang="en-GB" sz="1800" dirty="0">
              <a:latin typeface="Arial" charset="0"/>
              <a:cs typeface="+mn-cs"/>
            </a:endParaRPr>
          </a:p>
          <a:p>
            <a:pPr marL="0" indent="0">
              <a:buFontTx/>
              <a:buNone/>
              <a:defRPr/>
            </a:pPr>
            <a:endParaRPr lang="en-GB" sz="1800" dirty="0">
              <a:latin typeface="Arial" charset="0"/>
              <a:cs typeface="+mn-cs"/>
            </a:endParaRPr>
          </a:p>
          <a:p>
            <a:pPr marL="0" indent="0">
              <a:buFontTx/>
              <a:buChar char="-"/>
              <a:defRPr/>
            </a:pPr>
            <a:endParaRPr lang="en-GB" sz="1800" dirty="0">
              <a:latin typeface="Arial" charset="0"/>
              <a:cs typeface="+mn-cs"/>
            </a:endParaRPr>
          </a:p>
          <a:p>
            <a:pPr marL="0" indent="0">
              <a:buFontTx/>
              <a:buNone/>
              <a:defRPr/>
            </a:pPr>
            <a:endParaRPr lang="en-GB" sz="1800" dirty="0">
              <a:latin typeface="Arial" charset="0"/>
              <a:cs typeface="+mn-cs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90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85234" y="1597292"/>
            <a:ext cx="8229600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GB" sz="2800" b="1" dirty="0" smtClean="0">
                <a:solidFill>
                  <a:srgbClr val="0070C0"/>
                </a:solidFill>
              </a:rPr>
              <a:t>Goals </a:t>
            </a:r>
            <a:endParaRPr lang="en-GB" sz="2800" dirty="0">
              <a:solidFill>
                <a:srgbClr val="0070C0"/>
              </a:solidFill>
            </a:endParaRPr>
          </a:p>
          <a:p>
            <a:pPr eaLnBrk="1" hangingPunct="1">
              <a:defRPr/>
            </a:pPr>
            <a:endParaRPr lang="en-GB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398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513" y="1723466"/>
            <a:ext cx="8229600" cy="4525963"/>
          </a:xfrm>
        </p:spPr>
        <p:txBody>
          <a:bodyPr/>
          <a:lstStyle/>
          <a:p>
            <a:pPr marL="0" indent="0">
              <a:buFontTx/>
              <a:buNone/>
              <a:defRPr/>
            </a:pPr>
            <a:endParaRPr lang="en-US" sz="1800" dirty="0">
              <a:latin typeface="Arial" charset="0"/>
              <a:cs typeface="+mn-cs"/>
            </a:endParaRPr>
          </a:p>
          <a:p>
            <a:pPr marL="0" indent="0">
              <a:buFontTx/>
              <a:buNone/>
              <a:defRPr/>
            </a:pPr>
            <a:r>
              <a:rPr lang="en-GB" dirty="0">
                <a:solidFill>
                  <a:srgbClr val="000000"/>
                </a:solidFill>
                <a:latin typeface="Arial" charset="0"/>
                <a:cs typeface="+mn-cs"/>
              </a:rPr>
              <a:t>5) </a:t>
            </a:r>
            <a:r>
              <a:rPr lang="en-GB" i="1" dirty="0">
                <a:solidFill>
                  <a:srgbClr val="FF0000"/>
                </a:solidFill>
                <a:latin typeface="Arial" charset="0"/>
                <a:cs typeface="+mn-cs"/>
              </a:rPr>
              <a:t>Investigate </a:t>
            </a:r>
            <a:r>
              <a:rPr lang="en-GB" i="1" dirty="0" smtClean="0">
                <a:solidFill>
                  <a:srgbClr val="FF0000"/>
                </a:solidFill>
                <a:latin typeface="Arial" charset="0"/>
                <a:cs typeface="+mn-cs"/>
              </a:rPr>
              <a:t>3G detector governance schemes</a:t>
            </a:r>
            <a:endParaRPr lang="en-GB" dirty="0" smtClean="0">
              <a:solidFill>
                <a:srgbClr val="FF0000"/>
              </a:solidFill>
              <a:latin typeface="Arial" charset="0"/>
              <a:cs typeface="+mn-cs"/>
            </a:endParaRPr>
          </a:p>
          <a:p>
            <a:pPr marL="0" indent="0">
              <a:buFontTx/>
              <a:buNone/>
              <a:defRPr/>
            </a:pPr>
            <a:r>
              <a:rPr lang="en-GB" sz="1800" dirty="0" smtClean="0">
                <a:solidFill>
                  <a:srgbClr val="000000"/>
                </a:solidFill>
                <a:latin typeface="Arial" charset="0"/>
                <a:cs typeface="+mn-cs"/>
              </a:rPr>
              <a:t>(</a:t>
            </a:r>
            <a:r>
              <a:rPr lang="en-GB" sz="1800" dirty="0" err="1" smtClean="0">
                <a:solidFill>
                  <a:srgbClr val="000000"/>
                </a:solidFill>
                <a:latin typeface="Arial" charset="0"/>
                <a:cs typeface="+mn-cs"/>
              </a:rPr>
              <a:t>Ferrini</a:t>
            </a:r>
            <a:r>
              <a:rPr lang="en-GB" sz="1800" dirty="0" smtClean="0">
                <a:solidFill>
                  <a:srgbClr val="000000"/>
                </a:solidFill>
                <a:latin typeface="Arial" charset="0"/>
                <a:cs typeface="+mn-cs"/>
              </a:rPr>
              <a:t>, Marx + subcommittee)</a:t>
            </a:r>
            <a:r>
              <a:rPr lang="en-GB" sz="1800" dirty="0" smtClean="0">
                <a:solidFill>
                  <a:srgbClr val="FF0000"/>
                </a:solidFill>
                <a:latin typeface="Arial" charset="0"/>
                <a:cs typeface="+mn-cs"/>
              </a:rPr>
              <a:t> </a:t>
            </a:r>
          </a:p>
          <a:p>
            <a:pPr marL="0" indent="0">
              <a:buFontTx/>
              <a:buNone/>
              <a:defRPr/>
            </a:pPr>
            <a:endParaRPr lang="en-GB" sz="1800" dirty="0">
              <a:solidFill>
                <a:srgbClr val="FF0000"/>
              </a:solidFill>
              <a:latin typeface="Arial" charset="0"/>
              <a:cs typeface="+mn-cs"/>
            </a:endParaRPr>
          </a:p>
          <a:p>
            <a:pPr marL="0" indent="0">
              <a:buFontTx/>
              <a:buNone/>
              <a:defRPr/>
            </a:pPr>
            <a:r>
              <a:rPr lang="en-GB" sz="1600" dirty="0" smtClean="0">
                <a:solidFill>
                  <a:srgbClr val="000000"/>
                </a:solidFill>
                <a:latin typeface="Arial" charset="0"/>
              </a:rPr>
              <a:t>“B</a:t>
            </a:r>
            <a:r>
              <a:rPr lang="en-GB" sz="1600" dirty="0" smtClean="0">
                <a:solidFill>
                  <a:srgbClr val="000000"/>
                </a:solidFill>
                <a:latin typeface="Arial" charset="0"/>
                <a:cs typeface="+mn-cs"/>
              </a:rPr>
              <a:t>y </a:t>
            </a:r>
            <a:r>
              <a:rPr lang="en-GB" sz="1600" dirty="0">
                <a:solidFill>
                  <a:srgbClr val="000000"/>
                </a:solidFill>
                <a:latin typeface="Arial" charset="0"/>
                <a:cs typeface="+mn-cs"/>
              </a:rPr>
              <a:t>applying knowledge of the diverse structures of the global GW community, propose a sustainable governance model for the management of detector construction and joint working, to support planning of 3rd generation </a:t>
            </a:r>
            <a:r>
              <a:rPr lang="en-GB" sz="1600" dirty="0" smtClean="0">
                <a:solidFill>
                  <a:srgbClr val="000000"/>
                </a:solidFill>
                <a:latin typeface="Arial" charset="0"/>
                <a:cs typeface="+mn-cs"/>
              </a:rPr>
              <a:t>observatories.”</a:t>
            </a:r>
            <a:endParaRPr lang="en-GB" sz="1600" dirty="0">
              <a:solidFill>
                <a:srgbClr val="000000"/>
              </a:solidFill>
              <a:latin typeface="Arial" charset="0"/>
              <a:cs typeface="+mn-cs"/>
            </a:endParaRPr>
          </a:p>
          <a:p>
            <a:pPr marL="0" indent="0">
              <a:buFontTx/>
              <a:buNone/>
              <a:defRPr/>
            </a:pPr>
            <a:endParaRPr lang="en-GB" sz="1800" dirty="0">
              <a:solidFill>
                <a:srgbClr val="000000"/>
              </a:solidFill>
              <a:latin typeface="Arial" charset="0"/>
              <a:cs typeface="+mn-cs"/>
            </a:endParaRPr>
          </a:p>
          <a:p>
            <a:pPr marL="0" indent="0">
              <a:buFontTx/>
              <a:buNone/>
              <a:defRPr/>
            </a:pPr>
            <a:endParaRPr lang="en-GB" sz="1800" dirty="0">
              <a:latin typeface="Arial" charset="0"/>
              <a:cs typeface="+mn-cs"/>
            </a:endParaRPr>
          </a:p>
          <a:p>
            <a:pPr marL="0" indent="0">
              <a:buFontTx/>
              <a:buNone/>
              <a:defRPr/>
            </a:pPr>
            <a:endParaRPr lang="en-GB" sz="1800" dirty="0">
              <a:latin typeface="Arial" charset="0"/>
              <a:cs typeface="+mn-cs"/>
            </a:endParaRPr>
          </a:p>
          <a:p>
            <a:pPr marL="0" indent="0">
              <a:buFontTx/>
              <a:buChar char="-"/>
              <a:defRPr/>
            </a:pPr>
            <a:endParaRPr lang="en-GB" sz="1800" dirty="0">
              <a:latin typeface="Arial" charset="0"/>
              <a:cs typeface="+mn-cs"/>
            </a:endParaRPr>
          </a:p>
          <a:p>
            <a:pPr marL="0" indent="0">
              <a:buFontTx/>
              <a:buNone/>
              <a:defRPr/>
            </a:pPr>
            <a:endParaRPr lang="en-GB" sz="1800" dirty="0">
              <a:latin typeface="Arial" charset="0"/>
              <a:cs typeface="+mn-cs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90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85234" y="1597292"/>
            <a:ext cx="8229600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GB" sz="2800" b="1" dirty="0" smtClean="0">
                <a:solidFill>
                  <a:srgbClr val="0070C0"/>
                </a:solidFill>
              </a:rPr>
              <a:t>Goals </a:t>
            </a:r>
            <a:endParaRPr lang="en-GB" sz="2800" dirty="0">
              <a:solidFill>
                <a:srgbClr val="0070C0"/>
              </a:solidFill>
            </a:endParaRPr>
          </a:p>
          <a:p>
            <a:pPr eaLnBrk="1" hangingPunct="1">
              <a:defRPr/>
            </a:pPr>
            <a:endParaRPr lang="en-GB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89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90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85234" y="1597292"/>
            <a:ext cx="8229600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GB" sz="2800" b="1" dirty="0" smtClean="0">
                <a:solidFill>
                  <a:srgbClr val="0070C0"/>
                </a:solidFill>
              </a:rPr>
              <a:t>Upcomin</a:t>
            </a:r>
            <a:r>
              <a:rPr lang="en-GB" sz="2800" dirty="0" smtClean="0">
                <a:solidFill>
                  <a:srgbClr val="0070C0"/>
                </a:solidFill>
              </a:rPr>
              <a:t>g Near Term Meetings of Interest</a:t>
            </a:r>
            <a:endParaRPr lang="en-GB" sz="2800" b="1" dirty="0" smtClean="0">
              <a:solidFill>
                <a:srgbClr val="0070C0"/>
              </a:solidFill>
            </a:endParaRPr>
          </a:p>
          <a:p>
            <a:pPr eaLnBrk="1" hangingPunct="1">
              <a:defRPr/>
            </a:pPr>
            <a:endParaRPr lang="en-GB" sz="2800" b="1" dirty="0">
              <a:solidFill>
                <a:srgbClr val="0070C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95500"/>
            <a:ext cx="9144000" cy="26449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8233" y="4797810"/>
            <a:ext cx="83073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The committee will need your input and help to develop </a:t>
            </a:r>
          </a:p>
          <a:p>
            <a:pPr algn="ctr"/>
            <a:r>
              <a:rPr lang="en-US" sz="2400" dirty="0">
                <a:solidFill>
                  <a:srgbClr val="000000"/>
                </a:solidFill>
              </a:rPr>
              <a:t>t</a:t>
            </a:r>
            <a:r>
              <a:rPr lang="en-US" sz="2400" dirty="0" smtClean="0">
                <a:solidFill>
                  <a:srgbClr val="000000"/>
                </a:solidFill>
              </a:rPr>
              <a:t>he proper path forward!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00597" y="5842159"/>
            <a:ext cx="32137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gwic-3g@sympa.ligo.org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615758" y="2971030"/>
            <a:ext cx="7566121" cy="885152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188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90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377598" y="3975656"/>
            <a:ext cx="8229600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GB" sz="2800" b="1" dirty="0" smtClean="0">
              <a:solidFill>
                <a:srgbClr val="0070C0"/>
              </a:solidFill>
            </a:endParaRPr>
          </a:p>
          <a:p>
            <a:pPr eaLnBrk="1" hangingPunct="1">
              <a:defRPr/>
            </a:pPr>
            <a:endParaRPr lang="en-GB" sz="2800" dirty="0">
              <a:solidFill>
                <a:srgbClr val="0070C0"/>
              </a:solidFill>
            </a:endParaRPr>
          </a:p>
          <a:p>
            <a:pPr eaLnBrk="1" hangingPunct="1">
              <a:defRPr/>
            </a:pPr>
            <a:r>
              <a:rPr lang="en-GB" sz="2800" b="1" dirty="0" smtClean="0">
                <a:solidFill>
                  <a:srgbClr val="0070C0"/>
                </a:solidFill>
              </a:rPr>
              <a:t>What Next?</a:t>
            </a:r>
          </a:p>
          <a:p>
            <a:pPr eaLnBrk="1" hangingPunct="1">
              <a:defRPr/>
            </a:pPr>
            <a:r>
              <a:rPr lang="en-GB" sz="2800" b="1" dirty="0" smtClean="0">
                <a:solidFill>
                  <a:srgbClr val="0070C0"/>
                </a:solidFill>
              </a:rPr>
              <a:t>A Town Hall Meeting</a:t>
            </a:r>
          </a:p>
          <a:p>
            <a:pPr eaLnBrk="1" hangingPunct="1">
              <a:defRPr/>
            </a:pPr>
            <a:endParaRPr lang="en-GB" sz="2800" dirty="0" smtClean="0">
              <a:solidFill>
                <a:srgbClr val="0070C0"/>
              </a:solidFill>
            </a:endParaRPr>
          </a:p>
          <a:p>
            <a:pPr eaLnBrk="1" hangingPunct="1">
              <a:defRPr/>
            </a:pPr>
            <a:endParaRPr lang="en-GB" sz="2800" dirty="0">
              <a:solidFill>
                <a:srgbClr val="0070C0"/>
              </a:solidFill>
            </a:endParaRPr>
          </a:p>
          <a:p>
            <a:pPr algn="l" eaLnBrk="1" hangingPunct="1">
              <a:defRPr/>
            </a:pPr>
            <a:r>
              <a:rPr lang="en-GB" sz="2800" b="0" i="0" dirty="0" smtClean="0">
                <a:solidFill>
                  <a:srgbClr val="0070C0"/>
                </a:solidFill>
              </a:rPr>
              <a:t>This afternoon 2:00 – 3:30 pm, Hilton Ballroom</a:t>
            </a:r>
            <a:endParaRPr lang="en-GB" sz="2400" b="0" i="0" dirty="0">
              <a:solidFill>
                <a:srgbClr val="0070C0"/>
              </a:solidFill>
            </a:endParaRPr>
          </a:p>
          <a:p>
            <a:pPr eaLnBrk="1" hangingPunct="1">
              <a:defRPr/>
            </a:pPr>
            <a:r>
              <a:rPr lang="en-GB" sz="2800" b="1" dirty="0" smtClean="0">
                <a:solidFill>
                  <a:srgbClr val="0070C0"/>
                </a:solidFill>
              </a:rPr>
              <a:t> </a:t>
            </a:r>
          </a:p>
          <a:p>
            <a:pPr eaLnBrk="1" hangingPunct="1">
              <a:defRPr/>
            </a:pPr>
            <a:endParaRPr lang="en-GB" sz="2800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8233" y="4797810"/>
            <a:ext cx="83073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The committee will need your input and help to develop </a:t>
            </a:r>
          </a:p>
          <a:p>
            <a:pPr algn="ctr"/>
            <a:r>
              <a:rPr lang="en-US" sz="2400" dirty="0">
                <a:solidFill>
                  <a:srgbClr val="000000"/>
                </a:solidFill>
              </a:rPr>
              <a:t>t</a:t>
            </a:r>
            <a:r>
              <a:rPr lang="en-US" sz="2400" dirty="0" smtClean="0">
                <a:solidFill>
                  <a:srgbClr val="000000"/>
                </a:solidFill>
              </a:rPr>
              <a:t>he proper path forward!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00597" y="5842159"/>
            <a:ext cx="32137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gwic-3g@sympa.ligo.org</a:t>
            </a:r>
          </a:p>
        </p:txBody>
      </p:sp>
    </p:spTree>
    <p:extLst>
      <p:ext uri="{BB962C8B-B14F-4D97-AF65-F5344CB8AC3E}">
        <p14:creationId xmlns:p14="http://schemas.microsoft.com/office/powerpoint/2010/main" val="948707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0848"/>
            <a:ext cx="8229600" cy="4525963"/>
          </a:xfrm>
        </p:spPr>
        <p:txBody>
          <a:bodyPr/>
          <a:lstStyle/>
          <a:p>
            <a:r>
              <a:rPr lang="en-US" i="1" dirty="0" smtClean="0">
                <a:solidFill>
                  <a:schemeClr val="tx2"/>
                </a:solidFill>
              </a:rPr>
              <a:t>Third Generation Detector Planning: 2007-2017</a:t>
            </a:r>
          </a:p>
          <a:p>
            <a:endParaRPr lang="en-US" i="1" dirty="0">
              <a:solidFill>
                <a:schemeClr val="tx2"/>
              </a:solidFill>
            </a:endParaRPr>
          </a:p>
          <a:p>
            <a:r>
              <a:rPr lang="en-US" i="1" dirty="0" smtClean="0">
                <a:solidFill>
                  <a:schemeClr val="tx2"/>
                </a:solidFill>
              </a:rPr>
              <a:t>The Gravitational-wave International Committee </a:t>
            </a:r>
          </a:p>
          <a:p>
            <a:endParaRPr lang="en-US" i="1" dirty="0">
              <a:solidFill>
                <a:schemeClr val="tx2"/>
              </a:solidFill>
            </a:endParaRPr>
          </a:p>
          <a:p>
            <a:r>
              <a:rPr lang="en-US" i="1" dirty="0" smtClean="0">
                <a:solidFill>
                  <a:schemeClr val="tx2"/>
                </a:solidFill>
              </a:rPr>
              <a:t>Coordinating the Global Effort</a:t>
            </a:r>
            <a:endParaRPr lang="en-US" i="1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F14EB4-1296-344E-98B2-51EF38DA7D3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059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Historical Gestation Periods for GW Detectors in the US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6629"/>
            <a:ext cx="8534400" cy="4876800"/>
          </a:xfrm>
        </p:spPr>
        <p:txBody>
          <a:bodyPr/>
          <a:lstStyle/>
          <a:p>
            <a:r>
              <a:rPr lang="en-US" sz="2000" dirty="0" smtClean="0">
                <a:solidFill>
                  <a:srgbClr val="000000"/>
                </a:solidFill>
              </a:rPr>
              <a:t>Initial LIGO </a:t>
            </a:r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 23 years</a:t>
            </a:r>
            <a:endParaRPr lang="en-US" sz="2000" dirty="0" smtClean="0">
              <a:solidFill>
                <a:srgbClr val="FF0000"/>
              </a:solidFill>
            </a:endParaRPr>
          </a:p>
          <a:p>
            <a:pPr lvl="1"/>
            <a:r>
              <a:rPr lang="en-US" sz="1600" b="1" dirty="0">
                <a:solidFill>
                  <a:srgbClr val="000000"/>
                </a:solidFill>
              </a:rPr>
              <a:t>1983 </a:t>
            </a:r>
            <a:r>
              <a:rPr lang="en-US" sz="1600" dirty="0">
                <a:solidFill>
                  <a:srgbClr val="000000"/>
                </a:solidFill>
              </a:rPr>
              <a:t>MIT and Caltech jointly present results of the </a:t>
            </a:r>
            <a:r>
              <a:rPr lang="en-US" sz="1600" dirty="0" smtClean="0">
                <a:solidFill>
                  <a:srgbClr val="000000"/>
                </a:solidFill>
              </a:rPr>
              <a:t>km-</a:t>
            </a:r>
            <a:r>
              <a:rPr lang="en-US" sz="1600" dirty="0">
                <a:solidFill>
                  <a:srgbClr val="000000"/>
                </a:solidFill>
              </a:rPr>
              <a:t>scale interferometer study to NSF. Receive endorsement by NSF committee on new large programs in physics. </a:t>
            </a:r>
            <a:endParaRPr lang="en-US" sz="1600" dirty="0" smtClean="0">
              <a:solidFill>
                <a:srgbClr val="000000"/>
              </a:solidFill>
            </a:endParaRPr>
          </a:p>
          <a:p>
            <a:pPr lvl="1"/>
            <a:r>
              <a:rPr lang="en-US" sz="1600" b="1" dirty="0">
                <a:solidFill>
                  <a:srgbClr val="000000"/>
                </a:solidFill>
              </a:rPr>
              <a:t>1990 </a:t>
            </a:r>
            <a:r>
              <a:rPr lang="en-US" sz="1600" dirty="0" smtClean="0">
                <a:solidFill>
                  <a:srgbClr val="000000"/>
                </a:solidFill>
              </a:rPr>
              <a:t>The US </a:t>
            </a:r>
            <a:r>
              <a:rPr lang="en-US" sz="1600" dirty="0">
                <a:solidFill>
                  <a:srgbClr val="000000"/>
                </a:solidFill>
              </a:rPr>
              <a:t>National Science Board (NSB) approves the LIGO construction proposal, which envisions I</a:t>
            </a:r>
            <a:r>
              <a:rPr lang="en-US" sz="1600" dirty="0" smtClean="0">
                <a:solidFill>
                  <a:srgbClr val="000000"/>
                </a:solidFill>
              </a:rPr>
              <a:t>nitial LIGO </a:t>
            </a:r>
            <a:r>
              <a:rPr lang="en-US" sz="1600" dirty="0">
                <a:solidFill>
                  <a:srgbClr val="000000"/>
                </a:solidFill>
              </a:rPr>
              <a:t>followed by Advanced </a:t>
            </a:r>
            <a:r>
              <a:rPr lang="en-US" sz="1600" dirty="0" smtClean="0">
                <a:solidFill>
                  <a:srgbClr val="000000"/>
                </a:solidFill>
              </a:rPr>
              <a:t>LIGO.</a:t>
            </a:r>
          </a:p>
          <a:p>
            <a:pPr lvl="1"/>
            <a:r>
              <a:rPr lang="en-US" sz="1600" b="1" dirty="0">
                <a:solidFill>
                  <a:srgbClr val="000000"/>
                </a:solidFill>
              </a:rPr>
              <a:t>1994-1995 </a:t>
            </a:r>
            <a:r>
              <a:rPr lang="en-US" sz="1600" dirty="0">
                <a:solidFill>
                  <a:srgbClr val="000000"/>
                </a:solidFill>
              </a:rPr>
              <a:t>Site construction begins at the Hanford and Livingston locations</a:t>
            </a:r>
            <a:r>
              <a:rPr lang="en-US" sz="1600" dirty="0" smtClean="0">
                <a:solidFill>
                  <a:srgbClr val="000000"/>
                </a:solidFill>
              </a:rPr>
              <a:t>.</a:t>
            </a:r>
          </a:p>
          <a:p>
            <a:pPr lvl="1"/>
            <a:r>
              <a:rPr lang="en-US" sz="1600" b="1" dirty="0">
                <a:solidFill>
                  <a:srgbClr val="000000"/>
                </a:solidFill>
              </a:rPr>
              <a:t>2002</a:t>
            </a:r>
            <a:r>
              <a:rPr lang="en-US" sz="1600" dirty="0">
                <a:solidFill>
                  <a:srgbClr val="000000"/>
                </a:solidFill>
              </a:rPr>
              <a:t> The first coincident operation of Initial LIGO interferometers with the GEO600 interferometer</a:t>
            </a:r>
            <a:r>
              <a:rPr lang="en-US" sz="1600" dirty="0" smtClean="0">
                <a:solidFill>
                  <a:srgbClr val="000000"/>
                </a:solidFill>
              </a:rPr>
              <a:t>.</a:t>
            </a:r>
          </a:p>
          <a:p>
            <a:pPr lvl="1"/>
            <a:r>
              <a:rPr lang="en-US" sz="1600" b="1" dirty="0">
                <a:solidFill>
                  <a:srgbClr val="000000"/>
                </a:solidFill>
              </a:rPr>
              <a:t>2006 </a:t>
            </a:r>
            <a:r>
              <a:rPr lang="en-US" sz="1600" dirty="0">
                <a:solidFill>
                  <a:srgbClr val="000000"/>
                </a:solidFill>
              </a:rPr>
              <a:t>Initial LIGO design sensitivity achieved. 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Advanced LIGO </a:t>
            </a:r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 16 years</a:t>
            </a:r>
            <a:endParaRPr lang="en-US" sz="2000" dirty="0" smtClean="0">
              <a:solidFill>
                <a:srgbClr val="FF0000"/>
              </a:solidFill>
            </a:endParaRPr>
          </a:p>
          <a:p>
            <a:pPr lvl="1"/>
            <a:r>
              <a:rPr lang="en-US" sz="1600" b="1" dirty="0" smtClean="0">
                <a:solidFill>
                  <a:srgbClr val="000000"/>
                </a:solidFill>
              </a:rPr>
              <a:t>1999</a:t>
            </a:r>
            <a:r>
              <a:rPr lang="en-US" sz="1600" dirty="0" smtClean="0">
                <a:solidFill>
                  <a:srgbClr val="000000"/>
                </a:solidFill>
              </a:rPr>
              <a:t> The LSC Concept Paper for Advanced LIGO completed.</a:t>
            </a:r>
          </a:p>
          <a:p>
            <a:pPr lvl="1"/>
            <a:r>
              <a:rPr lang="en-US" sz="1600" b="1" dirty="0" smtClean="0">
                <a:solidFill>
                  <a:srgbClr val="000000"/>
                </a:solidFill>
              </a:rPr>
              <a:t>2003</a:t>
            </a:r>
            <a:r>
              <a:rPr lang="en-US" sz="1600" dirty="0" smtClean="0">
                <a:solidFill>
                  <a:srgbClr val="000000"/>
                </a:solidFill>
              </a:rPr>
              <a:t> LIGO Laboratory submits proposal to NSF for Advanced LIGO proposal.</a:t>
            </a:r>
          </a:p>
          <a:p>
            <a:pPr lvl="1"/>
            <a:r>
              <a:rPr lang="en-US" sz="1600" b="1" dirty="0" smtClean="0">
                <a:solidFill>
                  <a:srgbClr val="000000"/>
                </a:solidFill>
              </a:rPr>
              <a:t>2006</a:t>
            </a:r>
            <a:r>
              <a:rPr lang="en-US" sz="1600" dirty="0" smtClean="0">
                <a:solidFill>
                  <a:srgbClr val="000000"/>
                </a:solidFill>
              </a:rPr>
              <a:t> NSF conducts review of Advanced LIGO Construction. </a:t>
            </a:r>
          </a:p>
          <a:p>
            <a:pPr lvl="1"/>
            <a:r>
              <a:rPr lang="en-US" sz="1600" b="1" dirty="0" smtClean="0">
                <a:solidFill>
                  <a:srgbClr val="000000"/>
                </a:solidFill>
              </a:rPr>
              <a:t>2008 </a:t>
            </a:r>
            <a:r>
              <a:rPr lang="en-US" sz="1600" dirty="0" smtClean="0">
                <a:solidFill>
                  <a:srgbClr val="000000"/>
                </a:solidFill>
              </a:rPr>
              <a:t>Advanced LIGO Construction is funded by NSF.</a:t>
            </a:r>
          </a:p>
          <a:p>
            <a:pPr lvl="1"/>
            <a:r>
              <a:rPr lang="en-US" sz="1600" b="1" dirty="0" smtClean="0">
                <a:solidFill>
                  <a:srgbClr val="000000"/>
                </a:solidFill>
              </a:rPr>
              <a:t>2014</a:t>
            </a:r>
            <a:r>
              <a:rPr lang="en-US" sz="1600" dirty="0" smtClean="0">
                <a:solidFill>
                  <a:srgbClr val="000000"/>
                </a:solidFill>
              </a:rPr>
              <a:t> Advanced LIGO Construction completed.</a:t>
            </a:r>
          </a:p>
          <a:p>
            <a:pPr lvl="1"/>
            <a:r>
              <a:rPr lang="en-US" sz="1600" b="1" dirty="0" smtClean="0">
                <a:solidFill>
                  <a:srgbClr val="000000"/>
                </a:solidFill>
              </a:rPr>
              <a:t>2015</a:t>
            </a:r>
            <a:r>
              <a:rPr lang="en-US" sz="1600" dirty="0" smtClean="0">
                <a:solidFill>
                  <a:srgbClr val="000000"/>
                </a:solidFill>
              </a:rPr>
              <a:t> Advanced LIGO begins science operations</a:t>
            </a:r>
          </a:p>
          <a:p>
            <a:pPr lvl="1"/>
            <a:endParaRPr lang="en-US" sz="1600" dirty="0">
              <a:solidFill>
                <a:srgbClr val="000000"/>
              </a:solidFill>
            </a:endParaRPr>
          </a:p>
          <a:p>
            <a:pPr lvl="1"/>
            <a:endParaRPr lang="en-US" sz="1600" dirty="0">
              <a:solidFill>
                <a:srgbClr val="000000"/>
              </a:solidFill>
            </a:endParaRPr>
          </a:p>
          <a:p>
            <a:pPr lvl="1"/>
            <a:endParaRPr lang="en-US" sz="1600" dirty="0">
              <a:solidFill>
                <a:srgbClr val="000000"/>
              </a:solidFill>
            </a:endParaRPr>
          </a:p>
          <a:p>
            <a:pPr lvl="1"/>
            <a:endParaRPr lang="en-US" sz="1000" dirty="0" smtClean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1800" dirty="0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275975" y="6400800"/>
            <a:ext cx="1905000" cy="457200"/>
          </a:xfrm>
          <a:prstGeom prst="rect">
            <a:avLst/>
          </a:prstGeom>
        </p:spPr>
        <p:txBody>
          <a:bodyPr/>
          <a:lstStyle/>
          <a:p>
            <a:fld id="{BC290627-2641-D545-B7DC-1C11A5781944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694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CustomShape 1"/>
          <p:cNvSpPr/>
          <p:nvPr/>
        </p:nvSpPr>
        <p:spPr>
          <a:xfrm>
            <a:off x="457171" y="149432"/>
            <a:ext cx="8228437" cy="11446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4000" b="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Einstein Telescope (EU) </a:t>
            </a:r>
            <a:endParaRPr lang="en-US" sz="1600" b="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2" name="Picture 191"/>
          <p:cNvPicPr/>
          <p:nvPr/>
        </p:nvPicPr>
        <p:blipFill>
          <a:blip r:embed="rId2"/>
          <a:stretch/>
        </p:blipFill>
        <p:spPr>
          <a:xfrm>
            <a:off x="663552" y="1296871"/>
            <a:ext cx="3580307" cy="2269769"/>
          </a:xfrm>
          <a:prstGeom prst="rect">
            <a:avLst/>
          </a:prstGeom>
          <a:ln>
            <a:noFill/>
          </a:ln>
        </p:spPr>
      </p:pic>
      <p:sp>
        <p:nvSpPr>
          <p:cNvPr id="193" name="CustomShape 2"/>
          <p:cNvSpPr/>
          <p:nvPr/>
        </p:nvSpPr>
        <p:spPr>
          <a:xfrm>
            <a:off x="4525818" y="1241362"/>
            <a:ext cx="4518121" cy="187884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391867" indent="-293574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Third-generation GW observatory</a:t>
            </a:r>
            <a:endParaRPr lang="en-US" sz="1000" b="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574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Target sensitivity for ET a factor of ten improvement in </a:t>
            </a:r>
            <a:r>
              <a:rPr lang="en-US" sz="1600" b="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comparison </a:t>
            </a:r>
            <a:r>
              <a:rPr lang="en-US" sz="1600" b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to current advanced </a:t>
            </a:r>
            <a:r>
              <a:rPr lang="en-US" sz="1600" b="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detectors</a:t>
            </a:r>
          </a:p>
          <a:p>
            <a:pPr marL="391867" indent="-293574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 km long</a:t>
            </a:r>
            <a:r>
              <a:rPr lang="en-US" sz="1000" b="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r>
              <a:rPr lang="en-US" sz="1600" b="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Underground</a:t>
            </a:r>
          </a:p>
          <a:p>
            <a:pPr marL="391867" indent="-293574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X</a:t>
            </a:r>
            <a:r>
              <a:rPr lang="en-US" sz="1600" b="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ylophone configuration, 6 interferometers</a:t>
            </a:r>
          </a:p>
          <a:p>
            <a:pPr marL="391867" indent="-293574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400" b="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8293">
              <a:buClr>
                <a:srgbClr val="000000"/>
              </a:buClr>
              <a:buSzPct val="45000"/>
            </a:pPr>
            <a:r>
              <a:rPr lang="en-US" sz="1600" b="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Formal Design Study </a:t>
            </a:r>
            <a:r>
              <a:rPr lang="en-US" sz="1600" b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completed in 2011: </a:t>
            </a:r>
            <a:endParaRPr lang="en-US" sz="1600" b="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8293">
              <a:buClr>
                <a:srgbClr val="000000"/>
              </a:buClr>
              <a:buSzPct val="45000"/>
            </a:pPr>
            <a:r>
              <a:rPr lang="en-US" sz="1600" b="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3"/>
              </a:rPr>
              <a:t>http</a:t>
            </a:r>
            <a:r>
              <a:rPr lang="en-US" sz="1600" b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3"/>
              </a:rPr>
              <a:t>://www.et-gw.eu/</a:t>
            </a:r>
            <a:r>
              <a:rPr lang="en-US" sz="1600" b="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3"/>
              </a:rPr>
              <a:t>etdsdocument</a:t>
            </a:r>
            <a:endParaRPr lang="en-US" sz="1600" b="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8293">
              <a:buClr>
                <a:srgbClr val="000000"/>
              </a:buClr>
              <a:buSzPct val="45000"/>
            </a:pPr>
            <a:endParaRPr lang="en-US" sz="1000" b="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4" name="Picture 193"/>
          <p:cNvPicPr/>
          <p:nvPr/>
        </p:nvPicPr>
        <p:blipFill>
          <a:blip r:embed="rId4"/>
          <a:stretch/>
        </p:blipFill>
        <p:spPr>
          <a:xfrm>
            <a:off x="4786914" y="3659330"/>
            <a:ext cx="4087768" cy="3068924"/>
          </a:xfrm>
          <a:prstGeom prst="rect">
            <a:avLst/>
          </a:prstGeom>
          <a:ln>
            <a:noFill/>
          </a:ln>
        </p:spPr>
      </p:pic>
      <p:pic>
        <p:nvPicPr>
          <p:cNvPr id="195" name="Picture 194"/>
          <p:cNvPicPr/>
          <p:nvPr/>
        </p:nvPicPr>
        <p:blipFill>
          <a:blip r:embed="rId5"/>
          <a:stretch/>
        </p:blipFill>
        <p:spPr>
          <a:xfrm>
            <a:off x="642326" y="3649919"/>
            <a:ext cx="3255715" cy="2948414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23151" y="3733030"/>
            <a:ext cx="163901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tx2"/>
                </a:solidFill>
              </a:rPr>
              <a:t>Slide Credit:</a:t>
            </a:r>
          </a:p>
          <a:p>
            <a:r>
              <a:rPr lang="en-US" b="0" spc="-1" dirty="0" err="1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Vaishali</a:t>
            </a:r>
            <a:r>
              <a:rPr lang="en-US" b="0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b="0" spc="-1" dirty="0" err="1" smtClean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Adya</a:t>
            </a:r>
            <a:r>
              <a:rPr lang="en-US" b="0" spc="-1" dirty="0" smtClean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AEI</a:t>
            </a:r>
            <a:endParaRPr lang="en-US" sz="900" b="0" spc="-1" dirty="0">
              <a:solidFill>
                <a:schemeClr val="tx2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en-US" b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122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13162"/>
            <a:ext cx="8928100" cy="835681"/>
          </a:xfrm>
        </p:spPr>
        <p:txBody>
          <a:bodyPr>
            <a:noAutofit/>
          </a:bodyPr>
          <a:lstStyle/>
          <a:p>
            <a:r>
              <a:rPr lang="en-US" sz="2800" i="1" dirty="0" smtClean="0"/>
              <a:t>Cosmic Explorer (US)</a:t>
            </a: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505FFB-816F-F34B-B170-D2EF508BA1C8}" type="slidenum">
              <a:rPr lang="en-US" smtClean="0"/>
              <a:t>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191592" y="2501525"/>
            <a:ext cx="1960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First Stars Formed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47872"/>
            <a:ext cx="9144000" cy="3310128"/>
          </a:xfrm>
          <a:prstGeom prst="rect">
            <a:avLst/>
          </a:prstGeom>
        </p:spPr>
      </p:pic>
      <p:sp>
        <p:nvSpPr>
          <p:cNvPr id="21" name="CustomShape 2"/>
          <p:cNvSpPr/>
          <p:nvPr/>
        </p:nvSpPr>
        <p:spPr>
          <a:xfrm>
            <a:off x="307879" y="1241362"/>
            <a:ext cx="8397469" cy="187884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391867" indent="-293574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Third-generation GW observatory</a:t>
            </a:r>
            <a:endParaRPr lang="en-US" sz="1100" b="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574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Target sensitivity </a:t>
            </a:r>
            <a:r>
              <a:rPr lang="en-US" sz="2000" b="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 </a:t>
            </a:r>
            <a:r>
              <a:rPr lang="en-US" sz="2000" b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factor of </a:t>
            </a:r>
            <a:r>
              <a:rPr lang="en-US" sz="2000" b="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&gt; 10 </a:t>
            </a:r>
            <a:r>
              <a:rPr lang="en-US" sz="2000" b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improvement in </a:t>
            </a:r>
            <a:r>
              <a:rPr lang="en-US" sz="2000" b="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comparison </a:t>
            </a:r>
            <a:r>
              <a:rPr lang="en-US" sz="2000" b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to current advanced detectors</a:t>
            </a:r>
            <a:endParaRPr lang="en-US" sz="1100" b="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574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Above ground, 40 km arm length, L configuration </a:t>
            </a:r>
          </a:p>
          <a:p>
            <a:pPr marL="391867" indent="-293574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000" b="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8293">
              <a:buClr>
                <a:srgbClr val="000000"/>
              </a:buClr>
              <a:buSzPct val="45000"/>
            </a:pPr>
            <a:r>
              <a:rPr lang="en-US" sz="2000" b="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Formal Design Study: not </a:t>
            </a:r>
            <a:r>
              <a:rPr lang="en-US" sz="2000" b="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yet, </a:t>
            </a:r>
            <a:r>
              <a:rPr lang="en-US" sz="2000" b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but proposal </a:t>
            </a:r>
            <a:r>
              <a:rPr lang="en-US" sz="2000" b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under</a:t>
            </a:r>
            <a:r>
              <a:rPr lang="en-US" sz="2000" b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000" b="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development (M. Evans, MIT, PI</a:t>
            </a:r>
            <a:endParaRPr lang="en-US" sz="2000" b="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3579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(Very) Conceptual Timeline for 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059" y="2026932"/>
            <a:ext cx="8229600" cy="4525963"/>
          </a:xfrm>
        </p:spPr>
        <p:txBody>
          <a:bodyPr/>
          <a:lstStyle/>
          <a:p>
            <a:pPr lvl="1"/>
            <a:r>
              <a:rPr lang="en-US" dirty="0" smtClean="0"/>
              <a:t>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F14EB4-1296-344E-98B2-51EF38DA7D3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863748" y="1277635"/>
            <a:ext cx="5753448" cy="307777"/>
          </a:xfrm>
          <a:prstGeom prst="rect">
            <a:avLst/>
          </a:prstGeom>
          <a:solidFill>
            <a:srgbClr val="618FFD"/>
          </a:solidFill>
        </p:spPr>
        <p:txBody>
          <a:bodyPr wrap="none">
            <a:spAutoFit/>
          </a:bodyPr>
          <a:lstStyle/>
          <a:p>
            <a:r>
              <a:rPr lang="en-US" b="0" dirty="0" smtClean="0">
                <a:solidFill>
                  <a:srgbClr val="000000"/>
                </a:solidFill>
              </a:rPr>
              <a:t>LSC Instrument </a:t>
            </a:r>
            <a:r>
              <a:rPr lang="en-US" b="0" dirty="0">
                <a:solidFill>
                  <a:srgbClr val="000000"/>
                </a:solidFill>
              </a:rPr>
              <a:t>Science White </a:t>
            </a:r>
            <a:r>
              <a:rPr lang="en-US" b="0" dirty="0" smtClean="0">
                <a:solidFill>
                  <a:srgbClr val="000000"/>
                </a:solidFill>
              </a:rPr>
              <a:t>Paper 2017-2018, </a:t>
            </a:r>
            <a:r>
              <a:rPr lang="fi-FI" b="0" dirty="0">
                <a:solidFill>
                  <a:srgbClr val="000000"/>
                </a:solidFill>
              </a:rPr>
              <a:t>LIGO-T1700231–v2</a:t>
            </a:r>
            <a:endParaRPr lang="nb-NO" b="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83933" y="4130514"/>
            <a:ext cx="4040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(a)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93593" y="3397804"/>
            <a:ext cx="413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(b)</a:t>
            </a:r>
            <a:endParaRPr lang="en-US" dirty="0">
              <a:solidFill>
                <a:schemeClr val="accent3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6143"/>
            <a:ext cx="9144000" cy="4803797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 bwMode="auto">
          <a:xfrm flipV="1">
            <a:off x="1911593" y="5331611"/>
            <a:ext cx="0" cy="99223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1898365" y="5649126"/>
            <a:ext cx="9284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Today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6719454" y="5957455"/>
            <a:ext cx="755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2030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43282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The 3G Sensitivity Horizon </a:t>
            </a:r>
            <a:br>
              <a:rPr lang="en-US" sz="3200" dirty="0" smtClean="0"/>
            </a:br>
            <a:r>
              <a:rPr lang="en-US" sz="3200" dirty="0" smtClean="0"/>
              <a:t>(circa 2015) 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F14EB4-1296-344E-98B2-51EF38DA7D3F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433" y="1526374"/>
            <a:ext cx="7636415" cy="49159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3182" y="1856072"/>
            <a:ext cx="1964806" cy="97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674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The 3G Sensitivity </a:t>
            </a:r>
            <a:r>
              <a:rPr lang="en-US" sz="2800" dirty="0" smtClean="0"/>
              <a:t>Horizon </a:t>
            </a:r>
            <a:br>
              <a:rPr lang="en-US" sz="2800" dirty="0" smtClean="0"/>
            </a:br>
            <a:r>
              <a:rPr lang="en-US" sz="2800" dirty="0" smtClean="0"/>
              <a:t>(circa 2017)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F14EB4-1296-344E-98B2-51EF38DA7D3F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572" y="1279909"/>
            <a:ext cx="6047335" cy="49069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86595" y="6293072"/>
            <a:ext cx="60226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b="0" dirty="0" smtClean="0">
                <a:solidFill>
                  <a:srgbClr val="000000"/>
                </a:solidFill>
              </a:rPr>
              <a:t>LSC Instrument Science White </a:t>
            </a:r>
            <a:r>
              <a:rPr lang="fi-FI" b="0" dirty="0" err="1" smtClean="0">
                <a:solidFill>
                  <a:srgbClr val="000000"/>
                </a:solidFill>
              </a:rPr>
              <a:t>Paper</a:t>
            </a:r>
            <a:r>
              <a:rPr lang="fi-FI" b="0" dirty="0" smtClean="0">
                <a:solidFill>
                  <a:srgbClr val="000000"/>
                </a:solidFill>
              </a:rPr>
              <a:t> 2017-2018, LIGO</a:t>
            </a:r>
            <a:r>
              <a:rPr lang="fi-FI" b="0" dirty="0">
                <a:solidFill>
                  <a:srgbClr val="000000"/>
                </a:solidFill>
              </a:rPr>
              <a:t>-T1700231–v2</a:t>
            </a:r>
            <a:endParaRPr lang="en-US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313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Default Design">
      <a:majorFont>
        <a:latin typeface="Helvetica"/>
        <a:ea typeface="ＭＳ Ｐゴシック"/>
        <a:cs typeface=""/>
      </a:majorFont>
      <a:minorFont>
        <a:latin typeface="Helvetic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89122</TotalTime>
  <Words>1494</Words>
  <Application>Microsoft Macintosh PowerPoint</Application>
  <PresentationFormat>On-screen Show (4:3)</PresentationFormat>
  <Paragraphs>242</Paragraphs>
  <Slides>26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Default Design</vt:lpstr>
      <vt:lpstr>Photo Editor Photo</vt:lpstr>
      <vt:lpstr>PowerPoint Presentation</vt:lpstr>
      <vt:lpstr>PowerPoint Presentation</vt:lpstr>
      <vt:lpstr>Outline</vt:lpstr>
      <vt:lpstr>Historical Gestation Periods for GW Detectors in the US</vt:lpstr>
      <vt:lpstr>PowerPoint Presentation</vt:lpstr>
      <vt:lpstr>Cosmic Explorer (US)</vt:lpstr>
      <vt:lpstr>(Very) Conceptual Timeline for CE</vt:lpstr>
      <vt:lpstr>The 3G Sensitivity Horizon  (circa 2015) </vt:lpstr>
      <vt:lpstr>The 3G Sensitivity Horizon  (circa 2017)</vt:lpstr>
      <vt:lpstr>ET and CE Have Cosmological Reach! </vt:lpstr>
      <vt:lpstr>Making the 3G Science Case</vt:lpstr>
      <vt:lpstr>An Excellent Case Study:  The LISA Science Case</vt:lpstr>
      <vt:lpstr>A+: a Mid-Life Enhancement for  Advanced LIGO </vt:lpstr>
      <vt:lpstr>LIGO Voyager:  Fully Exploiting the Current LIGO Facilities</vt:lpstr>
      <vt:lpstr> How to Get From Here to There?  GWIC (Gravitational Wave International Committee)</vt:lpstr>
      <vt:lpstr>Who is GWIC?</vt:lpstr>
      <vt:lpstr>PowerPoint Presentation</vt:lpstr>
      <vt:lpstr>GWIC’s role in coordinating 3G detector development </vt:lpstr>
      <vt:lpstr>Membership of GWIC 3G Committee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sanders</dc:creator>
  <cp:lastModifiedBy>David Reitze</cp:lastModifiedBy>
  <cp:revision>952</cp:revision>
  <cp:lastPrinted>2012-04-03T00:46:49Z</cp:lastPrinted>
  <dcterms:created xsi:type="dcterms:W3CDTF">2001-01-17T17:06:57Z</dcterms:created>
  <dcterms:modified xsi:type="dcterms:W3CDTF">2017-07-13T15:36:52Z</dcterms:modified>
</cp:coreProperties>
</file>