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4"/>
  </p:notesMasterIdLst>
  <p:sldIdLst>
    <p:sldId id="256" r:id="rId2"/>
    <p:sldId id="814" r:id="rId3"/>
    <p:sldId id="788" r:id="rId4"/>
    <p:sldId id="815" r:id="rId5"/>
    <p:sldId id="816" r:id="rId6"/>
    <p:sldId id="744" r:id="rId7"/>
    <p:sldId id="793" r:id="rId8"/>
    <p:sldId id="817" r:id="rId9"/>
    <p:sldId id="822" r:id="rId10"/>
    <p:sldId id="823" r:id="rId11"/>
    <p:sldId id="820" r:id="rId12"/>
    <p:sldId id="825" r:id="rId13"/>
    <p:sldId id="826" r:id="rId14"/>
    <p:sldId id="824" r:id="rId15"/>
    <p:sldId id="830" r:id="rId16"/>
    <p:sldId id="827" r:id="rId17"/>
    <p:sldId id="828" r:id="rId18"/>
    <p:sldId id="834" r:id="rId19"/>
    <p:sldId id="829" r:id="rId20"/>
    <p:sldId id="833" r:id="rId21"/>
    <p:sldId id="841" r:id="rId22"/>
    <p:sldId id="831" r:id="rId23"/>
    <p:sldId id="832" r:id="rId24"/>
    <p:sldId id="821" r:id="rId25"/>
    <p:sldId id="838" r:id="rId26"/>
    <p:sldId id="837" r:id="rId27"/>
    <p:sldId id="819" r:id="rId28"/>
    <p:sldId id="835" r:id="rId29"/>
    <p:sldId id="836" r:id="rId30"/>
    <p:sldId id="839" r:id="rId31"/>
    <p:sldId id="840" r:id="rId32"/>
    <p:sldId id="818" r:id="rId33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A26B5A9-A6AF-234A-9D62-8C1721EBA6AA}">
          <p14:sldIdLst>
            <p14:sldId id="256"/>
            <p14:sldId id="814"/>
            <p14:sldId id="788"/>
            <p14:sldId id="815"/>
            <p14:sldId id="816"/>
            <p14:sldId id="744"/>
            <p14:sldId id="793"/>
            <p14:sldId id="817"/>
            <p14:sldId id="822"/>
            <p14:sldId id="823"/>
            <p14:sldId id="820"/>
            <p14:sldId id="825"/>
            <p14:sldId id="826"/>
            <p14:sldId id="824"/>
            <p14:sldId id="830"/>
            <p14:sldId id="827"/>
            <p14:sldId id="828"/>
            <p14:sldId id="834"/>
            <p14:sldId id="829"/>
            <p14:sldId id="833"/>
            <p14:sldId id="841"/>
            <p14:sldId id="831"/>
            <p14:sldId id="832"/>
            <p14:sldId id="821"/>
            <p14:sldId id="838"/>
            <p14:sldId id="837"/>
            <p14:sldId id="819"/>
            <p14:sldId id="835"/>
            <p14:sldId id="836"/>
            <p14:sldId id="839"/>
            <p14:sldId id="840"/>
            <p14:sldId id="818"/>
          </p14:sldIdLst>
        </p14:section>
        <p14:section name="Extras / Raw Material" id="{0B577AD0-F1FB-1A49-A6A7-313032234A6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141D"/>
    <a:srgbClr val="3FA8FF"/>
    <a:srgbClr val="45FF2A"/>
    <a:srgbClr val="004500"/>
    <a:srgbClr val="FFC6E3"/>
    <a:srgbClr val="969696"/>
    <a:srgbClr val="FF66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19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184" y="-114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7FA3E3C-5CC2-1241-BCD7-473BA3970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33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2D5E8-6E19-9448-9773-9B48BBE26C30}" type="slidenum">
              <a:rPr lang="en-US"/>
              <a:pPr/>
              <a:t>5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LIGO is designed to be an observatory, not a one-off proof that GWs exist.  What do we look for?</a:t>
            </a:r>
          </a:p>
          <a:p>
            <a:endParaRPr lang="en-US" dirty="0"/>
          </a:p>
          <a:p>
            <a:r>
              <a:rPr lang="en-US" dirty="0"/>
              <a:t>There are number of predicted astrophysical sources of gravitational radiation, and most of them involve cataclysmic events.</a:t>
            </a:r>
          </a:p>
          <a:p>
            <a:r>
              <a:rPr lang="en-US" dirty="0"/>
              <a:t>Binary systems – NSs and BHs, most likely source, theoretically well understood with known waveforms</a:t>
            </a:r>
          </a:p>
          <a:p>
            <a:r>
              <a:rPr lang="en-US" dirty="0"/>
              <a:t>Bursts – GW emissions that are not well modeled or understood.  These include asymmetrically core collapse supernova, cosmic strings, and perhaps unknown sources</a:t>
            </a:r>
          </a:p>
          <a:p>
            <a:r>
              <a:rPr lang="en-US" dirty="0"/>
              <a:t>The residual GW background</a:t>
            </a:r>
          </a:p>
          <a:p>
            <a:r>
              <a:rPr lang="en-US" dirty="0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00D014-3EE2-2C4A-B64F-E5B201456867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LIGO is actually two observatories and three interferometers.</a:t>
            </a:r>
          </a:p>
          <a:p>
            <a:pPr>
              <a:defRPr/>
            </a:pPr>
            <a:r>
              <a:rPr lang="en-US" smtClean="0">
                <a:cs typeface="+mn-cs"/>
              </a:rPr>
              <a:t>Describe parameters</a:t>
            </a:r>
          </a:p>
          <a:p>
            <a:pPr>
              <a:defRPr/>
            </a:pPr>
            <a:r>
              <a:rPr lang="en-US" smtClean="0">
                <a:cs typeface="+mn-cs"/>
              </a:rPr>
              <a:t>Emphasize that the arms are in ultra high vacuum. 8 km of steel 1.2 m dia beam tubes at each site </a:t>
            </a:r>
          </a:p>
          <a:p>
            <a:pPr>
              <a:defRPr/>
            </a:pPr>
            <a:r>
              <a:rPr lang="en-US" smtClean="0">
                <a:cs typeface="+mn-cs"/>
              </a:rPr>
              <a:t>Separate observatories allow for coincidence detection – since the detectors see uncorrelated noise, only a true gravitational wave would appear on all the interferometers with the correct amplitude.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Emphasize that the LIGO Observatories were designed and are operated by Caltech and MIT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AutoNum type="romanLcParenR"/>
            </a:pPr>
            <a:r>
              <a:rPr lang="en-US" baseline="0" dirty="0" smtClean="0"/>
              <a:t>Explain top level three noise sources</a:t>
            </a:r>
          </a:p>
          <a:p>
            <a:pPr marL="285750" indent="-285750">
              <a:buAutoNum type="romanLcParenR"/>
            </a:pPr>
            <a:r>
              <a:rPr lang="en-US" baseline="0" dirty="0" smtClean="0"/>
              <a:t>Do animation explaining limitations and as a way of previewing next slides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A3E3C-5CC2-1241-BCD7-473BA39701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1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through the slide from</a:t>
            </a:r>
            <a:r>
              <a:rPr lang="en-US" baseline="0" dirty="0" smtClean="0"/>
              <a:t> laser forward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A3E3C-5CC2-1241-BCD7-473BA39701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Quckly</a:t>
            </a:r>
            <a:r>
              <a:rPr lang="en-US" dirty="0" smtClean="0"/>
              <a:t> go 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9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</a:t>
            </a:r>
          </a:p>
          <a:p>
            <a:pPr marL="285750" indent="-285750">
              <a:buAutoNum type="romanLcParenR"/>
            </a:pPr>
            <a:r>
              <a:rPr lang="en-US" dirty="0" smtClean="0"/>
              <a:t>What BNS range means</a:t>
            </a:r>
          </a:p>
          <a:p>
            <a:pPr marL="285750" indent="-285750">
              <a:buAutoNum type="romanLcParenR"/>
            </a:pPr>
            <a:r>
              <a:rPr lang="en-US" dirty="0" smtClean="0"/>
              <a:t>Curves look similar, but BNS range</a:t>
            </a:r>
            <a:r>
              <a:rPr lang="en-US" baseline="0" dirty="0" smtClean="0"/>
              <a:t> benefits from low frequency </a:t>
            </a:r>
            <a:r>
              <a:rPr lang="en-US" baseline="0" dirty="0" err="1" smtClean="0"/>
              <a:t>senstivity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A3E3C-5CC2-1241-BCD7-473BA397014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6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24BDD-11A9-6241-914F-B533020EA6C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43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Note that this map assumes design sensitivity for LIGO and Virgo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50C1-0983-3848-9214-A3C83C6B861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402E-4DEE-914F-A436-B5D57CE11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5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B5A61-9EB4-3E44-9923-E6AC6B27E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6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4163" y="0"/>
            <a:ext cx="205898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4563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AEF38-3EC4-0F44-ADF1-4C9B7F7D7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84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B9B45-FAF7-4440-B14F-AC9038159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47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69B5-38E2-2E47-9FDA-50ACE7A3D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04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2A483-2425-F64D-89C9-A8EAE2B56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01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0D7AD-B9AB-D447-8BC7-B6C1F8A0C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3B35A-92CA-9244-943F-6D1BF23D8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D9D8D-23D5-944E-BC7E-D66B2800E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5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68CA4-3FE1-5944-BEF0-510879539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0631C-9C78-B94C-9B1F-02806B4AC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6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4F27E-7259-A544-87CC-77CCC20BF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7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279F0-05CE-2745-8E5F-D6AA18AE5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ED9B5-911C-EB48-8C58-15621B4A5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0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E0444-F685-B943-96D2-22E0E5B3B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vmlDrawing" Target="../drawings/vmlDrawing1.vml"/><Relationship Id="rId18" Type="http://schemas.openxmlformats.org/officeDocument/2006/relationships/oleObject" Target="../embeddings/oleObject1.bin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latin typeface="+mn-lt"/>
                <a:cs typeface="+mn-cs"/>
              </a:defRPr>
            </a:lvl1pPr>
          </a:lstStyle>
          <a:p>
            <a:pPr>
              <a:defRPr/>
            </a:pPr>
            <a:fld id="{1ADF2364-C367-A449-861B-0FA4130F0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54150" y="-71438"/>
            <a:ext cx="7239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668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1033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Photo Editor Photo" r:id="rId18" imgW="4409524" imgH="3219899" progId="MSPhotoEd.3">
                  <p:embed/>
                </p:oleObj>
              </mc:Choice>
              <mc:Fallback>
                <p:oleObj name="Photo Editor Photo" r:id="rId18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emf"/><Relationship Id="rId8" Type="http://schemas.openxmlformats.org/officeDocument/2006/relationships/image" Target="../media/image28.png"/><Relationship Id="rId9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png"/><Relationship Id="rId8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hyperlink" Target="http://iopscience.iop.org/1742-6596/484/1/012007" TargetMode="External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hyperlink" Target="http://iopscience.iop.org/1742-6596/484/1/01200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gi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3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875" y="348435"/>
            <a:ext cx="8728075" cy="4625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lnSpc>
                <a:spcPct val="120000"/>
              </a:lnSpc>
              <a:buFont typeface="Monotype Sorts" charset="0"/>
              <a:buNone/>
              <a:defRPr/>
            </a:pPr>
            <a:endParaRPr lang="en-US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120000"/>
              </a:lnSpc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Gravitational-wave Detectors:</a:t>
            </a:r>
          </a:p>
          <a:p>
            <a:pPr algn="r">
              <a:lnSpc>
                <a:spcPct val="120000"/>
              </a:lnSpc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A Primer</a:t>
            </a:r>
            <a:endParaRPr lang="en-US" sz="3200" b="1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David Reitze</a:t>
            </a: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LIGO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Laboratory </a:t>
            </a: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California Institute of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Technology</a:t>
            </a:r>
          </a:p>
          <a:p>
            <a:pPr algn="ct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 algn="ct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214" name="Rectangle 1046"/>
          <p:cNvSpPr>
            <a:spLocks noChangeArrowheads="1"/>
          </p:cNvSpPr>
          <p:nvPr/>
        </p:nvSpPr>
        <p:spPr bwMode="auto">
          <a:xfrm>
            <a:off x="328613" y="6474232"/>
            <a:ext cx="15532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LIGO-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G1800277-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v2 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8219" name="Text Box 1051"/>
          <p:cNvSpPr txBox="1">
            <a:spLocks noChangeArrowheads="1"/>
          </p:cNvSpPr>
          <p:nvPr/>
        </p:nvSpPr>
        <p:spPr bwMode="auto">
          <a:xfrm>
            <a:off x="3532057" y="6581775"/>
            <a:ext cx="2143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LIGO Hanford Observatory</a:t>
            </a:r>
          </a:p>
        </p:txBody>
      </p:sp>
      <p:pic>
        <p:nvPicPr>
          <p:cNvPr id="19462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63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1"/>
          <p:cNvSpPr txBox="1">
            <a:spLocks noChangeArrowheads="1"/>
          </p:cNvSpPr>
          <p:nvPr/>
        </p:nvSpPr>
        <p:spPr bwMode="auto">
          <a:xfrm>
            <a:off x="1932077" y="0"/>
            <a:ext cx="5290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LSC, </a:t>
            </a:r>
            <a:r>
              <a:rPr lang="en-US" dirty="0"/>
              <a:t>Open Data Workshop #</a:t>
            </a:r>
            <a:r>
              <a:rPr lang="en-US" dirty="0" smtClean="0"/>
              <a:t>1, March 25-27, 2018, Pasadena </a:t>
            </a:r>
            <a:endParaRPr lang="en-US" dirty="0"/>
          </a:p>
        </p:txBody>
      </p:sp>
      <p:pic>
        <p:nvPicPr>
          <p:cNvPr id="1946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6113" y="0"/>
            <a:ext cx="8778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775" y="5884101"/>
            <a:ext cx="968067" cy="973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391067" y="370396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a gravitational-wave strain less then 10</a:t>
            </a:r>
            <a:r>
              <a:rPr lang="en-US" baseline="30000" dirty="0" smtClean="0"/>
              <a:t>-21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755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Light is quantized in discrete units (‘photons’)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Photons obey the </a:t>
            </a:r>
            <a:r>
              <a:rPr lang="en-US" i="1" dirty="0" smtClean="0">
                <a:solidFill>
                  <a:srgbClr val="000000"/>
                </a:solidFill>
              </a:rPr>
              <a:t>Heisenberg Uncertainty Relationship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For our purposes, this means that the arrival times of photons at the output </a:t>
            </a:r>
            <a:r>
              <a:rPr lang="en-US" dirty="0" err="1" smtClean="0">
                <a:solidFill>
                  <a:srgbClr val="000000"/>
                </a:solidFill>
              </a:rPr>
              <a:t>photodetector</a:t>
            </a:r>
            <a:r>
              <a:rPr lang="en-US" dirty="0" smtClean="0">
                <a:solidFill>
                  <a:srgbClr val="000000"/>
                </a:solidFill>
              </a:rPr>
              <a:t> have statistical variability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                                     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2800" i="1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N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/</a:t>
            </a:r>
            <a:r>
              <a:rPr lang="en-US" sz="2800" i="1" dirty="0" smtClean="0">
                <a:solidFill>
                  <a:srgbClr val="000000"/>
                </a:solidFill>
                <a:latin typeface="Helvetica"/>
                <a:cs typeface="Helvetica"/>
              </a:rPr>
              <a:t>N =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1/√</a:t>
            </a:r>
            <a:r>
              <a:rPr lang="en-US" sz="2800" i="1" dirty="0" smtClean="0">
                <a:solidFill>
                  <a:srgbClr val="000000"/>
                </a:solidFill>
                <a:latin typeface="Helvetica"/>
                <a:cs typeface="Helvetica"/>
              </a:rPr>
              <a:t>N </a:t>
            </a:r>
          </a:p>
          <a:p>
            <a:pPr lvl="1"/>
            <a:r>
              <a:rPr lang="en-US" sz="2000" b="1" i="1" dirty="0">
                <a:solidFill>
                  <a:srgbClr val="000000"/>
                </a:solidFill>
              </a:rPr>
              <a:t>Physically, the interferometer can’t distinguish between a change in power resulting from a differential change in the arm length or from quantum fluctuations of the photon field </a:t>
            </a:r>
          </a:p>
          <a:p>
            <a:pPr lvl="1"/>
            <a:endParaRPr lang="en-US" sz="2000" i="1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457200" lvl="1" indent="0">
              <a:buNone/>
            </a:pPr>
            <a:endParaRPr lang="en-US" sz="2000" i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lvl="1"/>
            <a:endParaRPr lang="en-US" sz="28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Some numbers: </a:t>
            </a:r>
            <a:r>
              <a:rPr lang="en-US" sz="2400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= 1.06 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m, </a:t>
            </a:r>
            <a:r>
              <a:rPr lang="en-US" sz="2400" i="1" dirty="0" smtClean="0">
                <a:solidFill>
                  <a:srgbClr val="000000"/>
                </a:solidFill>
                <a:latin typeface="Helvetica"/>
                <a:cs typeface="Helvetica"/>
              </a:rPr>
              <a:t>P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 = 100 W, </a:t>
            </a:r>
            <a:r>
              <a:rPr lang="en-US" sz="2400" i="1" dirty="0" smtClean="0">
                <a:solidFill>
                  <a:srgbClr val="000000"/>
                </a:solidFill>
                <a:latin typeface="Helvetica"/>
                <a:cs typeface="Helvetica"/>
              </a:rPr>
              <a:t>L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 = 10 km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		       </a:t>
            </a:r>
            <a:r>
              <a:rPr lang="en-US" sz="2400" i="1" dirty="0" err="1" smtClean="0"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h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shot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  <a:sym typeface="Wingdings"/>
              </a:rPr>
              <a:t>≅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 7.3 x 10</a:t>
            </a:r>
            <a:r>
              <a:rPr lang="en-US" sz="24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-23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 /</a:t>
            </a:r>
            <a:r>
              <a:rPr lang="en-US" sz="2400" dirty="0" smtClean="0">
                <a:solidFill>
                  <a:srgbClr val="000000"/>
                </a:solidFill>
                <a:cs typeface="Helvetica"/>
              </a:rPr>
              <a:t>√Hz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73499" y="6235443"/>
            <a:ext cx="1905000" cy="457200"/>
          </a:xfr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266" y="4241774"/>
            <a:ext cx="1998155" cy="949124"/>
          </a:xfrm>
          <a:prstGeom prst="rect">
            <a:avLst/>
          </a:prstGeom>
          <a:ln w="38100" cmpd="sng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 bwMode="auto">
          <a:xfrm>
            <a:off x="3136011" y="5895871"/>
            <a:ext cx="3291516" cy="46648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8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469F1D-EA6F-2743-B981-8BF6C7C0468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Challenges: Noises!</a:t>
            </a: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charset="0"/>
              <a:ea typeface="ＭＳ Ｐゴシック" charset="0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1600200" y="762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>
              <a:defRPr/>
            </a:pPr>
            <a:endParaRPr lang="en-US" sz="3600" b="0">
              <a:solidFill>
                <a:schemeClr val="tx2"/>
              </a:solidFill>
              <a:latin typeface="Helvetica" charset="0"/>
            </a:endParaRPr>
          </a:p>
        </p:txBody>
      </p:sp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7939088" y="4984750"/>
            <a:ext cx="1189037" cy="1042988"/>
            <a:chOff x="5001" y="3140"/>
            <a:chExt cx="749" cy="657"/>
          </a:xfrm>
        </p:grpSpPr>
        <p:sp>
          <p:nvSpPr>
            <p:cNvPr id="110598" name="Text Box 6"/>
            <p:cNvSpPr txBox="1">
              <a:spLocks noChangeArrowheads="1"/>
            </p:cNvSpPr>
            <p:nvPr/>
          </p:nvSpPr>
          <p:spPr bwMode="auto">
            <a:xfrm>
              <a:off x="5001" y="3429"/>
              <a:ext cx="74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0" i="1" dirty="0">
                  <a:solidFill>
                    <a:srgbClr val="FF8000"/>
                  </a:solidFill>
                  <a:latin typeface="Helvetica" charset="0"/>
                  <a:cs typeface="Times New Roman" charset="0"/>
                </a:rPr>
                <a:t>Thermal Noise</a:t>
              </a:r>
              <a:endParaRPr lang="en-US" b="0" dirty="0">
                <a:solidFill>
                  <a:srgbClr val="FF8000"/>
                </a:solidFill>
                <a:latin typeface="Helvetica" charset="0"/>
                <a:cs typeface="Times New Roman" charset="0"/>
              </a:endParaRPr>
            </a:p>
          </p:txBody>
        </p:sp>
        <p:sp>
          <p:nvSpPr>
            <p:cNvPr id="110599" name="AutoShape 7"/>
            <p:cNvSpPr>
              <a:spLocks noChangeArrowheads="1"/>
            </p:cNvSpPr>
            <p:nvPr/>
          </p:nvSpPr>
          <p:spPr bwMode="auto">
            <a:xfrm flipV="1">
              <a:off x="5232" y="3140"/>
              <a:ext cx="192" cy="219"/>
            </a:xfrm>
            <a:prstGeom prst="downArrow">
              <a:avLst>
                <a:gd name="adj1" fmla="val 50000"/>
                <a:gd name="adj2" fmla="val 28516"/>
              </a:avLst>
            </a:prstGeom>
            <a:solidFill>
              <a:srgbClr val="FF8000"/>
            </a:solidFill>
            <a:ln w="12700">
              <a:solidFill>
                <a:srgbClr val="FF8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4149725" y="1524000"/>
            <a:ext cx="457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0601" name="Rectangle 9"/>
          <p:cNvSpPr>
            <a:spLocks noChangeArrowheads="1"/>
          </p:cNvSpPr>
          <p:nvPr/>
        </p:nvSpPr>
        <p:spPr bwMode="auto">
          <a:xfrm rot="5400000">
            <a:off x="8154988" y="4838700"/>
            <a:ext cx="457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0602" name="Rectangle 10"/>
          <p:cNvSpPr>
            <a:spLocks noChangeArrowheads="1"/>
          </p:cNvSpPr>
          <p:nvPr/>
        </p:nvSpPr>
        <p:spPr bwMode="auto">
          <a:xfrm rot="-2700000">
            <a:off x="4208463" y="4930775"/>
            <a:ext cx="457200" cy="15081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0603" name="Rectangle 11"/>
          <p:cNvSpPr>
            <a:spLocks noChangeArrowheads="1"/>
          </p:cNvSpPr>
          <p:nvPr/>
        </p:nvSpPr>
        <p:spPr bwMode="auto">
          <a:xfrm>
            <a:off x="1066800" y="4724400"/>
            <a:ext cx="1600200" cy="4572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000" b="0">
                <a:latin typeface="Times New Roman" charset="0"/>
                <a:cs typeface="Times New Roman" charset="0"/>
              </a:rPr>
              <a:t>LASER</a:t>
            </a:r>
            <a:endParaRPr lang="en-US" b="0">
              <a:latin typeface="Times New Roman" charset="0"/>
              <a:cs typeface="Times New Roman" charset="0"/>
            </a:endParaRPr>
          </a:p>
        </p:txBody>
      </p:sp>
      <p:sp>
        <p:nvSpPr>
          <p:cNvPr id="110604" name="Line 12"/>
          <p:cNvSpPr>
            <a:spLocks noChangeShapeType="1"/>
          </p:cNvSpPr>
          <p:nvPr/>
        </p:nvSpPr>
        <p:spPr bwMode="auto">
          <a:xfrm flipH="1">
            <a:off x="2667000" y="4953000"/>
            <a:ext cx="5602288" cy="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4687888" y="1524000"/>
            <a:ext cx="2014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1">
                <a:latin typeface="Times New Roman" charset="0"/>
                <a:cs typeface="Times New Roman" charset="0"/>
              </a:rPr>
              <a:t>test mass (mirror)</a:t>
            </a:r>
          </a:p>
        </p:txBody>
      </p:sp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2801938" y="5081588"/>
            <a:ext cx="145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1">
                <a:latin typeface="Times New Roman" charset="0"/>
                <a:cs typeface="Times New Roman" charset="0"/>
              </a:rPr>
              <a:t>beamsplitter</a:t>
            </a:r>
          </a:p>
        </p:txBody>
      </p:sp>
      <p:sp>
        <p:nvSpPr>
          <p:cNvPr id="110607" name="Line 15"/>
          <p:cNvSpPr>
            <a:spLocks noChangeShapeType="1"/>
          </p:cNvSpPr>
          <p:nvPr/>
        </p:nvSpPr>
        <p:spPr bwMode="auto">
          <a:xfrm>
            <a:off x="4378325" y="4953000"/>
            <a:ext cx="0" cy="923925"/>
          </a:xfrm>
          <a:prstGeom prst="line">
            <a:avLst/>
          </a:prstGeom>
          <a:noFill/>
          <a:ln w="12700">
            <a:solidFill>
              <a:srgbClr val="E3293B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608" name="Line 16"/>
          <p:cNvSpPr>
            <a:spLocks noChangeShapeType="1"/>
          </p:cNvSpPr>
          <p:nvPr/>
        </p:nvSpPr>
        <p:spPr bwMode="auto">
          <a:xfrm>
            <a:off x="4375150" y="1752600"/>
            <a:ext cx="1588" cy="320040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10609" name="Group 17"/>
          <p:cNvGrpSpPr>
            <a:grpSpLocks/>
          </p:cNvGrpSpPr>
          <p:nvPr/>
        </p:nvGrpSpPr>
        <p:grpSpPr bwMode="auto">
          <a:xfrm>
            <a:off x="1816100" y="2438400"/>
            <a:ext cx="3201988" cy="1785938"/>
            <a:chOff x="1167" y="1296"/>
            <a:chExt cx="2017" cy="1125"/>
          </a:xfrm>
        </p:grpSpPr>
        <p:sp>
          <p:nvSpPr>
            <p:cNvPr id="110610" name="AutoShape 18"/>
            <p:cNvSpPr>
              <a:spLocks noChangeArrowheads="1"/>
            </p:cNvSpPr>
            <p:nvPr/>
          </p:nvSpPr>
          <p:spPr bwMode="auto">
            <a:xfrm>
              <a:off x="2374" y="1296"/>
              <a:ext cx="810" cy="768"/>
            </a:xfrm>
            <a:prstGeom prst="cloudCallout">
              <a:avLst>
                <a:gd name="adj1" fmla="val -34569"/>
                <a:gd name="adj2" fmla="val 70051"/>
              </a:avLst>
            </a:prstGeom>
            <a:solidFill>
              <a:srgbClr val="FFFF00"/>
            </a:solidFill>
            <a:ln w="127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latin typeface="Helvetica" charset="0"/>
                <a:cs typeface="Times New Roman" charset="0"/>
              </a:endParaRPr>
            </a:p>
          </p:txBody>
        </p:sp>
        <p:sp>
          <p:nvSpPr>
            <p:cNvPr id="110611" name="Text Box 19"/>
            <p:cNvSpPr txBox="1">
              <a:spLocks noChangeArrowheads="1"/>
            </p:cNvSpPr>
            <p:nvPr/>
          </p:nvSpPr>
          <p:spPr bwMode="auto">
            <a:xfrm>
              <a:off x="1167" y="2190"/>
              <a:ext cx="1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0" i="1">
                  <a:solidFill>
                    <a:srgbClr val="FFFF00"/>
                  </a:solidFill>
                  <a:latin typeface="Helvetica" charset="0"/>
                  <a:cs typeface="Times New Roman" charset="0"/>
                </a:rPr>
                <a:t>Residual gas scattering</a:t>
              </a:r>
              <a:endParaRPr lang="en-US" b="0" i="1">
                <a:solidFill>
                  <a:srgbClr val="FFFF00"/>
                </a:solidFill>
                <a:latin typeface="Helvetica" charset="0"/>
                <a:cs typeface="Times New Roman" charset="0"/>
              </a:endParaRPr>
            </a:p>
          </p:txBody>
        </p:sp>
      </p:grpSp>
      <p:grpSp>
        <p:nvGrpSpPr>
          <p:cNvPr id="110612" name="Group 20"/>
          <p:cNvGrpSpPr>
            <a:grpSpLocks/>
          </p:cNvGrpSpPr>
          <p:nvPr/>
        </p:nvGrpSpPr>
        <p:grpSpPr bwMode="auto">
          <a:xfrm>
            <a:off x="1258888" y="5181600"/>
            <a:ext cx="1408112" cy="1184275"/>
            <a:chOff x="816" y="3024"/>
            <a:chExt cx="887" cy="746"/>
          </a:xfrm>
        </p:grpSpPr>
        <p:sp>
          <p:nvSpPr>
            <p:cNvPr id="110613" name="Text Box 21"/>
            <p:cNvSpPr txBox="1">
              <a:spLocks noChangeArrowheads="1"/>
            </p:cNvSpPr>
            <p:nvPr/>
          </p:nvSpPr>
          <p:spPr bwMode="auto">
            <a:xfrm>
              <a:off x="816" y="3250"/>
              <a:ext cx="88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0" i="1">
                  <a:solidFill>
                    <a:srgbClr val="E3293B"/>
                  </a:solidFill>
                  <a:latin typeface="Helvetica" charset="0"/>
                  <a:cs typeface="Times New Roman" charset="0"/>
                </a:rPr>
                <a:t>Wavelength &amp; amplitude fluctuations</a:t>
              </a:r>
              <a:endParaRPr lang="en-US" b="0">
                <a:latin typeface="Helvetica" charset="0"/>
                <a:cs typeface="Times New Roman" charset="0"/>
              </a:endParaRPr>
            </a:p>
          </p:txBody>
        </p:sp>
        <p:sp>
          <p:nvSpPr>
            <p:cNvPr id="110614" name="AutoShape 22"/>
            <p:cNvSpPr>
              <a:spLocks noChangeArrowheads="1"/>
            </p:cNvSpPr>
            <p:nvPr/>
          </p:nvSpPr>
          <p:spPr bwMode="auto">
            <a:xfrm>
              <a:off x="1063" y="3024"/>
              <a:ext cx="207" cy="226"/>
            </a:xfrm>
            <a:prstGeom prst="upArrow">
              <a:avLst>
                <a:gd name="adj1" fmla="val 50000"/>
                <a:gd name="adj2" fmla="val 27295"/>
              </a:avLst>
            </a:prstGeom>
            <a:solidFill>
              <a:srgbClr val="E3293B"/>
            </a:solidFill>
            <a:ln w="12700">
              <a:solidFill>
                <a:srgbClr val="E3293B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7905" name="Group 23"/>
          <p:cNvGrpSpPr>
            <a:grpSpLocks/>
          </p:cNvGrpSpPr>
          <p:nvPr/>
        </p:nvGrpSpPr>
        <p:grpSpPr bwMode="auto">
          <a:xfrm>
            <a:off x="4178300" y="5876925"/>
            <a:ext cx="398463" cy="238125"/>
            <a:chOff x="2655" y="3462"/>
            <a:chExt cx="251" cy="150"/>
          </a:xfrm>
        </p:grpSpPr>
        <p:sp>
          <p:nvSpPr>
            <p:cNvPr id="110616" name="Rectangle 24"/>
            <p:cNvSpPr>
              <a:spLocks noChangeArrowheads="1"/>
            </p:cNvSpPr>
            <p:nvPr/>
          </p:nvSpPr>
          <p:spPr bwMode="auto">
            <a:xfrm>
              <a:off x="2655" y="3462"/>
              <a:ext cx="251" cy="7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617" name="Rectangle 25"/>
            <p:cNvSpPr>
              <a:spLocks noChangeArrowheads="1"/>
            </p:cNvSpPr>
            <p:nvPr/>
          </p:nvSpPr>
          <p:spPr bwMode="auto">
            <a:xfrm>
              <a:off x="2702" y="3537"/>
              <a:ext cx="155" cy="7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0618" name="Text Box 26"/>
          <p:cNvSpPr txBox="1">
            <a:spLocks noChangeArrowheads="1"/>
          </p:cNvSpPr>
          <p:nvPr/>
        </p:nvSpPr>
        <p:spPr bwMode="auto">
          <a:xfrm>
            <a:off x="3692525" y="6115050"/>
            <a:ext cx="1325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1">
                <a:latin typeface="Times New Roman" charset="0"/>
                <a:cs typeface="Times New Roman" charset="0"/>
              </a:rPr>
              <a:t>photodiode</a:t>
            </a:r>
          </a:p>
        </p:txBody>
      </p:sp>
      <p:grpSp>
        <p:nvGrpSpPr>
          <p:cNvPr id="110619" name="Group 27"/>
          <p:cNvGrpSpPr>
            <a:grpSpLocks/>
          </p:cNvGrpSpPr>
          <p:nvPr/>
        </p:nvGrpSpPr>
        <p:grpSpPr bwMode="auto">
          <a:xfrm>
            <a:off x="1944688" y="1371600"/>
            <a:ext cx="2497137" cy="412750"/>
            <a:chOff x="1247" y="624"/>
            <a:chExt cx="1573" cy="260"/>
          </a:xfrm>
        </p:grpSpPr>
        <p:sp>
          <p:nvSpPr>
            <p:cNvPr id="110620" name="Text Box 28"/>
            <p:cNvSpPr txBox="1">
              <a:spLocks noChangeArrowheads="1"/>
            </p:cNvSpPr>
            <p:nvPr/>
          </p:nvSpPr>
          <p:spPr bwMode="auto">
            <a:xfrm>
              <a:off x="1247" y="672"/>
              <a:ext cx="108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0" i="1">
                  <a:solidFill>
                    <a:srgbClr val="00FF00"/>
                  </a:solidFill>
                  <a:latin typeface="Helvetica" charset="0"/>
                  <a:cs typeface="Times New Roman" charset="0"/>
                </a:rPr>
                <a:t>Seismic Noise</a:t>
              </a:r>
              <a:endParaRPr lang="en-US" b="0">
                <a:latin typeface="Helvetica" charset="0"/>
                <a:cs typeface="Times New Roman" charset="0"/>
              </a:endParaRPr>
            </a:p>
          </p:txBody>
        </p:sp>
        <p:sp>
          <p:nvSpPr>
            <p:cNvPr id="110621" name="Line 29"/>
            <p:cNvSpPr>
              <a:spLocks noChangeShapeType="1"/>
            </p:cNvSpPr>
            <p:nvPr/>
          </p:nvSpPr>
          <p:spPr bwMode="auto">
            <a:xfrm flipV="1">
              <a:off x="2637" y="720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7916" name="Group 30"/>
            <p:cNvGrpSpPr>
              <a:grpSpLocks/>
            </p:cNvGrpSpPr>
            <p:nvPr/>
          </p:nvGrpSpPr>
          <p:grpSpPr bwMode="auto">
            <a:xfrm>
              <a:off x="2583" y="672"/>
              <a:ext cx="237" cy="96"/>
              <a:chOff x="2544" y="672"/>
              <a:chExt cx="237" cy="96"/>
            </a:xfrm>
          </p:grpSpPr>
          <p:sp>
            <p:nvSpPr>
              <p:cNvPr id="110623" name="Line 31"/>
              <p:cNvSpPr>
                <a:spLocks noChangeShapeType="1"/>
              </p:cNvSpPr>
              <p:nvPr/>
            </p:nvSpPr>
            <p:spPr bwMode="auto">
              <a:xfrm flipH="1">
                <a:off x="2544" y="672"/>
                <a:ext cx="237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624" name="Line 32"/>
              <p:cNvSpPr>
                <a:spLocks noChangeShapeType="1"/>
              </p:cNvSpPr>
              <p:nvPr/>
            </p:nvSpPr>
            <p:spPr bwMode="auto">
              <a:xfrm flipV="1">
                <a:off x="2544" y="672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917" name="Group 33"/>
            <p:cNvGrpSpPr>
              <a:grpSpLocks/>
            </p:cNvGrpSpPr>
            <p:nvPr/>
          </p:nvGrpSpPr>
          <p:grpSpPr bwMode="auto">
            <a:xfrm>
              <a:off x="2536" y="624"/>
              <a:ext cx="237" cy="96"/>
              <a:chOff x="2544" y="672"/>
              <a:chExt cx="237" cy="96"/>
            </a:xfrm>
          </p:grpSpPr>
          <p:sp>
            <p:nvSpPr>
              <p:cNvPr id="110626" name="Line 34"/>
              <p:cNvSpPr>
                <a:spLocks noChangeShapeType="1"/>
              </p:cNvSpPr>
              <p:nvPr/>
            </p:nvSpPr>
            <p:spPr bwMode="auto">
              <a:xfrm flipH="1">
                <a:off x="2544" y="672"/>
                <a:ext cx="237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627" name="Line 35"/>
              <p:cNvSpPr>
                <a:spLocks noChangeShapeType="1"/>
              </p:cNvSpPr>
              <p:nvPr/>
            </p:nvSpPr>
            <p:spPr bwMode="auto">
              <a:xfrm flipV="1">
                <a:off x="2544" y="672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0628" name="AutoShape 36"/>
            <p:cNvSpPr>
              <a:spLocks noChangeArrowheads="1"/>
            </p:cNvSpPr>
            <p:nvPr/>
          </p:nvSpPr>
          <p:spPr bwMode="auto">
            <a:xfrm>
              <a:off x="2206" y="720"/>
              <a:ext cx="336" cy="144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00FF00"/>
            </a:solidFill>
            <a:ln w="12700">
              <a:solidFill>
                <a:srgbClr val="00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10629" name="Group 37"/>
          <p:cNvGrpSpPr>
            <a:grpSpLocks/>
          </p:cNvGrpSpPr>
          <p:nvPr/>
        </p:nvGrpSpPr>
        <p:grpSpPr bwMode="auto">
          <a:xfrm>
            <a:off x="4606925" y="3321050"/>
            <a:ext cx="3436938" cy="2259013"/>
            <a:chOff x="2925" y="1852"/>
            <a:chExt cx="2165" cy="1423"/>
          </a:xfrm>
        </p:grpSpPr>
        <p:sp>
          <p:nvSpPr>
            <p:cNvPr id="110630" name="Text Box 38"/>
            <p:cNvSpPr txBox="1">
              <a:spLocks noChangeArrowheads="1"/>
            </p:cNvSpPr>
            <p:nvPr/>
          </p:nvSpPr>
          <p:spPr bwMode="auto">
            <a:xfrm>
              <a:off x="3360" y="1852"/>
              <a:ext cx="15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0" i="1">
                  <a:solidFill>
                    <a:srgbClr val="00FFFF"/>
                  </a:solidFill>
                  <a:latin typeface="Helvetica" charset="0"/>
                  <a:cs typeface="Times New Roman" charset="0"/>
                </a:rPr>
                <a:t>Quantum Noise</a:t>
              </a:r>
              <a:endParaRPr lang="en-US" b="0">
                <a:solidFill>
                  <a:srgbClr val="FF8000"/>
                </a:solidFill>
                <a:latin typeface="Helvetica" charset="0"/>
                <a:cs typeface="Times New Roman" charset="0"/>
              </a:endParaRPr>
            </a:p>
          </p:txBody>
        </p:sp>
        <p:sp>
          <p:nvSpPr>
            <p:cNvPr id="110631" name="Line 39"/>
            <p:cNvSpPr>
              <a:spLocks noChangeShapeType="1"/>
            </p:cNvSpPr>
            <p:nvPr/>
          </p:nvSpPr>
          <p:spPr bwMode="auto">
            <a:xfrm flipH="1">
              <a:off x="2925" y="2064"/>
              <a:ext cx="1174" cy="1211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632" name="Line 40"/>
            <p:cNvSpPr>
              <a:spLocks noChangeShapeType="1"/>
            </p:cNvSpPr>
            <p:nvPr/>
          </p:nvSpPr>
          <p:spPr bwMode="auto">
            <a:xfrm>
              <a:off x="4099" y="2064"/>
              <a:ext cx="941" cy="672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633" name="Text Box 41"/>
            <p:cNvSpPr txBox="1">
              <a:spLocks noChangeArrowheads="1"/>
            </p:cNvSpPr>
            <p:nvPr/>
          </p:nvSpPr>
          <p:spPr bwMode="auto">
            <a:xfrm>
              <a:off x="3184" y="2421"/>
              <a:ext cx="991" cy="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0" i="1">
                  <a:solidFill>
                    <a:srgbClr val="00FFFF"/>
                  </a:solidFill>
                  <a:latin typeface="Helvetica" charset="0"/>
                  <a:cs typeface="Times New Roman" charset="0"/>
                </a:rPr>
                <a:t>"Shot" noise</a:t>
              </a:r>
              <a:endParaRPr lang="en-US" b="0">
                <a:solidFill>
                  <a:srgbClr val="FF8000"/>
                </a:solidFill>
                <a:latin typeface="Helvetica" charset="0"/>
                <a:cs typeface="Times New Roman" charset="0"/>
              </a:endParaRPr>
            </a:p>
          </p:txBody>
        </p:sp>
        <p:sp>
          <p:nvSpPr>
            <p:cNvPr id="110634" name="Text Box 42"/>
            <p:cNvSpPr txBox="1">
              <a:spLocks noChangeArrowheads="1"/>
            </p:cNvSpPr>
            <p:nvPr/>
          </p:nvSpPr>
          <p:spPr bwMode="auto">
            <a:xfrm>
              <a:off x="4099" y="2190"/>
              <a:ext cx="991" cy="3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0" i="1">
                  <a:solidFill>
                    <a:srgbClr val="00FFFF"/>
                  </a:solidFill>
                  <a:latin typeface="Helvetica" charset="0"/>
                  <a:cs typeface="Times New Roman" charset="0"/>
                </a:rPr>
                <a:t>Radiation pressure</a:t>
              </a:r>
              <a:endParaRPr lang="en-US" b="0">
                <a:solidFill>
                  <a:srgbClr val="FF8000"/>
                </a:solidFill>
                <a:latin typeface="Helvetica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20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07405229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-107405229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11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1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Advanced LIGO: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Advanced Interferometry </a:t>
            </a:r>
            <a:r>
              <a:rPr lang="en-US" sz="3600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2</a:t>
            </a: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01</a:t>
            </a: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Advanced LIGO Interferometer Architecture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105107" y="6064495"/>
            <a:ext cx="1905000" cy="457200"/>
          </a:xfr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258" y="1053428"/>
            <a:ext cx="7077770" cy="513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51655" y="5796039"/>
            <a:ext cx="3706905" cy="830997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h</a:t>
            </a:r>
            <a:r>
              <a:rPr lang="en-US" sz="2400" dirty="0" smtClean="0">
                <a:solidFill>
                  <a:schemeClr val="tx2"/>
                </a:solidFill>
              </a:rPr>
              <a:t>(</a:t>
            </a:r>
            <a:r>
              <a:rPr lang="en-US" sz="2400" i="1" dirty="0" smtClean="0">
                <a:solidFill>
                  <a:schemeClr val="tx2"/>
                </a:solidFill>
              </a:rPr>
              <a:t>t</a:t>
            </a:r>
            <a:r>
              <a:rPr lang="en-US" sz="2400" dirty="0" smtClean="0">
                <a:solidFill>
                  <a:schemeClr val="tx2"/>
                </a:solidFill>
              </a:rPr>
              <a:t>): 16384 Hz rate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LOSC  </a:t>
            </a:r>
            <a:r>
              <a:rPr lang="en-US" sz="2400" i="1" dirty="0">
                <a:solidFill>
                  <a:schemeClr val="tx2"/>
                </a:solidFill>
              </a:rPr>
              <a:t>h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t</a:t>
            </a:r>
            <a:r>
              <a:rPr lang="en-US" sz="2400" dirty="0">
                <a:solidFill>
                  <a:schemeClr val="tx2"/>
                </a:solidFill>
              </a:rPr>
              <a:t>): </a:t>
            </a:r>
            <a:r>
              <a:rPr lang="en-US" sz="2400" dirty="0" smtClean="0">
                <a:solidFill>
                  <a:schemeClr val="tx2"/>
                </a:solidFill>
              </a:rPr>
              <a:t>4096 Hz rate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17124" y="4612896"/>
            <a:ext cx="12514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dirty="0" smtClean="0">
                <a:solidFill>
                  <a:srgbClr val="000000"/>
                </a:solidFill>
              </a:rPr>
              <a:t>+ Analog to digital </a:t>
            </a:r>
          </a:p>
          <a:p>
            <a:r>
              <a:rPr lang="en-US" sz="1050" b="0" dirty="0" smtClean="0">
                <a:solidFill>
                  <a:srgbClr val="000000"/>
                </a:solidFill>
              </a:rPr>
              <a:t>   converters</a:t>
            </a:r>
            <a:endParaRPr lang="en-US" sz="1050" b="0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7140259" y="5303637"/>
            <a:ext cx="712729" cy="27211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7101382" y="5277724"/>
            <a:ext cx="25916" cy="53127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2904181" y="5691785"/>
            <a:ext cx="7366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125 </a:t>
            </a:r>
            <a:r>
              <a:rPr lang="en-US" sz="1600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21" name="Text Box 51"/>
          <p:cNvSpPr txBox="1">
            <a:spLocks noChangeArrowheads="1"/>
          </p:cNvSpPr>
          <p:nvPr/>
        </p:nvSpPr>
        <p:spPr bwMode="auto">
          <a:xfrm rot="1331795">
            <a:off x="1951930" y="2886664"/>
            <a:ext cx="10116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~700 </a:t>
            </a:r>
            <a:r>
              <a:rPr lang="en-US" sz="1600" dirty="0">
                <a:solidFill>
                  <a:srgbClr val="FF0000"/>
                </a:solidFill>
              </a:rPr>
              <a:t>kW</a:t>
            </a:r>
          </a:p>
        </p:txBody>
      </p:sp>
      <p:sp>
        <p:nvSpPr>
          <p:cNvPr id="22" name="Text Box 51"/>
          <p:cNvSpPr txBox="1">
            <a:spLocks noChangeArrowheads="1"/>
          </p:cNvSpPr>
          <p:nvPr/>
        </p:nvSpPr>
        <p:spPr bwMode="auto">
          <a:xfrm rot="19118163">
            <a:off x="5076998" y="2666656"/>
            <a:ext cx="10116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~700 </a:t>
            </a:r>
            <a:r>
              <a:rPr lang="en-US" sz="1600" dirty="0">
                <a:solidFill>
                  <a:srgbClr val="FF0000"/>
                </a:solidFill>
              </a:rPr>
              <a:t>kW</a:t>
            </a:r>
          </a:p>
        </p:txBody>
      </p:sp>
      <p:sp>
        <p:nvSpPr>
          <p:cNvPr id="23" name="Text Box 50"/>
          <p:cNvSpPr txBox="1">
            <a:spLocks noChangeArrowheads="1"/>
          </p:cNvSpPr>
          <p:nvPr/>
        </p:nvSpPr>
        <p:spPr bwMode="auto">
          <a:xfrm>
            <a:off x="4598587" y="4549281"/>
            <a:ext cx="6334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3 kW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321790" y="3398817"/>
            <a:ext cx="1464336" cy="6090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5504353" y="2841625"/>
            <a:ext cx="1350812" cy="103354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Text Box 51"/>
          <p:cNvSpPr txBox="1">
            <a:spLocks noChangeArrowheads="1"/>
          </p:cNvSpPr>
          <p:nvPr/>
        </p:nvSpPr>
        <p:spPr bwMode="auto">
          <a:xfrm>
            <a:off x="6388727" y="3217706"/>
            <a:ext cx="6523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 km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10668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71438"/>
            <a:ext cx="7532820" cy="1143001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Precision Interferometry = Understanding Measurement Noises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032D6D-2F8A-514C-BC61-8875414392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11744" y="1321154"/>
            <a:ext cx="2942098" cy="475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 u="sng" dirty="0">
                <a:solidFill>
                  <a:schemeClr val="tx2"/>
                </a:solidFill>
                <a:latin typeface="Helvetica" charset="0"/>
              </a:rPr>
              <a:t>Fundamental </a:t>
            </a:r>
            <a:r>
              <a:rPr lang="en-US" sz="1800" u="sng" dirty="0" smtClean="0">
                <a:solidFill>
                  <a:schemeClr val="tx2"/>
                </a:solidFill>
                <a:latin typeface="Helvetica" charset="0"/>
              </a:rPr>
              <a:t>Noises: </a:t>
            </a:r>
          </a:p>
          <a:p>
            <a:pPr marL="400050" indent="-400050">
              <a:lnSpc>
                <a:spcPct val="130000"/>
              </a:lnSpc>
              <a:buAutoNum type="romanUcPeriod"/>
              <a:defRPr/>
            </a:pPr>
            <a:r>
              <a:rPr lang="en-US" sz="1800" i="1" dirty="0" smtClean="0">
                <a:solidFill>
                  <a:schemeClr val="tx2"/>
                </a:solidFill>
                <a:latin typeface="Helvetica" charset="0"/>
              </a:rPr>
              <a:t>Displacement </a:t>
            </a:r>
            <a:r>
              <a:rPr lang="en-US" sz="1800" i="1" dirty="0">
                <a:solidFill>
                  <a:schemeClr val="tx2"/>
                </a:solidFill>
                <a:latin typeface="Helvetica" charset="0"/>
              </a:rPr>
              <a:t>N</a:t>
            </a:r>
            <a:r>
              <a:rPr lang="en-US" sz="1800" i="1" dirty="0" smtClean="0">
                <a:solidFill>
                  <a:schemeClr val="tx2"/>
                </a:solidFill>
                <a:latin typeface="Helvetica" charset="0"/>
              </a:rPr>
              <a:t>oises</a:t>
            </a: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en-US" sz="1800" dirty="0" smtClean="0">
                <a:solidFill>
                  <a:schemeClr val="tx2"/>
                </a:solidFill>
                <a:latin typeface="Helvetica" charset="0"/>
                <a:sym typeface="Wingdings"/>
              </a:rPr>
              <a:t></a:t>
            </a:r>
            <a:r>
              <a:rPr lang="en-US" sz="1800" dirty="0">
                <a:solidFill>
                  <a:schemeClr val="tx2"/>
                </a:solidFill>
                <a:latin typeface="Helvetica" charset="0"/>
                <a:sym typeface="Wingding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L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(f)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 Seismic noise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 Radiation </a:t>
            </a: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Pressure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Thermal </a:t>
            </a: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noise</a:t>
            </a: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 Suspensions</a:t>
            </a: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 Optics</a:t>
            </a:r>
          </a:p>
          <a:p>
            <a:pPr>
              <a:lnSpc>
                <a:spcPct val="130000"/>
              </a:lnSpc>
              <a:defRPr/>
            </a:pPr>
            <a:r>
              <a:rPr lang="en-US" sz="1800" i="1" dirty="0" smtClean="0">
                <a:solidFill>
                  <a:schemeClr val="tx2"/>
                </a:solidFill>
                <a:latin typeface="Helvetica" charset="0"/>
              </a:rPr>
              <a:t>II. Sensing Noises </a:t>
            </a:r>
          </a:p>
          <a:p>
            <a:pPr>
              <a:lnSpc>
                <a:spcPct val="130000"/>
              </a:lnSpc>
              <a:defRPr/>
            </a:pPr>
            <a:r>
              <a:rPr lang="en-US" sz="1800" dirty="0" smtClean="0">
                <a:solidFill>
                  <a:schemeClr val="tx2"/>
                </a:solidFill>
                <a:latin typeface="Helvetica" charset="0"/>
                <a:sym typeface="Wingdings"/>
              </a:rPr>
              <a:t></a:t>
            </a:r>
            <a:r>
              <a:rPr lang="en-US" sz="1800" dirty="0">
                <a:solidFill>
                  <a:schemeClr val="tx2"/>
                </a:solidFill>
                <a:latin typeface="Helvetica" charset="0"/>
                <a:sym typeface="Wingdings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err="1" smtClean="0">
                <a:solidFill>
                  <a:schemeClr val="tx2"/>
                </a:solidFill>
                <a:latin typeface="Helvetica" charset="0"/>
              </a:rPr>
              <a:t>t</a:t>
            </a:r>
            <a:r>
              <a:rPr lang="en-US" sz="1800" baseline="-25000" dirty="0" err="1" smtClean="0">
                <a:solidFill>
                  <a:schemeClr val="tx2"/>
                </a:solidFill>
                <a:latin typeface="Helvetica" charset="0"/>
              </a:rPr>
              <a:t>photon</a:t>
            </a: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(f)</a:t>
            </a:r>
            <a:endParaRPr lang="en-US" sz="1800" dirty="0">
              <a:solidFill>
                <a:schemeClr val="tx2"/>
              </a:solidFill>
              <a:latin typeface="Helvetica" charset="0"/>
            </a:endParaRP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 Shot </a:t>
            </a: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Noise</a:t>
            </a: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 Residual Gas</a:t>
            </a:r>
          </a:p>
          <a:p>
            <a:pPr>
              <a:lnSpc>
                <a:spcPct val="130000"/>
              </a:lnSpc>
              <a:defRPr/>
            </a:pPr>
            <a:r>
              <a:rPr lang="en-US" sz="1800" u="sng" dirty="0" smtClean="0">
                <a:solidFill>
                  <a:schemeClr val="tx2"/>
                </a:solidFill>
                <a:latin typeface="Helvetica" charset="0"/>
              </a:rPr>
              <a:t>Technical Noises:</a:t>
            </a:r>
            <a:endParaRPr lang="en-US" sz="1800" b="0" u="sng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3523" y="1355547"/>
            <a:ext cx="3844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chemeClr val="tx2"/>
                </a:solidFill>
              </a:rPr>
              <a:t>Advanced LIGO Design Noise Budget</a:t>
            </a:r>
            <a:endParaRPr lang="en-US" sz="1600" u="sng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731" y="5984949"/>
            <a:ext cx="283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chemeClr val="tx2"/>
                </a:solidFill>
                <a:latin typeface="Helvetica" charset="0"/>
                <a:sym typeface="Wingdings"/>
              </a:rPr>
              <a:t></a:t>
            </a:r>
            <a:r>
              <a:rPr lang="en-US" sz="1800" b="0" i="1" dirty="0" smtClean="0">
                <a:solidFill>
                  <a:schemeClr val="tx2"/>
                </a:solidFill>
                <a:latin typeface="Helvetica" charset="0"/>
                <a:sym typeface="Wingdings"/>
              </a:rPr>
              <a:t> </a:t>
            </a:r>
            <a:r>
              <a:rPr lang="en-US" sz="1800" i="1" dirty="0" smtClean="0">
                <a:solidFill>
                  <a:schemeClr val="tx2"/>
                </a:solidFill>
                <a:latin typeface="Helvetica" charset="0"/>
                <a:sym typeface="Wingdings"/>
              </a:rPr>
              <a:t>Hundreds</a:t>
            </a:r>
            <a:r>
              <a:rPr lang="en-US" sz="1800" i="1" dirty="0" smtClean="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sz="1800" i="1" dirty="0">
                <a:solidFill>
                  <a:schemeClr val="tx2"/>
                </a:solidFill>
                <a:latin typeface="Helvetica" charset="0"/>
              </a:rPr>
              <a:t>of them</a:t>
            </a:r>
            <a:r>
              <a:rPr lang="is-IS" sz="1800" i="1" dirty="0">
                <a:solidFill>
                  <a:schemeClr val="tx2"/>
                </a:solidFill>
                <a:latin typeface="Helvetica" charset="0"/>
              </a:rPr>
              <a:t>…</a:t>
            </a:r>
            <a:endParaRPr lang="en-US" sz="1800" i="1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163" y="1844422"/>
            <a:ext cx="5928570" cy="45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28" descr="IFO_SY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52" y="985456"/>
            <a:ext cx="7672348" cy="587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Interferometer: A More Detailed Look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63216"/>
            <a:ext cx="1905000" cy="457200"/>
          </a:xfr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 descr="psl_assembly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2245"/>
            <a:ext cx="2096001" cy="165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936" y="1152971"/>
            <a:ext cx="2176471" cy="1445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842" y="1161856"/>
            <a:ext cx="1811674" cy="2425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5642" y="4647431"/>
            <a:ext cx="2548357" cy="183228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77" y="4701054"/>
            <a:ext cx="1914698" cy="1567157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 bwMode="auto">
          <a:xfrm>
            <a:off x="4237496" y="5599519"/>
            <a:ext cx="881966" cy="4761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8361870" y="4015140"/>
            <a:ext cx="358236" cy="60705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582638" y="2671183"/>
            <a:ext cx="523730" cy="73326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3754" y="1718956"/>
            <a:ext cx="637914" cy="40227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4" name="Picture 23" descr="D:\Work\USA_LIGO_work\LIGO\Install\HAM2\DSC0212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928209"/>
            <a:ext cx="2055641" cy="1541731"/>
          </a:xfrm>
          <a:prstGeom prst="rect">
            <a:avLst/>
          </a:prstGeom>
          <a:noFill/>
        </p:spPr>
      </p:pic>
      <p:cxnSp>
        <p:nvCxnSpPr>
          <p:cNvPr id="25" name="Straight Arrow Connector 24"/>
          <p:cNvCxnSpPr/>
          <p:nvPr/>
        </p:nvCxnSpPr>
        <p:spPr bwMode="auto">
          <a:xfrm flipV="1">
            <a:off x="2199666" y="3744895"/>
            <a:ext cx="1217673" cy="654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170213" y="1243933"/>
            <a:ext cx="154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/>
                <a:cs typeface="Arial"/>
              </a:rPr>
              <a:t>Pre-stabilized Laser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Arial"/>
                <a:cs typeface="Arial"/>
              </a:rPr>
              <a:t>200W , 1064 nm</a:t>
            </a:r>
            <a:endParaRPr lang="en-US" sz="1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8892" y="1121359"/>
            <a:ext cx="181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Active Seismic Isolation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6229" y="1213017"/>
            <a:ext cx="1803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40 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kg ‘Test Mass’ Mirror</a:t>
            </a:r>
          </a:p>
          <a:p>
            <a:endParaRPr lang="en-US" sz="12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8588" y="3923482"/>
            <a:ext cx="1005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Input Optics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8970" y="4739079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Output Mode Cleaner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22591" y="6149250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Auxiliary Laser 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980725" y="3231732"/>
            <a:ext cx="472626" cy="211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3642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by Subsystem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663242"/>
              </p:ext>
            </p:extLst>
          </p:nvPr>
        </p:nvGraphicFramePr>
        <p:xfrm>
          <a:off x="766232" y="1202265"/>
          <a:ext cx="7680960" cy="507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3" name="Document" r:id="rId3" imgW="5918200" imgH="3911600" progId="Word.Document.12">
                  <p:embed/>
                </p:oleObj>
              </mc:Choice>
              <mc:Fallback>
                <p:oleObj name="Document" r:id="rId3" imgW="5918200" imgH="391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6232" y="1202265"/>
                        <a:ext cx="7680960" cy="5076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35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by Subsystem (II)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713241"/>
              </p:ext>
            </p:extLst>
          </p:nvPr>
        </p:nvGraphicFramePr>
        <p:xfrm>
          <a:off x="1172633" y="1269999"/>
          <a:ext cx="7223760" cy="539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97" name="Document" r:id="rId3" imgW="5918200" imgH="4419600" progId="Word.Document.12">
                  <p:embed/>
                </p:oleObj>
              </mc:Choice>
              <mc:Fallback>
                <p:oleObj name="Document" r:id="rId3" imgW="5918200" imgH="4419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2633" y="1269999"/>
                        <a:ext cx="7223760" cy="5394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256" y="1242013"/>
            <a:ext cx="2462001" cy="544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258" y="6186429"/>
            <a:ext cx="2532874" cy="2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23 L -0.25929 0.23559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848E-6 1.42328E-6 L -0.25286 -0.30039 " pathEditMode="relative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1366690" y="317654"/>
            <a:ext cx="7497912" cy="700088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</a:rPr>
              <a:t>Advanced LIGO Front-end Stabilized </a:t>
            </a:r>
            <a:br>
              <a:rPr lang="en-US" sz="2800" dirty="0" smtClean="0">
                <a:latin typeface="Helvetica" charset="0"/>
              </a:rPr>
            </a:br>
            <a:r>
              <a:rPr lang="en-US" sz="2800" dirty="0" smtClean="0">
                <a:latin typeface="Helvetica" charset="0"/>
              </a:rPr>
              <a:t>200W Laser</a:t>
            </a:r>
            <a:endParaRPr lang="en-US" sz="1600" dirty="0">
              <a:latin typeface="Helvetica" charset="0"/>
              <a:cs typeface="Helvetica" charset="0"/>
            </a:endParaRPr>
          </a:p>
        </p:txBody>
      </p:sp>
      <p:sp>
        <p:nvSpPr>
          <p:cNvPr id="54275" name="TextBox 14"/>
          <p:cNvSpPr txBox="1">
            <a:spLocks noChangeArrowheads="1"/>
          </p:cNvSpPr>
          <p:nvPr/>
        </p:nvSpPr>
        <p:spPr bwMode="auto">
          <a:xfrm>
            <a:off x="168126" y="1090287"/>
            <a:ext cx="41723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Char char="•"/>
            </a:pPr>
            <a:r>
              <a:rPr lang="en-US" sz="1400" b="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Stabilized in power and frequency – using techniques developed for time references</a:t>
            </a:r>
            <a:endParaRPr lang="en-US" sz="1400" b="0" dirty="0">
              <a:solidFill>
                <a:schemeClr val="tx2"/>
              </a:solidFill>
              <a:latin typeface="Helvetica" charset="0"/>
              <a:cs typeface="Helvetica" charset="0"/>
            </a:endParaRPr>
          </a:p>
          <a:p>
            <a:pPr>
              <a:buFont typeface="Arial" charset="0"/>
              <a:buChar char="•"/>
            </a:pPr>
            <a:r>
              <a:rPr lang="en-US" sz="1400" b="0" dirty="0">
                <a:solidFill>
                  <a:schemeClr val="tx2"/>
                </a:solidFill>
                <a:latin typeface="Helvetica" charset="0"/>
                <a:cs typeface="Helvetica" charset="0"/>
              </a:rPr>
              <a:t>Uses a </a:t>
            </a:r>
            <a:r>
              <a:rPr lang="en-US" sz="1400" b="0" dirty="0" err="1" smtClean="0">
                <a:solidFill>
                  <a:schemeClr val="tx2"/>
                </a:solidFill>
                <a:latin typeface="Helvetica" charset="0"/>
                <a:cs typeface="Helvetica" charset="0"/>
              </a:rPr>
              <a:t>Nd:YAG</a:t>
            </a:r>
            <a:r>
              <a:rPr lang="en-US" sz="1400" b="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 monolithic </a:t>
            </a:r>
            <a:r>
              <a:rPr lang="en-US" sz="1400" b="0" dirty="0">
                <a:solidFill>
                  <a:schemeClr val="tx2"/>
                </a:solidFill>
                <a:latin typeface="Helvetica" charset="0"/>
                <a:cs typeface="Helvetica" charset="0"/>
              </a:rPr>
              <a:t>master oscillator followed by </a:t>
            </a:r>
            <a:r>
              <a:rPr lang="en-US" sz="1400" b="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two-stage amplification </a:t>
            </a:r>
          </a:p>
          <a:p>
            <a:pPr lvl="1">
              <a:buFont typeface="Arial" charset="0"/>
              <a:buChar char="•"/>
            </a:pPr>
            <a:r>
              <a:rPr lang="en-US" sz="1400" b="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35W Nd:YVO</a:t>
            </a:r>
            <a:r>
              <a:rPr lang="en-US" sz="1400" b="0" baseline="-2500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4</a:t>
            </a:r>
            <a:r>
              <a:rPr lang="en-US" sz="1400" b="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 MOPA </a:t>
            </a:r>
          </a:p>
          <a:p>
            <a:pPr lvl="1">
              <a:buFont typeface="Arial" charset="0"/>
              <a:buChar char="•"/>
            </a:pPr>
            <a:r>
              <a:rPr lang="en-US" sz="1400" b="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200 W injection</a:t>
            </a:r>
            <a:r>
              <a:rPr lang="en-US" sz="1400" b="0" dirty="0">
                <a:solidFill>
                  <a:schemeClr val="tx2"/>
                </a:solidFill>
                <a:latin typeface="Helvetica" charset="0"/>
                <a:cs typeface="Helvetica" charset="0"/>
              </a:rPr>
              <a:t>-</a:t>
            </a:r>
            <a:r>
              <a:rPr lang="en-US" sz="1400" b="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locked </a:t>
            </a:r>
            <a:r>
              <a:rPr lang="en-US" sz="1400" b="0" dirty="0" err="1" smtClean="0">
                <a:solidFill>
                  <a:schemeClr val="tx2"/>
                </a:solidFill>
                <a:latin typeface="Helvetica" charset="0"/>
                <a:cs typeface="Helvetica" charset="0"/>
              </a:rPr>
              <a:t>Nd:YAG</a:t>
            </a:r>
            <a:r>
              <a:rPr lang="en-US" sz="1400" b="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 </a:t>
            </a:r>
            <a:r>
              <a:rPr lang="en-US" sz="1400" b="0" dirty="0">
                <a:solidFill>
                  <a:schemeClr val="tx2"/>
                </a:solidFill>
                <a:latin typeface="Helvetica" charset="0"/>
                <a:cs typeface="Helvetica" charset="0"/>
              </a:rPr>
              <a:t>rod </a:t>
            </a:r>
            <a:r>
              <a:rPr lang="en-US" sz="1400" b="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ring amplifier</a:t>
            </a:r>
          </a:p>
          <a:p>
            <a:pPr>
              <a:buFont typeface="Arial" charset="0"/>
              <a:buChar char="•"/>
            </a:pPr>
            <a:endParaRPr lang="en-US" sz="1400" b="0" dirty="0" smtClean="0">
              <a:solidFill>
                <a:schemeClr val="tx2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4277" name="Picture 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774" y="3004094"/>
            <a:ext cx="2304587" cy="337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173" y="4014210"/>
            <a:ext cx="4931430" cy="2634338"/>
          </a:xfrm>
          <a:prstGeom prst="rect">
            <a:avLst/>
          </a:prstGeom>
        </p:spPr>
      </p:pic>
      <p:pic>
        <p:nvPicPr>
          <p:cNvPr id="9" name="Picture 8" descr="ALIGO PSL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678" y="1181112"/>
            <a:ext cx="4049108" cy="26994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262" y="3321324"/>
            <a:ext cx="149199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Collaboration w/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MPG Albert Einstein Institute;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Laser </a:t>
            </a:r>
            <a:r>
              <a:rPr lang="en-US" sz="1100" dirty="0" err="1" smtClean="0">
                <a:solidFill>
                  <a:srgbClr val="000000"/>
                </a:solidFill>
              </a:rPr>
              <a:t>Zentrum</a:t>
            </a:r>
            <a:r>
              <a:rPr lang="en-US" sz="1100" dirty="0" smtClean="0">
                <a:solidFill>
                  <a:srgbClr val="000000"/>
                </a:solidFill>
              </a:rPr>
              <a:t> Hannover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27997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0A8B3EC-B71D-D74A-A166-311FBC24FD49}" type="slidenum">
              <a:rPr lang="en-US" sz="1200">
                <a:latin typeface="Helvetica" charset="0"/>
              </a:rPr>
              <a:pPr/>
              <a:t>18</a:t>
            </a:fld>
            <a:endParaRPr lang="en-US" sz="1200">
              <a:latin typeface="Helvetica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31" y="4279676"/>
            <a:ext cx="1477971" cy="66656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45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Suspensions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167250" y="6407976"/>
            <a:ext cx="1905000" cy="457200"/>
          </a:xfr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 descr="SUS-cqg507871f8_h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4079"/>
            <a:ext cx="5316042" cy="3580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6708" y="1450978"/>
            <a:ext cx="309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ym typeface="Wingdings"/>
              </a:rPr>
              <a:t>4 Stage Transfer Function:</a:t>
            </a:r>
          </a:p>
        </p:txBody>
      </p:sp>
      <p:pic>
        <p:nvPicPr>
          <p:cNvPr id="9" name="Picture 8" descr="ITM_wel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343" y="5350001"/>
            <a:ext cx="1332640" cy="99996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76"/>
          <a:stretch>
            <a:fillRect/>
          </a:stretch>
        </p:blipFill>
        <p:spPr bwMode="auto">
          <a:xfrm>
            <a:off x="5429190" y="5324058"/>
            <a:ext cx="1538097" cy="102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70" y="1187582"/>
            <a:ext cx="1074117" cy="1419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56" y="1657915"/>
            <a:ext cx="129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Concept: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762734"/>
            <a:ext cx="2165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Implementation:</a:t>
            </a:r>
            <a:endParaRPr lang="en-US" sz="20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864" y="1485677"/>
            <a:ext cx="2689051" cy="94828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 flipV="1">
            <a:off x="0" y="2716156"/>
            <a:ext cx="5326773" cy="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303254" y="1128792"/>
            <a:ext cx="1" cy="41036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326308" y="5196691"/>
            <a:ext cx="3817692" cy="4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5578492" y="632334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Upper ‘ear’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0556" y="633080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Lower ‘ear’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2327" y="2752556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Collaboration w/ U. Glasgow 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931" y="3017198"/>
            <a:ext cx="1116094" cy="305403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116" y="1736474"/>
            <a:ext cx="3863380" cy="30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3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 Welcome! Welcome!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This is the first LIGO Open Data Workshop where you will get a </a:t>
            </a:r>
            <a:r>
              <a:rPr lang="en-US" i="1" dirty="0" smtClean="0">
                <a:solidFill>
                  <a:schemeClr val="tx2"/>
                </a:solidFill>
              </a:rPr>
              <a:t>hands-on </a:t>
            </a:r>
            <a:r>
              <a:rPr lang="en-US" dirty="0" smtClean="0">
                <a:solidFill>
                  <a:schemeClr val="tx2"/>
                </a:solidFill>
              </a:rPr>
              <a:t>introduction to working with LIGO data and software tools necessary for accessing and manipulating the data. 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You represent a broad and diverse set of participants, ranging from undergraduates to faculty to others interested in learning about LIGO data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2"/>
                </a:solidFill>
              </a:rPr>
              <a:t>Your lecturers are all experts in one or in many cases multiple aspects of LIGO data, so you are in good hands!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889" y="1130053"/>
            <a:ext cx="4257381" cy="3247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‘Test </a:t>
            </a:r>
            <a:r>
              <a:rPr lang="en-US" dirty="0"/>
              <a:t>Mass’ Mirrors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902" y="1120756"/>
            <a:ext cx="5025457" cy="4525963"/>
          </a:xfrm>
        </p:spPr>
        <p:txBody>
          <a:bodyPr/>
          <a:lstStyle/>
          <a:p>
            <a:r>
              <a:rPr lang="en-US" sz="1600" dirty="0" smtClean="0">
                <a:solidFill>
                  <a:srgbClr val="000000"/>
                </a:solidFill>
              </a:rPr>
              <a:t>Physical specifications:</a:t>
            </a:r>
          </a:p>
          <a:p>
            <a:pPr lvl="1"/>
            <a:r>
              <a:rPr lang="en-US" sz="1200" dirty="0" smtClean="0">
                <a:solidFill>
                  <a:srgbClr val="000000"/>
                </a:solidFill>
              </a:rPr>
              <a:t>Ultra-pure, ultra-homogeneous </a:t>
            </a:r>
            <a:r>
              <a:rPr lang="en-US" sz="1200" dirty="0" err="1" smtClean="0">
                <a:solidFill>
                  <a:srgbClr val="000000"/>
                </a:solidFill>
              </a:rPr>
              <a:t>Hereaus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Suprasil</a:t>
            </a:r>
            <a:r>
              <a:rPr lang="en-US" sz="1200" dirty="0" smtClean="0">
                <a:solidFill>
                  <a:srgbClr val="000000"/>
                </a:solidFill>
              </a:rPr>
              <a:t> fused silica </a:t>
            </a:r>
          </a:p>
          <a:p>
            <a:pPr lvl="1"/>
            <a:r>
              <a:rPr lang="en-US" sz="1200" dirty="0" smtClean="0">
                <a:solidFill>
                  <a:srgbClr val="000000"/>
                </a:solidFill>
              </a:rPr>
              <a:t>340 </a:t>
            </a:r>
            <a:r>
              <a:rPr lang="en-US" sz="1200" dirty="0">
                <a:solidFill>
                  <a:srgbClr val="000000"/>
                </a:solidFill>
              </a:rPr>
              <a:t>mm </a:t>
            </a:r>
            <a:r>
              <a:rPr lang="en-US" sz="1200" dirty="0" smtClean="0">
                <a:solidFill>
                  <a:srgbClr val="000000"/>
                </a:solidFill>
              </a:rPr>
              <a:t>diameter, </a:t>
            </a:r>
            <a:r>
              <a:rPr lang="en-US" sz="1200" dirty="0">
                <a:solidFill>
                  <a:srgbClr val="000000"/>
                </a:solidFill>
              </a:rPr>
              <a:t>200 mm </a:t>
            </a:r>
            <a:r>
              <a:rPr lang="en-US" sz="1200" dirty="0" smtClean="0">
                <a:solidFill>
                  <a:srgbClr val="000000"/>
                </a:solidFill>
              </a:rPr>
              <a:t>thick, 40 kg mass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Surface figure: super-polish followed by ion beam sputtering </a:t>
            </a:r>
          </a:p>
          <a:p>
            <a:pPr lvl="1"/>
            <a:r>
              <a:rPr lang="en-US" sz="1100" dirty="0" smtClean="0">
                <a:solidFill>
                  <a:srgbClr val="000000"/>
                </a:solidFill>
              </a:rPr>
              <a:t>&lt; 0.15 nm RMS deviation from sphere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Coatings: TiO</a:t>
            </a:r>
            <a:r>
              <a:rPr lang="en-US" sz="160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-doped Ta</a:t>
            </a:r>
            <a:r>
              <a:rPr lang="en-US" sz="160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O</a:t>
            </a:r>
            <a:r>
              <a:rPr lang="en-US" sz="1600" baseline="-25000" dirty="0" smtClean="0">
                <a:solidFill>
                  <a:srgbClr val="000000"/>
                </a:solidFill>
              </a:rPr>
              <a:t>5</a:t>
            </a:r>
            <a:r>
              <a:rPr lang="en-US" sz="1600" dirty="0" smtClean="0">
                <a:solidFill>
                  <a:srgbClr val="000000"/>
                </a:solidFill>
              </a:rPr>
              <a:t>/SiO</a:t>
            </a:r>
            <a:r>
              <a:rPr lang="en-US" sz="1600" baseline="-25000" dirty="0" smtClean="0">
                <a:solidFill>
                  <a:srgbClr val="000000"/>
                </a:solidFill>
              </a:rPr>
              <a:t>2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1"/>
            <a:r>
              <a:rPr lang="en-US" sz="1200" dirty="0" smtClean="0">
                <a:solidFill>
                  <a:srgbClr val="000000"/>
                </a:solidFill>
              </a:rPr>
              <a:t>Reflectivity depends upon type of mirror</a:t>
            </a:r>
          </a:p>
          <a:p>
            <a:pPr lvl="1"/>
            <a:r>
              <a:rPr lang="en-US" sz="1200" dirty="0" smtClean="0">
                <a:solidFill>
                  <a:srgbClr val="000000"/>
                </a:solidFill>
              </a:rPr>
              <a:t>Ultralow absorption (&lt; 0.5 ppm)</a:t>
            </a:r>
            <a:r>
              <a:rPr lang="en-US" sz="1100" dirty="0" smtClean="0">
                <a:solidFill>
                  <a:srgbClr val="000000"/>
                </a:solidFill>
              </a:rPr>
              <a:t>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11" y="3756735"/>
            <a:ext cx="3934437" cy="2793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143" y="4401191"/>
            <a:ext cx="4353451" cy="2168496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947" y="4612104"/>
            <a:ext cx="1711158" cy="148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TM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550" y="2486527"/>
            <a:ext cx="1247771" cy="14089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758" y="3775303"/>
            <a:ext cx="3839804" cy="26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7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= Servo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21" y="1333641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Suspended cavity mirrors must be held to sub-</a:t>
            </a:r>
            <a:r>
              <a:rPr lang="en-US" dirty="0" err="1" smtClean="0">
                <a:solidFill>
                  <a:schemeClr val="tx2"/>
                </a:solidFill>
              </a:rPr>
              <a:t>picometer</a:t>
            </a:r>
            <a:r>
              <a:rPr lang="en-US" dirty="0" smtClean="0">
                <a:solidFill>
                  <a:schemeClr val="tx2"/>
                </a:solidFill>
              </a:rPr>
              <a:t> absolute position in length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 must know the (relative) positions of the mirrors and be able to control them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Concept: Pound-Drever-Hall locking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97" y="3183973"/>
            <a:ext cx="5346444" cy="3100938"/>
          </a:xfrm>
          <a:prstGeom prst="rect">
            <a:avLst/>
          </a:prstGeom>
        </p:spPr>
      </p:pic>
      <p:pic>
        <p:nvPicPr>
          <p:cNvPr id="6" name="Picture 5" descr="Es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6" y="3473004"/>
            <a:ext cx="2686798" cy="2341670"/>
          </a:xfrm>
          <a:prstGeom prst="rect">
            <a:avLst/>
          </a:prstGeom>
        </p:spPr>
      </p:pic>
      <p:cxnSp>
        <p:nvCxnSpPr>
          <p:cNvPr id="10" name="Straight Connector 9"/>
          <p:cNvCxnSpPr>
            <a:endCxn id="11" idx="1"/>
          </p:cNvCxnSpPr>
          <p:nvPr/>
        </p:nvCxnSpPr>
        <p:spPr bwMode="auto">
          <a:xfrm>
            <a:off x="2955557" y="5825086"/>
            <a:ext cx="1528737" cy="156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4484294" y="5589887"/>
            <a:ext cx="642853" cy="501757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622801" y="5713725"/>
            <a:ext cx="361950" cy="236225"/>
          </a:xfrm>
          <a:custGeom>
            <a:avLst/>
            <a:gdLst>
              <a:gd name="connsiteX0" fmla="*/ 0 w 680271"/>
              <a:gd name="connsiteY0" fmla="*/ 40998 h 443870"/>
              <a:gd name="connsiteX1" fmla="*/ 330200 w 680271"/>
              <a:gd name="connsiteY1" fmla="*/ 34648 h 443870"/>
              <a:gd name="connsiteX2" fmla="*/ 654050 w 680271"/>
              <a:gd name="connsiteY2" fmla="*/ 415648 h 443870"/>
              <a:gd name="connsiteX3" fmla="*/ 660400 w 680271"/>
              <a:gd name="connsiteY3" fmla="*/ 415648 h 443870"/>
              <a:gd name="connsiteX0" fmla="*/ 0 w 680271"/>
              <a:gd name="connsiteY0" fmla="*/ 18138 h 478160"/>
              <a:gd name="connsiteX1" fmla="*/ 330200 w 680271"/>
              <a:gd name="connsiteY1" fmla="*/ 68938 h 478160"/>
              <a:gd name="connsiteX2" fmla="*/ 654050 w 680271"/>
              <a:gd name="connsiteY2" fmla="*/ 449938 h 478160"/>
              <a:gd name="connsiteX3" fmla="*/ 660400 w 680271"/>
              <a:gd name="connsiteY3" fmla="*/ 449938 h 478160"/>
              <a:gd name="connsiteX0" fmla="*/ 0 w 680271"/>
              <a:gd name="connsiteY0" fmla="*/ 1275 h 461297"/>
              <a:gd name="connsiteX1" fmla="*/ 330200 w 680271"/>
              <a:gd name="connsiteY1" fmla="*/ 52075 h 461297"/>
              <a:gd name="connsiteX2" fmla="*/ 654050 w 680271"/>
              <a:gd name="connsiteY2" fmla="*/ 433075 h 461297"/>
              <a:gd name="connsiteX3" fmla="*/ 660400 w 680271"/>
              <a:gd name="connsiteY3" fmla="*/ 433075 h 46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271" h="461297">
                <a:moveTo>
                  <a:pt x="0" y="1275"/>
                </a:moveTo>
                <a:cubicBezTo>
                  <a:pt x="110596" y="4979"/>
                  <a:pt x="221192" y="-19892"/>
                  <a:pt x="330200" y="52075"/>
                </a:cubicBezTo>
                <a:cubicBezTo>
                  <a:pt x="439208" y="124042"/>
                  <a:pt x="599017" y="369575"/>
                  <a:pt x="654050" y="433075"/>
                </a:cubicBezTo>
                <a:cubicBezTo>
                  <a:pt x="709083" y="496575"/>
                  <a:pt x="660400" y="433075"/>
                  <a:pt x="660400" y="433075"/>
                </a:cubicBezTo>
              </a:path>
            </a:pathLst>
          </a:custGeom>
          <a:ln w="19050" cmpd="sng"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8500" y="6146800"/>
            <a:ext cx="64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err="1" smtClean="0">
                <a:solidFill>
                  <a:srgbClr val="000000"/>
                </a:solidFill>
              </a:rPr>
              <a:t>Lowpass</a:t>
            </a:r>
            <a:r>
              <a:rPr lang="en-US" sz="900" b="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900" b="0" dirty="0" smtClean="0">
                <a:solidFill>
                  <a:srgbClr val="000000"/>
                </a:solidFill>
              </a:rPr>
              <a:t>filter</a:t>
            </a:r>
            <a:endParaRPr lang="en-US" sz="900" b="0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>
            <a:stCxn id="11" idx="3"/>
          </p:cNvCxnSpPr>
          <p:nvPr/>
        </p:nvCxnSpPr>
        <p:spPr bwMode="auto">
          <a:xfrm>
            <a:off x="5127147" y="5840766"/>
            <a:ext cx="772003" cy="12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5895435" y="4954851"/>
            <a:ext cx="3715" cy="8934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5727700" y="3902075"/>
            <a:ext cx="1651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1477992" y="5977762"/>
            <a:ext cx="64018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900" b="0" dirty="0" err="1" smtClean="0">
                <a:solidFill>
                  <a:srgbClr val="000000"/>
                </a:solidFill>
              </a:rPr>
              <a:t>Lowpass</a:t>
            </a:r>
            <a:r>
              <a:rPr lang="en-US" sz="900" b="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900" b="0" dirty="0" smtClean="0">
                <a:solidFill>
                  <a:srgbClr val="000000"/>
                </a:solidFill>
              </a:rPr>
              <a:t>filter</a:t>
            </a:r>
            <a:endParaRPr lang="en-US" sz="900" b="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52028" y="5930723"/>
            <a:ext cx="466794" cy="2308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900" b="0" dirty="0" smtClean="0">
                <a:solidFill>
                  <a:srgbClr val="000000"/>
                </a:solidFill>
              </a:rPr>
              <a:t>Mixer</a:t>
            </a:r>
            <a:endParaRPr lang="en-US" sz="900" b="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51499" y="4840967"/>
            <a:ext cx="983162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rgbClr val="000000"/>
                </a:solidFill>
              </a:rPr>
              <a:t>Photodetector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97798" y="3409696"/>
            <a:ext cx="125360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Fabry-Perot Cavity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53741" y="4805209"/>
            <a:ext cx="55656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Phase </a:t>
            </a:r>
          </a:p>
          <a:p>
            <a:r>
              <a:rPr lang="en-US" sz="1000" b="0" dirty="0" smtClean="0">
                <a:solidFill>
                  <a:srgbClr val="000000"/>
                </a:solidFill>
              </a:rPr>
              <a:t>Shifter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57744" y="4366171"/>
            <a:ext cx="776337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Reference </a:t>
            </a:r>
          </a:p>
          <a:p>
            <a:r>
              <a:rPr lang="en-US" sz="1000" b="0" dirty="0" smtClean="0">
                <a:solidFill>
                  <a:srgbClr val="000000"/>
                </a:solidFill>
              </a:rPr>
              <a:t>Oscillator</a:t>
            </a:r>
            <a:endParaRPr lang="en-US" sz="1000" b="0" dirty="0">
              <a:solidFill>
                <a:srgbClr val="00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 flipH="1" flipV="1">
            <a:off x="5891041" y="3884218"/>
            <a:ext cx="3715" cy="8934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Isosceles Triangle 32"/>
          <p:cNvSpPr/>
          <p:nvPr/>
        </p:nvSpPr>
        <p:spPr bwMode="auto">
          <a:xfrm>
            <a:off x="5746481" y="4641253"/>
            <a:ext cx="282228" cy="313598"/>
          </a:xfrm>
          <a:prstGeom prst="triangle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1895" y="4377451"/>
            <a:ext cx="68480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Servo </a:t>
            </a:r>
          </a:p>
          <a:p>
            <a:r>
              <a:rPr lang="en-US" sz="1000" b="0" dirty="0" smtClean="0">
                <a:solidFill>
                  <a:srgbClr val="000000"/>
                </a:solidFill>
              </a:rPr>
              <a:t>Amplifier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47546" y="4623932"/>
            <a:ext cx="68480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Servo </a:t>
            </a:r>
          </a:p>
          <a:p>
            <a:r>
              <a:rPr lang="en-US" sz="1000" b="0" dirty="0" smtClean="0">
                <a:solidFill>
                  <a:srgbClr val="000000"/>
                </a:solidFill>
              </a:rPr>
              <a:t>Amplifier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4264" y="3417536"/>
            <a:ext cx="505454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Laser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4395" y="3428817"/>
            <a:ext cx="605204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Isolator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64849" y="3342578"/>
            <a:ext cx="754922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Phase </a:t>
            </a:r>
          </a:p>
          <a:p>
            <a:r>
              <a:rPr lang="en-US" sz="1000" b="0" dirty="0" smtClean="0">
                <a:solidFill>
                  <a:srgbClr val="000000"/>
                </a:solidFill>
              </a:rPr>
              <a:t>Modulator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13066" y="3180790"/>
            <a:ext cx="747783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Polarizing</a:t>
            </a:r>
          </a:p>
          <a:p>
            <a:r>
              <a:rPr lang="en-US" sz="1000" b="0" dirty="0" smtClean="0">
                <a:solidFill>
                  <a:srgbClr val="000000"/>
                </a:solidFill>
              </a:rPr>
              <a:t>Beam</a:t>
            </a:r>
          </a:p>
          <a:p>
            <a:r>
              <a:rPr lang="en-US" sz="1000" b="0" dirty="0" err="1" smtClean="0">
                <a:solidFill>
                  <a:srgbClr val="000000"/>
                </a:solidFill>
              </a:rPr>
              <a:t>Spiitter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8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71438"/>
            <a:ext cx="7689850" cy="1143001"/>
          </a:xfrm>
        </p:spPr>
        <p:txBody>
          <a:bodyPr/>
          <a:lstStyle/>
          <a:p>
            <a:r>
              <a:rPr lang="en-US" dirty="0" smtClean="0"/>
              <a:t>Advanced LIGO =</a:t>
            </a:r>
            <a:r>
              <a:rPr lang="en-US" dirty="0"/>
              <a:t> </a:t>
            </a:r>
            <a:r>
              <a:rPr lang="en-US" dirty="0" smtClean="0"/>
              <a:t>Servo Control (II)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162972"/>
            <a:ext cx="7658100" cy="5683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0425" y="6205665"/>
            <a:ext cx="660130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</a:rPr>
              <a:t>h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i="1" dirty="0">
                <a:solidFill>
                  <a:schemeClr val="tx2"/>
                </a:solidFill>
              </a:rPr>
              <a:t>t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i="1" dirty="0">
              <a:solidFill>
                <a:schemeClr val="tx2"/>
              </a:solidFill>
            </a:endParaRPr>
          </a:p>
        </p:txBody>
      </p:sp>
      <p:cxnSp>
        <p:nvCxnSpPr>
          <p:cNvPr id="7" name="Elbow Connector 6"/>
          <p:cNvCxnSpPr/>
          <p:nvPr/>
        </p:nvCxnSpPr>
        <p:spPr bwMode="auto">
          <a:xfrm flipV="1">
            <a:off x="6022895" y="6412837"/>
            <a:ext cx="471357" cy="343684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278850" y="6482797"/>
            <a:ext cx="3052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Slide: </a:t>
            </a:r>
            <a:r>
              <a:rPr lang="en-US" sz="1200" dirty="0" err="1" smtClean="0">
                <a:solidFill>
                  <a:srgbClr val="000000"/>
                </a:solidFill>
              </a:rPr>
              <a:t>Anamaria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Effler</a:t>
            </a:r>
            <a:r>
              <a:rPr lang="en-US" sz="1200" dirty="0" smtClean="0">
                <a:solidFill>
                  <a:srgbClr val="000000"/>
                </a:solidFill>
              </a:rPr>
              <a:t>, LIGO Livingston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8990" y="1664720"/>
            <a:ext cx="2219791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Length Sensing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8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EDE3DFE-5B6D-294A-B7B6-56287AD2217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9155" name="Content Placeholder 9" descr="beamtube-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r="4953"/>
          <a:stretch>
            <a:fillRect/>
          </a:stretch>
        </p:blipFill>
        <p:spPr bwMode="auto">
          <a:xfrm>
            <a:off x="-533400" y="-7938"/>
            <a:ext cx="10761663" cy="6858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23693"/>
            <a:ext cx="54010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</a:rPr>
              <a:t>The LIGO Vacuum System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Consists of: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9000 m</a:t>
            </a:r>
            <a:r>
              <a:rPr lang="en-US" sz="2400" baseline="30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 volume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30000 m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surface area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50000 m of spiral welds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10</a:t>
            </a:r>
            <a:r>
              <a:rPr lang="en-US" sz="2400" baseline="30000" dirty="0" smtClean="0">
                <a:solidFill>
                  <a:schemeClr val="bg1"/>
                </a:solidFill>
              </a:rPr>
              <a:t>-8</a:t>
            </a:r>
            <a:r>
              <a:rPr lang="en-US" sz="2400" dirty="0" smtClean="0">
                <a:solidFill>
                  <a:schemeClr val="bg1"/>
                </a:solidFill>
              </a:rPr>
              <a:t> - 10</a:t>
            </a:r>
            <a:r>
              <a:rPr lang="en-US" sz="2400" baseline="30000" dirty="0" smtClean="0">
                <a:solidFill>
                  <a:schemeClr val="bg1"/>
                </a:solidFill>
              </a:rPr>
              <a:t>-9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torr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At each observatory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9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Livingston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754201"/>
            <a:ext cx="8966200" cy="584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517665" y="1356159"/>
            <a:ext cx="351302" cy="19323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3629" y="1294036"/>
            <a:ext cx="1980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2"/>
                </a:solidFill>
              </a:rPr>
              <a:t>70.6 </a:t>
            </a:r>
            <a:r>
              <a:rPr lang="en-US" b="0" dirty="0" err="1" smtClean="0">
                <a:solidFill>
                  <a:schemeClr val="tx2"/>
                </a:solidFill>
              </a:rPr>
              <a:t>Mpc</a:t>
            </a:r>
            <a:r>
              <a:rPr lang="en-US" b="0" dirty="0" smtClean="0">
                <a:solidFill>
                  <a:schemeClr val="tx2"/>
                </a:solidFill>
              </a:rPr>
              <a:t> BNS Range)</a:t>
            </a:r>
            <a:endParaRPr lang="en-US" b="0" dirty="0">
              <a:solidFill>
                <a:schemeClr val="tx2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59757" y="2927369"/>
            <a:ext cx="2448807" cy="1656174"/>
            <a:chOff x="5853625" y="1704398"/>
            <a:chExt cx="2448807" cy="1656174"/>
          </a:xfrm>
        </p:grpSpPr>
        <p:sp>
          <p:nvSpPr>
            <p:cNvPr id="13" name="TextBox 12"/>
            <p:cNvSpPr txBox="1"/>
            <p:nvPr/>
          </p:nvSpPr>
          <p:spPr>
            <a:xfrm>
              <a:off x="5853625" y="1704398"/>
              <a:ext cx="2448807" cy="461665"/>
            </a:xfrm>
            <a:prstGeom prst="rect">
              <a:avLst/>
            </a:prstGeom>
            <a:noFill/>
            <a:ln w="38100" cmpd="sng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2400" i="1" dirty="0">
                  <a:solidFill>
                    <a:srgbClr val="000000"/>
                  </a:solidFill>
                  <a:latin typeface="Arial"/>
                  <a:cs typeface="Arial"/>
                </a:rPr>
                <a:t>L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cs typeface="Arial"/>
                </a:rPr>
                <a:t> ~ 3 x 10</a:t>
              </a:r>
              <a:r>
                <a:rPr lang="en-US" sz="2400" baseline="30000" dirty="0">
                  <a:solidFill>
                    <a:srgbClr val="000000"/>
                  </a:solidFill>
                  <a:latin typeface="Arial"/>
                  <a:cs typeface="Arial"/>
                </a:rPr>
                <a:t>-19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cs typeface="Arial"/>
                </a:rPr>
                <a:t> m</a:t>
              </a:r>
            </a:p>
          </p:txBody>
        </p:sp>
        <p:cxnSp>
          <p:nvCxnSpPr>
            <p:cNvPr id="14" name="Straight Arrow Connector 13"/>
            <p:cNvCxnSpPr>
              <a:stCxn id="13" idx="2"/>
            </p:cNvCxnSpPr>
            <p:nvPr/>
          </p:nvCxnSpPr>
          <p:spPr bwMode="auto">
            <a:xfrm>
              <a:off x="7078029" y="2166063"/>
              <a:ext cx="8750" cy="119450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414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The Global Network of Gravitational-wave Detectors</a:t>
            </a: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9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9532" cy="5965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256" y="2309251"/>
            <a:ext cx="2611903" cy="173186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Multi-messenger Astronomy with Gravitational Waves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712" y="1688392"/>
            <a:ext cx="2275922" cy="1280206"/>
          </a:xfrm>
          <a:prstGeom prst="rect">
            <a:avLst/>
          </a:prstGeom>
        </p:spPr>
      </p:pic>
      <p:pic>
        <p:nvPicPr>
          <p:cNvPr id="8" name="Picture 4" descr="LL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26" y="1637294"/>
            <a:ext cx="1914247" cy="153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98712" y="2890850"/>
            <a:ext cx="1914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X-rays/Gamma-rays</a:t>
            </a:r>
          </a:p>
        </p:txBody>
      </p:sp>
      <p:sp>
        <p:nvSpPr>
          <p:cNvPr id="9" name="Right Arrow 8"/>
          <p:cNvSpPr/>
          <p:nvPr/>
        </p:nvSpPr>
        <p:spPr>
          <a:xfrm rot="20504054">
            <a:off x="5658130" y="2470120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095946" flipH="1">
            <a:off x="2747446" y="2470119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126" y="3110395"/>
            <a:ext cx="1941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Gravitational Waves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0419" y="1939919"/>
            <a:ext cx="2572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Binary Neutron Star Merger</a:t>
            </a:r>
          </a:p>
        </p:txBody>
      </p:sp>
      <p:sp>
        <p:nvSpPr>
          <p:cNvPr id="14" name="Right Arrow 13"/>
          <p:cNvSpPr/>
          <p:nvPr/>
        </p:nvSpPr>
        <p:spPr>
          <a:xfrm rot="20504054" flipH="1" flipV="1">
            <a:off x="2747445" y="3621352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5868" y="3561472"/>
            <a:ext cx="2169492" cy="14463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5269" y="5007800"/>
            <a:ext cx="2007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Visible/Infrared Light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011" y="4227855"/>
            <a:ext cx="3066358" cy="131278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5400000">
            <a:off x="4203648" y="4034938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6011" y="5501014"/>
            <a:ext cx="1347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Radio Waves</a:t>
            </a:r>
          </a:p>
        </p:txBody>
      </p:sp>
      <p:sp>
        <p:nvSpPr>
          <p:cNvPr id="20" name="Right Arrow 19"/>
          <p:cNvSpPr/>
          <p:nvPr/>
        </p:nvSpPr>
        <p:spPr>
          <a:xfrm rot="1095946" flipV="1">
            <a:off x="5630269" y="3669624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8712" y="3700188"/>
            <a:ext cx="2265172" cy="14238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98712" y="5091547"/>
            <a:ext cx="1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Neutrinos</a:t>
            </a:r>
          </a:p>
        </p:txBody>
      </p:sp>
    </p:spTree>
    <p:extLst>
      <p:ext uri="{BB962C8B-B14F-4D97-AF65-F5344CB8AC3E}">
        <p14:creationId xmlns:p14="http://schemas.microsoft.com/office/powerpoint/2010/main" val="235182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CFA54F-6515-324B-B324-3FDB64D4C8D4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cs typeface="+mj-cs"/>
              </a:rPr>
              <a:t>I</a:t>
            </a:r>
            <a:r>
              <a:rPr lang="en-US" sz="3200" dirty="0" smtClean="0">
                <a:cs typeface="+mj-cs"/>
              </a:rPr>
              <a:t>nterferometer Antenna Pattern: </a:t>
            </a:r>
            <a:r>
              <a:rPr lang="en-US" sz="3200" dirty="0">
                <a:cs typeface="+mj-cs"/>
              </a:rPr>
              <a:t>O</a:t>
            </a:r>
            <a:r>
              <a:rPr lang="en-US" sz="3200" dirty="0" smtClean="0">
                <a:cs typeface="+mj-cs"/>
              </a:rPr>
              <a:t>mnidirectional </a:t>
            </a:r>
            <a:r>
              <a:rPr lang="en-US" sz="3200" dirty="0">
                <a:cs typeface="+mj-cs"/>
              </a:rPr>
              <a:t>M</a:t>
            </a:r>
            <a:r>
              <a:rPr lang="en-US" sz="3200" dirty="0" smtClean="0">
                <a:cs typeface="+mj-cs"/>
              </a:rPr>
              <a:t>icrophone</a:t>
            </a:r>
          </a:p>
        </p:txBody>
      </p:sp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668338" y="1565275"/>
            <a:ext cx="7772400" cy="472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r>
              <a:rPr lang="en-US" sz="2000" b="0" dirty="0">
                <a:solidFill>
                  <a:srgbClr val="000000"/>
                </a:solidFill>
                <a:latin typeface="Helvetica" charset="0"/>
                <a:cs typeface="+mn-cs"/>
              </a:rPr>
              <a:t>Sensitivity depends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cs typeface="+mn-cs"/>
              </a:rPr>
              <a:t>upon </a:t>
            </a:r>
            <a:r>
              <a:rPr lang="en-US" sz="2000" b="0" dirty="0">
                <a:solidFill>
                  <a:srgbClr val="000000"/>
                </a:solidFill>
                <a:latin typeface="Helvetica" charset="0"/>
                <a:cs typeface="+mn-cs"/>
              </a:rPr>
              <a:t>propagation direction,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cs typeface="+mn-cs"/>
              </a:rPr>
              <a:t>polarization, frequency</a:t>
            </a:r>
            <a:endParaRPr lang="en-US" sz="2000" b="0" dirty="0">
              <a:solidFill>
                <a:srgbClr val="000000"/>
              </a:solidFill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None/>
              <a:defRPr/>
            </a:pPr>
            <a:endParaRPr lang="en-US" sz="2000" b="0" dirty="0">
              <a:latin typeface="Helvetica" charset="0"/>
              <a:cs typeface="+mn-cs"/>
            </a:endParaRPr>
          </a:p>
        </p:txBody>
      </p:sp>
      <p:pic>
        <p:nvPicPr>
          <p:cNvPr id="22532" name="Picture 6" descr="forPeterhR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04" r="7201"/>
          <a:stretch>
            <a:fillRect/>
          </a:stretch>
        </p:blipFill>
        <p:spPr bwMode="auto">
          <a:xfrm>
            <a:off x="6049963" y="2503823"/>
            <a:ext cx="258603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forPeterhPlushCros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13" t="5534" r="2879" b="2766"/>
          <a:stretch>
            <a:fillRect/>
          </a:stretch>
        </p:blipFill>
        <p:spPr bwMode="auto">
          <a:xfrm>
            <a:off x="457200" y="2537160"/>
            <a:ext cx="5029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forPeterhR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04" r="7201"/>
          <a:stretch>
            <a:fillRect/>
          </a:stretch>
        </p:blipFill>
        <p:spPr bwMode="auto">
          <a:xfrm>
            <a:off x="6067425" y="2694323"/>
            <a:ext cx="2586038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forPeterhPlushCros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13" t="5534" r="2879" b="2766"/>
          <a:stretch>
            <a:fillRect/>
          </a:stretch>
        </p:blipFill>
        <p:spPr bwMode="auto">
          <a:xfrm>
            <a:off x="474663" y="2727660"/>
            <a:ext cx="5029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6" name="Text Box 10"/>
          <p:cNvSpPr txBox="1">
            <a:spLocks noChangeArrowheads="1"/>
          </p:cNvSpPr>
          <p:nvPr/>
        </p:nvSpPr>
        <p:spPr bwMode="auto">
          <a:xfrm>
            <a:off x="947738" y="2278398"/>
            <a:ext cx="1889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 b="0">
                <a:solidFill>
                  <a:srgbClr val="990033"/>
                </a:solidFill>
                <a:latin typeface="Arial"/>
                <a:cs typeface="+mn-cs"/>
              </a:rPr>
              <a:t>“</a:t>
            </a:r>
            <a:r>
              <a:rPr lang="en-US" sz="2400" b="0">
                <a:solidFill>
                  <a:srgbClr val="990033"/>
                </a:solidFill>
                <a:cs typeface="+mn-cs"/>
                <a:sym typeface="Symbol" charset="0"/>
              </a:rPr>
              <a:t></a:t>
            </a:r>
            <a:r>
              <a:rPr lang="ja-JP" altLang="en-US" sz="2000" b="0">
                <a:solidFill>
                  <a:srgbClr val="990033"/>
                </a:solidFill>
                <a:latin typeface="Arial"/>
                <a:cs typeface="+mn-cs"/>
                <a:sym typeface="Symbol" charset="0"/>
              </a:rPr>
              <a:t>”</a:t>
            </a:r>
            <a:r>
              <a:rPr lang="en-US" sz="2000" b="0">
                <a:solidFill>
                  <a:srgbClr val="990033"/>
                </a:solidFill>
                <a:cs typeface="+mn-cs"/>
                <a:sym typeface="Symbol" charset="0"/>
              </a:rPr>
              <a:t> polarization</a:t>
            </a:r>
            <a:endParaRPr lang="en-US" sz="2000" b="0">
              <a:solidFill>
                <a:srgbClr val="990033"/>
              </a:solidFill>
              <a:cs typeface="+mn-cs"/>
            </a:endParaRPr>
          </a:p>
        </p:txBody>
      </p:sp>
      <p:sp>
        <p:nvSpPr>
          <p:cNvPr id="270347" name="Text Box 11"/>
          <p:cNvSpPr txBox="1">
            <a:spLocks noChangeArrowheads="1"/>
          </p:cNvSpPr>
          <p:nvPr/>
        </p:nvSpPr>
        <p:spPr bwMode="auto">
          <a:xfrm>
            <a:off x="3386138" y="2278398"/>
            <a:ext cx="1889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 b="0">
                <a:solidFill>
                  <a:srgbClr val="990033"/>
                </a:solidFill>
                <a:latin typeface="Arial"/>
                <a:cs typeface="+mn-cs"/>
              </a:rPr>
              <a:t>“</a:t>
            </a:r>
            <a:r>
              <a:rPr lang="en-US" sz="2400" b="0">
                <a:solidFill>
                  <a:srgbClr val="990033"/>
                </a:solidFill>
                <a:cs typeface="+mn-cs"/>
                <a:sym typeface="Symbol" charset="0"/>
              </a:rPr>
              <a:t></a:t>
            </a:r>
            <a:r>
              <a:rPr lang="ja-JP" altLang="en-US" sz="2000" b="0">
                <a:solidFill>
                  <a:srgbClr val="990033"/>
                </a:solidFill>
                <a:latin typeface="Arial"/>
                <a:cs typeface="+mn-cs"/>
              </a:rPr>
              <a:t>”</a:t>
            </a:r>
            <a:r>
              <a:rPr lang="en-US" sz="2000" b="0">
                <a:solidFill>
                  <a:srgbClr val="990033"/>
                </a:solidFill>
                <a:cs typeface="+mn-cs"/>
              </a:rPr>
              <a:t> polarization</a:t>
            </a:r>
          </a:p>
        </p:txBody>
      </p:sp>
      <p:sp>
        <p:nvSpPr>
          <p:cNvPr id="270348" name="Text Box 12"/>
          <p:cNvSpPr txBox="1">
            <a:spLocks noChangeArrowheads="1"/>
          </p:cNvSpPr>
          <p:nvPr/>
        </p:nvSpPr>
        <p:spPr bwMode="auto">
          <a:xfrm>
            <a:off x="6434138" y="2354598"/>
            <a:ext cx="19208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0">
                <a:solidFill>
                  <a:srgbClr val="990033"/>
                </a:solidFill>
                <a:cs typeface="+mn-cs"/>
              </a:rPr>
              <a:t>RMS sensitivity</a:t>
            </a:r>
          </a:p>
        </p:txBody>
      </p:sp>
    </p:spTree>
    <p:extLst>
      <p:ext uri="{BB962C8B-B14F-4D97-AF65-F5344CB8AC3E}">
        <p14:creationId xmlns:p14="http://schemas.microsoft.com/office/powerpoint/2010/main" val="270253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 Network 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49507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/>
          <a:p>
            <a:pPr algn="r">
              <a:defRPr/>
            </a:pPr>
            <a:r>
              <a:rPr lang="en-US" b="0">
                <a:latin typeface="+mn-lt"/>
                <a:cs typeface="+mn-cs"/>
              </a:rPr>
              <a:t>LIGO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84ED84-21D7-E745-A4B1-970BF908AE2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4087" y="0"/>
            <a:ext cx="4175607" cy="313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391779" cy="3399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337" y="0"/>
            <a:ext cx="6065663" cy="3407800"/>
          </a:xfrm>
          <a:prstGeom prst="rect">
            <a:avLst/>
          </a:prstGeom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328796" y="100617"/>
            <a:ext cx="36677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LIGO </a:t>
            </a:r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Hanford</a:t>
            </a:r>
          </a:p>
          <a:p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Observatory</a:t>
            </a:r>
          </a:p>
          <a:p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Washington, USA</a:t>
            </a:r>
            <a:endParaRPr lang="en-US" sz="2400" i="1" dirty="0">
              <a:solidFill>
                <a:srgbClr val="FFFFFF"/>
              </a:solidFill>
              <a:latin typeface="Myriad Pro" charset="0"/>
              <a:cs typeface="Myriad Pro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92023"/>
            <a:ext cx="6302219" cy="34659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2573196" y="3576251"/>
            <a:ext cx="8686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LIGO Livingston </a:t>
            </a:r>
            <a:endParaRPr lang="en-US" sz="2400" i="1" dirty="0" smtClean="0">
              <a:solidFill>
                <a:srgbClr val="FFFFFF"/>
              </a:solidFill>
              <a:latin typeface="Myriad Pro" charset="0"/>
              <a:cs typeface="Myriad Pro" charset="0"/>
            </a:endParaRPr>
          </a:p>
          <a:p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Observatory</a:t>
            </a:r>
          </a:p>
          <a:p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Louisiana, USA</a:t>
            </a:r>
            <a:endParaRPr lang="en-US" sz="2400" i="1" dirty="0">
              <a:solidFill>
                <a:srgbClr val="FFFFFF"/>
              </a:solidFill>
              <a:latin typeface="Myriad Pro" charset="0"/>
              <a:cs typeface="Myriad Pro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351" y="3400356"/>
            <a:ext cx="2906570" cy="2011892"/>
          </a:xfrm>
          <a:prstGeom prst="rect">
            <a:avLst/>
          </a:prstGeom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510065" y="118914"/>
            <a:ext cx="8686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Virgo</a:t>
            </a:r>
          </a:p>
          <a:p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Observatory</a:t>
            </a:r>
          </a:p>
          <a:p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Italy</a:t>
            </a:r>
            <a:endParaRPr lang="en-US" sz="2400" i="1" dirty="0">
              <a:solidFill>
                <a:srgbClr val="FFFFFF"/>
              </a:solidFill>
              <a:latin typeface="Myriad Pro" charset="0"/>
              <a:cs typeface="Myriad Pro" charset="0"/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383873" y="3526513"/>
            <a:ext cx="27601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KAGRA</a:t>
            </a:r>
          </a:p>
          <a:p>
            <a:r>
              <a:rPr lang="en-US" sz="18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Observatory (2019)</a:t>
            </a:r>
          </a:p>
          <a:p>
            <a:r>
              <a:rPr lang="en-US" sz="18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Japan</a:t>
            </a:r>
            <a:endParaRPr lang="en-US" sz="1800" i="1" dirty="0">
              <a:solidFill>
                <a:srgbClr val="FFFFFF"/>
              </a:solidFill>
              <a:latin typeface="Myriad Pro" charset="0"/>
              <a:cs typeface="Myriad Pro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567" y="5396086"/>
            <a:ext cx="2846433" cy="1461914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522163" y="5508617"/>
            <a:ext cx="2621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chemeClr val="tx2"/>
                </a:solidFill>
                <a:latin typeface="Myriad Pro" charset="0"/>
                <a:cs typeface="Myriad Pro" charset="0"/>
              </a:rPr>
              <a:t>LIGO-India</a:t>
            </a:r>
            <a:r>
              <a:rPr lang="en-US" sz="1800" i="1" dirty="0">
                <a:solidFill>
                  <a:schemeClr val="tx2"/>
                </a:solidFill>
                <a:latin typeface="Myriad Pro" charset="0"/>
                <a:cs typeface="Myriad Pro" charset="0"/>
              </a:rPr>
              <a:t> </a:t>
            </a:r>
            <a:r>
              <a:rPr lang="en-US" sz="1800" i="1" dirty="0" smtClean="0">
                <a:solidFill>
                  <a:schemeClr val="tx2"/>
                </a:solidFill>
                <a:latin typeface="Myriad Pro" charset="0"/>
                <a:cs typeface="Myriad Pro" charset="0"/>
              </a:rPr>
              <a:t>(2025)</a:t>
            </a:r>
            <a:endParaRPr lang="en-US" sz="1800" i="1" dirty="0">
              <a:solidFill>
                <a:schemeClr val="tx2"/>
              </a:solidFill>
              <a:latin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242639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9797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chemeClr val="tx2"/>
                </a:solidFill>
              </a:rPr>
              <a:t>Gravitational Waves &amp; Gravitational </a:t>
            </a:r>
            <a:r>
              <a:rPr lang="en-US" i="1" dirty="0">
                <a:solidFill>
                  <a:schemeClr val="tx2"/>
                </a:solidFill>
              </a:rPr>
              <a:t>Wave </a:t>
            </a:r>
            <a:r>
              <a:rPr lang="en-US" i="1" dirty="0" smtClean="0">
                <a:solidFill>
                  <a:schemeClr val="tx2"/>
                </a:solidFill>
              </a:rPr>
              <a:t>Astrophysics: a Brief Introduction</a:t>
            </a:r>
          </a:p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chemeClr val="tx2"/>
                </a:solidFill>
              </a:rPr>
              <a:t>What is LIGO? Interferometry 101</a:t>
            </a:r>
          </a:p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chemeClr val="tx2"/>
                </a:solidFill>
              </a:rPr>
              <a:t>Advanced LIGO: Advanced Interferometry 201 </a:t>
            </a:r>
          </a:p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chemeClr val="tx2"/>
                </a:solidFill>
              </a:rPr>
              <a:t>The Global Network of Ground-based Gravitational-wave Detectors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Binary Neutron Star Merger Localization: Hanford-Livingston-Virgo</a:t>
            </a:r>
            <a:endParaRPr lang="en-US" sz="3200" dirty="0"/>
          </a:p>
        </p:txBody>
      </p:sp>
      <p:pic>
        <p:nvPicPr>
          <p:cNvPr id="122882" name="Content Placeholder 5" descr="localization_HHLV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06" b="14706"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A44023-8742-4040-9785-FC5F41D1110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48400" y="1447800"/>
            <a:ext cx="259556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3 site network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x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 denotes blind spots</a:t>
            </a:r>
          </a:p>
        </p:txBody>
      </p:sp>
      <p:sp>
        <p:nvSpPr>
          <p:cNvPr id="122885" name="Rectangle 3"/>
          <p:cNvSpPr>
            <a:spLocks noChangeArrowheads="1"/>
          </p:cNvSpPr>
          <p:nvPr/>
        </p:nvSpPr>
        <p:spPr bwMode="auto">
          <a:xfrm>
            <a:off x="4540250" y="5802313"/>
            <a:ext cx="3959225" cy="5222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S. Fairhurst, “</a:t>
            </a:r>
            <a:r>
              <a:rPr lang="en-US" altLang="ja-JP" b="0" i="1">
                <a:solidFill>
                  <a:schemeClr val="tx2"/>
                </a:solidFill>
              </a:rPr>
              <a:t>Improved source localization with </a:t>
            </a:r>
          </a:p>
          <a:p>
            <a:r>
              <a:rPr lang="en-US" b="0" i="1">
                <a:solidFill>
                  <a:schemeClr val="tx2"/>
                </a:solidFill>
              </a:rPr>
              <a:t>LIGO India</a:t>
            </a:r>
            <a:r>
              <a:rPr lang="en-US" b="0">
                <a:solidFill>
                  <a:schemeClr val="tx2"/>
                </a:solidFill>
              </a:rPr>
              <a:t>”, </a:t>
            </a:r>
            <a:r>
              <a:rPr lang="en-US" b="0" i="1">
                <a:solidFill>
                  <a:schemeClr val="tx2"/>
                </a:solidFill>
                <a:hlinkClick r:id="rId4"/>
              </a:rPr>
              <a:t>J. Phys.: Conf. Ser.</a:t>
            </a:r>
            <a:r>
              <a:rPr lang="en-US" b="0">
                <a:solidFill>
                  <a:schemeClr val="tx2"/>
                </a:solidFill>
                <a:hlinkClick r:id="rId4"/>
              </a:rPr>
              <a:t> </a:t>
            </a:r>
            <a:r>
              <a:rPr lang="en-US">
                <a:solidFill>
                  <a:schemeClr val="tx2"/>
                </a:solidFill>
                <a:hlinkClick r:id="rId4"/>
              </a:rPr>
              <a:t>484</a:t>
            </a:r>
            <a:r>
              <a:rPr lang="en-US" b="0">
                <a:solidFill>
                  <a:schemeClr val="tx2"/>
                </a:solidFill>
                <a:hlinkClick r:id="rId4"/>
              </a:rPr>
              <a:t> 012007</a:t>
            </a:r>
            <a:endParaRPr lang="en-US" b="0" i="1">
              <a:solidFill>
                <a:schemeClr val="tx2"/>
              </a:solidFill>
            </a:endParaRPr>
          </a:p>
        </p:txBody>
      </p:sp>
      <p:pic>
        <p:nvPicPr>
          <p:cNvPr id="12288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75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43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Binary Neutron Star Merger Localization: Hanford-Livingston-</a:t>
            </a:r>
            <a:r>
              <a:rPr lang="en-US" sz="2800" dirty="0" smtClean="0"/>
              <a:t>Virgo-India</a:t>
            </a:r>
            <a:endParaRPr lang="en-US" sz="2800" dirty="0"/>
          </a:p>
        </p:txBody>
      </p:sp>
      <p:pic>
        <p:nvPicPr>
          <p:cNvPr id="124930" name="Content Placeholder 5" descr="localization_HILV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06" b="14706"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D5845C-77EF-584B-A16C-3669B232134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48400" y="1447800"/>
            <a:ext cx="17668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4 site network</a:t>
            </a:r>
          </a:p>
        </p:txBody>
      </p:sp>
      <p:pic>
        <p:nvPicPr>
          <p:cNvPr id="12493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75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Rectangle 3"/>
          <p:cNvSpPr>
            <a:spLocks noChangeArrowheads="1"/>
          </p:cNvSpPr>
          <p:nvPr/>
        </p:nvSpPr>
        <p:spPr bwMode="auto">
          <a:xfrm>
            <a:off x="4540250" y="5802313"/>
            <a:ext cx="3959225" cy="5222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S. Fairhurst, “</a:t>
            </a:r>
            <a:r>
              <a:rPr lang="en-US" altLang="ja-JP" b="0" i="1">
                <a:solidFill>
                  <a:schemeClr val="tx2"/>
                </a:solidFill>
              </a:rPr>
              <a:t>Improved source localization with </a:t>
            </a:r>
          </a:p>
          <a:p>
            <a:r>
              <a:rPr lang="en-US" b="0" i="1">
                <a:solidFill>
                  <a:schemeClr val="tx2"/>
                </a:solidFill>
              </a:rPr>
              <a:t>LIGO India</a:t>
            </a:r>
            <a:r>
              <a:rPr lang="en-US" b="0">
                <a:solidFill>
                  <a:schemeClr val="tx2"/>
                </a:solidFill>
              </a:rPr>
              <a:t>”, </a:t>
            </a:r>
            <a:r>
              <a:rPr lang="en-US" b="0" i="1">
                <a:solidFill>
                  <a:schemeClr val="tx2"/>
                </a:solidFill>
                <a:hlinkClick r:id="rId4"/>
              </a:rPr>
              <a:t>J. Phys.: Conf. Ser.</a:t>
            </a:r>
            <a:r>
              <a:rPr lang="en-US" b="0">
                <a:solidFill>
                  <a:schemeClr val="tx2"/>
                </a:solidFill>
                <a:hlinkClick r:id="rId4"/>
              </a:rPr>
              <a:t> </a:t>
            </a:r>
            <a:r>
              <a:rPr lang="en-US">
                <a:solidFill>
                  <a:schemeClr val="tx2"/>
                </a:solidFill>
                <a:hlinkClick r:id="rId4"/>
              </a:rPr>
              <a:t>484</a:t>
            </a:r>
            <a:r>
              <a:rPr lang="en-US" b="0">
                <a:solidFill>
                  <a:schemeClr val="tx2"/>
                </a:solidFill>
                <a:hlinkClick r:id="rId4"/>
              </a:rPr>
              <a:t> 012007</a:t>
            </a:r>
            <a:endParaRPr lang="en-US" b="0" i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4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 on GW interferometers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99" y="131318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Peter Saulson, </a:t>
            </a:r>
            <a:r>
              <a:rPr lang="en-US" i="1" dirty="0" smtClean="0">
                <a:solidFill>
                  <a:srgbClr val="000000"/>
                </a:solidFill>
              </a:rPr>
              <a:t>Fundamentals of Interferometric Gravitational-wave Detectors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2</a:t>
            </a:r>
            <a:r>
              <a:rPr lang="en-US" baseline="30000" dirty="0" smtClean="0">
                <a:solidFill>
                  <a:srgbClr val="000000"/>
                </a:solidFill>
              </a:rPr>
              <a:t>nd</a:t>
            </a:r>
            <a:r>
              <a:rPr lang="en-US" dirty="0" smtClean="0">
                <a:solidFill>
                  <a:srgbClr val="000000"/>
                </a:solidFill>
              </a:rPr>
              <a:t> Edition (2017); Singapore</a:t>
            </a:r>
            <a:r>
              <a:rPr lang="en-US" dirty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World Scientific Publishing 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B. Abbott, et al., (The LIGO Scientific Collaboration) “Advanced LIGO”, Class. Quantum </a:t>
            </a:r>
            <a:r>
              <a:rPr lang="en-US" dirty="0" err="1" smtClean="0">
                <a:solidFill>
                  <a:srgbClr val="000000"/>
                </a:solidFill>
              </a:rPr>
              <a:t>Grav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b="1" dirty="0" smtClean="0">
                <a:solidFill>
                  <a:srgbClr val="000000"/>
                </a:solidFill>
              </a:rPr>
              <a:t>32</a:t>
            </a:r>
            <a:r>
              <a:rPr lang="en-US" dirty="0" smtClean="0">
                <a:solidFill>
                  <a:srgbClr val="000000"/>
                </a:solidFill>
              </a:rPr>
              <a:t> (7): 074001 (2014).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R. X. </a:t>
            </a:r>
            <a:r>
              <a:rPr lang="en-US" dirty="0" err="1" smtClean="0">
                <a:solidFill>
                  <a:srgbClr val="000000"/>
                </a:solidFill>
              </a:rPr>
              <a:t>Adhikari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“Gravitational </a:t>
            </a:r>
            <a:r>
              <a:rPr lang="en-US" dirty="0">
                <a:solidFill>
                  <a:srgbClr val="000000"/>
                </a:solidFill>
              </a:rPr>
              <a:t>radiation detection with laser </a:t>
            </a:r>
            <a:r>
              <a:rPr lang="en-US" dirty="0" smtClean="0">
                <a:solidFill>
                  <a:srgbClr val="000000"/>
                </a:solidFill>
              </a:rPr>
              <a:t>interferometry” Rev. Mod. Phys. </a:t>
            </a:r>
            <a:r>
              <a:rPr lang="en-US" b="1" dirty="0">
                <a:solidFill>
                  <a:srgbClr val="000000"/>
                </a:solidFill>
              </a:rPr>
              <a:t>86</a:t>
            </a:r>
            <a:r>
              <a:rPr lang="en-US" dirty="0">
                <a:solidFill>
                  <a:srgbClr val="000000"/>
                </a:solidFill>
              </a:rPr>
              <a:t> (1):121--151 (2014).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CE687C-79DA-224C-A1BB-1906734BC38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5" name="Picture 6" descr="gw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010" y="3010458"/>
            <a:ext cx="2740728" cy="2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791858" y="3335700"/>
            <a:ext cx="50286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 i="1" dirty="0" smtClean="0">
                <a:solidFill>
                  <a:schemeClr val="tx2"/>
                </a:solidFill>
              </a:rPr>
              <a:t>h</a:t>
            </a:r>
            <a:r>
              <a:rPr lang="en-US" sz="2400" b="0" baseline="-25000" dirty="0" smtClean="0">
                <a:solidFill>
                  <a:schemeClr val="tx2"/>
                </a:solidFill>
              </a:rPr>
              <a:t>+</a:t>
            </a:r>
            <a:endParaRPr lang="en-US" sz="2400" b="0" dirty="0">
              <a:solidFill>
                <a:schemeClr val="tx2"/>
              </a:solidFill>
            </a:endParaRPr>
          </a:p>
        </p:txBody>
      </p:sp>
      <p:pic>
        <p:nvPicPr>
          <p:cNvPr id="20" name="Picture 7" descr="GWx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5051" y="2944990"/>
            <a:ext cx="2734327" cy="273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5337231" y="3356177"/>
            <a:ext cx="48563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 i="1" dirty="0" err="1" smtClean="0">
                <a:solidFill>
                  <a:schemeClr val="tx2"/>
                </a:solidFill>
              </a:rPr>
              <a:t>h</a:t>
            </a:r>
            <a:r>
              <a:rPr lang="en-US" sz="2400" b="0" baseline="-25000" dirty="0" err="1">
                <a:solidFill>
                  <a:schemeClr val="tx2"/>
                </a:solidFill>
              </a:rPr>
              <a:t>x</a:t>
            </a:r>
            <a:endParaRPr lang="en-US" sz="2400" b="0" dirty="0">
              <a:solidFill>
                <a:schemeClr val="tx2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990148" y="1403350"/>
            <a:ext cx="2581993" cy="1087668"/>
            <a:chOff x="1071023" y="2133464"/>
            <a:chExt cx="2581993" cy="1087668"/>
          </a:xfrm>
        </p:grpSpPr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462280"/>
                </p:ext>
              </p:extLst>
            </p:nvPr>
          </p:nvGraphicFramePr>
          <p:xfrm>
            <a:off x="1275300" y="2133464"/>
            <a:ext cx="2262188" cy="1062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45" name="Equation" r:id="rId5" imgW="838200" imgH="393700" progId="Equation.3">
                    <p:embed/>
                  </p:oleObj>
                </mc:Choice>
                <mc:Fallback>
                  <p:oleObj name="Equation" r:id="rId5" imgW="8382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75300" y="2133464"/>
                          <a:ext cx="2262188" cy="1062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tangle 25"/>
            <p:cNvSpPr/>
            <p:nvPr/>
          </p:nvSpPr>
          <p:spPr bwMode="auto">
            <a:xfrm>
              <a:off x="1071023" y="2160853"/>
              <a:ext cx="2581993" cy="1060279"/>
            </a:xfrm>
            <a:prstGeom prst="rect">
              <a:avLst/>
            </a:prstGeom>
            <a:noFill/>
            <a:ln w="5715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1639" y="2766502"/>
            <a:ext cx="6580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transverse to the propagation direction of the gravitational wave 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034802" y="3208641"/>
            <a:ext cx="7482274" cy="2540244"/>
            <a:chOff x="516454" y="3156809"/>
            <a:chExt cx="7482274" cy="2540244"/>
          </a:xfrm>
        </p:grpSpPr>
        <p:grpSp>
          <p:nvGrpSpPr>
            <p:cNvPr id="27" name="Group 26"/>
            <p:cNvGrpSpPr/>
            <p:nvPr/>
          </p:nvGrpSpPr>
          <p:grpSpPr>
            <a:xfrm>
              <a:off x="5130296" y="3156809"/>
              <a:ext cx="2868432" cy="2540244"/>
              <a:chOff x="4805223" y="1911726"/>
              <a:chExt cx="2868432" cy="2540244"/>
            </a:xfrm>
          </p:grpSpPr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4805223" y="2858585"/>
                <a:ext cx="1021274" cy="1017248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lumMod val="75000"/>
                    <a:alpha val="89000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AutoShape 8"/>
              <p:cNvSpPr>
                <a:spLocks noChangeArrowheads="1"/>
              </p:cNvSpPr>
              <p:nvPr/>
            </p:nvSpPr>
            <p:spPr bwMode="auto">
              <a:xfrm>
                <a:off x="5392252" y="2277300"/>
                <a:ext cx="565177" cy="681951"/>
              </a:xfrm>
              <a:prstGeom prst="curvedRightArrow">
                <a:avLst>
                  <a:gd name="adj1" fmla="val 33117"/>
                  <a:gd name="adj2" fmla="val 66234"/>
                  <a:gd name="adj3" fmla="val 3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Line 15"/>
              <p:cNvSpPr>
                <a:spLocks noChangeShapeType="1"/>
              </p:cNvSpPr>
              <p:nvPr/>
            </p:nvSpPr>
            <p:spPr bwMode="auto">
              <a:xfrm flipV="1">
                <a:off x="6180015" y="1911726"/>
                <a:ext cx="1400" cy="2540244"/>
              </a:xfrm>
              <a:prstGeom prst="line">
                <a:avLst/>
              </a:prstGeom>
              <a:noFill/>
              <a:ln w="76200" cmpd="sng">
                <a:solidFill>
                  <a:schemeClr val="tx2"/>
                </a:solidFill>
                <a:round/>
                <a:headE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n w="76200" cmpd="sng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782305" y="2003387"/>
                <a:ext cx="8913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err="1">
                    <a:solidFill>
                      <a:schemeClr val="tx2"/>
                    </a:solidFill>
                    <a:latin typeface="Symbol" charset="2"/>
                    <a:cs typeface="Symbol" charset="2"/>
                  </a:rPr>
                  <a:t>w</a:t>
                </a:r>
                <a:r>
                  <a:rPr lang="en-US" sz="2800" i="1" baseline="-25000" dirty="0" err="1" smtClean="0">
                    <a:solidFill>
                      <a:schemeClr val="tx2"/>
                    </a:solidFill>
                  </a:rPr>
                  <a:t>orb</a:t>
                </a:r>
                <a:endParaRPr lang="en-US" sz="2800" i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2" name="Oval 7"/>
              <p:cNvSpPr>
                <a:spLocks noChangeArrowheads="1"/>
              </p:cNvSpPr>
              <p:nvPr/>
            </p:nvSpPr>
            <p:spPr bwMode="auto">
              <a:xfrm>
                <a:off x="6489533" y="2880046"/>
                <a:ext cx="1021274" cy="1017248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lumMod val="75000"/>
                    <a:alpha val="89000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AutoShape 8"/>
              <p:cNvSpPr>
                <a:spLocks noChangeArrowheads="1"/>
              </p:cNvSpPr>
              <p:nvPr/>
            </p:nvSpPr>
            <p:spPr bwMode="auto">
              <a:xfrm rot="10800000">
                <a:off x="6304060" y="2207101"/>
                <a:ext cx="565177" cy="681951"/>
              </a:xfrm>
              <a:prstGeom prst="curvedRightArrow">
                <a:avLst>
                  <a:gd name="adj1" fmla="val 33117"/>
                  <a:gd name="adj2" fmla="val 66234"/>
                  <a:gd name="adj3" fmla="val 3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34" name="Straight Connector 33"/>
              <p:cNvCxnSpPr/>
              <p:nvPr/>
            </p:nvCxnSpPr>
            <p:spPr bwMode="auto">
              <a:xfrm>
                <a:off x="6219295" y="3391355"/>
                <a:ext cx="811781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ysDash"/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TextBox 34"/>
              <p:cNvSpPr txBox="1"/>
              <p:nvPr/>
            </p:nvSpPr>
            <p:spPr>
              <a:xfrm>
                <a:off x="6397881" y="3386626"/>
                <a:ext cx="4830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  <a:latin typeface="Arial"/>
                    <a:cs typeface="Arial"/>
                  </a:rPr>
                  <a:t>R</a:t>
                </a:r>
                <a:endParaRPr lang="en-US" sz="2400" i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227862" y="3159299"/>
                <a:ext cx="5172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  <a:latin typeface="Arial"/>
                    <a:cs typeface="Arial"/>
                  </a:rPr>
                  <a:t>M</a:t>
                </a:r>
                <a:endParaRPr lang="en-US" sz="2400" i="1" dirty="0">
                  <a:solidFill>
                    <a:schemeClr val="tx2"/>
                  </a:solidFill>
                </a:endParaRPr>
              </a:p>
            </p:txBody>
          </p:sp>
        </p:grpSp>
        <p:graphicFrame>
          <p:nvGraphicFramePr>
            <p:cNvPr id="38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2998736"/>
                </p:ext>
              </p:extLst>
            </p:nvPr>
          </p:nvGraphicFramePr>
          <p:xfrm>
            <a:off x="516454" y="3759507"/>
            <a:ext cx="3770312" cy="1331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46" name="Equation" r:id="rId7" imgW="1600200" imgH="444500" progId="Equation.3">
                    <p:embed/>
                  </p:oleObj>
                </mc:Choice>
                <mc:Fallback>
                  <p:oleObj name="Equation" r:id="rId7" imgW="16002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454" y="3759507"/>
                          <a:ext cx="3770312" cy="13319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8100" cmpd="sng">
                          <a:solidFill>
                            <a:schemeClr val="tx1"/>
                          </a:solidFill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550928" y="3184446"/>
              <a:ext cx="36856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2"/>
                  </a:solidFill>
                </a:rPr>
                <a:t>10M</a:t>
              </a:r>
              <a:r>
                <a:rPr lang="en-US" sz="1800" baseline="-25000" dirty="0" smtClean="0">
                  <a:solidFill>
                    <a:schemeClr val="tx2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r>
                <a:rPr lang="en-US" sz="1800" dirty="0" smtClean="0">
                  <a:solidFill>
                    <a:schemeClr val="tx2"/>
                  </a:solidFill>
                </a:rPr>
                <a:t> Binary Black Hole System </a:t>
              </a:r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8348" y="1373544"/>
            <a:ext cx="5092779" cy="1205091"/>
            <a:chOff x="272133" y="1218048"/>
            <a:chExt cx="5092779" cy="1205091"/>
          </a:xfrm>
        </p:grpSpPr>
        <p:sp>
          <p:nvSpPr>
            <p:cNvPr id="7" name="TextBox 6"/>
            <p:cNvSpPr txBox="1"/>
            <p:nvPr/>
          </p:nvSpPr>
          <p:spPr>
            <a:xfrm>
              <a:off x="311010" y="1218048"/>
              <a:ext cx="4963191" cy="1200329"/>
            </a:xfrm>
            <a:prstGeom prst="rect">
              <a:avLst/>
            </a:prstGeom>
            <a:noFill/>
            <a:ln w="571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tx2"/>
                  </a:solidFill>
                </a:rPr>
                <a:t>Gravitational waves are </a:t>
              </a:r>
              <a:r>
                <a:rPr lang="en-US" sz="1800" i="1" dirty="0" smtClean="0">
                  <a:solidFill>
                    <a:schemeClr val="tx2"/>
                  </a:solidFill>
                </a:rPr>
                <a:t>propagating</a:t>
              </a:r>
              <a:r>
                <a:rPr lang="en-US" sz="1800" dirty="0" smtClean="0">
                  <a:solidFill>
                    <a:schemeClr val="tx2"/>
                  </a:solidFill>
                </a:rPr>
                <a:t> </a:t>
              </a:r>
              <a:r>
                <a:rPr lang="en-US" sz="1800" i="1" dirty="0" smtClean="0">
                  <a:solidFill>
                    <a:schemeClr val="tx2"/>
                  </a:solidFill>
                </a:rPr>
                <a:t>solutions</a:t>
              </a:r>
              <a:r>
                <a:rPr lang="en-US" sz="1800" dirty="0" smtClean="0">
                  <a:solidFill>
                    <a:schemeClr val="tx2"/>
                  </a:solidFill>
                </a:rPr>
                <a:t> to the Einstein Field Equations of General Relativity </a:t>
              </a:r>
              <a:r>
                <a:rPr lang="en-US" sz="1800" dirty="0" smtClean="0">
                  <a:solidFill>
                    <a:schemeClr val="tx2"/>
                  </a:solidFill>
                  <a:sym typeface="Wingdings"/>
                </a:rPr>
                <a:t> solutions </a:t>
              </a:r>
              <a:r>
                <a:rPr lang="en-US" sz="1800" i="1" dirty="0" smtClean="0">
                  <a:solidFill>
                    <a:schemeClr val="tx2"/>
                  </a:solidFill>
                  <a:sym typeface="Wingdings"/>
                </a:rPr>
                <a:t>h</a:t>
              </a:r>
              <a:r>
                <a:rPr lang="en-US" sz="1800" dirty="0" smtClean="0">
                  <a:solidFill>
                    <a:schemeClr val="tx2"/>
                  </a:solidFill>
                  <a:sym typeface="Wingdings"/>
                </a:rPr>
                <a:t>(</a:t>
              </a:r>
              <a:r>
                <a:rPr lang="en-US" sz="1800" i="1" dirty="0" err="1" smtClean="0">
                  <a:solidFill>
                    <a:schemeClr val="tx2"/>
                  </a:solidFill>
                  <a:sym typeface="Wingdings"/>
                </a:rPr>
                <a:t>r</a:t>
              </a:r>
              <a:r>
                <a:rPr lang="en-US" sz="1800" dirty="0" err="1" smtClean="0">
                  <a:solidFill>
                    <a:schemeClr val="tx2"/>
                  </a:solidFill>
                  <a:sym typeface="Wingdings"/>
                </a:rPr>
                <a:t>,</a:t>
              </a:r>
              <a:r>
                <a:rPr lang="en-US" sz="1800" i="1" dirty="0" err="1" smtClean="0">
                  <a:solidFill>
                    <a:schemeClr val="tx2"/>
                  </a:solidFill>
                  <a:sym typeface="Wingdings"/>
                </a:rPr>
                <a:t>t</a:t>
              </a:r>
              <a:r>
                <a:rPr lang="en-US" sz="1800" i="1" dirty="0" smtClean="0">
                  <a:solidFill>
                    <a:schemeClr val="tx2"/>
                  </a:solidFill>
                  <a:sym typeface="Wingdings"/>
                </a:rPr>
                <a:t>) </a:t>
              </a:r>
              <a:r>
                <a:rPr lang="en-US" sz="1800" dirty="0" smtClean="0">
                  <a:solidFill>
                    <a:schemeClr val="tx2"/>
                  </a:solidFill>
                  <a:sym typeface="Wingdings"/>
                </a:rPr>
                <a:t> dynamic space-time!</a:t>
              </a:r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72133" y="1218048"/>
              <a:ext cx="5092779" cy="1205091"/>
            </a:xfrm>
            <a:prstGeom prst="rect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11888" y="5654226"/>
            <a:ext cx="3930598" cy="547430"/>
            <a:chOff x="4854975" y="4297363"/>
            <a:chExt cx="3930598" cy="547430"/>
          </a:xfrm>
          <a:effectLst/>
        </p:grpSpPr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4873625" y="4297363"/>
              <a:ext cx="3903207" cy="523220"/>
            </a:xfrm>
            <a:prstGeom prst="rect">
              <a:avLst/>
            </a:prstGeom>
            <a:noFill/>
            <a:ln w="57150" cmpd="sng">
              <a:noFill/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Helvetica" charset="0"/>
                </a:rPr>
                <a:t>Physically, </a:t>
              </a:r>
              <a:r>
                <a:rPr lang="en-US" sz="2000" i="1" dirty="0" smtClean="0">
                  <a:solidFill>
                    <a:srgbClr val="FF0000"/>
                  </a:solidFill>
                  <a:latin typeface="Helvetica" charset="0"/>
                </a:rPr>
                <a:t>h </a:t>
              </a:r>
              <a:r>
                <a:rPr lang="en-US" sz="2000" dirty="0">
                  <a:solidFill>
                    <a:srgbClr val="FF0000"/>
                  </a:solidFill>
                  <a:latin typeface="Helvetica" charset="0"/>
                </a:rPr>
                <a:t>is a </a:t>
              </a:r>
              <a:r>
                <a:rPr lang="en-US" sz="2000" i="1" dirty="0">
                  <a:solidFill>
                    <a:srgbClr val="FF0000"/>
                  </a:solidFill>
                  <a:latin typeface="Helvetica" charset="0"/>
                </a:rPr>
                <a:t>strain</a:t>
              </a:r>
              <a:r>
                <a:rPr lang="en-US" sz="2000" dirty="0">
                  <a:solidFill>
                    <a:srgbClr val="FF0000"/>
                  </a:solidFill>
                  <a:latin typeface="Helvetica" charset="0"/>
                </a:rPr>
                <a:t>: </a:t>
              </a:r>
              <a:r>
                <a:rPr lang="en-US" sz="2800" dirty="0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en-US" sz="2800" dirty="0">
                  <a:solidFill>
                    <a:srgbClr val="FF0000"/>
                  </a:solidFill>
                  <a:latin typeface="Helvetica" charset="0"/>
                </a:rPr>
                <a:t>L/L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854975" y="4321031"/>
              <a:ext cx="3930598" cy="523762"/>
            </a:xfrm>
            <a:prstGeom prst="rect">
              <a:avLst/>
            </a:prstGeom>
            <a:noFill/>
            <a:ln w="5715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131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F26F31-B227-144E-BE48-03C436A04E00}" type="slidenum">
              <a:rPr lang="en-US"/>
              <a:pPr/>
              <a:t>5</a:t>
            </a:fld>
            <a:endParaRPr lang="en-US"/>
          </a:p>
        </p:txBody>
      </p:sp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3200" b="0"/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The A</a:t>
            </a:r>
            <a:r>
              <a:rPr lang="en-US" sz="3200" dirty="0" smtClean="0">
                <a:solidFill>
                  <a:schemeClr val="bg1"/>
                </a:solidFill>
              </a:rPr>
              <a:t>strophysical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Gravitational-Wave </a:t>
            </a:r>
            <a:r>
              <a:rPr lang="en-US" sz="3200" dirty="0">
                <a:solidFill>
                  <a:schemeClr val="bg1"/>
                </a:solidFill>
              </a:rPr>
              <a:t>S</a:t>
            </a:r>
            <a:r>
              <a:rPr lang="en-US" sz="3200" dirty="0" smtClean="0">
                <a:solidFill>
                  <a:schemeClr val="bg1"/>
                </a:solidFill>
              </a:rPr>
              <a:t>ource </a:t>
            </a:r>
            <a:r>
              <a:rPr lang="en-US" sz="3200" dirty="0">
                <a:solidFill>
                  <a:schemeClr val="bg1"/>
                </a:solidFill>
              </a:rPr>
              <a:t>C</a:t>
            </a:r>
            <a:r>
              <a:rPr lang="en-US" sz="3200" dirty="0" smtClean="0">
                <a:solidFill>
                  <a:schemeClr val="bg1"/>
                </a:solidFill>
              </a:rPr>
              <a:t>atalog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19153" name="Group 17"/>
          <p:cNvGrpSpPr>
            <a:grpSpLocks/>
          </p:cNvGrpSpPr>
          <p:nvPr/>
        </p:nvGrpSpPr>
        <p:grpSpPr bwMode="auto">
          <a:xfrm>
            <a:off x="5062229" y="3935413"/>
            <a:ext cx="2151063" cy="2601912"/>
            <a:chOff x="3662" y="886"/>
            <a:chExt cx="1355" cy="1639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751" y="2370"/>
              <a:ext cx="126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1000" b="0" dirty="0" smtClean="0">
                  <a:solidFill>
                    <a:schemeClr val="bg1"/>
                  </a:solidFill>
                </a:rPr>
                <a:t>Credit: Casey </a:t>
              </a:r>
              <a:r>
                <a:rPr lang="en-US" sz="1000" b="0" dirty="0">
                  <a:solidFill>
                    <a:schemeClr val="bg1"/>
                  </a:solidFill>
                </a:rPr>
                <a:t>Reed, Penn State 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771776" y="1587500"/>
            <a:ext cx="1971246" cy="208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</a:rPr>
              <a:t>Coalescing Binary Systems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b="0" dirty="0" smtClean="0">
                <a:solidFill>
                  <a:schemeClr val="bg1"/>
                </a:solidFill>
              </a:rPr>
              <a:t> Black hole – black hole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b="0" dirty="0" smtClean="0">
                <a:solidFill>
                  <a:schemeClr val="bg1"/>
                </a:solidFill>
              </a:rPr>
              <a:t>Black hole – neutron star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N</a:t>
            </a:r>
            <a:r>
              <a:rPr lang="en-US" b="0" dirty="0" smtClean="0">
                <a:solidFill>
                  <a:schemeClr val="bg1"/>
                </a:solidFill>
              </a:rPr>
              <a:t>eutron star – neutron star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</a:rPr>
              <a:t>(</a:t>
            </a:r>
            <a:r>
              <a:rPr lang="en-US" b="0" dirty="0" smtClean="0">
                <a:solidFill>
                  <a:schemeClr val="bg1"/>
                </a:solidFill>
              </a:rPr>
              <a:t>modeled waveform)</a:t>
            </a: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219151" name="Group 15"/>
          <p:cNvGrpSpPr>
            <a:grpSpLocks/>
          </p:cNvGrpSpPr>
          <p:nvPr/>
        </p:nvGrpSpPr>
        <p:grpSpPr bwMode="auto">
          <a:xfrm>
            <a:off x="4973638" y="1495425"/>
            <a:ext cx="2451100" cy="2381250"/>
            <a:chOff x="3557" y="2371"/>
            <a:chExt cx="1544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708" y="3652"/>
              <a:ext cx="13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1000" b="0">
                  <a:solidFill>
                    <a:schemeClr val="bg1"/>
                  </a:solidFill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115175" y="1616075"/>
            <a:ext cx="1901825" cy="205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i="1" dirty="0" smtClean="0">
                <a:solidFill>
                  <a:schemeClr val="bg1"/>
                </a:solidFill>
                <a:latin typeface="Arial"/>
              </a:rPr>
              <a:t>Transient</a:t>
            </a:r>
            <a:r>
              <a:rPr lang="ja-JP" altLang="en-US" sz="1600" i="1" dirty="0" smtClean="0">
                <a:solidFill>
                  <a:schemeClr val="bg1"/>
                </a:solidFill>
                <a:latin typeface="Arial"/>
              </a:rPr>
              <a:t>‘</a:t>
            </a:r>
            <a:r>
              <a:rPr lang="en-US" sz="1600" i="1" dirty="0" smtClean="0">
                <a:solidFill>
                  <a:schemeClr val="bg1"/>
                </a:solidFill>
              </a:rPr>
              <a:t>Burst</a:t>
            </a:r>
            <a:r>
              <a:rPr lang="ja-JP" altLang="en-US" sz="1600" i="1" dirty="0" smtClean="0">
                <a:solidFill>
                  <a:schemeClr val="bg1"/>
                </a:solidFill>
                <a:latin typeface="Arial"/>
              </a:rPr>
              <a:t>’</a:t>
            </a:r>
            <a:r>
              <a:rPr lang="en-US" altLang="ja-JP" sz="1600" i="1" dirty="0" smtClean="0">
                <a:solidFill>
                  <a:schemeClr val="bg1"/>
                </a:solidFill>
                <a:latin typeface="Arial"/>
              </a:rPr>
              <a:t>Sources</a:t>
            </a:r>
            <a:endParaRPr lang="en-US" sz="1600" i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asymmetric core collapse supernovae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cosmic strings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??</a:t>
            </a:r>
            <a:r>
              <a:rPr lang="en-US" b="0" dirty="0" smtClean="0">
                <a:solidFill>
                  <a:schemeClr val="bg1"/>
                </a:solidFill>
              </a:rPr>
              <a:t>?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0" dirty="0" smtClean="0">
                <a:solidFill>
                  <a:schemeClr val="bg1"/>
                </a:solidFill>
              </a:rPr>
              <a:t>(</a:t>
            </a:r>
            <a:r>
              <a:rPr lang="en-US" b="0" dirty="0" err="1" smtClean="0">
                <a:solidFill>
                  <a:schemeClr val="bg1"/>
                </a:solidFill>
              </a:rPr>
              <a:t>Unmodeled</a:t>
            </a:r>
            <a:r>
              <a:rPr lang="en-US" b="0" dirty="0" smtClean="0">
                <a:solidFill>
                  <a:schemeClr val="bg1"/>
                </a:solidFill>
              </a:rPr>
              <a:t> waveform)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219146" name="Rectangle 10"/>
          <p:cNvSpPr>
            <a:spLocks noChangeArrowheads="1"/>
          </p:cNvSpPr>
          <p:nvPr/>
        </p:nvSpPr>
        <p:spPr bwMode="auto">
          <a:xfrm>
            <a:off x="755094" y="5930633"/>
            <a:ext cx="17742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Credit: Planck Collaboration</a:t>
            </a: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2987690" y="4357690"/>
            <a:ext cx="2141229" cy="232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i="1" dirty="0" smtClean="0">
                <a:solidFill>
                  <a:schemeClr val="bg1"/>
                </a:solidFill>
              </a:rPr>
              <a:t>Stochastic Background</a:t>
            </a:r>
            <a:endParaRPr lang="en-US" sz="1600" i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residue of the Big </a:t>
            </a:r>
            <a:r>
              <a:rPr lang="en-US" b="0" dirty="0" smtClean="0">
                <a:solidFill>
                  <a:schemeClr val="bg1"/>
                </a:solidFill>
              </a:rPr>
              <a:t>Bang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smtClean="0">
                <a:solidFill>
                  <a:schemeClr val="bg1"/>
                </a:solidFill>
              </a:rPr>
              <a:t>incoherent sum of unresolved ‘point’ sources</a:t>
            </a:r>
            <a:endParaRPr lang="en-US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</a:rPr>
              <a:t>(</a:t>
            </a:r>
            <a:r>
              <a:rPr lang="en-US" b="0" dirty="0" smtClean="0">
                <a:solidFill>
                  <a:schemeClr val="bg1"/>
                </a:solidFill>
              </a:rPr>
              <a:t>stochastic</a:t>
            </a:r>
            <a:r>
              <a:rPr lang="en-US" b="0" dirty="0">
                <a:solidFill>
                  <a:schemeClr val="bg1"/>
                </a:solidFill>
              </a:rPr>
              <a:t>, incoherent </a:t>
            </a:r>
            <a:r>
              <a:rPr lang="en-US" b="0" dirty="0" smtClean="0">
                <a:solidFill>
                  <a:schemeClr val="bg1"/>
                </a:solidFill>
              </a:rPr>
              <a:t>noise background)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7094538" y="4440238"/>
            <a:ext cx="1912937" cy="126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</a:rPr>
              <a:t>Continuous Sources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Spinning neutron stars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</a:rPr>
              <a:t>(</a:t>
            </a:r>
            <a:r>
              <a:rPr lang="en-US" b="0" dirty="0" smtClean="0">
                <a:solidFill>
                  <a:schemeClr val="bg1"/>
                </a:solidFill>
              </a:rPr>
              <a:t>monotone waveform)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45" y="1264407"/>
            <a:ext cx="2263666" cy="2307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121" y="3654016"/>
            <a:ext cx="2178088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Credit: Bohn</a:t>
            </a:r>
            <a:r>
              <a:rPr lang="en-US" sz="1000" b="0" dirty="0">
                <a:solidFill>
                  <a:schemeClr val="bg1"/>
                </a:solidFill>
              </a:rPr>
              <a:t>, Hébert, </a:t>
            </a:r>
            <a:r>
              <a:rPr lang="en-US" sz="1000" b="0" dirty="0" err="1">
                <a:solidFill>
                  <a:schemeClr val="bg1"/>
                </a:solidFill>
              </a:rPr>
              <a:t>Throwe</a:t>
            </a:r>
            <a:r>
              <a:rPr lang="en-US" sz="1000" b="0" dirty="0">
                <a:solidFill>
                  <a:schemeClr val="bg1"/>
                </a:solidFill>
              </a:rPr>
              <a:t>, SXS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22" y="4539839"/>
            <a:ext cx="2664261" cy="1348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775769" y="2121233"/>
            <a:ext cx="1793776" cy="45829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810330" y="2941429"/>
            <a:ext cx="1793776" cy="45829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62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What is LIGO: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Interferometry 101</a:t>
            </a: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69613" y="6400800"/>
            <a:ext cx="2895600" cy="457200"/>
          </a:xfrm>
        </p:spPr>
        <p:txBody>
          <a:bodyPr/>
          <a:lstStyle/>
          <a:p>
            <a:pPr>
              <a:defRPr/>
            </a:pPr>
            <a:fld id="{49A5A001-0123-8C42-86C2-4BE8A572F92C}" type="slidenum">
              <a:rPr lang="en-US" sz="1600" b="0"/>
              <a:pPr>
                <a:defRPr/>
              </a:pPr>
              <a:t>7</a:t>
            </a:fld>
            <a:endParaRPr lang="en-US" sz="1600" b="0" dirty="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>
                <a:cs typeface="+mj-cs"/>
              </a:rPr>
              <a:t>LIGO = Laser Interferometer Gravitational-wave Observatory</a:t>
            </a:r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395070" y="1170016"/>
            <a:ext cx="8473190" cy="1384995"/>
          </a:xfrm>
          <a:prstGeom prst="rect">
            <a:avLst/>
          </a:prstGeom>
          <a:noFill/>
          <a:ln w="28575" cmpd="sng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LIGO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Laboratory is 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operated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by 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Caltech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and MIT.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LIGO Science is conducted by the LIGO Scientific Collaboration (</a:t>
            </a:r>
            <a:r>
              <a:rPr lang="en-US" sz="2800" i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and hopefully you!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)</a:t>
            </a:r>
            <a:endParaRPr lang="en-US" sz="2800" b="1" dirty="0" smtClean="0">
              <a:solidFill>
                <a:schemeClr val="tx2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37867" y="2843763"/>
            <a:ext cx="5927980" cy="3731633"/>
            <a:chOff x="2876619" y="1898951"/>
            <a:chExt cx="5927980" cy="3731633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507" y="1898951"/>
              <a:ext cx="5829092" cy="373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5308" name="Line 12"/>
            <p:cNvSpPr>
              <a:spLocks noChangeShapeType="1"/>
            </p:cNvSpPr>
            <p:nvPr/>
          </p:nvSpPr>
          <p:spPr bwMode="auto">
            <a:xfrm flipH="1">
              <a:off x="2902754" y="2457987"/>
              <a:ext cx="650180" cy="144236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5309" name="Line 13"/>
            <p:cNvSpPr>
              <a:spLocks noChangeShapeType="1"/>
            </p:cNvSpPr>
            <p:nvPr/>
          </p:nvSpPr>
          <p:spPr bwMode="auto">
            <a:xfrm>
              <a:off x="3769406" y="2562047"/>
              <a:ext cx="1245620" cy="1377173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5311" name="Line 15"/>
            <p:cNvSpPr>
              <a:spLocks noChangeShapeType="1"/>
            </p:cNvSpPr>
            <p:nvPr/>
          </p:nvSpPr>
          <p:spPr bwMode="auto">
            <a:xfrm flipH="1">
              <a:off x="6621907" y="3641187"/>
              <a:ext cx="1697594" cy="1049594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5312" name="Line 16"/>
            <p:cNvSpPr>
              <a:spLocks noChangeShapeType="1"/>
            </p:cNvSpPr>
            <p:nvPr/>
          </p:nvSpPr>
          <p:spPr bwMode="auto">
            <a:xfrm flipH="1">
              <a:off x="6313713" y="2332433"/>
              <a:ext cx="398906" cy="2239566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5608" name="Picture 22" descr="llo_aeria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660" y="2333483"/>
              <a:ext cx="1612385" cy="129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23" descr="lho_aerial_mod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479" y="3952234"/>
              <a:ext cx="2128548" cy="11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6756367" y="2320710"/>
              <a:ext cx="128810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cs typeface="+mn-cs"/>
                </a:rPr>
                <a:t>LIGO Livingston </a:t>
              </a:r>
              <a:endParaRPr lang="en-US" sz="1200" dirty="0" smtClean="0">
                <a:solidFill>
                  <a:schemeClr val="bg1"/>
                </a:solidFill>
                <a:latin typeface="+mn-lt"/>
                <a:cs typeface="+mn-cs"/>
              </a:endParaRPr>
            </a:p>
            <a:p>
              <a:pPr>
                <a:defRPr/>
              </a:pPr>
              <a:r>
                <a:rPr lang="en-US" sz="1200" dirty="0" smtClean="0">
                  <a:solidFill>
                    <a:schemeClr val="bg1"/>
                  </a:solidFill>
                  <a:latin typeface="+mn-lt"/>
                  <a:cs typeface="+mn-cs"/>
                </a:rPr>
                <a:t>Observatory</a:t>
              </a:r>
              <a:endParaRPr lang="en-US" sz="1200" dirty="0">
                <a:solidFill>
                  <a:schemeClr val="bg1"/>
                </a:solidFill>
                <a:latin typeface="+mn-lt"/>
                <a:cs typeface="+mn-cs"/>
              </a:endParaRPr>
            </a:p>
            <a:p>
              <a:pPr>
                <a:defRPr/>
              </a:pPr>
              <a:endParaRPr lang="en-US" sz="120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55323" name="Rectangle 27"/>
            <p:cNvSpPr>
              <a:spLocks noChangeArrowheads="1"/>
            </p:cNvSpPr>
            <p:nvPr/>
          </p:nvSpPr>
          <p:spPr bwMode="auto">
            <a:xfrm>
              <a:off x="2971299" y="4744186"/>
              <a:ext cx="203132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FFFFFF"/>
                  </a:solidFill>
                  <a:latin typeface="+mn-lt"/>
                  <a:cs typeface="+mn-cs"/>
                </a:rPr>
                <a:t>LIGO Hanford Observatory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76619" y="1931237"/>
              <a:ext cx="1687979" cy="37371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Hanford, WA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86732" y="4913923"/>
              <a:ext cx="2002601" cy="369332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Livingston, LA</a:t>
              </a:r>
              <a:endParaRPr lang="en-US" sz="1800" dirty="0">
                <a:latin typeface="+mn-lt"/>
              </a:endParaRPr>
            </a:p>
          </p:txBody>
        </p:sp>
      </p:grp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266016" y="2897302"/>
            <a:ext cx="2897732" cy="2585323"/>
          </a:xfrm>
          <a:prstGeom prst="rect">
            <a:avLst/>
          </a:prstGeom>
          <a:noFill/>
          <a:ln w="28575" cmpd="sng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LIGO Laboratory:</a:t>
            </a:r>
          </a:p>
          <a:p>
            <a:pPr>
              <a:defRPr/>
            </a:pP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180 staff located at Caltech, MIT, Hanford, Livingston  </a:t>
            </a:r>
          </a:p>
          <a:p>
            <a:pPr>
              <a:defRPr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>
              <a:defRPr/>
            </a:pP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LIGO Scientific Collaboration: </a:t>
            </a:r>
          </a:p>
          <a:p>
            <a:pPr>
              <a:defRPr/>
            </a:pP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~ 1200 scientists, ~100 institutions, 19 countries</a:t>
            </a:r>
            <a:endParaRPr lang="en-US" sz="1800" b="1" dirty="0">
              <a:solidFill>
                <a:schemeClr val="tx2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114" y="5603443"/>
            <a:ext cx="1169762" cy="117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6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2748BB-8CD4-3F4A-9A24-E6F27795A9AA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cs typeface="+mj-cs"/>
              </a:rPr>
              <a:t>Interferometer: A Gravitational </a:t>
            </a:r>
            <a:br>
              <a:rPr lang="en-US" sz="3200" smtClean="0">
                <a:cs typeface="+mj-cs"/>
              </a:rPr>
            </a:br>
            <a:r>
              <a:rPr lang="en-US" sz="3200" smtClean="0">
                <a:cs typeface="+mj-cs"/>
              </a:rPr>
              <a:t>Wave Transducer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24580" name="Picture 5" descr="gw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528763"/>
            <a:ext cx="4792663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68" name="Picture 4" descr="layou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08175"/>
            <a:ext cx="5614988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34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2748BB-8CD4-3F4A-9A24-E6F27795A9A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cs typeface="+mj-cs"/>
              </a:rPr>
              <a:t>Interferometer: A Gravitational </a:t>
            </a:r>
            <a:br>
              <a:rPr lang="en-US" sz="3200" smtClean="0">
                <a:cs typeface="+mj-cs"/>
              </a:rPr>
            </a:br>
            <a:r>
              <a:rPr lang="en-US" sz="3200" smtClean="0">
                <a:cs typeface="+mj-cs"/>
              </a:rPr>
              <a:t>Wave Transducer</a:t>
            </a:r>
          </a:p>
        </p:txBody>
      </p:sp>
      <p:pic>
        <p:nvPicPr>
          <p:cNvPr id="7" name="Animation_InterferometerForRaisTalk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709" y="1554954"/>
            <a:ext cx="5895872" cy="442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9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65000</TotalTime>
  <Words>1523</Words>
  <Application>Microsoft Macintosh PowerPoint</Application>
  <PresentationFormat>On-screen Show (4:3)</PresentationFormat>
  <Paragraphs>308</Paragraphs>
  <Slides>32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Default Design</vt:lpstr>
      <vt:lpstr>Photo Editor Photo</vt:lpstr>
      <vt:lpstr>Equation</vt:lpstr>
      <vt:lpstr>Document</vt:lpstr>
      <vt:lpstr>PowerPoint Presentation</vt:lpstr>
      <vt:lpstr>Welcome! Welcome! Welcome!</vt:lpstr>
      <vt:lpstr>Outline of this talk</vt:lpstr>
      <vt:lpstr>Gravitational Waves</vt:lpstr>
      <vt:lpstr>The Astrophysical  Gravitational-Wave Source Catalog</vt:lpstr>
      <vt:lpstr>PowerPoint Presentation</vt:lpstr>
      <vt:lpstr>LIGO = Laser Interferometer Gravitational-wave Observatory</vt:lpstr>
      <vt:lpstr>Interferometer: A Gravitational  Wave Transducer</vt:lpstr>
      <vt:lpstr>Interferometer: A Gravitational  Wave Transducer</vt:lpstr>
      <vt:lpstr>How to measure a gravitational-wave strain less then 10-21? </vt:lpstr>
      <vt:lpstr>The Challenges: Noises!</vt:lpstr>
      <vt:lpstr>PowerPoint Presentation</vt:lpstr>
      <vt:lpstr>Advanced LIGO Interferometer Architecture</vt:lpstr>
      <vt:lpstr>Precision Interferometry = Understanding Measurement Noises </vt:lpstr>
      <vt:lpstr>Advanced LIGO Interferometer: A More Detailed Look </vt:lpstr>
      <vt:lpstr>Advanced LIGO by Subsystem</vt:lpstr>
      <vt:lpstr>Advanced LIGO by Subsystem (II)</vt:lpstr>
      <vt:lpstr>Advanced LIGO Front-end Stabilized  200W Laser</vt:lpstr>
      <vt:lpstr>Advanced LIGO Suspensions</vt:lpstr>
      <vt:lpstr>Advanced LIGO ‘Test Mass’ Mirrors</vt:lpstr>
      <vt:lpstr>Advanced LIGO = Servo Control</vt:lpstr>
      <vt:lpstr>Advanced LIGO = Servo Control (II)</vt:lpstr>
      <vt:lpstr>PowerPoint Presentation</vt:lpstr>
      <vt:lpstr>LIGO Livingston Performance</vt:lpstr>
      <vt:lpstr>PowerPoint Presentation</vt:lpstr>
      <vt:lpstr>Multi-messenger Astronomy with Gravitational Waves</vt:lpstr>
      <vt:lpstr>Interferometer Antenna Pattern: Omnidirectional Microphone</vt:lpstr>
      <vt:lpstr>PowerPoint Presentation</vt:lpstr>
      <vt:lpstr>PowerPoint Presentation</vt:lpstr>
      <vt:lpstr>Binary Neutron Star Merger Localization: Hanford-Livingston-Virgo</vt:lpstr>
      <vt:lpstr>Binary Neutron Star Merger Localization: Hanford-Livingston-Virgo-India</vt:lpstr>
      <vt:lpstr>Further reading on GW interferometers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sanders</dc:creator>
  <cp:lastModifiedBy>David Reitze</cp:lastModifiedBy>
  <cp:revision>994</cp:revision>
  <cp:lastPrinted>2014-11-02T00:19:55Z</cp:lastPrinted>
  <dcterms:created xsi:type="dcterms:W3CDTF">2001-01-17T17:06:57Z</dcterms:created>
  <dcterms:modified xsi:type="dcterms:W3CDTF">2018-03-25T15:14:12Z</dcterms:modified>
</cp:coreProperties>
</file>