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5DED-4517-FD48-A626-E30C600A6AD8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8F2E-75A8-454A-9149-6F001C938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2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3356-5FD2-4E43-9506-A5080AFA5596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1030-7673-0740-8F28-FEF71FBF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1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9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144"/>
            <a:ext cx="9144000" cy="57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43E2-EE31-574C-A366-78D1F55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c.ligo.org/LIGO-T150057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log.ligo-la.caltech.edu/EVNT/index.php?callRep=12055" TargetMode="External"/><Relationship Id="rId3" Type="http://schemas.openxmlformats.org/officeDocument/2006/relationships/hyperlink" Target="https://alog.ligo-la.caltech.edu/EVNT/index.php?callRep=120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O2 C02 Calibration Uncertainty Review / Summary /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Cahillane, M. </a:t>
            </a:r>
            <a:r>
              <a:rPr lang="en-US" dirty="0" err="1" smtClean="0"/>
              <a:t>Hulko</a:t>
            </a:r>
            <a:r>
              <a:rPr lang="en-US" dirty="0" smtClean="0"/>
              <a:t>, J. Kissel, for the LSC Calibration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8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Answers!</a:t>
            </a:r>
            <a:br>
              <a:rPr lang="en-US" dirty="0" smtClean="0"/>
            </a:br>
            <a:r>
              <a:rPr lang="en-US" sz="3600" dirty="0" smtClean="0"/>
              <a:t>(Divided by IFO)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27750"/>
              </p:ext>
            </p:extLst>
          </p:nvPr>
        </p:nvGraphicFramePr>
        <p:xfrm>
          <a:off x="1396771" y="2053827"/>
          <a:ext cx="6278461" cy="429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466"/>
                <a:gridCol w="2372955"/>
                <a:gridCol w="2376040"/>
              </a:tblGrid>
              <a:tr h="455388">
                <a:tc>
                  <a:txBody>
                    <a:bodyPr/>
                    <a:lstStyle/>
                    <a:p>
                      <a:r>
                        <a:rPr lang="fi-FI" sz="2000" b="1" dirty="0" smtClean="0"/>
                        <a:t>O2 C02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H1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L1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GW170104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2.58% / 2.29 deg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 / 2.13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GW170608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2.56% / 2.38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3.89% / 2.18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GW170729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2.72% / 2.31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3.78% / 2.13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GW170809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2.52% / 2.39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3.79% / 2.13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GW170814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2.58% / 2.34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3.85% / 2.16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GW170817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2.57% / 2.3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3.85% / 2.15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GW170823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2.55% / 2.35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 / 2.15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GW170825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2.64% / 2.36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3.86% / 2.12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619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of O2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 / 2.36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3.85% / 2.15 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968" y="1046755"/>
            <a:ext cx="4007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Range: 20- 2048 Hz</a:t>
            </a:r>
          </a:p>
          <a:p>
            <a:r>
              <a:rPr lang="en-US" dirty="0" smtClean="0"/>
              <a:t>68% Confidence Interval (i.e. 1-sigma)</a:t>
            </a:r>
          </a:p>
          <a:p>
            <a:r>
              <a:rPr lang="en-US" dirty="0" smtClean="0"/>
              <a:t>Systematic Error + Statistical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8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Answers!</a:t>
            </a:r>
            <a:br>
              <a:rPr lang="en-US" dirty="0" smtClean="0"/>
            </a:br>
            <a:r>
              <a:rPr lang="en-US" sz="3600" dirty="0" smtClean="0"/>
              <a:t>(Divided by Mag / Phase)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87644"/>
              </p:ext>
            </p:extLst>
          </p:nvPr>
        </p:nvGraphicFramePr>
        <p:xfrm>
          <a:off x="1452591" y="2038754"/>
          <a:ext cx="6292116" cy="4394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9405"/>
                <a:gridCol w="2362386"/>
                <a:gridCol w="2400325"/>
              </a:tblGrid>
              <a:tr h="46636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u="none" strike="noStrike" dirty="0" smtClean="0">
                          <a:effectLst/>
                        </a:rPr>
                        <a:t> O2 C02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H1 / L1 </a:t>
                      </a:r>
                      <a:r>
                        <a:rPr lang="pt-BR" sz="2000" b="1" u="none" strike="noStrike" dirty="0" err="1">
                          <a:effectLst/>
                        </a:rPr>
                        <a:t>Mag</a:t>
                      </a:r>
                      <a:r>
                        <a:rPr lang="pt-BR" sz="2000" b="1" u="none" strike="noStrike" dirty="0">
                          <a:effectLst/>
                        </a:rPr>
                        <a:t> [%]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H1 / L1 </a:t>
                      </a:r>
                      <a:r>
                        <a:rPr lang="pt-BR" sz="2000" b="1" u="none" strike="noStrike" dirty="0" err="1">
                          <a:effectLst/>
                        </a:rPr>
                        <a:t>Pha</a:t>
                      </a:r>
                      <a:r>
                        <a:rPr lang="pt-BR" sz="2000" b="1" u="none" strike="noStrike" dirty="0">
                          <a:effectLst/>
                        </a:rPr>
                        <a:t> [</a:t>
                      </a:r>
                      <a:r>
                        <a:rPr lang="pt-BR" sz="2000" b="1" u="none" strike="noStrike" dirty="0" err="1">
                          <a:effectLst/>
                        </a:rPr>
                        <a:t>deg</a:t>
                      </a:r>
                      <a:r>
                        <a:rPr lang="pt-BR" sz="2000" b="1" u="none" strike="noStrike" dirty="0">
                          <a:effectLst/>
                        </a:rPr>
                        <a:t>]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GW170104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>
                          <a:effectLst/>
                        </a:rPr>
                        <a:t>2.58 / 3.8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2.29 / 2.13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GW170608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2.56 / 3.89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2.38 / 2.18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GW170729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2.72 / 3.78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2.31 / 2.13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GW170809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2.52 / 3.79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2.39 / 2.13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GW170814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>
                          <a:effectLst/>
                        </a:rPr>
                        <a:t>2.58 / 3.85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2.34 / 2.16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GW170817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>
                          <a:effectLst/>
                        </a:rPr>
                        <a:t>2.57 / 3.85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 / 2.15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GW170823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2.55 / 3.8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2.35 / 2.15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GW170825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2.64 / 3.86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2.36 / 2.12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3646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All of O2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u="none" strike="noStrike" dirty="0">
                          <a:effectLst/>
                        </a:rPr>
                        <a:t>2.6 / 3.85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u="none" strike="noStrike" dirty="0">
                          <a:effectLst/>
                        </a:rPr>
                        <a:t>2.36 / 2.15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968" y="1046755"/>
            <a:ext cx="4007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Range: 20- 2048 Hz</a:t>
            </a:r>
          </a:p>
          <a:p>
            <a:r>
              <a:rPr lang="en-US" dirty="0" smtClean="0"/>
              <a:t>68% Confidence Interval (i.e. 1-sigma)</a:t>
            </a:r>
          </a:p>
          <a:p>
            <a:r>
              <a:rPr lang="en-US" dirty="0" smtClean="0"/>
              <a:t>Systematic Error + Statistical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5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Results for the CW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53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O1, C01 data, the uncertainty was re-analyzed for the CW group in </a:t>
            </a:r>
            <a:r>
              <a:rPr lang="is-IS" sz="2400" dirty="0" smtClean="0">
                <a:hlinkClick r:id="rId2"/>
              </a:rPr>
              <a:t>T1500576</a:t>
            </a:r>
            <a:r>
              <a:rPr lang="is-IS" sz="2400" dirty="0"/>
              <a:t> </a:t>
            </a:r>
            <a:r>
              <a:rPr lang="is-IS" sz="2400" dirty="0" smtClean="0"/>
              <a:t>using these same methods, but for frequency bands</a:t>
            </a:r>
          </a:p>
          <a:p>
            <a:pPr lvl="1"/>
            <a:r>
              <a:rPr lang="is-IS" sz="2000" dirty="0" smtClean="0"/>
              <a:t>20-100 Hz, Einstein @ Home</a:t>
            </a:r>
          </a:p>
          <a:p>
            <a:pPr lvl="1"/>
            <a:r>
              <a:rPr lang="is-IS" sz="2000" dirty="0" smtClean="0"/>
              <a:t>20-475 Hz, Most Other Papers (</a:t>
            </a:r>
            <a:r>
              <a:rPr lang="en-US" sz="2000" dirty="0" err="1" smtClean="0"/>
              <a:t>PowerFlux</a:t>
            </a:r>
            <a:r>
              <a:rPr lang="en-US" sz="2000" dirty="0" smtClean="0"/>
              <a:t>, Freq. Hough, Sky Hough, and Time-domain F-Statistic, “Low Frequency” CW Paper </a:t>
            </a:r>
          </a:p>
          <a:p>
            <a:pPr lvl="1"/>
            <a:r>
              <a:rPr lang="is-IS" sz="2000" dirty="0" smtClean="0"/>
              <a:t>475-2000 Hz, High-Frequency CW paper</a:t>
            </a:r>
          </a:p>
          <a:p>
            <a:pPr lvl="1"/>
            <a:endParaRPr lang="is-IS" sz="2000" dirty="0"/>
          </a:p>
          <a:p>
            <a:r>
              <a:rPr lang="is-IS" sz="2400" dirty="0" smtClean="0"/>
              <a:t>Here we’ve done the same (I’ll skip the plots this time, but you can see from whence the numbers came on pg 10):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68580"/>
              </p:ext>
            </p:extLst>
          </p:nvPr>
        </p:nvGraphicFramePr>
        <p:xfrm>
          <a:off x="875850" y="4869945"/>
          <a:ext cx="727385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7912"/>
                <a:gridCol w="2804350"/>
                <a:gridCol w="27915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Freq. Band [</a:t>
                      </a:r>
                      <a:r>
                        <a:rPr lang="en-US" baseline="0" dirty="0" smtClean="0"/>
                        <a:t>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Magnitude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H1 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L1</a:t>
                      </a:r>
                      <a:r>
                        <a:rPr lang="en-US" dirty="0" smtClean="0"/>
                        <a:t>) [%]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H1 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L1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1.6 </a:t>
                      </a:r>
                      <a:r>
                        <a:rPr lang="en-US" b="1" dirty="0" smtClean="0"/>
                        <a:t>/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3.9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0.9 </a:t>
                      </a:r>
                      <a:r>
                        <a:rPr lang="en-US" b="1" dirty="0" smtClean="0"/>
                        <a:t>/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2.2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20-475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2.3 </a:t>
                      </a:r>
                      <a:r>
                        <a:rPr lang="en-US" b="1" dirty="0" smtClean="0"/>
                        <a:t>/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3.9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1.1 </a:t>
                      </a:r>
                      <a:r>
                        <a:rPr lang="en-US" b="1" dirty="0" smtClean="0"/>
                        <a:t>/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2.2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475-2000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2.4 </a:t>
                      </a:r>
                      <a:r>
                        <a:rPr lang="en-US" b="1" dirty="0" smtClean="0"/>
                        <a:t>/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2.1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2.3 </a:t>
                      </a:r>
                      <a:r>
                        <a:rPr lang="en-US" b="1" dirty="0" smtClean="0"/>
                        <a:t>/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1.7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8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627"/>
            <a:ext cx="8229600" cy="47222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Removal of primary systematic errors drastically improve the error + uncertainty budget</a:t>
            </a:r>
          </a:p>
          <a:p>
            <a:r>
              <a:rPr lang="en-US" dirty="0" smtClean="0"/>
              <a:t>We’re able to reduce maximum error + uncertainty limits</a:t>
            </a:r>
            <a:endParaRPr lang="en-US" dirty="0" smtClean="0"/>
          </a:p>
          <a:p>
            <a:r>
              <a:rPr lang="en-US" dirty="0" smtClean="0"/>
              <a:t>Now limited by measurement uncertainty (i.e. patience, IFO time, and person power)</a:t>
            </a:r>
          </a:p>
          <a:p>
            <a:r>
              <a:rPr lang="en-US" dirty="0" smtClean="0"/>
              <a:t>We have some lessons learned to (potentially) get even better</a:t>
            </a:r>
          </a:p>
          <a:p>
            <a:r>
              <a:rPr lang="en-US" b="1" dirty="0" smtClean="0"/>
              <a:t>Craig and </a:t>
            </a:r>
            <a:r>
              <a:rPr lang="en-US" b="1" dirty="0" err="1" smtClean="0"/>
              <a:t>Mykyta</a:t>
            </a:r>
            <a:r>
              <a:rPr lang="en-US" b="1" dirty="0" smtClean="0"/>
              <a:t> are patient and awesome</a:t>
            </a:r>
          </a:p>
          <a:p>
            <a:r>
              <a:rPr lang="en-US" dirty="0" smtClean="0"/>
              <a:t>We are ready for O3 at ~3 % and 2 </a:t>
            </a:r>
            <a:r>
              <a:rPr lang="en-US" dirty="0" err="1" smtClean="0"/>
              <a:t>deg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New In O2’s C02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7548"/>
            <a:ext cx="9144000" cy="5970452"/>
          </a:xfrm>
        </p:spPr>
        <p:txBody>
          <a:bodyPr>
            <a:noAutofit/>
          </a:bodyPr>
          <a:lstStyle/>
          <a:p>
            <a:r>
              <a:rPr lang="en-US" sz="2000" dirty="0" smtClean="0"/>
              <a:t>PCAL (our absolute displacement reference) was identified to have beam clipping on its reflection photodiode (RXPD) for both observatories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ime-dependent systematic error</a:t>
            </a:r>
          </a:p>
          <a:p>
            <a:pPr lvl="1"/>
            <a:r>
              <a:rPr lang="en-US" sz="1600" dirty="0" smtClean="0"/>
              <a:t>C02 switched to using the transmitted photodiode (TXPD) for the entire run, therefore correcting the error</a:t>
            </a:r>
          </a:p>
          <a:p>
            <a:pPr lvl="1">
              <a:buFont typeface="Wingdings" charset="2"/>
              <a:buChar char="Ø"/>
            </a:pPr>
            <a:r>
              <a:rPr lang="en-US" sz="1600" b="1" dirty="0" smtClean="0"/>
              <a:t>C02 uncertainty budget no longer needs to include this systematic error</a:t>
            </a:r>
          </a:p>
          <a:p>
            <a:r>
              <a:rPr lang="en-US" sz="2000" dirty="0" smtClean="0"/>
              <a:t>The GDS/DCS developers in the group figured out how to apply frequency dependent time-dependent corrections to the data</a:t>
            </a:r>
          </a:p>
          <a:p>
            <a:pPr lvl="1"/>
            <a:r>
              <a:rPr lang="en-US" sz="1600" dirty="0" smtClean="0"/>
              <a:t>Can now correct for time-dependent changes in the sensing function’s coupled cavity pole frequency</a:t>
            </a:r>
          </a:p>
          <a:p>
            <a:pPr lvl="1"/>
            <a:r>
              <a:rPr lang="en-US" sz="1600" dirty="0" smtClean="0"/>
              <a:t>C02 has corrected for the time-dependence of the cavity pole.</a:t>
            </a:r>
          </a:p>
          <a:p>
            <a:pPr lvl="1">
              <a:buFont typeface="Wingdings" charset="2"/>
              <a:buChar char="Ø"/>
            </a:pPr>
            <a:r>
              <a:rPr lang="en-US" sz="1600" b="1" dirty="0" smtClean="0"/>
              <a:t>C02 uncertainty budget no longer needs to include this systematic error</a:t>
            </a:r>
          </a:p>
          <a:p>
            <a:pPr lvl="1"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because only LHO significantly suffers from SRC detuning, and any time-dependence in the pole frequency / Q has negligible impact on the overall uncertainty, we did not correct for it in C02 h(t), thus it remains as a systematic error</a:t>
            </a:r>
            <a:endParaRPr lang="en-US" sz="2000" b="1" dirty="0"/>
          </a:p>
          <a:p>
            <a:pPr>
              <a:buFont typeface="Wingdings" charset="2"/>
              <a:buChar char="Ø"/>
            </a:pPr>
            <a:r>
              <a:rPr lang="en-US" sz="2000" b="1" dirty="0" smtClean="0"/>
              <a:t>This essentially reduces the uncertainty budget to only statistical uncertainty from measurements</a:t>
            </a:r>
          </a:p>
          <a:p>
            <a:pPr lvl="1">
              <a:buFont typeface="Lucida Grande"/>
              <a:buChar char="-"/>
            </a:pPr>
            <a:r>
              <a:rPr lang="en-US" sz="1600" b="1" dirty="0" smtClean="0"/>
              <a:t>These still contain time-dependence (i.e. from coherence of calibration lines), but it’s MUCH smaller, which now means very little variation from event to event</a:t>
            </a:r>
            <a:endParaRPr lang="en-US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&amp; Scripts Used In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42" y="873891"/>
            <a:ext cx="8686800" cy="5618983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Many thanks to Craig and </a:t>
            </a:r>
            <a:r>
              <a:rPr lang="en-US" sz="2400" b="1" dirty="0" err="1" smtClean="0"/>
              <a:t>Mykyta</a:t>
            </a:r>
            <a:r>
              <a:rPr lang="en-US" sz="2400" b="1" dirty="0" smtClean="0"/>
              <a:t> for resurrecting the O2 calibration uncertainty pipeline.</a:t>
            </a:r>
          </a:p>
          <a:p>
            <a:endParaRPr lang="en-US" sz="2400" b="1" dirty="0" smtClean="0"/>
          </a:p>
          <a:p>
            <a:r>
              <a:rPr lang="en-US" sz="2400" dirty="0" smtClean="0"/>
              <a:t>I’ve only used C01 data from Analysis Chucks 2&amp;3 – and used GW170104 as my comparison between C01 &amp; C02.</a:t>
            </a:r>
          </a:p>
          <a:p>
            <a:pPr lvl="1"/>
            <a:r>
              <a:rPr lang="en-US" sz="2100" dirty="0" smtClean="0"/>
              <a:t>Need to commit C01 .tar file for </a:t>
            </a:r>
            <a:r>
              <a:rPr lang="en-US" sz="2100" dirty="0"/>
              <a:t>Oct-06-</a:t>
            </a:r>
            <a:r>
              <a:rPr lang="en-US" sz="2100" dirty="0" smtClean="0"/>
              <a:t>2017_O2UncertaintyTxts that (presumably) was used in uncertainty paper (?)</a:t>
            </a:r>
          </a:p>
          <a:p>
            <a:pPr lvl="1"/>
            <a:r>
              <a:rPr lang="en-US" sz="2100" dirty="0" smtClean="0"/>
              <a:t>Should be good enough to demonstrate the differences, but I won’t have exact C01 </a:t>
            </a:r>
            <a:r>
              <a:rPr lang="en-US" sz="2100" dirty="0" err="1" smtClean="0"/>
              <a:t>vs</a:t>
            </a:r>
            <a:r>
              <a:rPr lang="en-US" sz="2100" dirty="0" smtClean="0"/>
              <a:t> C02 comparisons for all events, or for “All O2” comparisons.</a:t>
            </a:r>
          </a:p>
          <a:p>
            <a:endParaRPr lang="en-US" sz="2400" dirty="0" smtClean="0"/>
          </a:p>
          <a:p>
            <a:r>
              <a:rPr lang="en-US" sz="2400" dirty="0" smtClean="0"/>
              <a:t>C02 Event Data is posted to </a:t>
            </a:r>
            <a:r>
              <a:rPr lang="en-US" sz="2400" dirty="0" smtClean="0">
                <a:hlinkClick r:id="rId2"/>
              </a:rPr>
              <a:t>EVNT aLOG 12055</a:t>
            </a:r>
            <a:r>
              <a:rPr lang="en-US" sz="2400" dirty="0" smtClean="0"/>
              <a:t>, but really, using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600" dirty="0" smtClean="0">
                <a:latin typeface="Courier"/>
              </a:rPr>
              <a:t>${</a:t>
            </a:r>
            <a:r>
              <a:rPr lang="en-US" sz="1600" dirty="0" err="1" smtClean="0">
                <a:latin typeface="Courier"/>
              </a:rPr>
              <a:t>CalSVN</a:t>
            </a:r>
            <a:r>
              <a:rPr lang="en-US" sz="1600" dirty="0" smtClean="0">
                <a:latin typeface="Courier"/>
              </a:rPr>
              <a:t>}/trunk</a:t>
            </a:r>
            <a:r>
              <a:rPr lang="en-US" sz="1600" dirty="0">
                <a:latin typeface="Courier"/>
              </a:rPr>
              <a:t>/Runs/O2</a:t>
            </a:r>
            <a:r>
              <a:rPr lang="en-US" sz="1600" dirty="0" smtClean="0">
                <a:latin typeface="Courier"/>
              </a:rPr>
              <a:t>/${IFO}/</a:t>
            </a:r>
            <a:r>
              <a:rPr lang="en-US" sz="1600" dirty="0">
                <a:latin typeface="Courier"/>
              </a:rPr>
              <a:t>Results/Uncertainty/Response</a:t>
            </a:r>
            <a:r>
              <a:rPr lang="en-US" sz="1600" dirty="0" smtClean="0">
                <a:latin typeface="Courier"/>
              </a:rPr>
              <a:t>Feb</a:t>
            </a:r>
            <a:r>
              <a:rPr lang="en-US" sz="1600" dirty="0">
                <a:latin typeface="Courier"/>
              </a:rPr>
              <a:t>-26-</a:t>
            </a:r>
            <a:r>
              <a:rPr lang="en-US" sz="1600" dirty="0" smtClean="0">
                <a:latin typeface="Courier"/>
              </a:rPr>
              <a:t>2018_O2_LHO_GPSTime*.txt </a:t>
            </a:r>
          </a:p>
          <a:p>
            <a:endParaRPr lang="en-US" sz="2400" dirty="0" smtClean="0"/>
          </a:p>
          <a:p>
            <a:r>
              <a:rPr lang="en-US" sz="2400" dirty="0" smtClean="0"/>
              <a:t>1-hour stride data is posted to </a:t>
            </a:r>
            <a:r>
              <a:rPr lang="en-US" sz="2400" dirty="0" smtClean="0">
                <a:hlinkClick r:id="rId3"/>
              </a:rPr>
              <a:t>EVNT aLOG 12056</a:t>
            </a:r>
            <a:r>
              <a:rPr lang="en-US" sz="2400" dirty="0" smtClean="0"/>
              <a:t>, but really, unzipped from 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	</a:t>
            </a:r>
            <a:r>
              <a:rPr lang="en-US" sz="1600" dirty="0" smtClean="0">
                <a:latin typeface="Courier"/>
              </a:rPr>
              <a:t>${</a:t>
            </a:r>
            <a:r>
              <a:rPr lang="en-US" sz="1600" dirty="0" err="1" smtClean="0">
                <a:latin typeface="Courier"/>
              </a:rPr>
              <a:t>CalSVN</a:t>
            </a:r>
            <a:r>
              <a:rPr lang="en-US" sz="1600" dirty="0" smtClean="0">
                <a:latin typeface="Courier"/>
              </a:rPr>
              <a:t>}/trunk/Runs/O2/${IFO}/Results/Uncertainty/</a:t>
            </a:r>
            <a:r>
              <a:rPr lang="en-US" sz="1600" dirty="0" err="1" smtClean="0">
                <a:latin typeface="Courier"/>
              </a:rPr>
              <a:t>UncertaintySpectrograms</a:t>
            </a:r>
            <a:r>
              <a:rPr lang="en-US" sz="1600" dirty="0" smtClean="0">
                <a:latin typeface="Courier"/>
              </a:rPr>
              <a:t>/Feb-21-2018_O2UncertaintyTxts/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O2_${OBSERVATORY}_GPSTime_1186007541_C02_RelativeResponseUncertainty.tar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Script(s) used to analyze data and produce the review:</a:t>
            </a:r>
          </a:p>
          <a:p>
            <a:pPr marL="0" indent="0">
              <a:buNone/>
            </a:pPr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smtClean="0">
                <a:latin typeface="Courier"/>
                <a:cs typeface="Courier"/>
              </a:rPr>
              <a:t>${</a:t>
            </a:r>
            <a:r>
              <a:rPr lang="en-US" sz="1600" dirty="0" err="1" smtClean="0">
                <a:latin typeface="Courier"/>
                <a:cs typeface="Courier"/>
              </a:rPr>
              <a:t>CalSVN</a:t>
            </a:r>
            <a:r>
              <a:rPr lang="en-US" sz="1600" dirty="0" smtClean="0">
                <a:latin typeface="Courier"/>
                <a:cs typeface="Courier"/>
              </a:rPr>
              <a:t>}/trunk/Runs/O2/Common/Scripts/Uncertainty/</a:t>
            </a:r>
          </a:p>
          <a:p>
            <a:pPr marL="0" indent="0">
              <a:buNone/>
            </a:pPr>
            <a:r>
              <a:rPr lang="en-US" sz="1600" dirty="0" smtClean="0">
                <a:latin typeface="Courier"/>
                <a:cs typeface="Courier"/>
              </a:rPr>
              <a:t>		plotuncertaintyspectrograms_O2_C02_forG1800319.m</a:t>
            </a:r>
          </a:p>
          <a:p>
            <a:pPr marL="0" indent="0">
              <a:buNone/>
            </a:pPr>
            <a:r>
              <a:rPr lang="en-US" sz="1600" dirty="0" smtClean="0">
                <a:latin typeface="Courier"/>
                <a:cs typeface="Courier"/>
              </a:rPr>
              <a:t>		plotuncertaintyspectrograms_O2a_forG1700081.m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5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T1500576-v7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7F2-9D1F-C843-BC79-FD539AC91F8A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635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Primer: Reminder of the Process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87600"/>
            <a:ext cx="3907409" cy="5753351"/>
            <a:chOff x="0" y="687600"/>
            <a:chExt cx="3907409" cy="5753351"/>
          </a:xfrm>
        </p:grpSpPr>
        <p:sp>
          <p:nvSpPr>
            <p:cNvPr id="14" name="TextBox 13"/>
            <p:cNvSpPr txBox="1"/>
            <p:nvPr/>
          </p:nvSpPr>
          <p:spPr>
            <a:xfrm>
              <a:off x="0" y="2409078"/>
              <a:ext cx="3173481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Both"/>
              </a:pPr>
              <a:r>
                <a:rPr lang="en-US" sz="1600" dirty="0" smtClean="0"/>
                <a:t>Compute the uncertainty at a given time, based on </a:t>
              </a:r>
            </a:p>
            <a:p>
              <a:pPr marL="800100" lvl="1" indent="-342900">
                <a:buFont typeface="+mj-lt"/>
                <a:buAutoNum type="alphaLcParenR"/>
              </a:pPr>
              <a:r>
                <a:rPr lang="en-US" sz="1600" dirty="0" smtClean="0"/>
                <a:t>time-independent statistical uncertainty</a:t>
              </a:r>
            </a:p>
            <a:p>
              <a:pPr lvl="1"/>
              <a:r>
                <a:rPr lang="en-US" sz="1600" i="1" dirty="0" smtClean="0"/>
                <a:t>Posteriors of MCMC fit to reference </a:t>
              </a:r>
              <a:r>
                <a:rPr lang="en-US" sz="1600" i="1" dirty="0" smtClean="0"/>
                <a:t>measurements</a:t>
              </a:r>
              <a:endParaRPr lang="en-US" sz="1600" i="1" dirty="0" smtClean="0"/>
            </a:p>
            <a:p>
              <a:pPr marL="800100" lvl="1" indent="-342900">
                <a:buFont typeface="+mj-lt"/>
                <a:buAutoNum type="alphaLcParenR" startAt="2"/>
              </a:pPr>
              <a:r>
                <a:rPr lang="en-US" sz="1600" dirty="0" smtClean="0"/>
                <a:t>time-independent systematic error</a:t>
              </a:r>
            </a:p>
            <a:p>
              <a:pPr lvl="1"/>
              <a:r>
                <a:rPr lang="en-US" sz="1600" i="1" dirty="0" smtClean="0"/>
                <a:t>Gaussian Process fit over residuals of all sweeps from Run</a:t>
              </a:r>
            </a:p>
            <a:p>
              <a:pPr marL="800100" lvl="1" indent="-342900">
                <a:buFont typeface="+mj-lt"/>
                <a:buAutoNum type="alphaLcParenR" startAt="3"/>
              </a:pPr>
              <a:r>
                <a:rPr lang="en-US" sz="1600" dirty="0" smtClean="0"/>
                <a:t>time-dependent systematic error and uncertainty</a:t>
              </a:r>
            </a:p>
            <a:p>
              <a:pPr lvl="1"/>
              <a:r>
                <a:rPr lang="en-US" sz="1600" i="1" dirty="0" smtClean="0"/>
                <a:t>Computed from </a:t>
              </a:r>
              <a:endParaRPr lang="en-US" sz="1600" i="1" dirty="0" smtClean="0"/>
            </a:p>
            <a:p>
              <a:pPr lvl="1"/>
              <a:r>
                <a:rPr lang="en-US" sz="1600" i="1" dirty="0" smtClean="0"/>
                <a:t>calibration </a:t>
              </a:r>
              <a:r>
                <a:rPr lang="en-US" sz="1600" i="1" dirty="0" smtClean="0"/>
                <a:t>lines</a:t>
              </a:r>
              <a:endParaRPr lang="en-US" sz="1600" dirty="0"/>
            </a:p>
          </p:txBody>
        </p:sp>
        <p:pic>
          <p:nvPicPr>
            <p:cNvPr id="11" name="Picture 10" descr="2017-06-05_O1_C01_forT1500576_GW151226_MagOnl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600"/>
              <a:ext cx="3907409" cy="173923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695222" y="5196262"/>
            <a:ext cx="6448778" cy="1661738"/>
            <a:chOff x="2695222" y="5196262"/>
            <a:chExt cx="6448778" cy="1661738"/>
          </a:xfrm>
        </p:grpSpPr>
        <p:sp>
          <p:nvSpPr>
            <p:cNvPr id="17" name="TextBox 16"/>
            <p:cNvSpPr txBox="1"/>
            <p:nvPr/>
          </p:nvSpPr>
          <p:spPr>
            <a:xfrm>
              <a:off x="6618111" y="5254493"/>
              <a:ext cx="25258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(4) Use percentiles to find maximum deviation from perfect, over a chosen frequency band</a:t>
              </a:r>
              <a:endParaRPr lang="en-US" sz="1600" dirty="0"/>
            </a:p>
          </p:txBody>
        </p:sp>
        <p:pic>
          <p:nvPicPr>
            <p:cNvPr id="13" name="Picture 12" descr="2017-06-05_O1_C01_forT1500576_MaximumUncertaintyandErrorBound_Percentiles_H1_MagOnly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222" y="5196262"/>
              <a:ext cx="3922889" cy="166173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292746" y="804397"/>
            <a:ext cx="5851254" cy="3675915"/>
            <a:chOff x="3292746" y="804397"/>
            <a:chExt cx="5851254" cy="3675915"/>
          </a:xfrm>
        </p:grpSpPr>
        <p:sp>
          <p:nvSpPr>
            <p:cNvPr id="15" name="TextBox 14"/>
            <p:cNvSpPr txBox="1"/>
            <p:nvPr/>
          </p:nvSpPr>
          <p:spPr>
            <a:xfrm>
              <a:off x="6273224" y="804397"/>
              <a:ext cx="28707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(2) Do this for many times during the run during analysis ready times, with </a:t>
              </a:r>
              <a:r>
                <a:rPr lang="en-US" sz="1600" dirty="0" smtClean="0"/>
                <a:t>1 </a:t>
              </a:r>
              <a:r>
                <a:rPr lang="en-US" sz="1600" dirty="0" smtClean="0"/>
                <a:t>hour cadence, to form spectrograms of error and uncertainty (upper and lower bounds, mag and phase)</a:t>
              </a:r>
              <a:endParaRPr lang="en-US" sz="1600" dirty="0"/>
            </a:p>
          </p:txBody>
        </p:sp>
        <p:pic>
          <p:nvPicPr>
            <p:cNvPr id="2" name="Picture 1" descr="O2_LHO_PlusOneSigmaMagnitudeMaxDeviationSpectrogr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09" y="955819"/>
              <a:ext cx="2339166" cy="1862624"/>
            </a:xfrm>
            <a:prstGeom prst="rect">
              <a:avLst/>
            </a:prstGeom>
          </p:spPr>
        </p:pic>
        <p:pic>
          <p:nvPicPr>
            <p:cNvPr id="3" name="Picture 2" descr="O2_LHO_MinusOneSigmaMagnitudeMaxDeviationSpectrogr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746" y="2620279"/>
              <a:ext cx="2304508" cy="1860033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3485444" y="1425222"/>
              <a:ext cx="1594366" cy="14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485444" y="1670482"/>
              <a:ext cx="959556" cy="13881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821960" y="2613354"/>
            <a:ext cx="4322040" cy="2604166"/>
            <a:chOff x="4821960" y="2613354"/>
            <a:chExt cx="4322040" cy="2604166"/>
          </a:xfrm>
        </p:grpSpPr>
        <p:pic>
          <p:nvPicPr>
            <p:cNvPr id="12" name="Picture 11" descr="2017-06-05_O1_C01_forT1500576_TotalUncertaintyandError_Percentiles_H1_MagOnly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960" y="3690572"/>
              <a:ext cx="4322040" cy="15269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18111" y="2613354"/>
              <a:ext cx="25258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(3) Use percentile statistics on spectrogram data to find what is “normal” and how a specific time compares to it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98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GW170104, C01 </a:t>
            </a:r>
            <a:r>
              <a:rPr lang="en-US" dirty="0" err="1" smtClean="0"/>
              <a:t>vs</a:t>
            </a:r>
            <a:r>
              <a:rPr lang="en-US" dirty="0" smtClean="0"/>
              <a:t> C02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Feb-21-2018_O2_C02_20to2048Hz_vs_C01_ResponseUncertainty_atGW170104_BothIFO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75" y="585249"/>
            <a:ext cx="7860694" cy="6074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12" y="740947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H1’s systematic error is scaled closer to zero b/c PCAL clipping no longer a systematic error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5835" y="3837946"/>
            <a:ext cx="396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IFO’s no longer have error from time-dependent coupled cavity pole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154912" y="1479611"/>
            <a:ext cx="1076044" cy="50224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58904" y="2554087"/>
            <a:ext cx="502379" cy="1214074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58840" y="1758551"/>
            <a:ext cx="837299" cy="200961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972731" y="5164001"/>
            <a:ext cx="781479" cy="1193732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58583" y="5164001"/>
            <a:ext cx="1255949" cy="132887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68107" y="6357733"/>
            <a:ext cx="698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tightens up nicely also b/c removal coupled cavity pole error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199666"/>
            <a:ext cx="2112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Low frequency at L1 still dominated by statistical uncertainty from less UIM and PUM measurements than H1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H1 larger in phase uncertainty because we didn’t measure sensing function sweeps to as high a frequency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4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b-21-2018_O2_C02_20to2048Hz_vs_CO1_TotalUncertaintyandError_99p7thPercentile_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24" y="1257116"/>
            <a:ext cx="5770080" cy="4458698"/>
          </a:xfrm>
          <a:prstGeom prst="rect">
            <a:avLst/>
          </a:prstGeom>
        </p:spPr>
      </p:pic>
      <p:pic>
        <p:nvPicPr>
          <p:cNvPr id="9" name="Picture 8" descr="Feb-21-2018_O2_C02_20to2048Hz_TotalUncertaintyandError_Percentiles_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18" y="3576499"/>
            <a:ext cx="4282772" cy="3309415"/>
          </a:xfrm>
          <a:prstGeom prst="rect">
            <a:avLst/>
          </a:prstGeom>
        </p:spPr>
      </p:pic>
      <p:pic>
        <p:nvPicPr>
          <p:cNvPr id="8" name="Picture 7" descr="O2_LHO_MaxDeviationPercentil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52" y="771386"/>
            <a:ext cx="3772844" cy="275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45"/>
            <a:ext cx="9144000" cy="684694"/>
          </a:xfrm>
        </p:spPr>
        <p:txBody>
          <a:bodyPr>
            <a:noAutofit/>
          </a:bodyPr>
          <a:lstStyle/>
          <a:p>
            <a:r>
              <a:rPr lang="en-US" sz="2800" dirty="0" smtClean="0"/>
              <a:t>H1 Percentile Outliers Improve without PCAL Clipping Error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676" y="5840089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Direct comparison of 99.7</a:t>
            </a:r>
            <a:r>
              <a:rPr lang="en-US" b="1" baseline="30000" dirty="0" smtClean="0"/>
              <a:t>th</a:t>
            </a:r>
            <a:r>
              <a:rPr lang="en-US" b="1" dirty="0" smtClean="0"/>
              <a:t> percentiles</a:t>
            </a:r>
          </a:p>
          <a:p>
            <a:r>
              <a:rPr lang="en-US" b="1" dirty="0" smtClean="0"/>
              <a:t>between C01 (A.C. 2 &amp; 3) vs. C02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6848" y="2760209"/>
            <a:ext cx="243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More Clipping Error!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5336" y="4852598"/>
            <a:ext cx="271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More Cavity Pole Error!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2155209" y="2079557"/>
            <a:ext cx="37590" cy="68065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46816" y="4103286"/>
            <a:ext cx="591146" cy="74931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01229" y="1626483"/>
            <a:ext cx="123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O2, C01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08022" y="5380771"/>
            <a:ext cx="123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O2, C02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19185" y="2052179"/>
            <a:ext cx="271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More Cavity Pole Error!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49796" y="2421511"/>
            <a:ext cx="1023191" cy="198283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65914" y="1479416"/>
            <a:ext cx="907074" cy="572763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7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eb-21-2018_O2_C02_20to2048Hz_TotalUncertaintyandError_Percentiles_L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27" y="3555108"/>
            <a:ext cx="4256268" cy="32889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3145"/>
            <a:ext cx="9144000" cy="684694"/>
          </a:xfrm>
        </p:spPr>
        <p:txBody>
          <a:bodyPr>
            <a:no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1 Percentiles Improve at  with out Cavity Pole Error</a:t>
            </a:r>
            <a:endParaRPr lang="en-US" sz="2800" dirty="0"/>
          </a:p>
        </p:txBody>
      </p:sp>
      <p:pic>
        <p:nvPicPr>
          <p:cNvPr id="7" name="Picture 6" descr="Feb-21-2018_O2_C02_20to2048Hz_vs_CO1_TotalUncertaintyandError_99p7thPercentile_L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46" y="1346009"/>
            <a:ext cx="5931004" cy="4583048"/>
          </a:xfrm>
          <a:prstGeom prst="rect">
            <a:avLst/>
          </a:prstGeom>
        </p:spPr>
      </p:pic>
      <p:pic>
        <p:nvPicPr>
          <p:cNvPr id="8" name="Picture 7" descr="O2_LLO_MaxDeviationPercentil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" y="784645"/>
            <a:ext cx="3811221" cy="2784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3044" y="6082586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Direct comparison of 99.7</a:t>
            </a:r>
            <a:r>
              <a:rPr lang="en-US" b="1" baseline="30000" dirty="0" smtClean="0"/>
              <a:t>th</a:t>
            </a:r>
            <a:r>
              <a:rPr lang="en-US" b="1" dirty="0" smtClean="0"/>
              <a:t> percentiles</a:t>
            </a:r>
          </a:p>
          <a:p>
            <a:pPr algn="r"/>
            <a:r>
              <a:rPr lang="en-US" b="1" dirty="0" smtClean="0"/>
              <a:t>between C01 (A.C. 2 &amp; 3) vs. C02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38963" y="1626481"/>
            <a:ext cx="123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O2, C01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0462" y="5323899"/>
            <a:ext cx="123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O2, C02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00541" y="2149876"/>
            <a:ext cx="271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More Cavity Pole Error!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63087" y="2519208"/>
            <a:ext cx="683793" cy="1681775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63086" y="1765797"/>
            <a:ext cx="251190" cy="384079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3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eb-21-2018_O2_C02_20to2048Hz_vs_C01_MaximumUncertaintyandErrorBound_68thPercentile_L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" y="2861134"/>
            <a:ext cx="4539795" cy="389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GW170104 and O2 Maximum Uncertainty and Error Improve!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Feb-21-2018_O2_C02_20to2048Hz_vs_C01_MaximumUncertaintyandErrorBound_68thPercentile_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33" y="585249"/>
            <a:ext cx="4680467" cy="40108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309" y="243597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C02 Result:    </a:t>
            </a:r>
            <a:r>
              <a:rPr lang="en-US" b="1" dirty="0" smtClean="0">
                <a:solidFill>
                  <a:srgbClr val="FF0000"/>
                </a:solidFill>
              </a:rPr>
              <a:t>2.6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00FF"/>
                </a:solidFill>
              </a:rPr>
              <a:t>3.8</a:t>
            </a:r>
            <a:r>
              <a:rPr lang="en-US" b="1" dirty="0" smtClean="0"/>
              <a:t> %, </a:t>
            </a:r>
            <a:r>
              <a:rPr lang="en-US" b="1" dirty="0" smtClean="0">
                <a:solidFill>
                  <a:srgbClr val="FF0000"/>
                </a:solidFill>
              </a:rPr>
              <a:t>2.3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00FF"/>
                </a:solidFill>
              </a:rPr>
              <a:t>2.1</a:t>
            </a:r>
            <a:r>
              <a:rPr lang="en-US" b="1" dirty="0" smtClean="0"/>
              <a:t> </a:t>
            </a:r>
            <a:r>
              <a:rPr lang="en-US" b="1" dirty="0" err="1" smtClean="0"/>
              <a:t>deg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0331" y="1014551"/>
            <a:ext cx="4233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C01 Result:    </a:t>
            </a:r>
            <a:r>
              <a:rPr lang="en-US" dirty="0" smtClean="0">
                <a:solidFill>
                  <a:srgbClr val="FF0000"/>
                </a:solidFill>
              </a:rPr>
              <a:t>5.4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FF"/>
                </a:solidFill>
              </a:rPr>
              <a:t>4.1</a:t>
            </a:r>
            <a:r>
              <a:rPr lang="en-US" dirty="0" smtClean="0"/>
              <a:t> %, </a:t>
            </a:r>
            <a:r>
              <a:rPr lang="en-US" dirty="0" smtClean="0">
                <a:solidFill>
                  <a:srgbClr val="FF0000"/>
                </a:solidFill>
              </a:rPr>
              <a:t>2.1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FF"/>
                </a:solidFill>
              </a:rPr>
              <a:t>2.2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(Different from Uncertainty paper</a:t>
            </a:r>
            <a:r>
              <a:rPr lang="is-IS" dirty="0" smtClean="0">
                <a:solidFill>
                  <a:srgbClr val="A6A6A6"/>
                </a:solidFill>
              </a:rPr>
              <a:t>… </a:t>
            </a:r>
          </a:p>
          <a:p>
            <a:r>
              <a:rPr lang="is-IS" dirty="0" smtClean="0">
                <a:solidFill>
                  <a:srgbClr val="A6A6A6"/>
                </a:solidFill>
              </a:rPr>
              <a:t>                        4.6/3.7 %, 1.8/1.9 deg</a:t>
            </a:r>
            <a:endParaRPr lang="is-IS" dirty="0">
              <a:solidFill>
                <a:srgbClr val="A6A6A6"/>
              </a:solidFill>
            </a:endParaRPr>
          </a:p>
          <a:p>
            <a:r>
              <a:rPr lang="is-IS" dirty="0" smtClean="0">
                <a:solidFill>
                  <a:srgbClr val="A6A6A6"/>
                </a:solidFill>
              </a:rPr>
              <a:t>... I used Feb-27-2017, A.C. 2&amp;3 results, and time *near* event, not actuatly event time</a:t>
            </a:r>
            <a:r>
              <a:rPr lang="en-US" dirty="0" smtClean="0">
                <a:solidFill>
                  <a:srgbClr val="A6A6A6"/>
                </a:solidFill>
              </a:rPr>
              <a:t>)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5678" y="5021226"/>
            <a:ext cx="4428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C01 Result:    </a:t>
            </a:r>
            <a:r>
              <a:rPr lang="en-US" dirty="0" smtClean="0">
                <a:solidFill>
                  <a:srgbClr val="FF0000"/>
                </a:solidFill>
              </a:rPr>
              <a:t>6.1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FF"/>
                </a:solidFill>
              </a:rPr>
              <a:t>4.8</a:t>
            </a:r>
            <a:r>
              <a:rPr lang="en-US" dirty="0" smtClean="0"/>
              <a:t> %, </a:t>
            </a:r>
            <a:r>
              <a:rPr lang="en-US" dirty="0" smtClean="0">
                <a:solidFill>
                  <a:srgbClr val="FF0000"/>
                </a:solidFill>
              </a:rPr>
              <a:t>2.2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FF"/>
                </a:solidFill>
              </a:rPr>
              <a:t>2.2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(Different from Uncertainty paper</a:t>
            </a:r>
            <a:r>
              <a:rPr lang="is-IS" dirty="0" smtClean="0">
                <a:solidFill>
                  <a:srgbClr val="A6A6A6"/>
                </a:solidFill>
              </a:rPr>
              <a:t>… </a:t>
            </a:r>
          </a:p>
          <a:p>
            <a:r>
              <a:rPr lang="is-IS" dirty="0" smtClean="0">
                <a:solidFill>
                  <a:srgbClr val="A6A6A6"/>
                </a:solidFill>
              </a:rPr>
              <a:t>                        Isn’t Quoted in paper, on figure</a:t>
            </a:r>
            <a:endParaRPr lang="is-IS" dirty="0">
              <a:solidFill>
                <a:srgbClr val="A6A6A6"/>
              </a:solidFill>
            </a:endParaRPr>
          </a:p>
          <a:p>
            <a:r>
              <a:rPr lang="is-IS" dirty="0" smtClean="0">
                <a:solidFill>
                  <a:srgbClr val="A6A6A6"/>
                </a:solidFill>
              </a:rPr>
              <a:t>... I used Feb-27-2017, A.C. 2&amp;3 results</a:t>
            </a:r>
            <a:r>
              <a:rPr lang="en-US" dirty="0" smtClean="0">
                <a:solidFill>
                  <a:srgbClr val="A6A6A6"/>
                </a:solidFill>
              </a:rPr>
              <a:t>)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660" y="585249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GW170104, 68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Percentile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06484" y="4569585"/>
            <a:ext cx="25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O2, 68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Percentile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22842" y="6317113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C02 Result:    </a:t>
            </a:r>
            <a:r>
              <a:rPr lang="en-US" b="1" dirty="0" smtClean="0">
                <a:solidFill>
                  <a:srgbClr val="FF0000"/>
                </a:solidFill>
              </a:rPr>
              <a:t>2.6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00FF"/>
                </a:solidFill>
              </a:rPr>
              <a:t>3.9</a:t>
            </a:r>
            <a:r>
              <a:rPr lang="en-US" b="1" dirty="0" smtClean="0"/>
              <a:t> %, </a:t>
            </a:r>
            <a:r>
              <a:rPr lang="en-US" b="1" dirty="0" smtClean="0">
                <a:solidFill>
                  <a:srgbClr val="FF0000"/>
                </a:solidFill>
              </a:rPr>
              <a:t>2.4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00FF"/>
                </a:solidFill>
              </a:rPr>
              <a:t>2.2</a:t>
            </a:r>
            <a:r>
              <a:rPr lang="en-US" b="1" dirty="0" smtClean="0"/>
              <a:t> </a:t>
            </a:r>
            <a:r>
              <a:rPr lang="en-US" b="1" dirty="0" err="1" smtClean="0"/>
              <a:t>deg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02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eb-21-2018_O2_C02_20to2048Hz_MaximumUncertaintyandErrorBound_68thPercentile_GW1708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2" y="459639"/>
            <a:ext cx="8354910" cy="6456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C02 Result – GW170817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G1800319-v1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3E2-EE31-574C-A366-78D1F55AA7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1343</Words>
  <Application>Microsoft Macintosh PowerPoint</Application>
  <PresentationFormat>On-screen Show (4:3)</PresentationFormat>
  <Paragraphs>199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O2 C02 Calibration Uncertainty Review / Summary / Update</vt:lpstr>
      <vt:lpstr>What’s New In O2’s C02 Release</vt:lpstr>
      <vt:lpstr>Data &amp; Scripts Used In the Review</vt:lpstr>
      <vt:lpstr>PowerPoint Presentation</vt:lpstr>
      <vt:lpstr>Case Study: GW170104, C01 vs C02</vt:lpstr>
      <vt:lpstr>H1 Percentile Outliers Improve without PCAL Clipping Error</vt:lpstr>
      <vt:lpstr>L1 Percentiles Improve at  with out Cavity Pole Error</vt:lpstr>
      <vt:lpstr>GW170104 and O2 Maximum Uncertainty and Error Improve!</vt:lpstr>
      <vt:lpstr>Another C02 Result – GW170817</vt:lpstr>
      <vt:lpstr>New Answers! (Divided by IFO)</vt:lpstr>
      <vt:lpstr>New Answers! (Divided by Mag / Phase)</vt:lpstr>
      <vt:lpstr>Some Results for the CW Group</vt:lpstr>
      <vt:lpstr>Conclusions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O2 C02 Calibration Uncertianty Review / Summary / Update</dc:title>
  <dc:creator>Jeff Kissel</dc:creator>
  <cp:lastModifiedBy>Jeff Kissel</cp:lastModifiedBy>
  <cp:revision>23</cp:revision>
  <dcterms:created xsi:type="dcterms:W3CDTF">2018-03-03T18:40:30Z</dcterms:created>
  <dcterms:modified xsi:type="dcterms:W3CDTF">2018-03-05T04:27:20Z</dcterms:modified>
</cp:coreProperties>
</file>