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4" r:id="rId4"/>
    <p:sldId id="265" r:id="rId5"/>
    <p:sldId id="266" r:id="rId6"/>
    <p:sldId id="267" r:id="rId7"/>
    <p:sldId id="270" r:id="rId8"/>
    <p:sldId id="260" r:id="rId9"/>
    <p:sldId id="259" r:id="rId10"/>
    <p:sldId id="261" r:id="rId11"/>
    <p:sldId id="262" r:id="rId12"/>
    <p:sldId id="263" r:id="rId13"/>
    <p:sldId id="269" r:id="rId14"/>
    <p:sldId id="258" r:id="rId15"/>
    <p:sldId id="268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04" y="-114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BB676-8BD6-3948-8A7C-FD777DA6E927}" type="datetimeFigureOut">
              <a:rPr lang="en-US" smtClean="0"/>
              <a:t>3/8/18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FF72B-4454-E24F-BBED-4EDA1F817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41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49552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5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" y="31750"/>
            <a:ext cx="2039792" cy="1426261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34819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TM03; LHO ITMx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ITM03; LHO ITMx</a:t>
            </a:r>
          </a:p>
          <a:p>
            <a:r>
              <a:rPr dirty="0"/>
              <a:t>Post O2 </a:t>
            </a:r>
            <a:r>
              <a:rPr dirty="0" smtClean="0"/>
              <a:t>inspection</a:t>
            </a:r>
            <a:endParaRPr dirty="0"/>
          </a:p>
        </p:txBody>
      </p:sp>
      <p:sp>
        <p:nvSpPr>
          <p:cNvPr id="121" name="A feature was found at the location predicted by TCS. This feature is highly absorbing.  This feature was present in the scans of the optic as received from the coater.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5035550"/>
            <a:ext cx="10464800" cy="360438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defTabSz="233679">
              <a:defRPr sz="1480"/>
            </a:pPr>
            <a:r>
              <a:rPr lang="en-US" sz="2400" dirty="0" smtClean="0"/>
              <a:t>The Hanford </a:t>
            </a:r>
            <a:r>
              <a:rPr lang="en-US" sz="2400" dirty="0" err="1" smtClean="0"/>
              <a:t>ITMx</a:t>
            </a:r>
            <a:r>
              <a:rPr lang="en-US" sz="2400" dirty="0" smtClean="0"/>
              <a:t> exhibited high absorption.  The optic was examined and cleaned in-chamber, May 2017.  </a:t>
            </a:r>
          </a:p>
          <a:p>
            <a:pPr defTabSz="233679">
              <a:defRPr sz="1480"/>
            </a:pPr>
            <a:endParaRPr lang="en-US" sz="2400" dirty="0"/>
          </a:p>
          <a:p>
            <a:pPr defTabSz="233679">
              <a:defRPr sz="1480"/>
            </a:pPr>
            <a:r>
              <a:rPr lang="en-US" sz="2400" dirty="0" smtClean="0"/>
              <a:t>The absorption persisted, the optic was removed after O2</a:t>
            </a:r>
          </a:p>
          <a:p>
            <a:pPr defTabSz="233679">
              <a:defRPr sz="1480"/>
            </a:pPr>
            <a:endParaRPr lang="en-US" sz="2400" dirty="0" smtClean="0"/>
          </a:p>
          <a:p>
            <a:pPr defTabSz="233679">
              <a:defRPr sz="1480"/>
            </a:pPr>
            <a:r>
              <a:rPr sz="2400" dirty="0" smtClean="0"/>
              <a:t>A </a:t>
            </a:r>
            <a:r>
              <a:rPr sz="2400" dirty="0"/>
              <a:t>feature was found at the location predicted by TCS. This feature is highly absorbing.  </a:t>
            </a:r>
            <a:r>
              <a:rPr lang="en-US" sz="2400" dirty="0" smtClean="0"/>
              <a:t>A</a:t>
            </a:r>
            <a:r>
              <a:rPr sz="2400" dirty="0" smtClean="0"/>
              <a:t> </a:t>
            </a:r>
            <a:r>
              <a:rPr sz="2400" dirty="0"/>
              <a:t>feature </a:t>
            </a:r>
            <a:r>
              <a:rPr lang="en-US" sz="2400" dirty="0" smtClean="0"/>
              <a:t>at this location </a:t>
            </a:r>
            <a:r>
              <a:rPr sz="2400" dirty="0" smtClean="0"/>
              <a:t>was </a:t>
            </a:r>
            <a:r>
              <a:rPr sz="2400" dirty="0"/>
              <a:t>present in the </a:t>
            </a:r>
            <a:r>
              <a:rPr lang="en-US" sz="2400" dirty="0" smtClean="0"/>
              <a:t>scatter </a:t>
            </a:r>
            <a:r>
              <a:rPr sz="2400" dirty="0" smtClean="0"/>
              <a:t>scans </a:t>
            </a:r>
            <a:r>
              <a:rPr sz="2400" dirty="0"/>
              <a:t>of the optic as received from the coater.  </a:t>
            </a:r>
            <a:r>
              <a:rPr lang="en-US" sz="2400" dirty="0" smtClean="0"/>
              <a:t>Several</a:t>
            </a:r>
            <a:r>
              <a:rPr sz="2400" dirty="0" smtClean="0"/>
              <a:t> </a:t>
            </a:r>
            <a:r>
              <a:rPr sz="2400" dirty="0"/>
              <a:t>other </a:t>
            </a:r>
            <a:r>
              <a:rPr lang="en-US" sz="2400" dirty="0" smtClean="0"/>
              <a:t>post-coating </a:t>
            </a:r>
            <a:r>
              <a:rPr sz="2400" dirty="0" smtClean="0"/>
              <a:t>absorbers </a:t>
            </a:r>
            <a:r>
              <a:rPr sz="2400" dirty="0"/>
              <a:t>over 20 ppm were found in the center 60 mm of the optic.</a:t>
            </a:r>
          </a:p>
          <a:p>
            <a:pPr defTabSz="233679">
              <a:defRPr sz="1480"/>
            </a:pPr>
            <a:r>
              <a:rPr sz="2400" dirty="0" smtClean="0"/>
              <a:t>G</a:t>
            </a:r>
            <a:r>
              <a:rPr sz="2400" dirty="0"/>
              <a:t>. Billingsley, L. </a:t>
            </a:r>
            <a:r>
              <a:rPr sz="2400" dirty="0" smtClean="0"/>
              <a:t>Zhang</a:t>
            </a:r>
            <a:endParaRPr lang="en-US" sz="2400" dirty="0" smtClean="0"/>
          </a:p>
          <a:p>
            <a:pPr defTabSz="233679">
              <a:defRPr sz="1480"/>
            </a:pPr>
            <a:endParaRPr lang="en-US" sz="2400" dirty="0"/>
          </a:p>
          <a:p>
            <a:pPr defTabSz="233679">
              <a:defRPr sz="1480"/>
            </a:pPr>
            <a:endParaRPr lang="en-US" sz="2400" dirty="0" smtClean="0"/>
          </a:p>
          <a:p>
            <a:pPr defTabSz="233679">
              <a:defRPr sz="1480"/>
            </a:pPr>
            <a:r>
              <a:rPr lang="mr-IN" sz="2400" dirty="0"/>
              <a:t>LIGO</a:t>
            </a:r>
            <a:r>
              <a:rPr lang="mr-IN" sz="2400" dirty="0" smtClean="0"/>
              <a:t>-</a:t>
            </a:r>
            <a:r>
              <a:rPr lang="en-US" sz="2400" dirty="0" smtClean="0"/>
              <a:t>G1800345</a:t>
            </a:r>
            <a:r>
              <a:rPr lang="mr-IN" sz="2400" dirty="0" smtClean="0"/>
              <a:t>-</a:t>
            </a:r>
            <a:r>
              <a:rPr lang="mr-IN" sz="2400" dirty="0"/>
              <a:t>v1</a:t>
            </a:r>
            <a:endParaRPr sz="2400" dirty="0"/>
          </a:p>
          <a:p>
            <a:pPr defTabSz="233679">
              <a:defRPr sz="1480"/>
            </a:pPr>
            <a:endParaRPr sz="1600" dirty="0"/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" y="44450"/>
            <a:ext cx="3251200" cy="227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Interesting 1 (5, -27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Interesting 1 (5, -27)</a:t>
            </a:r>
          </a:p>
        </p:txBody>
      </p:sp>
      <p:sp>
        <p:nvSpPr>
          <p:cNvPr id="172" name="Branch-like center structur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Branch-like center structure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8050" y="2641600"/>
            <a:ext cx="4762500" cy="505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3843" y="3241110"/>
            <a:ext cx="4584909" cy="456368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10</a:t>
            </a:fld>
            <a:endParaRPr lang="uk-UA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Interesting 2 (-8, -39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Interesting 2 (-8, -39)</a:t>
            </a:r>
          </a:p>
        </p:txBody>
      </p:sp>
      <p:sp>
        <p:nvSpPr>
          <p:cNvPr id="177" name="Shown in bright fiel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Shown in bright field</a:t>
            </a:r>
          </a:p>
          <a:p>
            <a:r>
              <a:t>~80 µm in diameter</a:t>
            </a: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9550" y="2590800"/>
            <a:ext cx="5524500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0" y="6723491"/>
            <a:ext cx="3445553" cy="254751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11</a:t>
            </a:fld>
            <a:endParaRPr lang="uk-UA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Interesting 3 (-60, -43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Interesting 3 (-60, -43)</a:t>
            </a:r>
          </a:p>
        </p:txBody>
      </p:sp>
      <p:sp>
        <p:nvSpPr>
          <p:cNvPr id="182" name="Center is filled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Center is filled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5620" y="2562586"/>
            <a:ext cx="7720180" cy="667666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12</a:t>
            </a:fld>
            <a:endParaRPr lang="uk-UA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070100"/>
            <a:ext cx="7213600" cy="7251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6905913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TM03 scatter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ITM03 scatter</a:t>
            </a:r>
          </a:p>
          <a:p>
            <a:pPr>
              <a:defRPr sz="4000"/>
            </a:pPr>
            <a:r>
              <a:t>In chamber view, before install, after removal</a:t>
            </a:r>
          </a:p>
        </p:txBody>
      </p:sp>
      <p:sp>
        <p:nvSpPr>
          <p:cNvPr id="128" name="Scatter before installation: 5.6 ppm.  Scatter after installation 6.3 ppm"/>
          <p:cNvSpPr txBox="1">
            <a:spLocks noGrp="1"/>
          </p:cNvSpPr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3700"/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700"/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700"/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700"/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700"/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700"/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700"/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700"/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700"/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2500"/>
            </a:pPr>
            <a:r>
              <a:t>Scatter before installation: 5.6 ppm.  Scatter after installation 6.3 ppm</a:t>
            </a:r>
          </a:p>
        </p:txBody>
      </p:sp>
      <p:pic>
        <p:nvPicPr>
          <p:cNvPr id="129" name="ITM03_compare_post_O2_Scatter-1.jpg" descr="ITM03_compare_post_O2_Scatter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748" y="2764078"/>
            <a:ext cx="10977304" cy="4225444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Line"/>
          <p:cNvSpPr/>
          <p:nvPr/>
        </p:nvSpPr>
        <p:spPr>
          <a:xfrm flipH="1" flipV="1">
            <a:off x="1231007" y="5874187"/>
            <a:ext cx="376089" cy="12537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1" name="Spot # 2 found to be the high absorber,…"/>
          <p:cNvSpPr txBox="1"/>
          <p:nvPr/>
        </p:nvSpPr>
        <p:spPr>
          <a:xfrm>
            <a:off x="1739900" y="7014820"/>
            <a:ext cx="6600444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Spot # 2 found to be the high absorber, </a:t>
            </a:r>
          </a:p>
          <a:p>
            <a:pPr algn="l"/>
            <a:r>
              <a:t>Present in “before” and “after” scatter scans</a:t>
            </a:r>
          </a:p>
        </p:txBody>
      </p:sp>
      <p:sp>
        <p:nvSpPr>
          <p:cNvPr id="132" name="Line"/>
          <p:cNvSpPr/>
          <p:nvPr/>
        </p:nvSpPr>
        <p:spPr>
          <a:xfrm flipH="1" flipV="1">
            <a:off x="4609207" y="5874187"/>
            <a:ext cx="376089" cy="12537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Line"/>
          <p:cNvSpPr/>
          <p:nvPr/>
        </p:nvSpPr>
        <p:spPr>
          <a:xfrm flipV="1">
            <a:off x="7619900" y="5772587"/>
            <a:ext cx="773907" cy="145467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14</a:t>
            </a:fld>
            <a:endParaRPr lang="uk-UA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Absorption spot seen in figure data?"/>
          <p:cNvSpPr txBox="1">
            <a:spLocks noGrp="1"/>
          </p:cNvSpPr>
          <p:nvPr>
            <p:ph type="title"/>
          </p:nvPr>
        </p:nvSpPr>
        <p:spPr>
          <a:xfrm>
            <a:off x="1385490" y="254000"/>
            <a:ext cx="11099800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rPr dirty="0"/>
              <a:t>Absorption spot seen in figure data</a:t>
            </a:r>
            <a:r>
              <a:rPr dirty="0" smtClean="0"/>
              <a:t>?</a:t>
            </a:r>
            <a:r>
              <a:rPr lang="en-US" dirty="0" smtClean="0"/>
              <a:t>  Or dust?</a:t>
            </a:r>
            <a:endParaRPr dirty="0"/>
          </a:p>
        </p:txBody>
      </p:sp>
      <p:sp>
        <p:nvSpPr>
          <p:cNvPr id="205" name="Polished and coated data 60 mm mask (orange circle) 0.06 nm rms polished, PV 0.49 nm 0.08 nm rms coated, PV 1.06 nm - 1 pixel = 400 µm…"/>
          <p:cNvSpPr txBox="1">
            <a:spLocks noGrp="1"/>
          </p:cNvSpPr>
          <p:nvPr>
            <p:ph type="body" idx="1"/>
          </p:nvPr>
        </p:nvSpPr>
        <p:spPr>
          <a:xfrm>
            <a:off x="952500" y="23939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>
              <a:defRPr sz="2700"/>
            </a:pPr>
            <a:r>
              <a:rPr dirty="0"/>
              <a:t>Polished and coated </a:t>
            </a:r>
            <a:r>
              <a:rPr dirty="0" smtClean="0"/>
              <a:t>data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60 mm mask (orange circle)</a:t>
            </a:r>
            <a:br>
              <a:rPr dirty="0"/>
            </a:br>
            <a:r>
              <a:rPr dirty="0"/>
              <a:t>0.06 nm rms polished, PV 0.49 nm</a:t>
            </a:r>
            <a:br>
              <a:rPr dirty="0"/>
            </a:br>
            <a:r>
              <a:rPr dirty="0"/>
              <a:t>0.08 nm rms coated, PV 1.06 nm - 1 pixel = 400 µm</a:t>
            </a:r>
          </a:p>
          <a:p>
            <a:pPr>
              <a:defRPr sz="2700"/>
            </a:pPr>
            <a:r>
              <a:rPr lang="en-US" dirty="0" smtClean="0"/>
              <a:t>"</a:t>
            </a:r>
            <a:r>
              <a:rPr dirty="0" smtClean="0"/>
              <a:t>Interesting point</a:t>
            </a:r>
            <a:r>
              <a:rPr lang="en-US" dirty="0" smtClean="0"/>
              <a:t>"</a:t>
            </a:r>
            <a:r>
              <a:rPr dirty="0" smtClean="0"/>
              <a:t> </a:t>
            </a:r>
            <a:r>
              <a:rPr dirty="0"/>
              <a:t>#1 </a:t>
            </a:r>
            <a:r>
              <a:rPr lang="en-US" dirty="0" smtClean="0"/>
              <a:t>(page 10) </a:t>
            </a:r>
            <a:r>
              <a:rPr dirty="0" smtClean="0"/>
              <a:t>is </a:t>
            </a:r>
            <a:r>
              <a:rPr dirty="0"/>
              <a:t>in a similar, though not exact location to the point seen low right.</a:t>
            </a:r>
          </a:p>
        </p:txBody>
      </p:sp>
      <p:pic>
        <p:nvPicPr>
          <p:cNvPr id="20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6450" y="5257800"/>
            <a:ext cx="3924300" cy="387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8300" y="5248483"/>
            <a:ext cx="3924300" cy="3892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10750" y="6762750"/>
            <a:ext cx="2400300" cy="23495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Line"/>
          <p:cNvSpPr/>
          <p:nvPr/>
        </p:nvSpPr>
        <p:spPr>
          <a:xfrm flipH="1" flipV="1">
            <a:off x="6478260" y="7942749"/>
            <a:ext cx="3923858" cy="13513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15</a:t>
            </a:fld>
            <a:endParaRPr lang="uk-UA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Scanning available ITM spares to screen for possible high absorption spots using the “gentle” absorption method.</a:t>
            </a:r>
          </a:p>
          <a:p>
            <a:endParaRPr lang="en-US" dirty="0"/>
          </a:p>
          <a:p>
            <a:r>
              <a:rPr lang="en-US" dirty="0" smtClean="0"/>
              <a:t>See E1000766 for ITM03 Characterization data</a:t>
            </a:r>
          </a:p>
          <a:p>
            <a:r>
              <a:rPr lang="en-US" dirty="0" smtClean="0"/>
              <a:t>See T1700193 for the in-chamber inspection at LHO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8128916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xperimental proc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Experimental process</a:t>
            </a:r>
          </a:p>
        </p:txBody>
      </p:sp>
      <p:sp>
        <p:nvSpPr>
          <p:cNvPr id="125" name="Scatter measurement -  The map before installation: measured after First Contact cleaning with ion gun. The map after O2: measured as-returned from LHO, no cleaning…"/>
          <p:cNvSpPr txBox="1">
            <a:spLocks noGrp="1"/>
          </p:cNvSpPr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277812" indent="-277812">
              <a:defRPr sz="2000"/>
            </a:pPr>
            <a:r>
              <a:t>Scatter measurement - </a:t>
            </a:r>
            <a:br/>
            <a:r>
              <a:t>The map before installation: measured after First Contact cleaning with ion gun.</a:t>
            </a:r>
            <a:br/>
            <a:r>
              <a:t>The map after O2: measured as-returned from LHO, no cleaning</a:t>
            </a:r>
          </a:p>
          <a:p>
            <a:pPr marL="277812" indent="-277812">
              <a:defRPr sz="2000"/>
            </a:pPr>
            <a:r>
              <a:t>Cleaning with ion gun because there was some dust visible when checking with a flash light.</a:t>
            </a:r>
          </a:p>
          <a:p>
            <a:pPr marL="277812" indent="-277812">
              <a:defRPr sz="2000"/>
            </a:pPr>
            <a:r>
              <a:t>Gentle absorption: the measurement was carried out with a beam of 0.3mm in diameter and 0.9W, i.e. 12.7W/mm^2. The lower limit of sensitivity for this scan was about 20ppm.</a:t>
            </a:r>
          </a:p>
          <a:p>
            <a:pPr marL="277812" indent="-277812">
              <a:defRPr sz="2000"/>
            </a:pPr>
            <a:r>
              <a:t>High resolution probe of the high absorption spot. </a:t>
            </a:r>
            <a:br/>
            <a:r>
              <a:t>The measurement was done with a beam of 60 um in diameter at 25 mW, i.e. 8.8 W/mm^2.</a:t>
            </a:r>
          </a:p>
          <a:p>
            <a:pPr marL="277812" indent="-277812">
              <a:defRPr sz="2000"/>
            </a:pPr>
            <a:r>
              <a:t>All scatter and absorption data are referenced from LIGO-E1000766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Absorption spo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“Gentle” </a:t>
            </a:r>
            <a:r>
              <a:rPr dirty="0" smtClean="0"/>
              <a:t>Absorption </a:t>
            </a:r>
            <a:r>
              <a:rPr lang="en-US" dirty="0"/>
              <a:t>S</a:t>
            </a:r>
            <a:r>
              <a:rPr lang="en-US" dirty="0" smtClean="0"/>
              <a:t>can</a:t>
            </a:r>
            <a:endParaRPr dirty="0"/>
          </a:p>
        </p:txBody>
      </p:sp>
      <p:sp>
        <p:nvSpPr>
          <p:cNvPr id="186" name="noise floor ~20 ppm"/>
          <p:cNvSpPr txBox="1">
            <a:spLocks noGrp="1"/>
          </p:cNvSpPr>
          <p:nvPr>
            <p:ph type="body" idx="1"/>
          </p:nvPr>
        </p:nvSpPr>
        <p:spPr>
          <a:xfrm>
            <a:off x="241300" y="6085927"/>
            <a:ext cx="4616450" cy="3504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Absorber found!</a:t>
            </a:r>
          </a:p>
          <a:p>
            <a:r>
              <a:rPr lang="en-US" sz="2800" dirty="0" smtClean="0"/>
              <a:t>Lower power and larger beam than the usual absorption scan:  Noise </a:t>
            </a:r>
            <a:r>
              <a:rPr lang="en-US" sz="2800" dirty="0"/>
              <a:t>floor ~20 </a:t>
            </a:r>
            <a:r>
              <a:rPr lang="en-US" sz="2800" dirty="0" smtClean="0"/>
              <a:t>ppm</a:t>
            </a:r>
            <a:endParaRPr lang="en-US" sz="2800" dirty="0"/>
          </a:p>
        </p:txBody>
      </p:sp>
      <p:pic>
        <p:nvPicPr>
          <p:cNvPr id="1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9350" y="2165350"/>
            <a:ext cx="7708900" cy="741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Line"/>
          <p:cNvSpPr/>
          <p:nvPr/>
        </p:nvSpPr>
        <p:spPr>
          <a:xfrm>
            <a:off x="3658068" y="6833116"/>
            <a:ext cx="2081062" cy="1"/>
          </a:xfrm>
          <a:prstGeom prst="line">
            <a:avLst/>
          </a:prstGeom>
          <a:ln w="38100" cmpd="sng">
            <a:solidFill>
              <a:srgbClr val="FF306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2413000"/>
            <a:ext cx="4981035" cy="2768600"/>
          </a:xfrm>
          <a:prstGeom prst="rect">
            <a:avLst/>
          </a:prstGeom>
        </p:spPr>
      </p:pic>
      <p:sp>
        <p:nvSpPr>
          <p:cNvPr id="7" name="Line"/>
          <p:cNvSpPr/>
          <p:nvPr/>
        </p:nvSpPr>
        <p:spPr>
          <a:xfrm flipV="1">
            <a:off x="3658068" y="4622801"/>
            <a:ext cx="964732" cy="2210315"/>
          </a:xfrm>
          <a:prstGeom prst="line">
            <a:avLst/>
          </a:prstGeom>
          <a:ln w="38100" cmpd="sng">
            <a:solidFill>
              <a:srgbClr val="FF306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robe absorption with smaller be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Probe absorption with smaller beam</a:t>
            </a:r>
          </a:p>
        </p:txBody>
      </p:sp>
      <p:pic>
        <p:nvPicPr>
          <p:cNvPr id="19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9250" y="2548403"/>
            <a:ext cx="7826300" cy="707819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5" name="IMG_5267.jpg" descr="IMG_526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 flipV="1"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absorber: 155 µm across bright center"/>
          <p:cNvSpPr txBox="1"/>
          <p:nvPr/>
        </p:nvSpPr>
        <p:spPr>
          <a:xfrm>
            <a:off x="1854200" y="340970"/>
            <a:ext cx="566318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t>absorber: 155 µm across bright center</a:t>
            </a:r>
          </a:p>
        </p:txBody>
      </p:sp>
      <p:pic>
        <p:nvPicPr>
          <p:cNvPr id="19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flipV="1">
            <a:off x="10591800" y="7264400"/>
            <a:ext cx="2413000" cy="24892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1" name="IMG_5321.jpg" descr="IMG_5321.jpg"/>
          <p:cNvPicPr>
            <a:picLocks noChangeAspect="1"/>
          </p:cNvPicPr>
          <p:nvPr/>
        </p:nvPicPr>
        <p:blipFill>
          <a:blip r:embed="rId2">
            <a:extLst/>
          </a:blip>
          <a:srcRect l="18944" t="34735" r="24439" b="8647"/>
          <a:stretch>
            <a:fillRect/>
          </a:stretch>
        </p:blipFill>
        <p:spPr>
          <a:xfrm flipH="1">
            <a:off x="0" y="26544"/>
            <a:ext cx="13004800" cy="9638156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absorber: 155 µm across bright center"/>
          <p:cNvSpPr txBox="1"/>
          <p:nvPr/>
        </p:nvSpPr>
        <p:spPr>
          <a:xfrm>
            <a:off x="1092200" y="1649070"/>
            <a:ext cx="574791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t> absorber: 155 µm across bright center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6</a:t>
            </a:fld>
            <a:endParaRPr lang="uk-UA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537" y="1854483"/>
            <a:ext cx="8669763" cy="7899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0600"/>
            <a:ext cx="4423034" cy="1587500"/>
          </a:xfrm>
          <a:prstGeom prst="rect">
            <a:avLst/>
          </a:prstGeom>
        </p:spPr>
      </p:pic>
      <p:sp>
        <p:nvSpPr>
          <p:cNvPr id="6" name="Absorption spot"/>
          <p:cNvSpPr txBox="1">
            <a:spLocks noGrp="1"/>
          </p:cNvSpPr>
          <p:nvPr>
            <p:ph type="title"/>
          </p:nvPr>
        </p:nvSpPr>
        <p:spPr>
          <a:xfrm>
            <a:off x="1651000" y="0"/>
            <a:ext cx="11099800" cy="2159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400" dirty="0" smtClean="0"/>
              <a:t>“Gentle” </a:t>
            </a:r>
            <a:r>
              <a:rPr sz="4400" dirty="0" smtClean="0"/>
              <a:t>Absorption </a:t>
            </a:r>
            <a:r>
              <a:rPr lang="en-US" sz="4400" dirty="0" smtClean="0"/>
              <a:t>Scan with bottom noise chopped off</a:t>
            </a:r>
            <a:endParaRPr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93699" y="4148773"/>
            <a:ext cx="3357137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Note there was no first contact cleaning before this scan.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Possible dust added during chamber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removal or installation on absorption test stand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Frame 7"/>
          <p:cNvSpPr/>
          <p:nvPr/>
        </p:nvSpPr>
        <p:spPr>
          <a:xfrm>
            <a:off x="546100" y="2032000"/>
            <a:ext cx="2133600" cy="1435100"/>
          </a:xfrm>
          <a:prstGeom prst="frame">
            <a:avLst/>
          </a:prstGeom>
          <a:solidFill>
            <a:srgbClr val="000090"/>
          </a:solidFill>
          <a:ln w="3175" cap="flat" cmpd="sng">
            <a:solidFill>
              <a:srgbClr val="00009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2954651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872" t="27475" r="28407" b="26798"/>
          <a:stretch/>
        </p:blipFill>
        <p:spPr>
          <a:xfrm>
            <a:off x="10332094" y="6552110"/>
            <a:ext cx="2533249" cy="2573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044700"/>
            <a:ext cx="10082833" cy="7708900"/>
          </a:xfrm>
          <a:prstGeom prst="rect">
            <a:avLst/>
          </a:prstGeom>
        </p:spPr>
      </p:pic>
      <p:sp>
        <p:nvSpPr>
          <p:cNvPr id="8" name="Features found in the lower semicircle within a radius of ~60 mm of center.…"/>
          <p:cNvSpPr txBox="1">
            <a:spLocks noGrp="1"/>
          </p:cNvSpPr>
          <p:nvPr>
            <p:ph type="body" sz="quarter" idx="1"/>
          </p:nvPr>
        </p:nvSpPr>
        <p:spPr>
          <a:xfrm>
            <a:off x="10332094" y="245864"/>
            <a:ext cx="2538116" cy="5900093"/>
          </a:xfrm>
          <a:prstGeom prst="rect">
            <a:avLst/>
          </a:prstGeom>
        </p:spPr>
        <p:txBody>
          <a:bodyPr anchor="t"/>
          <a:lstStyle/>
          <a:p>
            <a:pPr marL="0" indent="0" defTabSz="473201">
              <a:spcBef>
                <a:spcPts val="3400"/>
              </a:spcBef>
              <a:buSzTx/>
              <a:buNone/>
              <a:defRPr sz="2592"/>
            </a:pPr>
            <a:r>
              <a:rPr dirty="0"/>
              <a:t>Features found </a:t>
            </a:r>
            <a:r>
              <a:rPr dirty="0" smtClean="0"/>
              <a:t>within </a:t>
            </a:r>
            <a:r>
              <a:rPr dirty="0"/>
              <a:t>a radius of ~60 mm of center.</a:t>
            </a:r>
          </a:p>
          <a:p>
            <a:pPr marL="0" indent="0" defTabSz="473201">
              <a:spcBef>
                <a:spcPts val="3400"/>
              </a:spcBef>
              <a:buSzTx/>
              <a:buNone/>
              <a:defRPr sz="2592"/>
            </a:pPr>
            <a:r>
              <a:rPr sz="2800" b="1" dirty="0"/>
              <a:t>1 mm ∅ field</a:t>
            </a:r>
          </a:p>
          <a:p>
            <a:pPr marL="0" indent="0" defTabSz="473201">
              <a:spcBef>
                <a:spcPts val="3400"/>
              </a:spcBef>
              <a:buSzTx/>
              <a:buNone/>
              <a:defRPr sz="2592"/>
            </a:pPr>
            <a:r>
              <a:rPr dirty="0" smtClean="0"/>
              <a:t>Center </a:t>
            </a:r>
            <a:r>
              <a:rPr dirty="0"/>
              <a:t>scale squares are 50 µm</a:t>
            </a:r>
          </a:p>
        </p:txBody>
      </p:sp>
      <p:pic>
        <p:nvPicPr>
          <p:cNvPr id="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0897" y="4690237"/>
            <a:ext cx="1548745" cy="137152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Interesting 1 (5, -27)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800" dirty="0" smtClean="0"/>
              <a:t>Dark Field Microscopy</a:t>
            </a:r>
            <a:endParaRPr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8</a:t>
            </a:fld>
            <a:endParaRPr lang="uk-UA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eatures found in the lower semicircle within a radius of ~60 mm of center.…"/>
          <p:cNvSpPr txBox="1">
            <a:spLocks noGrp="1"/>
          </p:cNvSpPr>
          <p:nvPr>
            <p:ph type="body" sz="quarter" idx="1"/>
          </p:nvPr>
        </p:nvSpPr>
        <p:spPr>
          <a:xfrm>
            <a:off x="10332094" y="245864"/>
            <a:ext cx="2538116" cy="5900093"/>
          </a:xfrm>
          <a:prstGeom prst="rect">
            <a:avLst/>
          </a:prstGeom>
        </p:spPr>
        <p:txBody>
          <a:bodyPr anchor="t"/>
          <a:lstStyle/>
          <a:p>
            <a:pPr marL="0" indent="0" defTabSz="473201">
              <a:spcBef>
                <a:spcPts val="3400"/>
              </a:spcBef>
              <a:buSzTx/>
              <a:buNone/>
              <a:defRPr sz="2592"/>
            </a:pPr>
            <a:r>
              <a:rPr dirty="0"/>
              <a:t>Features found </a:t>
            </a:r>
            <a:r>
              <a:rPr dirty="0" smtClean="0"/>
              <a:t>within </a:t>
            </a:r>
            <a:r>
              <a:rPr dirty="0"/>
              <a:t>a radius of ~60 mm of center.</a:t>
            </a:r>
          </a:p>
          <a:p>
            <a:pPr marL="0" indent="0" defTabSz="473201">
              <a:spcBef>
                <a:spcPts val="3400"/>
              </a:spcBef>
              <a:buSzTx/>
              <a:buNone/>
              <a:defRPr sz="2592"/>
            </a:pPr>
            <a:r>
              <a:rPr sz="2800" b="1" dirty="0"/>
              <a:t>1 mm ∅ field</a:t>
            </a:r>
          </a:p>
          <a:p>
            <a:pPr marL="0" indent="0" defTabSz="473201">
              <a:spcBef>
                <a:spcPts val="3400"/>
              </a:spcBef>
              <a:buSzTx/>
              <a:buNone/>
              <a:defRPr sz="2592"/>
            </a:pPr>
            <a:r>
              <a:rPr dirty="0" smtClean="0"/>
              <a:t>Center </a:t>
            </a:r>
            <a:r>
              <a:rPr dirty="0"/>
              <a:t>scale squares are 50 µm</a:t>
            </a:r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534147" y="0"/>
            <a:ext cx="9371106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Absorbing"/>
          <p:cNvSpPr txBox="1"/>
          <p:nvPr/>
        </p:nvSpPr>
        <p:spPr>
          <a:xfrm>
            <a:off x="582841" y="6099499"/>
            <a:ext cx="1298118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t>Absorbing</a:t>
            </a:r>
          </a:p>
        </p:txBody>
      </p:sp>
      <p:sp>
        <p:nvSpPr>
          <p:cNvPr id="139" name="Interesting 2"/>
          <p:cNvSpPr txBox="1"/>
          <p:nvPr/>
        </p:nvSpPr>
        <p:spPr>
          <a:xfrm>
            <a:off x="2527706" y="6099499"/>
            <a:ext cx="1548588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t>Interesting 2</a:t>
            </a:r>
          </a:p>
        </p:txBody>
      </p:sp>
      <p:sp>
        <p:nvSpPr>
          <p:cNvPr id="140" name="Interesting 1"/>
          <p:cNvSpPr txBox="1"/>
          <p:nvPr/>
        </p:nvSpPr>
        <p:spPr>
          <a:xfrm>
            <a:off x="2527706" y="168599"/>
            <a:ext cx="1548588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t>Interesting 1</a:t>
            </a:r>
          </a:p>
        </p:txBody>
      </p:sp>
      <p:sp>
        <p:nvSpPr>
          <p:cNvPr id="141" name="Interesting 3"/>
          <p:cNvSpPr txBox="1"/>
          <p:nvPr/>
        </p:nvSpPr>
        <p:spPr>
          <a:xfrm>
            <a:off x="8484006" y="6099499"/>
            <a:ext cx="1548588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t>Interesting 3</a:t>
            </a:r>
          </a:p>
        </p:txBody>
      </p:sp>
      <p:sp>
        <p:nvSpPr>
          <p:cNvPr id="142" name="(0.4, -4)"/>
          <p:cNvSpPr txBox="1"/>
          <p:nvPr/>
        </p:nvSpPr>
        <p:spPr>
          <a:xfrm>
            <a:off x="446540" y="9465827"/>
            <a:ext cx="647853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(0.4, -4)</a:t>
            </a:r>
          </a:p>
        </p:txBody>
      </p:sp>
      <p:sp>
        <p:nvSpPr>
          <p:cNvPr id="143" name="(-21, -13)"/>
          <p:cNvSpPr txBox="1"/>
          <p:nvPr/>
        </p:nvSpPr>
        <p:spPr>
          <a:xfrm>
            <a:off x="318143" y="7586227"/>
            <a:ext cx="752247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(-21, -13)</a:t>
            </a:r>
          </a:p>
        </p:txBody>
      </p:sp>
      <p:sp>
        <p:nvSpPr>
          <p:cNvPr id="144" name="(11, 21)"/>
          <p:cNvSpPr txBox="1"/>
          <p:nvPr/>
        </p:nvSpPr>
        <p:spPr>
          <a:xfrm>
            <a:off x="287036" y="5596560"/>
            <a:ext cx="628194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(11, 21)</a:t>
            </a:r>
          </a:p>
        </p:txBody>
      </p:sp>
      <p:sp>
        <p:nvSpPr>
          <p:cNvPr id="145" name="(-2, 23)"/>
          <p:cNvSpPr txBox="1"/>
          <p:nvPr/>
        </p:nvSpPr>
        <p:spPr>
          <a:xfrm>
            <a:off x="298390" y="3606893"/>
            <a:ext cx="605486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(-2, 23)</a:t>
            </a:r>
          </a:p>
        </p:txBody>
      </p:sp>
      <p:sp>
        <p:nvSpPr>
          <p:cNvPr id="146" name="(-23, -27)"/>
          <p:cNvSpPr txBox="1"/>
          <p:nvPr/>
        </p:nvSpPr>
        <p:spPr>
          <a:xfrm>
            <a:off x="148810" y="1617226"/>
            <a:ext cx="752247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(-23, -27)</a:t>
            </a:r>
          </a:p>
        </p:txBody>
      </p:sp>
      <p:sp>
        <p:nvSpPr>
          <p:cNvPr id="147" name="(8, -30)"/>
          <p:cNvSpPr txBox="1"/>
          <p:nvPr/>
        </p:nvSpPr>
        <p:spPr>
          <a:xfrm>
            <a:off x="2330390" y="9465827"/>
            <a:ext cx="605486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(8, -30)</a:t>
            </a:r>
          </a:p>
        </p:txBody>
      </p:sp>
      <p:sp>
        <p:nvSpPr>
          <p:cNvPr id="148" name="(-8, -34)"/>
          <p:cNvSpPr txBox="1"/>
          <p:nvPr/>
        </p:nvSpPr>
        <p:spPr>
          <a:xfrm>
            <a:off x="2299377" y="7586227"/>
            <a:ext cx="667513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(-8, -34)</a:t>
            </a:r>
          </a:p>
        </p:txBody>
      </p:sp>
      <p:sp>
        <p:nvSpPr>
          <p:cNvPr id="149" name="(11, -26)"/>
          <p:cNvSpPr txBox="1"/>
          <p:nvPr/>
        </p:nvSpPr>
        <p:spPr>
          <a:xfrm>
            <a:off x="2288023" y="5596560"/>
            <a:ext cx="690221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(11, -26)</a:t>
            </a:r>
          </a:p>
        </p:txBody>
      </p:sp>
      <p:sp>
        <p:nvSpPr>
          <p:cNvPr id="150" name="(-60, -43)"/>
          <p:cNvSpPr txBox="1"/>
          <p:nvPr/>
        </p:nvSpPr>
        <p:spPr>
          <a:xfrm>
            <a:off x="2257010" y="3606893"/>
            <a:ext cx="752247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(-60, -43)</a:t>
            </a:r>
          </a:p>
        </p:txBody>
      </p:sp>
      <p:sp>
        <p:nvSpPr>
          <p:cNvPr id="151" name="(5, -27)"/>
          <p:cNvSpPr txBox="1"/>
          <p:nvPr/>
        </p:nvSpPr>
        <p:spPr>
          <a:xfrm>
            <a:off x="2440457" y="1617226"/>
            <a:ext cx="605486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(5, -27)</a:t>
            </a:r>
          </a:p>
        </p:txBody>
      </p:sp>
      <p:sp>
        <p:nvSpPr>
          <p:cNvPr id="152" name="(6, -27)"/>
          <p:cNvSpPr txBox="1"/>
          <p:nvPr/>
        </p:nvSpPr>
        <p:spPr>
          <a:xfrm>
            <a:off x="4328523" y="9465827"/>
            <a:ext cx="605487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(6, -27)</a:t>
            </a:r>
          </a:p>
        </p:txBody>
      </p:sp>
      <p:sp>
        <p:nvSpPr>
          <p:cNvPr id="153" name="(-4, -43)"/>
          <p:cNvSpPr txBox="1"/>
          <p:nvPr/>
        </p:nvSpPr>
        <p:spPr>
          <a:xfrm>
            <a:off x="4297510" y="7586227"/>
            <a:ext cx="667513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(-4, -43)</a:t>
            </a:r>
          </a:p>
        </p:txBody>
      </p:sp>
      <p:sp>
        <p:nvSpPr>
          <p:cNvPr id="154" name="(-2, -50)"/>
          <p:cNvSpPr txBox="1"/>
          <p:nvPr/>
        </p:nvSpPr>
        <p:spPr>
          <a:xfrm>
            <a:off x="4320023" y="5596560"/>
            <a:ext cx="667513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(-2, -50)</a:t>
            </a:r>
          </a:p>
        </p:txBody>
      </p:sp>
      <p:sp>
        <p:nvSpPr>
          <p:cNvPr id="155" name="(15, -41)"/>
          <p:cNvSpPr txBox="1"/>
          <p:nvPr/>
        </p:nvSpPr>
        <p:spPr>
          <a:xfrm>
            <a:off x="4308669" y="3606893"/>
            <a:ext cx="690221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(15, -41)</a:t>
            </a:r>
          </a:p>
        </p:txBody>
      </p:sp>
      <p:sp>
        <p:nvSpPr>
          <p:cNvPr id="156" name="(27, -47)"/>
          <p:cNvSpPr txBox="1"/>
          <p:nvPr/>
        </p:nvSpPr>
        <p:spPr>
          <a:xfrm>
            <a:off x="4308669" y="1617226"/>
            <a:ext cx="690221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(27, -47)</a:t>
            </a:r>
          </a:p>
        </p:txBody>
      </p:sp>
      <p:sp>
        <p:nvSpPr>
          <p:cNvPr id="157" name="(-2, -46)"/>
          <p:cNvSpPr txBox="1"/>
          <p:nvPr/>
        </p:nvSpPr>
        <p:spPr>
          <a:xfrm>
            <a:off x="6295643" y="9465827"/>
            <a:ext cx="667513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(-2, -46)</a:t>
            </a:r>
          </a:p>
        </p:txBody>
      </p:sp>
      <p:sp>
        <p:nvSpPr>
          <p:cNvPr id="158" name="(40, -56)"/>
          <p:cNvSpPr txBox="1"/>
          <p:nvPr/>
        </p:nvSpPr>
        <p:spPr>
          <a:xfrm>
            <a:off x="6253276" y="7586227"/>
            <a:ext cx="690221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(40, -56)</a:t>
            </a:r>
          </a:p>
        </p:txBody>
      </p:sp>
      <p:sp>
        <p:nvSpPr>
          <p:cNvPr id="159" name="(32, -59)"/>
          <p:cNvSpPr txBox="1"/>
          <p:nvPr/>
        </p:nvSpPr>
        <p:spPr>
          <a:xfrm>
            <a:off x="6310059" y="5596560"/>
            <a:ext cx="690220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(32, -59)</a:t>
            </a:r>
          </a:p>
        </p:txBody>
      </p:sp>
      <p:sp>
        <p:nvSpPr>
          <p:cNvPr id="160" name="(11, -61)"/>
          <p:cNvSpPr txBox="1"/>
          <p:nvPr/>
        </p:nvSpPr>
        <p:spPr>
          <a:xfrm>
            <a:off x="6253276" y="3606893"/>
            <a:ext cx="690221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(11, -61)</a:t>
            </a:r>
          </a:p>
        </p:txBody>
      </p:sp>
      <p:sp>
        <p:nvSpPr>
          <p:cNvPr id="161" name="(-1.4, -62)"/>
          <p:cNvSpPr txBox="1"/>
          <p:nvPr/>
        </p:nvSpPr>
        <p:spPr>
          <a:xfrm>
            <a:off x="6291712" y="1617226"/>
            <a:ext cx="794614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(-1.4, -62)</a:t>
            </a:r>
          </a:p>
        </p:txBody>
      </p:sp>
      <p:sp>
        <p:nvSpPr>
          <p:cNvPr id="162" name="(47, -43)"/>
          <p:cNvSpPr txBox="1"/>
          <p:nvPr/>
        </p:nvSpPr>
        <p:spPr>
          <a:xfrm>
            <a:off x="8282423" y="9465827"/>
            <a:ext cx="690220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(47, -43)</a:t>
            </a:r>
          </a:p>
        </p:txBody>
      </p:sp>
      <p:sp>
        <p:nvSpPr>
          <p:cNvPr id="163" name="(-41, -52)"/>
          <p:cNvSpPr txBox="1"/>
          <p:nvPr/>
        </p:nvSpPr>
        <p:spPr>
          <a:xfrm>
            <a:off x="8158369" y="7586227"/>
            <a:ext cx="752248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(-41, -52)</a:t>
            </a:r>
          </a:p>
        </p:txBody>
      </p:sp>
      <p:sp>
        <p:nvSpPr>
          <p:cNvPr id="164" name="(1, -44)"/>
          <p:cNvSpPr txBox="1"/>
          <p:nvPr/>
        </p:nvSpPr>
        <p:spPr>
          <a:xfrm>
            <a:off x="8324790" y="5596560"/>
            <a:ext cx="605486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(1, -44)</a:t>
            </a:r>
          </a:p>
        </p:txBody>
      </p:sp>
      <p:sp>
        <p:nvSpPr>
          <p:cNvPr id="165" name="(-3, -33)"/>
          <p:cNvSpPr txBox="1"/>
          <p:nvPr/>
        </p:nvSpPr>
        <p:spPr>
          <a:xfrm>
            <a:off x="8293777" y="3606893"/>
            <a:ext cx="667513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(-3, -33)</a:t>
            </a:r>
          </a:p>
        </p:txBody>
      </p:sp>
      <p:sp>
        <p:nvSpPr>
          <p:cNvPr id="166" name="(8, -30)"/>
          <p:cNvSpPr txBox="1"/>
          <p:nvPr/>
        </p:nvSpPr>
        <p:spPr>
          <a:xfrm>
            <a:off x="8324790" y="1617226"/>
            <a:ext cx="605486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(8, -30)</a:t>
            </a:r>
          </a:p>
        </p:txBody>
      </p:sp>
      <p:pic>
        <p:nvPicPr>
          <p:cNvPr id="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80897" y="4690237"/>
            <a:ext cx="1548745" cy="137152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9</a:t>
            </a:fld>
            <a:endParaRPr lang="uk-UA"/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562</Words>
  <Application>Microsoft Macintosh PowerPoint</Application>
  <PresentationFormat>Custom</PresentationFormat>
  <Paragraphs>108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ITM03; LHO ITMx Post O2 inspection</vt:lpstr>
      <vt:lpstr>Experimental process</vt:lpstr>
      <vt:lpstr>“Gentle” Absorption Scan</vt:lpstr>
      <vt:lpstr>Probe absorption with smaller beam</vt:lpstr>
      <vt:lpstr>PowerPoint Presentation</vt:lpstr>
      <vt:lpstr>PowerPoint Presentation</vt:lpstr>
      <vt:lpstr>“Gentle” Absorption Scan with bottom noise chopped off</vt:lpstr>
      <vt:lpstr>Dark Field Microscopy</vt:lpstr>
      <vt:lpstr>PowerPoint Presentation</vt:lpstr>
      <vt:lpstr>Interesting 1 (5, -27)</vt:lpstr>
      <vt:lpstr>Interesting 2 (-8, -39)</vt:lpstr>
      <vt:lpstr>Interesting 3 (-60, -43)</vt:lpstr>
      <vt:lpstr>Distribution</vt:lpstr>
      <vt:lpstr>ITM03 scatter In chamber view, before install, after removal</vt:lpstr>
      <vt:lpstr>Absorption spot seen in figure data?  Or dust?</vt:lpstr>
      <vt:lpstr>Next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ITM03; LHO ITMx Post O2 inspection LIGO-T1800013-v1</dc:title>
  <cp:lastModifiedBy>GariLynn Billingsley</cp:lastModifiedBy>
  <cp:revision>19</cp:revision>
  <dcterms:modified xsi:type="dcterms:W3CDTF">2018-03-08T23:12:39Z</dcterms:modified>
</cp:coreProperties>
</file>