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embeddings/oleObject1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60" r:id="rId4"/>
    <p:sldId id="259" r:id="rId5"/>
    <p:sldId id="262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14E7"/>
    <a:srgbClr val="F5F31E"/>
    <a:srgbClr val="C2D11A"/>
    <a:srgbClr val="289937"/>
    <a:srgbClr val="BB280B"/>
    <a:srgbClr val="B9B9B9"/>
    <a:srgbClr val="576EFF"/>
    <a:srgbClr val="86B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4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EE3DB-3955-1647-BE0E-052214463987}" type="datetimeFigureOut">
              <a:rPr lang="en-US" smtClean="0"/>
              <a:t>3/15/18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36ECA-E6F4-F648-8CB7-DAE22B56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261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F12A42-9F99-1143-924E-E2381B8149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093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F4ADA81-FED1-5D42-A546-B29356773E04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 userDrawn="1"/>
        </p:nvGraphicFramePr>
        <p:xfrm>
          <a:off x="152400" y="152400"/>
          <a:ext cx="10763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1" name="Photo Editor Photo" r:id="rId3" imgW="1076475" imgH="752381" progId="MSPhotoEd.3">
                  <p:embed/>
                </p:oleObj>
              </mc:Choice>
              <mc:Fallback>
                <p:oleObj name="Photo Editor Photo" r:id="rId3" imgW="1076475" imgH="752381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"/>
                        <a:ext cx="107632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810000"/>
            <a:ext cx="6400800" cy="1752600"/>
          </a:xfrm>
        </p:spPr>
        <p:txBody>
          <a:bodyPr/>
          <a:lstStyle>
            <a:lvl1pPr marL="0" indent="0" algn="r">
              <a:buFont typeface="Wingdings" pitchFamily="-106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3/16/18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G1800335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761C3-D069-2547-9B5D-8288953233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68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G1800335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D1310-4C61-BB44-9003-222A68D646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10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G1800335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B0B9C-6FF4-6540-B2D9-9901DCD44A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367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G1800335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B1B8F3-7DE3-234E-84A8-9F0A190057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79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G1800335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5BB0BF-0FD1-8645-AA45-DAF9115D0C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G1800335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21AE1B-93C5-654B-8003-DDE04E747D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778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G1800335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7A1E81-C547-6346-93B9-F1C655C733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44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G1800335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AB3AED-FE02-DF41-8C00-2A368D4091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19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G1800335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D6E5A2-B401-B145-BC93-CC52C22479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11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G1800335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BAF44-71F6-864B-8033-1B896F7EF4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6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G1800335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EDFF2-A952-E142-BEDB-15385B4B23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83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G1800335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2B38E4-4733-694B-878A-83C48843CF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4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G1800335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3E6BDE-2D63-5946-8B44-428DE6BE3B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96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G1800335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0A2AB-FC0F-3442-B88B-867C54C2D6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0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charset="0"/>
                <a:ea typeface="MS Pゴシック" charset="0"/>
                <a:cs typeface="MS Pゴシック" charset="0"/>
              </a:defRPr>
            </a:lvl1pPr>
          </a:lstStyle>
          <a:p>
            <a:r>
              <a:rPr lang="en-US" dirty="0" smtClean="0"/>
              <a:t>3/16/18</a:t>
            </a:r>
            <a:endParaRPr lang="en-US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MS Pゴシック" charset="0"/>
                <a:cs typeface="MS Pゴシック" charset="0"/>
              </a:defRPr>
            </a:lvl1pPr>
          </a:lstStyle>
          <a:p>
            <a:r>
              <a:rPr lang="en-US" smtClean="0"/>
              <a:t>G1800335</a:t>
            </a:r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ea typeface="MS Pゴシック" charset="0"/>
                <a:cs typeface="MS Pゴシック" charset="0"/>
              </a:defRPr>
            </a:lvl1pPr>
          </a:lstStyle>
          <a:p>
            <a:fld id="{26A1B20C-AA3B-9D40-A694-4129D449E58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  <a:ea typeface="MS Pゴシック" pitchFamily="-92" charset="-128"/>
          <a:cs typeface="MS Pゴシック" pitchFamily="-9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  <a:ea typeface="MS Pゴシック" pitchFamily="-92" charset="-128"/>
          <a:cs typeface="MS Pゴシック" pitchFamily="-9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  <a:ea typeface="MS Pゴシック" pitchFamily="-92" charset="-128"/>
          <a:cs typeface="MS Pゴシック" pitchFamily="-9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  <a:ea typeface="MS Pゴシック" pitchFamily="-92" charset="-128"/>
          <a:cs typeface="MS Pゴシック" pitchFamily="-9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  <a:ea typeface="MS Pゴシック" pitchFamily="-92" charset="-128"/>
          <a:cs typeface="MS Pゴシック" pitchFamily="-9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  <a:ea typeface="MS Pゴシック" pitchFamily="-92" charset="-128"/>
          <a:cs typeface="MS Pゴシック" pitchFamily="-9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  <a:ea typeface="MS Pゴシック" pitchFamily="-92" charset="-128"/>
          <a:cs typeface="MS Pゴシック" pitchFamily="-9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  <a:ea typeface="MS Pゴシック" pitchFamily="-92" charset="-128"/>
          <a:cs typeface="MS Pゴシック" pitchFamily="-9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06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06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06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06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smtClean="0">
                <a:latin typeface="Times New Roman" charset="0"/>
                <a:ea typeface="MS Pゴシック" charset="0"/>
                <a:cs typeface="MS Pゴシック" charset="0"/>
              </a:rPr>
              <a:t>3/16/18</a:t>
            </a:r>
            <a:endParaRPr lang="en-US" sz="1400" dirty="0">
              <a:solidFill>
                <a:srgbClr val="FFFFFF"/>
              </a:solidFill>
              <a:latin typeface="Times New Roman" charset="0"/>
              <a:ea typeface="MS Pゴシック" charset="0"/>
              <a:cs typeface="MS Pゴシック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447800"/>
            <a:ext cx="8229600" cy="2362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Candidate Event Vetting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962400"/>
            <a:ext cx="7086600" cy="1676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LV-EM MIT Town Hall</a:t>
            </a:r>
            <a:endParaRPr lang="en-US" dirty="0" smtClean="0"/>
          </a:p>
          <a:p>
            <a:pPr algn="ctr" eaLnBrk="1" hangingPunct="1">
              <a:defRPr/>
            </a:pPr>
            <a:r>
              <a:rPr lang="en-US" dirty="0" smtClean="0"/>
              <a:t>March </a:t>
            </a:r>
            <a:r>
              <a:rPr lang="en-US" dirty="0" smtClean="0"/>
              <a:t>16</a:t>
            </a:r>
            <a:r>
              <a:rPr lang="en-US" dirty="0" smtClean="0"/>
              <a:t>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G1800335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Vetting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GCN Notice will alert LIGO-Virgo personnel who sign up for alerts.</a:t>
            </a:r>
          </a:p>
          <a:p>
            <a:r>
              <a:rPr lang="en-US" dirty="0" smtClean="0"/>
              <a:t>A Rapid Response Team composed of experts in various aspects of the alert chain convenes online within minutes of the alert.</a:t>
            </a:r>
          </a:p>
          <a:p>
            <a:r>
              <a:rPr lang="en-US" dirty="0" smtClean="0"/>
              <a:t>The charge of the RRT is to either retract the GCN Notice or issue a GCN circular.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G1800335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7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RRT will comprise of:</a:t>
            </a:r>
          </a:p>
          <a:p>
            <a:pPr lvl="1"/>
            <a:r>
              <a:rPr lang="en-US" dirty="0" smtClean="0"/>
              <a:t>Team Leads: Site Advocate(s) from LIGO and a Site Advocate from Virgo. </a:t>
            </a:r>
            <a:r>
              <a:rPr lang="en-US" dirty="0" smtClean="0"/>
              <a:t>The Site Advocates will be the local run managers </a:t>
            </a:r>
            <a:r>
              <a:rPr lang="en-US" dirty="0" smtClean="0"/>
              <a:t>or their designees.</a:t>
            </a:r>
            <a:endParaRPr lang="en-US" dirty="0" smtClean="0"/>
          </a:p>
          <a:p>
            <a:pPr lvl="1"/>
            <a:r>
              <a:rPr lang="en-US" dirty="0" smtClean="0"/>
              <a:t>Operators from the LIGO and Virgo sites.</a:t>
            </a:r>
          </a:p>
          <a:p>
            <a:pPr lvl="1"/>
            <a:r>
              <a:rPr lang="en-US" dirty="0" smtClean="0"/>
              <a:t>An online EM Advocate.</a:t>
            </a:r>
          </a:p>
          <a:p>
            <a:pPr lvl="1"/>
            <a:r>
              <a:rPr lang="en-US" dirty="0" smtClean="0"/>
              <a:t>At least one pipeline expert for the triggering analysis.</a:t>
            </a:r>
          </a:p>
          <a:p>
            <a:pPr lvl="1"/>
            <a:r>
              <a:rPr lang="en-US" dirty="0" smtClean="0"/>
              <a:t>DetChar </a:t>
            </a:r>
            <a:r>
              <a:rPr lang="en-US" dirty="0" smtClean="0"/>
              <a:t>experts from LIGO and </a:t>
            </a:r>
            <a:r>
              <a:rPr lang="en-US" dirty="0" smtClean="0"/>
              <a:t>Virgo</a:t>
            </a:r>
          </a:p>
          <a:p>
            <a:pPr lvl="1"/>
            <a:r>
              <a:rPr lang="en-US" dirty="0"/>
              <a:t>A GraceDB </a:t>
            </a:r>
            <a:r>
              <a:rPr lang="en-US" dirty="0" smtClean="0"/>
              <a:t>expert 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G1800335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88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 Response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Events that do not pass the FAR threshold but are seen to be high quality may be </a:t>
            </a:r>
            <a:r>
              <a:rPr lang="en-US" dirty="0" smtClean="0"/>
              <a:t>promoted to OPA by </a:t>
            </a:r>
            <a:r>
              <a:rPr lang="en-US" dirty="0" smtClean="0"/>
              <a:t>this </a:t>
            </a:r>
            <a:r>
              <a:rPr lang="en-US" dirty="0" smtClean="0"/>
              <a:t>RRT.</a:t>
            </a:r>
            <a:endParaRPr lang="en-US" dirty="0" smtClean="0"/>
          </a:p>
          <a:p>
            <a:r>
              <a:rPr lang="en-US" dirty="0" smtClean="0"/>
              <a:t>A regular meeting </a:t>
            </a:r>
            <a:r>
              <a:rPr lang="en-US" dirty="0" smtClean="0"/>
              <a:t>will review such events and any other lower quality events.</a:t>
            </a:r>
          </a:p>
          <a:p>
            <a:r>
              <a:rPr lang="en-US" dirty="0" smtClean="0"/>
              <a:t>We may move the discussion of </a:t>
            </a:r>
            <a:r>
              <a:rPr lang="en-US" dirty="0" smtClean="0"/>
              <a:t>BBH events </a:t>
            </a:r>
            <a:r>
              <a:rPr lang="en-US" dirty="0" smtClean="0"/>
              <a:t>to this discussion:</a:t>
            </a:r>
          </a:p>
          <a:p>
            <a:pPr lvl="1"/>
            <a:r>
              <a:rPr lang="en-US" dirty="0" smtClean="0"/>
              <a:t>Will have some dependence on event rate.</a:t>
            </a:r>
            <a:endParaRPr lang="en-US" dirty="0" smtClean="0"/>
          </a:p>
          <a:p>
            <a:pPr lvl="1"/>
            <a:r>
              <a:rPr lang="en-US" dirty="0" smtClean="0"/>
              <a:t>Slower </a:t>
            </a:r>
            <a:r>
              <a:rPr lang="en-US" dirty="0" smtClean="0"/>
              <a:t>retraction of delayed circular for such events.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G1800335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86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reject an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b="1" dirty="0" smtClean="0"/>
              <a:t>An issue with one of the instruments.</a:t>
            </a:r>
          </a:p>
          <a:p>
            <a:r>
              <a:rPr lang="en-US" dirty="0" smtClean="0"/>
              <a:t>We typically stay in observation mode if:</a:t>
            </a:r>
          </a:p>
          <a:p>
            <a:pPr lvl="1"/>
            <a:r>
              <a:rPr lang="en-US" dirty="0" smtClean="0"/>
              <a:t>There is no prompt fix available and there is a chance that some searches can use the data.</a:t>
            </a:r>
          </a:p>
          <a:p>
            <a:pPr lvl="1"/>
            <a:r>
              <a:rPr lang="en-US" dirty="0" smtClean="0"/>
              <a:t>There is a local disturbance that is not strong enough to transition the instrument from the low noise state.  </a:t>
            </a:r>
          </a:p>
          <a:p>
            <a:r>
              <a:rPr lang="en-US" b="1" dirty="0" smtClean="0"/>
              <a:t>An issue with analysis software.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G1800335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39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reject an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b="1" dirty="0" smtClean="0"/>
              <a:t>An issue with analysis software.</a:t>
            </a:r>
            <a:r>
              <a:rPr lang="en-US" b="1" dirty="0"/>
              <a:t> An issue with the data quality:</a:t>
            </a:r>
          </a:p>
          <a:p>
            <a:pPr lvl="1"/>
            <a:r>
              <a:rPr lang="en-US" dirty="0"/>
              <a:t>Evaluated by experts on detector noise artifacts from the Detector Characterization </a:t>
            </a:r>
            <a:r>
              <a:rPr lang="en-US" dirty="0" smtClean="0"/>
              <a:t>groups.</a:t>
            </a:r>
          </a:p>
          <a:p>
            <a:pPr lvl="1"/>
            <a:r>
              <a:rPr lang="en-US" dirty="0" smtClean="0"/>
              <a:t>In O3 we will automate the Detector Characterization checklist. </a:t>
            </a:r>
          </a:p>
          <a:p>
            <a:pPr lvl="1"/>
            <a:r>
              <a:rPr lang="en-US" dirty="0" smtClean="0"/>
              <a:t>Process of analyzing the data for artifacts can take O(hours).</a:t>
            </a:r>
          </a:p>
          <a:p>
            <a:pPr lvl="1"/>
            <a:r>
              <a:rPr lang="en-US" dirty="0" smtClean="0"/>
              <a:t>Caveat: Some instrumental artifacts may not have a good veto. In this case we err on the side of accepting the event.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G1800335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822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“blip” glitch</a:t>
            </a:r>
            <a:endParaRPr lang="en-US" dirty="0"/>
          </a:p>
        </p:txBody>
      </p:sp>
      <p:pic>
        <p:nvPicPr>
          <p:cNvPr id="6" name="Content Placeholder 5" descr="BlipGlitch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833" r="-20833"/>
          <a:stretch>
            <a:fillRect/>
          </a:stretch>
        </p:blipFill>
        <p:spPr>
          <a:xfrm>
            <a:off x="2438400" y="1828800"/>
            <a:ext cx="7772400" cy="4114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G1800335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2133600"/>
            <a:ext cx="335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dirty="0" smtClean="0"/>
              <a:t>Can mimic high-mass BBH merger.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 smtClean="0"/>
              <a:t>No good veto for this during O2 (but work continues).</a:t>
            </a:r>
          </a:p>
          <a:p>
            <a:pPr marL="342900" indent="-34290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887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Vetting of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dirty="0" smtClean="0"/>
              <a:t>A regular discussion involving a wider array of experts and opinions will convene on a daily basis as needed.</a:t>
            </a:r>
          </a:p>
          <a:p>
            <a:r>
              <a:rPr lang="en-US" dirty="0" smtClean="0"/>
              <a:t>May end up retracting old or releasing new alerts based on this meeting.</a:t>
            </a:r>
          </a:p>
          <a:p>
            <a:r>
              <a:rPr lang="en-US" dirty="0" smtClean="0"/>
              <a:t>Cadence will be daily if the event rate warrants, otherwise a few times weekly:</a:t>
            </a:r>
          </a:p>
          <a:p>
            <a:pPr lvl="1"/>
            <a:r>
              <a:rPr lang="en-US" dirty="0" smtClean="0"/>
              <a:t>We will react to all alerts promptly with a smaller team.</a:t>
            </a:r>
          </a:p>
          <a:p>
            <a:pPr lvl="1"/>
            <a:r>
              <a:rPr lang="en-US" dirty="0" smtClean="0"/>
              <a:t>Retractions and circulars will still occur, but based on less input.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G1800335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15774"/>
      </p:ext>
    </p:extLst>
  </p:cSld>
  <p:clrMapOvr>
    <a:masterClrMapping/>
  </p:clrMapOvr>
</p:sld>
</file>

<file path=ppt/theme/theme1.xml><?xml version="1.0" encoding="utf-8"?>
<a:theme xmlns:a="http://schemas.openxmlformats.org/drawingml/2006/main" name="ASA">
  <a:themeElements>
    <a:clrScheme name="Blue Horizon 1">
      <a:dk1>
        <a:srgbClr val="000000"/>
      </a:dk1>
      <a:lt1>
        <a:srgbClr val="E8EAE9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2F3F2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Blue Horizon">
      <a:majorFont>
        <a:latin typeface="Times New Roman"/>
        <a:ea typeface="MS Pゴシック"/>
        <a:cs typeface="MS Pゴシック"/>
      </a:majorFont>
      <a:minorFont>
        <a:latin typeface="Times New Roman"/>
        <a:ea typeface="MS Pゴシック"/>
        <a:cs typeface="MS P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Blue Horizon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Horizon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ASA.ppt</Template>
  <TotalTime>8681</TotalTime>
  <Words>506</Words>
  <Application>Microsoft Macintosh PowerPoint</Application>
  <PresentationFormat>On-screen Show (4:3)</PresentationFormat>
  <Paragraphs>60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ASA</vt:lpstr>
      <vt:lpstr>Photo Editor Photo</vt:lpstr>
      <vt:lpstr>Candidate Event Vetting</vt:lpstr>
      <vt:lpstr>Event Vetting</vt:lpstr>
      <vt:lpstr>RRT</vt:lpstr>
      <vt:lpstr>Rapid Response Teams</vt:lpstr>
      <vt:lpstr>Reasons to reject an event</vt:lpstr>
      <vt:lpstr>Reasons to reject an event</vt:lpstr>
      <vt:lpstr>Example: “blip” glitch</vt:lpstr>
      <vt:lpstr>Vetting of Events</vt:lpstr>
    </vt:vector>
  </TitlesOfParts>
  <Company>John O'Reilly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Gravitational radiation from known radio pulsars using LIGO data</dc:title>
  <dc:creator>John O'Reilly</dc:creator>
  <cp:lastModifiedBy>Brian O'Reilly</cp:lastModifiedBy>
  <cp:revision>138</cp:revision>
  <cp:lastPrinted>2018-03-08T02:41:26Z</cp:lastPrinted>
  <dcterms:created xsi:type="dcterms:W3CDTF">2005-04-08T15:45:52Z</dcterms:created>
  <dcterms:modified xsi:type="dcterms:W3CDTF">2018-03-16T11:16:18Z</dcterms:modified>
</cp:coreProperties>
</file>