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4" r:id="rId2"/>
    <p:sldMasterId id="2147483732" r:id="rId3"/>
    <p:sldMasterId id="2147483768" r:id="rId4"/>
  </p:sldMasterIdLst>
  <p:notesMasterIdLst>
    <p:notesMasterId r:id="rId79"/>
  </p:notesMasterIdLst>
  <p:sldIdLst>
    <p:sldId id="257" r:id="rId5"/>
    <p:sldId id="259" r:id="rId6"/>
    <p:sldId id="264" r:id="rId7"/>
    <p:sldId id="386" r:id="rId8"/>
    <p:sldId id="350" r:id="rId9"/>
    <p:sldId id="355" r:id="rId10"/>
    <p:sldId id="388" r:id="rId11"/>
    <p:sldId id="389" r:id="rId12"/>
    <p:sldId id="390" r:id="rId13"/>
    <p:sldId id="356" r:id="rId14"/>
    <p:sldId id="357" r:id="rId15"/>
    <p:sldId id="359" r:id="rId16"/>
    <p:sldId id="400" r:id="rId17"/>
    <p:sldId id="361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63" r:id="rId26"/>
    <p:sldId id="371" r:id="rId27"/>
    <p:sldId id="352" r:id="rId28"/>
    <p:sldId id="366" r:id="rId29"/>
    <p:sldId id="375" r:id="rId30"/>
    <p:sldId id="374" r:id="rId31"/>
    <p:sldId id="391" r:id="rId32"/>
    <p:sldId id="376" r:id="rId33"/>
    <p:sldId id="364" r:id="rId34"/>
    <p:sldId id="269" r:id="rId35"/>
    <p:sldId id="392" r:id="rId36"/>
    <p:sldId id="270" r:id="rId37"/>
    <p:sldId id="267" r:id="rId38"/>
    <p:sldId id="367" r:id="rId39"/>
    <p:sldId id="369" r:id="rId40"/>
    <p:sldId id="393" r:id="rId41"/>
    <p:sldId id="370" r:id="rId42"/>
    <p:sldId id="394" r:id="rId43"/>
    <p:sldId id="326" r:id="rId44"/>
    <p:sldId id="372" r:id="rId45"/>
    <p:sldId id="327" r:id="rId46"/>
    <p:sldId id="272" r:id="rId47"/>
    <p:sldId id="290" r:id="rId48"/>
    <p:sldId id="405" r:id="rId49"/>
    <p:sldId id="401" r:id="rId50"/>
    <p:sldId id="402" r:id="rId51"/>
    <p:sldId id="403" r:id="rId52"/>
    <p:sldId id="291" r:id="rId53"/>
    <p:sldId id="397" r:id="rId54"/>
    <p:sldId id="395" r:id="rId55"/>
    <p:sldId id="396" r:id="rId56"/>
    <p:sldId id="287" r:id="rId57"/>
    <p:sldId id="398" r:id="rId58"/>
    <p:sldId id="289" r:id="rId59"/>
    <p:sldId id="399" r:id="rId60"/>
    <p:sldId id="384" r:id="rId61"/>
    <p:sldId id="292" r:id="rId62"/>
    <p:sldId id="385" r:id="rId63"/>
    <p:sldId id="368" r:id="rId64"/>
    <p:sldId id="343" r:id="rId65"/>
    <p:sldId id="387" r:id="rId66"/>
    <p:sldId id="406" r:id="rId67"/>
    <p:sldId id="407" r:id="rId68"/>
    <p:sldId id="410" r:id="rId69"/>
    <p:sldId id="411" r:id="rId70"/>
    <p:sldId id="408" r:id="rId71"/>
    <p:sldId id="409" r:id="rId72"/>
    <p:sldId id="299" r:id="rId73"/>
    <p:sldId id="413" r:id="rId74"/>
    <p:sldId id="414" r:id="rId75"/>
    <p:sldId id="416" r:id="rId76"/>
    <p:sldId id="415" r:id="rId77"/>
    <p:sldId id="412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513DF"/>
    <a:srgbClr val="B47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84560" autoAdjust="0"/>
  </p:normalViewPr>
  <p:slideViewPr>
    <p:cSldViewPr snapToGrid="0">
      <p:cViewPr varScale="1">
        <p:scale>
          <a:sx n="63" d="100"/>
          <a:sy n="63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59F2B-9AF3-43BF-BFA2-C6562A9394BF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12062-5882-436D-B33B-D1E265888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7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8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solar mass star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6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9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26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27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6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13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84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26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5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0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87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44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1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79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1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24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00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6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73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9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31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46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24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36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58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52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6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2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84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1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08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9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477AE-0DE4-4FDE-A126-98E563483AF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52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646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66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687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239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use a very stiff equation of state, the 2H EOS to err on the side of having more counterparts than not.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03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NSBH region use Foucart’s fitting formula using the two masses of the compact objects</a:t>
            </a:r>
            <a:r>
              <a:rPr lang="en-US" baseline="0" dirty="0" smtClean="0"/>
              <a:t> and the primary object’s aligned spin component compute the probability there is any matter left outside the remnant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197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489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2062-5882-436D-B33B-D1E265888D84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15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120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599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77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372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2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32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3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7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Figure is from</a:t>
            </a:r>
            <a:r>
              <a:rPr lang="en-US" b="0" baseline="0" dirty="0" smtClean="0"/>
              <a:t> 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Yakunin et al. 2017, arXiv:1701.07325v1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3D and 2D models from Lentz et al. (2015), ApJ L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three generic phases are also seen in 3D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the 2D model overestimates the gravitational wave amplitude relative to 3D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is 10 kpc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solar mass star</a:t>
            </a:r>
          </a:p>
          <a:p>
            <a:r>
              <a:rPr lang="en-US" b="0" dirty="0" smtClean="0"/>
              <a:t>Standing accretion shock instability can driving neutrino heating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4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4772-20D3-48AA-8E05-94CECEBA4E2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7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6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8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770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15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43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9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47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38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68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1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42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0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44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00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2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6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630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80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7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9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4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7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0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1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53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67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8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29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21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6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90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2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53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3951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72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11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77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40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49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66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2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22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65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2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81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448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66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67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58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533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7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9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92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32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9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7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7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F0D3-B73C-43D8-B5BC-ADDB91CA4A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F2C12-72E1-400F-ACEE-A6EC7DFF8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3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94D6-0D28-4F64-956E-DB8410D9AB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12A02-44C8-414A-96FA-A9321210FA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hyperlink" Target="https://dcc.ligo.org/G180065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70.png"/><Relationship Id="rId9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70.png"/><Relationship Id="rId9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github.com/ggreco77/GWsky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2.jpg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w-astronomy.org/wiki/pub/OpenLVEM/TownHallMeetings2018/what-is-an-opa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w-astronomy.org/registry/pages/public/lv-em-user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50849" y="741173"/>
            <a:ext cx="10820400" cy="1224105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Multi-messenger astronomy with Advanced LIGO and Virgo</a:t>
            </a:r>
            <a:endParaRPr lang="en-US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50849" y="2498721"/>
            <a:ext cx="8830850" cy="173037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Min-A Cho</a:t>
            </a:r>
          </a:p>
          <a:p>
            <a:pPr algn="l"/>
            <a:r>
              <a:rPr 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University of Maryland Department of Physics</a:t>
            </a:r>
          </a:p>
          <a:p>
            <a:pPr algn="l"/>
            <a:r>
              <a:rPr 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LSC Open Data Workshop · March 26, 2018</a:t>
            </a:r>
          </a:p>
          <a:p>
            <a:pPr algn="l"/>
            <a:r>
              <a:rPr lang="en-US" sz="2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LIGO DCC: </a:t>
            </a:r>
            <a:r>
              <a:rPr lang="en-US" sz="20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hlinkClick r:id="rId4"/>
              </a:rPr>
              <a:t>G1800652</a:t>
            </a:r>
            <a:endParaRPr lang="en-US" sz="2000" dirty="0" smtClean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78" y="6281865"/>
            <a:ext cx="2162430" cy="395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20" y="6208687"/>
            <a:ext cx="1280087" cy="542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93" y="5109439"/>
            <a:ext cx="1045254" cy="1030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white"/>
                </a:solidFill>
              </a:rPr>
              <a:t>Image credit</a:t>
            </a:r>
            <a:r>
              <a:rPr lang="de-DE" sz="1100" dirty="0">
                <a:solidFill>
                  <a:prstClr val="white"/>
                </a:solidFill>
              </a:rPr>
              <a:t>: LIGO/Caltech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9592" y="2539966"/>
            <a:ext cx="55866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</a:rPr>
              <a:t>If the merger includes a neutron star, possible EM counterparts include</a:t>
            </a:r>
            <a:endParaRPr lang="en-US" sz="2200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Short gamma-ray burst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Kilonova emissions: multi-wavelength afterglow emissions in X-ray, UV ray, optical, near infrared, and radio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Radio blast wave emissions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6313" y="2537803"/>
            <a:ext cx="5912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</a:rPr>
              <a:t>Scientific motivation for joint observations</a:t>
            </a:r>
            <a:endParaRPr lang="en-US" sz="2200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Confirm short gamma-ray burst/BNS/NSBH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Learn about energetics of short gamma-ray bursts from the beaming angle of the burst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Independently measure the Hubble constant</a:t>
            </a:r>
          </a:p>
        </p:txBody>
      </p:sp>
    </p:spTree>
    <p:extLst>
      <p:ext uri="{BB962C8B-B14F-4D97-AF65-F5344CB8AC3E}">
        <p14:creationId xmlns:p14="http://schemas.microsoft.com/office/powerpoint/2010/main" val="20573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877"/>
            <a:ext cx="12192000" cy="133757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6036" y="493367"/>
            <a:ext cx="4521423" cy="14295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Core-Collapse Supernovae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840" y="6472800"/>
            <a:ext cx="11168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</a:t>
            </a:r>
            <a:r>
              <a:rPr lang="en-US" sz="1100" dirty="0" smtClean="0">
                <a:solidFill>
                  <a:prstClr val="white"/>
                </a:solidFill>
              </a:rPr>
              <a:t>NASA, ESA, R</a:t>
            </a:r>
            <a:r>
              <a:rPr lang="en-US" sz="1100" dirty="0">
                <a:solidFill>
                  <a:prstClr val="white"/>
                </a:solidFill>
              </a:rPr>
              <a:t>. Kirshner (Harvard-Smithsonian Center for Astrophysics and Gordon and Betty Moore Foundation), and M. Mutchler and R. Avila (STScI)</a:t>
            </a:r>
          </a:p>
        </p:txBody>
      </p:sp>
    </p:spTree>
    <p:extLst>
      <p:ext uri="{BB962C8B-B14F-4D97-AF65-F5344CB8AC3E}">
        <p14:creationId xmlns:p14="http://schemas.microsoft.com/office/powerpoint/2010/main" val="14532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877"/>
            <a:ext cx="12192000" cy="133757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6036" y="493367"/>
            <a:ext cx="4521423" cy="14295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Core-Collapse Supernovae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840" y="6472800"/>
            <a:ext cx="11168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</a:t>
            </a:r>
            <a:r>
              <a:rPr lang="en-US" sz="1100" dirty="0" smtClean="0">
                <a:solidFill>
                  <a:prstClr val="white"/>
                </a:solidFill>
              </a:rPr>
              <a:t>NASA, ESA, R</a:t>
            </a:r>
            <a:r>
              <a:rPr lang="en-US" sz="1100" dirty="0">
                <a:solidFill>
                  <a:prstClr val="white"/>
                </a:solidFill>
              </a:rPr>
              <a:t>. Kirshner (Harvard-Smithsonian Center for Astrophysics and Gordon and Betty Moore Foundation), and M. Mutchler and R. Avila (STScI)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61426" y="1877288"/>
            <a:ext cx="5997809" cy="879767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0910" y="1973761"/>
            <a:ext cx="5968326" cy="783294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prstClr val="black"/>
                </a:solidFill>
              </a:rPr>
              <a:t>The explosion occurred about 160,000 years ago</a:t>
            </a:r>
          </a:p>
          <a:p>
            <a:r>
              <a:rPr lang="en-US" sz="1800" b="1" dirty="0" smtClean="0">
                <a:solidFill>
                  <a:prstClr val="black"/>
                </a:solidFill>
              </a:rPr>
              <a:t>Light is just reaching the earth now (in 1987)</a:t>
            </a:r>
          </a:p>
        </p:txBody>
      </p:sp>
    </p:spTree>
    <p:extLst>
      <p:ext uri="{BB962C8B-B14F-4D97-AF65-F5344CB8AC3E}">
        <p14:creationId xmlns:p14="http://schemas.microsoft.com/office/powerpoint/2010/main" val="42229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877"/>
            <a:ext cx="12192000" cy="133757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840" y="6472800"/>
            <a:ext cx="11168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</a:t>
            </a:r>
            <a:r>
              <a:rPr lang="en-US" sz="1100" dirty="0" smtClean="0">
                <a:solidFill>
                  <a:prstClr val="white"/>
                </a:solidFill>
              </a:rPr>
              <a:t>NASA, ESA, R</a:t>
            </a:r>
            <a:r>
              <a:rPr lang="en-US" sz="1100" dirty="0">
                <a:solidFill>
                  <a:prstClr val="white"/>
                </a:solidFill>
              </a:rPr>
              <a:t>. Kirshner (Harvard-Smithsonian Center for Astrophysics and Gordon and Betty Moore Foundation), and M. Mutchler and R. Avila (STScI)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1145" y="4278256"/>
            <a:ext cx="591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Scientific motivation for joint observations</a:t>
            </a:r>
            <a:endParaRPr lang="en-US" sz="2200" dirty="0" smtClean="0">
              <a:solidFill>
                <a:prstClr val="white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Unknown explosion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Confirm observed mass gap in supernova remnants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96036" y="493367"/>
            <a:ext cx="4521423" cy="1429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chemeClr val="bg1"/>
                </a:solidFill>
              </a:rPr>
              <a:t>Core-Collapse Supernovae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042222" y="3665933"/>
            <a:ext cx="9983833" cy="474223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042222" y="3757373"/>
                <a:ext cx="10401119" cy="47422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 b="1" i="1" dirty="0" smtClean="0">
                    <a:solidFill>
                      <a:prstClr val="black"/>
                    </a:solidFill>
                  </a:rPr>
                  <a:t>The key to the resultant gravitational waves is the initial rotation rate </a:t>
                </a:r>
                <a:r>
                  <a:rPr lang="en-US" sz="1800" b="1" dirty="0" smtClean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b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sz="1800" b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800" b="1" dirty="0" smtClean="0">
                    <a:solidFill>
                      <a:prstClr val="black"/>
                    </a:solidFill>
                  </a:rPr>
                  <a:t>)</a:t>
                </a:r>
                <a:r>
                  <a:rPr lang="en-US" sz="1800" b="1" i="1" dirty="0" smtClean="0">
                    <a:solidFill>
                      <a:prstClr val="black"/>
                    </a:solidFill>
                  </a:rPr>
                  <a:t> of the iron core!</a:t>
                </a:r>
                <a:endParaRPr lang="en-US" sz="2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22" y="3757373"/>
                <a:ext cx="10401119" cy="474223"/>
              </a:xfrm>
              <a:prstGeom prst="rect">
                <a:avLst/>
              </a:prstGeom>
              <a:blipFill rotWithShape="0">
                <a:blip r:embed="rId3"/>
                <a:stretch>
                  <a:fillRect l="-528" t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275157" y="355852"/>
            <a:ext cx="11168184" cy="8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GW’s from core-collapse supernovae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500" dirty="0" smtClean="0"/>
                            <a:t>Non-rotating or slowly rotating stars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&lt;~0.1</m:t>
                              </m:r>
                            </m:oMath>
                          </a14:m>
                          <a:r>
                            <a:rPr lang="en-US" sz="1500" dirty="0" smtClean="0"/>
                            <a:t> rad/s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~99% of the progenitors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dirty="0" smtClean="0"/>
                            <a:t>-- these are the main players!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Rapidly rotating star with strong magnetic fields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&gt;~ 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500" dirty="0" smtClean="0"/>
                            <a:t> rad/s,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500" dirty="0" smtClean="0"/>
                            <a:t> 10</a:t>
                          </a:r>
                          <a:r>
                            <a:rPr lang="en-US" sz="1500" baseline="30000" dirty="0" smtClean="0"/>
                            <a:t>11</a:t>
                          </a:r>
                          <a:r>
                            <a:rPr lang="en-US" sz="1500" dirty="0" smtClean="0"/>
                            <a:t> G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~1% (hypothetical link to magnetars</a:t>
                          </a:r>
                          <a:r>
                            <a:rPr lang="en-US" sz="1500" baseline="0" dirty="0" smtClean="0"/>
                            <a:t> and collapsars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5364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672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6800517"/>
                  </p:ext>
                </p:extLst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3103" t="-41379" r="-110445" b="-275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6947" t="-41379" r="-700" b="-27536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77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1920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5157" y="355852"/>
            <a:ext cx="11168184" cy="8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GW’s from core-collapse supernovae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839" y="6407922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See reviews in</a:t>
            </a:r>
            <a:r>
              <a:rPr lang="de-DE" sz="1100" dirty="0" smtClean="0">
                <a:solidFill>
                  <a:prstClr val="black"/>
                </a:solidFill>
              </a:rPr>
              <a:t>: Janka (2017), Mezzacappa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(2015), Burrows (2013), Kotake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2470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500" dirty="0" smtClean="0"/>
                            <a:t>Non-rotating or slowly rotating stars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&lt;~0.1</m:t>
                              </m:r>
                            </m:oMath>
                          </a14:m>
                          <a:r>
                            <a:rPr lang="en-US" sz="1500" dirty="0" smtClean="0"/>
                            <a:t> rad/s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~99% of the progenitors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dirty="0" smtClean="0"/>
                            <a:t>-- these are the main players!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Rapidly rotating star with strong magnetic fields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&gt;~ 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500" dirty="0" smtClean="0"/>
                            <a:t> rad/s,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500" dirty="0" smtClean="0"/>
                            <a:t> 10</a:t>
                          </a:r>
                          <a:r>
                            <a:rPr lang="en-US" sz="1500" baseline="30000" dirty="0" smtClean="0"/>
                            <a:t>11</a:t>
                          </a:r>
                          <a:r>
                            <a:rPr lang="en-US" sz="1500" dirty="0" smtClean="0"/>
                            <a:t> G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~1% (hypothetical link to magnetars</a:t>
                          </a:r>
                          <a:r>
                            <a:rPr lang="en-US" sz="1500" baseline="0" dirty="0" smtClean="0"/>
                            <a:t> and collapsars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5364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672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>
                              <a:solidFill>
                                <a:srgbClr val="00B050"/>
                              </a:solidFill>
                            </a:rPr>
                            <a:t>prompt convection</a:t>
                          </a:r>
                          <a:r>
                            <a:rPr lang="en-US" sz="1500" dirty="0" smtClean="0"/>
                            <a:t>, </a:t>
                          </a:r>
                          <a:r>
                            <a:rPr lang="en-US" sz="1500" dirty="0" smtClean="0">
                              <a:solidFill>
                                <a:srgbClr val="FF0000"/>
                              </a:solidFill>
                            </a:rPr>
                            <a:t>neutrino-driven convection &amp; SASI</a:t>
                          </a:r>
                          <a:r>
                            <a:rPr lang="en-US" sz="1500" dirty="0" smtClean="0"/>
                            <a:t>, and </a:t>
                          </a:r>
                          <a:r>
                            <a:rPr lang="en-US" sz="1500" dirty="0" smtClean="0">
                              <a:solidFill>
                                <a:srgbClr val="7030A0"/>
                              </a:solidFill>
                            </a:rPr>
                            <a:t>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1552252"/>
                  </p:ext>
                </p:extLst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3103" t="-41379" r="-110445" b="-275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6947" t="-41379" r="-700" b="-27536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77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>
                              <a:solidFill>
                                <a:srgbClr val="00B050"/>
                              </a:solidFill>
                            </a:rPr>
                            <a:t>prompt convection</a:t>
                          </a:r>
                          <a:r>
                            <a:rPr lang="en-US" sz="1500" dirty="0" smtClean="0"/>
                            <a:t>, </a:t>
                          </a:r>
                          <a:r>
                            <a:rPr lang="en-US" sz="1500" dirty="0" smtClean="0">
                              <a:solidFill>
                                <a:srgbClr val="FF0000"/>
                              </a:solidFill>
                            </a:rPr>
                            <a:t>neutrino-driven convection &amp; SASI</a:t>
                          </a:r>
                          <a:r>
                            <a:rPr lang="en-US" sz="1500" dirty="0" smtClean="0"/>
                            <a:t>, and </a:t>
                          </a:r>
                          <a:r>
                            <a:rPr lang="en-US" sz="1500" dirty="0" smtClean="0">
                              <a:solidFill>
                                <a:srgbClr val="7030A0"/>
                              </a:solidFill>
                            </a:rPr>
                            <a:t>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1920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5839" y="6407922"/>
            <a:ext cx="114868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See reviews in</a:t>
            </a:r>
            <a:r>
              <a:rPr lang="de-DE" sz="1100" dirty="0" smtClean="0">
                <a:solidFill>
                  <a:prstClr val="black"/>
                </a:solidFill>
              </a:rPr>
              <a:t>: Janka (2017), Mezzacappa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(2015), Burrows (2013), Kotake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(2012),</a:t>
            </a:r>
          </a:p>
          <a:p>
            <a:r>
              <a:rPr lang="de-DE" sz="1100" dirty="0" smtClean="0">
                <a:solidFill>
                  <a:prstClr val="black"/>
                </a:solidFill>
              </a:rPr>
              <a:t>Yakunin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(2017), arXiv: 1701.07325v1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5157" y="355852"/>
            <a:ext cx="11168184" cy="8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GW’s from core-collapse supernovae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41486" y="3541486"/>
            <a:ext cx="4005943" cy="783771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9168" y="305036"/>
            <a:ext cx="4419600" cy="6472899"/>
            <a:chOff x="7629168" y="305036"/>
            <a:chExt cx="4419600" cy="64728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218" y="305036"/>
              <a:ext cx="4381500" cy="64674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7629168" y="305036"/>
              <a:ext cx="4400550" cy="6472899"/>
            </a:xfrm>
            <a:prstGeom prst="rect">
              <a:avLst/>
            </a:prstGeom>
            <a:noFill/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8650514" y="537029"/>
              <a:ext cx="1088572" cy="92891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650514" y="3466201"/>
              <a:ext cx="1088572" cy="92891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9470570" y="1331838"/>
              <a:ext cx="1972771" cy="136627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470570" y="4178602"/>
              <a:ext cx="1972771" cy="136627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1263256" y="1184838"/>
              <a:ext cx="766462" cy="119125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282306" y="3861169"/>
              <a:ext cx="766462" cy="119125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500" dirty="0" smtClean="0"/>
                            <a:t>Non-rotating or slowly rotating stars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&lt;~0.1</m:t>
                              </m:r>
                            </m:oMath>
                          </a14:m>
                          <a:r>
                            <a:rPr lang="en-US" sz="1500" dirty="0" smtClean="0"/>
                            <a:t> rad/s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~99% of the progenitors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dirty="0" smtClean="0"/>
                            <a:t>-- these are the main players!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Rapidly rotating star with strong magnetic fields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&gt;~ 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500" dirty="0" smtClean="0"/>
                            <a:t> rad/s,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500" dirty="0" smtClean="0"/>
                            <a:t> 10</a:t>
                          </a:r>
                          <a:r>
                            <a:rPr lang="en-US" sz="1500" baseline="30000" dirty="0" smtClean="0"/>
                            <a:t>11</a:t>
                          </a:r>
                          <a:r>
                            <a:rPr lang="en-US" sz="1500" dirty="0" smtClean="0"/>
                            <a:t> G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~1% (hypothetical link to magnetars</a:t>
                          </a:r>
                          <a:r>
                            <a:rPr lang="en-US" sz="1500" baseline="0" dirty="0" smtClean="0"/>
                            <a:t> and collapsars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5364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672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6800517"/>
                  </p:ext>
                </p:extLst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3103" t="-41379" r="-110445" b="-275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6947" t="-41379" r="-700" b="-27536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77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1920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5157" y="355852"/>
            <a:ext cx="11168184" cy="8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GW’s from core-collapse supernovae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839" y="6407922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See reviews in</a:t>
            </a:r>
            <a:r>
              <a:rPr lang="de-DE" sz="1100" dirty="0" smtClean="0">
                <a:solidFill>
                  <a:prstClr val="black"/>
                </a:solidFill>
              </a:rPr>
              <a:t>: Janka (2017), Mezzacappa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(2015), Burrows (2013), Kotake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(2012)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500257" y="1644174"/>
            <a:ext cx="4386943" cy="1229655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30287" y="2983881"/>
            <a:ext cx="9356913" cy="813419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30287" y="3075322"/>
            <a:ext cx="9332687" cy="613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There are 11 long GRB—core-collapse supernovae associations</a:t>
            </a:r>
            <a:br>
              <a:rPr lang="en-US" sz="1800" b="1" dirty="0" smtClean="0">
                <a:solidFill>
                  <a:prstClr val="black"/>
                </a:solidFill>
              </a:rPr>
            </a:br>
            <a:r>
              <a:rPr lang="en-US" sz="1800" b="1" dirty="0" smtClean="0">
                <a:solidFill>
                  <a:prstClr val="black"/>
                </a:solidFill>
              </a:rPr>
              <a:t>The neutrino mechanism is inefficient; it can’t deliver hyper-energetic supernovae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500" dirty="0" smtClean="0"/>
                            <a:t>Non-rotating or slowly rotating stars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&lt;~0.1</m:t>
                              </m:r>
                            </m:oMath>
                          </a14:m>
                          <a:r>
                            <a:rPr lang="en-US" sz="1500" dirty="0" smtClean="0"/>
                            <a:t> rad/s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~99% of the progenitors</a:t>
                          </a:r>
                          <a:r>
                            <a:rPr lang="en-US" sz="1500" baseline="0" dirty="0" smtClean="0"/>
                            <a:t> </a:t>
                          </a:r>
                          <a:r>
                            <a:rPr lang="en-US" sz="1500" dirty="0" smtClean="0"/>
                            <a:t>-- these are the main players!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Rapidly rotating star with strong magnetic fields</a:t>
                          </a:r>
                          <a:endParaRPr lang="en-US" sz="15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&gt;~ 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500" dirty="0" smtClean="0"/>
                            <a:t> rad/s,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500" dirty="0" smtClean="0"/>
                            <a:t> 10</a:t>
                          </a:r>
                          <a:r>
                            <a:rPr lang="en-US" sz="1500" baseline="30000" dirty="0" smtClean="0"/>
                            <a:t>11</a:t>
                          </a:r>
                          <a:r>
                            <a:rPr lang="en-US" sz="1500" dirty="0" smtClean="0"/>
                            <a:t> G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~1% (hypothetical link to magnetars</a:t>
                          </a:r>
                          <a:r>
                            <a:rPr lang="en-US" sz="1500" baseline="0" dirty="0" smtClean="0"/>
                            <a:t> and collapsars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53643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6721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92361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6800517"/>
                  </p:ext>
                </p:extLst>
              </p:nvPr>
            </p:nvGraphicFramePr>
            <p:xfrm>
              <a:off x="275157" y="1171014"/>
              <a:ext cx="11612043" cy="505428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3292456"/>
                    <a:gridCol w="3965301"/>
                    <a:gridCol w="4354286"/>
                  </a:tblGrid>
                  <a:tr h="48228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Neutrino mechanism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MHD mechanism</a:t>
                          </a:r>
                        </a:p>
                      </a:txBody>
                      <a:tcPr/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Progenitor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83103" t="-41379" r="-110445" b="-2753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6947" t="-41379" r="-700" b="-27536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Main origin of gravitational wave emission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Turbulent convection and SASI</a:t>
                          </a:r>
                          <a:r>
                            <a:rPr lang="en-US" sz="1500" baseline="0" dirty="0" smtClean="0"/>
                            <a:t> (Standing Accretion Shock Instability)</a:t>
                          </a:r>
                          <a:endParaRPr lang="en-US" sz="15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</a:t>
                          </a:r>
                          <a:r>
                            <a:rPr lang="en-US" sz="1500" baseline="0" dirty="0" smtClean="0"/>
                            <a:t> and non-axisymmetric instabilities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  <a:tr h="777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Gravitational wave signatures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1" dirty="0" smtClean="0"/>
                            <a:t>Three generic phases</a:t>
                          </a:r>
                          <a:r>
                            <a:rPr lang="en-US" sz="1500" dirty="0" smtClean="0"/>
                            <a:t>:</a:t>
                          </a:r>
                        </a:p>
                        <a:p>
                          <a:r>
                            <a:rPr lang="en-US" sz="1500" dirty="0" smtClean="0"/>
                            <a:t>prompt convection, neutrino-driven convection &amp; SASI, and explosion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 smtClean="0"/>
                            <a:t>Rotating bounce (&lt; 20 ms post-bounce) and non-axisymmetric instabilities (&lt;</a:t>
                          </a:r>
                          <a:r>
                            <a:rPr lang="en-US" sz="1500" baseline="0" dirty="0" smtClean="0"/>
                            <a:t> ? ms</a:t>
                          </a:r>
                          <a:r>
                            <a:rPr lang="en-US" sz="15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1920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Detection prospects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dirty="0" smtClean="0"/>
                            <a:t>Requires 3</a:t>
                          </a:r>
                          <a:r>
                            <a:rPr lang="en-US" sz="1500" baseline="30000" dirty="0" smtClean="0"/>
                            <a:t>rd</a:t>
                          </a:r>
                          <a:r>
                            <a:rPr lang="en-US" sz="1500" dirty="0" smtClean="0"/>
                            <a:t> generation detectors to see every galactic</a:t>
                          </a:r>
                          <a:r>
                            <a:rPr lang="en-US" sz="1500" baseline="0" dirty="0" smtClean="0"/>
                            <a:t> event with high SNR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Close by events (2~3 kpc) are detectable with Advanced LIGO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aseline="0" dirty="0" smtClean="0"/>
                            <a:t>If detected, critical information about the supernova engine (convection vs. SASI dominant) can be obtained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Bounce GW signal</a:t>
                          </a:r>
                          <a:r>
                            <a:rPr lang="en-US" sz="1500" dirty="0" smtClean="0"/>
                            <a:t>: requires design sensitivity of Advanced</a:t>
                          </a:r>
                          <a:r>
                            <a:rPr lang="en-US" sz="1500" baseline="0" dirty="0" smtClean="0"/>
                            <a:t> LIGO</a:t>
                          </a:r>
                          <a:endParaRPr lang="en-US" sz="1500" dirty="0" smtClean="0"/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dirty="0" smtClean="0"/>
                            <a:t>GW’s from non-axisymmetric instabilities</a:t>
                          </a:r>
                          <a:r>
                            <a:rPr lang="en-US" sz="1500" dirty="0" smtClean="0"/>
                            <a:t>: “quasi-periodicity” of the</a:t>
                          </a:r>
                          <a:r>
                            <a:rPr lang="en-US" sz="1500" baseline="0" dirty="0" smtClean="0"/>
                            <a:t> signal enhances chances of detection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500" b="1" baseline="0" dirty="0" smtClean="0"/>
                            <a:t>Detection of circular polarization</a:t>
                          </a:r>
                          <a:r>
                            <a:rPr lang="en-US" sz="1500" baseline="0" dirty="0" smtClean="0"/>
                            <a:t>: important probe of core rotation</a:t>
                          </a:r>
                          <a:endParaRPr lang="en-US" sz="1500" dirty="0" smtClean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5157" y="355852"/>
            <a:ext cx="11168184" cy="8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GW’s from core-collapse supernovae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500257" y="3541486"/>
            <a:ext cx="4386943" cy="783771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45" y="1198344"/>
            <a:ext cx="6596062" cy="50269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44445" y="1171014"/>
            <a:ext cx="6596062" cy="5054285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839" y="6407922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See reviews in</a:t>
            </a:r>
            <a:r>
              <a:rPr lang="de-DE" sz="1100" dirty="0" smtClean="0">
                <a:solidFill>
                  <a:prstClr val="black"/>
                </a:solidFill>
              </a:rPr>
              <a:t>: Janka (2017), Mezzacappa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(2015), Burrows (2013), Kotake </a:t>
            </a:r>
            <a:r>
              <a:rPr lang="de-DE" sz="1100" i="1" dirty="0" smtClean="0">
                <a:solidFill>
                  <a:prstClr val="black"/>
                </a:solidFill>
              </a:rPr>
              <a:t>et al.</a:t>
            </a:r>
            <a:r>
              <a:rPr lang="de-DE" sz="1100" dirty="0" smtClean="0">
                <a:solidFill>
                  <a:prstClr val="black"/>
                </a:solidFill>
              </a:rPr>
              <a:t> (2012), Kuroda, Takiwaki, and Kotake PRD </a:t>
            </a:r>
            <a:r>
              <a:rPr lang="de-DE" sz="1100" b="1" dirty="0" smtClean="0">
                <a:solidFill>
                  <a:prstClr val="black"/>
                </a:solidFill>
              </a:rPr>
              <a:t>89</a:t>
            </a:r>
            <a:r>
              <a:rPr lang="de-DE" sz="1100" dirty="0" smtClean="0">
                <a:solidFill>
                  <a:prstClr val="black"/>
                </a:solidFill>
              </a:rPr>
              <a:t> 044011 (2014)</a:t>
            </a:r>
            <a:endParaRPr lang="en-US" sz="11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89949" y="4477041"/>
            <a:ext cx="506227" cy="4880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50187" y="4480033"/>
            <a:ext cx="3544" cy="5194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69113" y="3541486"/>
            <a:ext cx="253114" cy="5185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80081" y="3074229"/>
            <a:ext cx="1228293" cy="483197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09565" y="3170701"/>
            <a:ext cx="1228293" cy="398115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Collapse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16052" y="4875186"/>
            <a:ext cx="1228293" cy="483197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92220" y="4968279"/>
            <a:ext cx="1075956" cy="398115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Bounce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720401" y="4968044"/>
            <a:ext cx="1522142" cy="429506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773772" y="5026765"/>
            <a:ext cx="1445975" cy="398115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Oscillations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4955" y="860380"/>
            <a:ext cx="10721243" cy="636866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Outline</a:t>
            </a:r>
            <a:endParaRPr lang="en-US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69701" y="1790163"/>
            <a:ext cx="10679243" cy="1621777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Progenitors of gravitational wave transients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Low-latency searches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Information for multi-messenger astronomy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white"/>
                </a:solidFill>
              </a:rPr>
              <a:t>Image credit</a:t>
            </a:r>
            <a:r>
              <a:rPr lang="de-DE" sz="1100" dirty="0">
                <a:solidFill>
                  <a:prstClr val="white"/>
                </a:solidFill>
              </a:rPr>
              <a:t>: LIGO/Caltech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8944" y="328522"/>
            <a:ext cx="31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877"/>
            <a:ext cx="12192000" cy="133757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6036" y="493367"/>
            <a:ext cx="7315850" cy="105333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Supernova 1987a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48944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840" y="6472800"/>
            <a:ext cx="11168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</a:t>
            </a:r>
            <a:r>
              <a:rPr lang="en-US" sz="1100" dirty="0" smtClean="0">
                <a:solidFill>
                  <a:prstClr val="white"/>
                </a:solidFill>
              </a:rPr>
              <a:t>NASA, ESA, R</a:t>
            </a:r>
            <a:r>
              <a:rPr lang="en-US" sz="1100" dirty="0">
                <a:solidFill>
                  <a:prstClr val="white"/>
                </a:solidFill>
              </a:rPr>
              <a:t>. Kirshner (Harvard-Smithsonian Center for Astrophysics and Gordon and Betty Moore Foundation), and M. Mutchler and R. Avila (STScI)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959410" y="3796034"/>
            <a:ext cx="5828343" cy="2486265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59410" y="3960410"/>
            <a:ext cx="6009142" cy="2745190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prstClr val="black"/>
                </a:solidFill>
              </a:rPr>
              <a:t>We would see the gravitational wave signal first</a:t>
            </a:r>
          </a:p>
          <a:p>
            <a:r>
              <a:rPr lang="en-US" sz="1800" b="1" dirty="0" smtClean="0">
                <a:solidFill>
                  <a:prstClr val="black"/>
                </a:solidFill>
              </a:rPr>
              <a:t>Then a massive burst of neutrinos within a few seconds</a:t>
            </a:r>
          </a:p>
          <a:p>
            <a:r>
              <a:rPr lang="en-US" sz="1800" b="1" dirty="0" smtClean="0">
                <a:solidFill>
                  <a:prstClr val="black"/>
                </a:solidFill>
              </a:rPr>
              <a:t>Then a shock wave breaking out of the star, releasing a bright UV flash (a few hours later)</a:t>
            </a:r>
            <a:endParaRPr lang="en-US" sz="1800" b="1" dirty="0">
              <a:solidFill>
                <a:prstClr val="black"/>
              </a:solidFill>
            </a:endParaRPr>
          </a:p>
          <a:p>
            <a:r>
              <a:rPr lang="en-US" sz="1800" b="1" dirty="0" smtClean="0">
                <a:solidFill>
                  <a:prstClr val="black"/>
                </a:solidFill>
              </a:rPr>
              <a:t>The supernova becomes visible at optical wavelengths as it expands</a:t>
            </a:r>
          </a:p>
        </p:txBody>
      </p:sp>
    </p:spTree>
    <p:extLst>
      <p:ext uri="{BB962C8B-B14F-4D97-AF65-F5344CB8AC3E}">
        <p14:creationId xmlns:p14="http://schemas.microsoft.com/office/powerpoint/2010/main" val="8455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977" y="513188"/>
            <a:ext cx="7416800" cy="120999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Long Gamma-ray bursts For rotating progenitors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10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840" y="6472801"/>
            <a:ext cx="67983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NASA‘s Goddard Space Flight Center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2459" y="5303193"/>
            <a:ext cx="4526962" cy="1046019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2459" y="5399664"/>
            <a:ext cx="4636143" cy="1073137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We will see the burst up to 5 minutes after the gravitational wave signal if we are lucky because they are beamed!</a:t>
            </a:r>
          </a:p>
        </p:txBody>
      </p:sp>
    </p:spTree>
    <p:extLst>
      <p:ext uri="{BB962C8B-B14F-4D97-AF65-F5344CB8AC3E}">
        <p14:creationId xmlns:p14="http://schemas.microsoft.com/office/powerpoint/2010/main" val="17175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81"/>
            <a:ext cx="12411724" cy="6981381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717175" y="368299"/>
            <a:ext cx="10412379" cy="1068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Magnetar starquakes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840" y="6472799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NASA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81"/>
            <a:ext cx="12411724" cy="6981381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717175" y="368299"/>
            <a:ext cx="10412379" cy="1068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Magnetar starquakes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840" y="6472799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NASA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162" y="2893027"/>
            <a:ext cx="5586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Possible electromagnetic counterparts</a:t>
            </a:r>
            <a:r>
              <a:rPr lang="en-US" sz="22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Soft gamma repeaters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Anomalous X-ray pulsars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Radio/X-ray pulsar glitches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81"/>
            <a:ext cx="12411724" cy="6981381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717175" y="368299"/>
            <a:ext cx="10412379" cy="1068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Magnetar starquakes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840" y="6472799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NASA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162" y="2893027"/>
            <a:ext cx="55866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Scientific motivation for joint observations</a:t>
            </a:r>
            <a:r>
              <a:rPr lang="en-US" sz="22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Unknown GW signal </a:t>
            </a:r>
            <a:r>
              <a:rPr lang="en-US" sz="2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Neutron star asteroseismology  Possible constraints on the equation of state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686440" y="2803795"/>
            <a:ext cx="4231257" cy="14803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9D074E"/>
                </a:solidFill>
              </a:rPr>
              <a:t>More speculative sources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Intersecting cosmic strings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320118" y="513188"/>
            <a:ext cx="4963902" cy="16218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Other sources of GW transients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50202" y="1271934"/>
            <a:ext cx="4276165" cy="4252299"/>
            <a:chOff x="6441141" y="2135054"/>
            <a:chExt cx="4276165" cy="425229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441141" y="2135054"/>
              <a:ext cx="4276165" cy="4252299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760" y="2189235"/>
              <a:ext cx="4156925" cy="414393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29287" y="6434023"/>
            <a:ext cx="6907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/>
              <a:t>Image credit</a:t>
            </a:r>
            <a:r>
              <a:rPr lang="de-DE" sz="1100" dirty="0" smtClean="0"/>
              <a:t>: Allen &amp; Shellard (1990)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18468" y="5687903"/>
            <a:ext cx="5586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Simulation of a cosmic string network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</a:t>
            </a:r>
            <a:endParaRPr lang="en-US" b="1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0202" y="1271934"/>
            <a:ext cx="4276165" cy="4252299"/>
            <a:chOff x="6441141" y="2135054"/>
            <a:chExt cx="4276165" cy="425229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441141" y="2135054"/>
              <a:ext cx="4276165" cy="4252299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760" y="2189235"/>
              <a:ext cx="4156925" cy="414393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29287" y="6434023"/>
            <a:ext cx="6907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/>
              <a:t>Image credit</a:t>
            </a:r>
            <a:r>
              <a:rPr lang="de-DE" sz="1100" dirty="0" smtClean="0"/>
              <a:t>: Allen &amp; Shellard (1990</a:t>
            </a:r>
            <a:r>
              <a:rPr lang="de-DE" sz="1100" dirty="0"/>
              <a:t>), LIGO DCC G1602392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18468" y="5687903"/>
            <a:ext cx="5586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Simulation of a cosmic string network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16291" y="3357236"/>
            <a:ext cx="4109632" cy="2640863"/>
            <a:chOff x="838809" y="3725732"/>
            <a:chExt cx="4109632" cy="264086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38809" y="3725732"/>
              <a:ext cx="4109632" cy="264086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09" y="3815241"/>
              <a:ext cx="3906272" cy="247637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04440" y="563729"/>
            <a:ext cx="4109632" cy="2640863"/>
            <a:chOff x="1050202" y="1275134"/>
            <a:chExt cx="4825564" cy="310092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050202" y="1275134"/>
              <a:ext cx="4825564" cy="310092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847" y="1356779"/>
              <a:ext cx="4648469" cy="294010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523626" y="6161769"/>
            <a:ext cx="4107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Cosmic string cusp injections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287" y="6434023"/>
            <a:ext cx="6907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/>
              <a:t>Image credit</a:t>
            </a:r>
            <a:r>
              <a:rPr lang="de-DE" sz="1100" dirty="0" smtClean="0"/>
              <a:t>: Allen &amp; Shellard (1990</a:t>
            </a:r>
            <a:r>
              <a:rPr lang="de-DE" sz="1100" dirty="0"/>
              <a:t>), LIGO DCC G1602392</a:t>
            </a:r>
            <a:endParaRPr lang="en-US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16291" y="3357236"/>
            <a:ext cx="4109632" cy="2640863"/>
            <a:chOff x="838809" y="3725732"/>
            <a:chExt cx="4109632" cy="264086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38809" y="3725732"/>
              <a:ext cx="4109632" cy="264086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09" y="3815241"/>
              <a:ext cx="3906272" cy="247637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04440" y="563729"/>
            <a:ext cx="4109632" cy="2640863"/>
            <a:chOff x="1050202" y="1275134"/>
            <a:chExt cx="4825564" cy="310092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050202" y="1275134"/>
              <a:ext cx="4825564" cy="310092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847" y="1356779"/>
              <a:ext cx="4648469" cy="294010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523626" y="6161769"/>
            <a:ext cx="4107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Cosmic string cusp injections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1114053" y="563729"/>
            <a:ext cx="4109632" cy="2640863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114053" y="3364502"/>
            <a:ext cx="4109632" cy="2640863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0" y="3434477"/>
            <a:ext cx="4012613" cy="252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53" y="659212"/>
            <a:ext cx="3996268" cy="25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4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287" y="6434023"/>
            <a:ext cx="6907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/>
              <a:t>Image credit</a:t>
            </a:r>
            <a:r>
              <a:rPr lang="de-DE" sz="1100" dirty="0" smtClean="0"/>
              <a:t>: Allen &amp; Shellard (1990</a:t>
            </a:r>
            <a:r>
              <a:rPr lang="de-DE" sz="1100" dirty="0"/>
              <a:t>), LIGO DCC G1602392</a:t>
            </a:r>
            <a:endParaRPr lang="en-US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16291" y="3357236"/>
            <a:ext cx="4109632" cy="2640863"/>
            <a:chOff x="838809" y="3725732"/>
            <a:chExt cx="4109632" cy="264086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38809" y="3725732"/>
              <a:ext cx="4109632" cy="264086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09" y="3815241"/>
              <a:ext cx="3906272" cy="247637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04440" y="563729"/>
            <a:ext cx="4109632" cy="2640863"/>
            <a:chOff x="1050202" y="1275134"/>
            <a:chExt cx="4825564" cy="310092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050202" y="1275134"/>
              <a:ext cx="4825564" cy="3100923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847" y="1356779"/>
              <a:ext cx="4648469" cy="294010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523626" y="6161769"/>
            <a:ext cx="4107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Cosmic string cusp injections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1114053" y="563729"/>
            <a:ext cx="4109632" cy="2640863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114053" y="3364502"/>
            <a:ext cx="4109632" cy="2640863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0" y="3434477"/>
            <a:ext cx="4012613" cy="252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53" y="659212"/>
            <a:ext cx="3996268" cy="2520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08" y="4020810"/>
            <a:ext cx="108518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686440" y="2803795"/>
            <a:ext cx="4231257" cy="14803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9D074E"/>
                </a:solidFill>
              </a:rPr>
              <a:t>More speculative sources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Intersecting cosmic strings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9D074E"/>
                </a:solidFill>
              </a:rPr>
              <a:t>Yet known GW sources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320118" y="513188"/>
            <a:ext cx="4963902" cy="16218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Other sources of GW transients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50202" y="1271934"/>
            <a:ext cx="4276165" cy="4252299"/>
            <a:chOff x="6441141" y="2135054"/>
            <a:chExt cx="4276165" cy="425229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441141" y="2135054"/>
              <a:ext cx="4276165" cy="4252299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760" y="2189235"/>
              <a:ext cx="4156925" cy="414393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29287" y="6434023"/>
            <a:ext cx="6907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/>
              <a:t>Image credit</a:t>
            </a:r>
            <a:r>
              <a:rPr lang="de-DE" sz="1100" dirty="0" smtClean="0"/>
              <a:t>: Allen &amp; Shellard (1990)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18468" y="5687903"/>
            <a:ext cx="5586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Simulation of a cosmic string network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540"/>
            <a:ext cx="8865059" cy="5947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01292" y="92641"/>
            <a:ext cx="10796962" cy="121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The gravitational wave spectrum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9229" y="1161391"/>
            <a:ext cx="3812771" cy="5940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The gravitational wave spectrum spans </a:t>
            </a:r>
            <a:r>
              <a:rPr lang="en-US" sz="2000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over 18 orders of magnitude, </a:t>
            </a:r>
            <a:r>
              <a:rPr lang="en-US" sz="2000" b="1" i="1" dirty="0" smtClean="0">
                <a:solidFill>
                  <a:prstClr val="white"/>
                </a:solidFill>
                <a:sym typeface="Wingdings" panose="05000000000000000000" pitchFamily="2" charset="2"/>
              </a:rPr>
              <a:t>which is largely unexplored </a:t>
            </a: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– we had our first direct detection on September 14, 2015!</a:t>
            </a:r>
          </a:p>
          <a:p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Gravitational waves…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Are excellent probes because they are not absorbed or scattered by matter and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Come from the central engine of astrophysical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Are only weakly beamed meaning detectors act as “microphones”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7" y="642711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</a:t>
            </a:r>
            <a:r>
              <a:rPr lang="de-DE" sz="1100" dirty="0" smtClean="0">
                <a:solidFill>
                  <a:prstClr val="black"/>
                </a:solidFill>
              </a:rPr>
              <a:t>LIGO</a:t>
            </a:r>
          </a:p>
        </p:txBody>
      </p:sp>
    </p:spTree>
    <p:extLst>
      <p:ext uri="{BB962C8B-B14F-4D97-AF65-F5344CB8AC3E}">
        <p14:creationId xmlns:p14="http://schemas.microsoft.com/office/powerpoint/2010/main" val="15160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4955" y="860380"/>
            <a:ext cx="10721243" cy="636866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Outline</a:t>
            </a:r>
            <a:endParaRPr lang="en-US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69701" y="1790163"/>
            <a:ext cx="10679243" cy="1621777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Progenitors of gravitational wave transients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Low-latency searches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Information for multi-messenger astronomy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white"/>
                </a:solidFill>
              </a:rPr>
              <a:t>Image credit</a:t>
            </a:r>
            <a:r>
              <a:rPr lang="de-DE" sz="1100" dirty="0">
                <a:solidFill>
                  <a:prstClr val="white"/>
                </a:solidFill>
              </a:rPr>
              <a:t>: LIGO/Caltech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14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366" y="0"/>
            <a:ext cx="14985772" cy="697727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LIGO: Laser Interferometer Gravitational-Wave Observatory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84025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366" y="0"/>
            <a:ext cx="14985772" cy="697727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LIGO: Laser Interferometer Gravitational-Wave Observatory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84025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76870" y="1948070"/>
            <a:ext cx="3349835" cy="282445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09128" y="3594652"/>
            <a:ext cx="287224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3,002 km:</a:t>
            </a:r>
          </a:p>
          <a:p>
            <a:r>
              <a:rPr lang="en-US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10 ms light travel time</a:t>
            </a:r>
          </a:p>
        </p:txBody>
      </p:sp>
      <p:grpSp>
        <p:nvGrpSpPr>
          <p:cNvPr id="7" name="Group 6"/>
          <p:cNvGrpSpPr/>
          <p:nvPr/>
        </p:nvGrpSpPr>
        <p:grpSpPr>
          <a:xfrm rot="14251730">
            <a:off x="3337560" y="1655631"/>
            <a:ext cx="436847" cy="449370"/>
            <a:chOff x="6306853" y="4861559"/>
            <a:chExt cx="436847" cy="449370"/>
          </a:xfrm>
          <a:solidFill>
            <a:srgbClr val="FFC000"/>
          </a:solidFill>
        </p:grpSpPr>
        <p:sp>
          <p:nvSpPr>
            <p:cNvPr id="8" name="Minus 7"/>
            <p:cNvSpPr/>
            <p:nvPr/>
          </p:nvSpPr>
          <p:spPr>
            <a:xfrm rot="16200000">
              <a:off x="6223852" y="4944560"/>
              <a:ext cx="403997" cy="237995"/>
            </a:xfrm>
            <a:prstGeom prst="mathMinus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>
              <a:off x="6344920" y="5072934"/>
              <a:ext cx="398780" cy="237995"/>
            </a:xfrm>
            <a:prstGeom prst="mathMinus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8344300">
            <a:off x="6949440" y="4782836"/>
            <a:ext cx="436847" cy="449370"/>
            <a:chOff x="6306853" y="4861559"/>
            <a:chExt cx="436847" cy="449370"/>
          </a:xfrm>
          <a:solidFill>
            <a:srgbClr val="FFC000"/>
          </a:solidFill>
        </p:grpSpPr>
        <p:sp>
          <p:nvSpPr>
            <p:cNvPr id="13" name="Minus 12"/>
            <p:cNvSpPr/>
            <p:nvPr/>
          </p:nvSpPr>
          <p:spPr>
            <a:xfrm rot="16200000">
              <a:off x="6223852" y="4944560"/>
              <a:ext cx="403997" cy="237995"/>
            </a:xfrm>
            <a:prstGeom prst="mathMinus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14"/>
            <p:cNvSpPr/>
            <p:nvPr/>
          </p:nvSpPr>
          <p:spPr>
            <a:xfrm>
              <a:off x="6344920" y="5072934"/>
              <a:ext cx="398780" cy="237995"/>
            </a:xfrm>
            <a:prstGeom prst="mathMinus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4195" y="5628552"/>
            <a:ext cx="3657285" cy="767012"/>
            <a:chOff x="371230" y="5734337"/>
            <a:chExt cx="2774422" cy="71803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00541" y="5802490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Please see Dave Reitze’s and Alex Urban’s talk!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4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6" y="-145774"/>
            <a:ext cx="12214526" cy="71363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LIGO Laboratory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153359" y="2610998"/>
            <a:ext cx="3945709" cy="2719726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35684" y="3895828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4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-159026" y="5470214"/>
            <a:ext cx="8079465" cy="292235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72469" y="5146057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4 km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07623" y="579549"/>
            <a:ext cx="10013529" cy="960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LIGO Hanford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07623" y="579549"/>
            <a:ext cx="10013529" cy="960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LIGO Livingston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Science Magazine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472769" y="-357808"/>
            <a:ext cx="450574" cy="5075582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811166" y="1721142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4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-530087" y="5397407"/>
            <a:ext cx="8145725" cy="551801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83077" y="5717452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4 km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17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6831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07623" y="579549"/>
            <a:ext cx="10013529" cy="960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Virgo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Virgo Collaboration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883245" y="228600"/>
            <a:ext cx="4121367" cy="4452666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811166" y="1721142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sym typeface="Wingdings" panose="05000000000000000000" pitchFamily="2" charset="2"/>
              </a:rPr>
              <a:t>3</a:t>
            </a:r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83245" y="5394046"/>
            <a:ext cx="6979836" cy="1078754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43928" y="6026524"/>
            <a:ext cx="72968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sym typeface="Wingdings" panose="05000000000000000000" pitchFamily="2" charset="2"/>
              </a:rPr>
              <a:t>3</a:t>
            </a:r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 km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18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19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</a:t>
            </a:r>
            <a:r>
              <a:rPr lang="de-DE" sz="1100" b="1" dirty="0">
                <a:solidFill>
                  <a:prstClr val="black"/>
                </a:solidFill>
              </a:rPr>
              <a:t>credit</a:t>
            </a:r>
            <a:r>
              <a:rPr lang="de-DE" sz="1100" dirty="0">
                <a:solidFill>
                  <a:prstClr val="black"/>
                </a:solidFill>
              </a:rPr>
              <a:t>: </a:t>
            </a:r>
            <a:r>
              <a:rPr lang="de-DE" sz="1100" dirty="0" smtClean="0">
                <a:solidFill>
                  <a:prstClr val="black"/>
                </a:solidFill>
              </a:rPr>
              <a:t>LIGO/Caltech, Tito Dal Canton, Sennett, </a:t>
            </a:r>
            <a:r>
              <a:rPr lang="de-DE" sz="1100" dirty="0">
                <a:solidFill>
                  <a:prstClr val="black"/>
                </a:solidFill>
              </a:rPr>
              <a:t>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061102 (2016</a:t>
            </a:r>
            <a:r>
              <a:rPr lang="de-DE" sz="1100" dirty="0" smtClean="0">
                <a:solidFill>
                  <a:prstClr val="black"/>
                </a:solidFill>
              </a:rPr>
              <a:t>)</a:t>
            </a:r>
            <a:r>
              <a:rPr lang="en-US" sz="1100" dirty="0" smtClean="0">
                <a:solidFill>
                  <a:prstClr val="black"/>
                </a:solidFill>
              </a:rPr>
              <a:t>, </a:t>
            </a:r>
            <a:r>
              <a:rPr lang="de-DE" sz="1100" dirty="0">
                <a:solidFill>
                  <a:prstClr val="black"/>
                </a:solidFill>
              </a:rPr>
              <a:t>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</a:t>
            </a:r>
            <a:r>
              <a:rPr lang="de-DE" sz="1100" dirty="0" smtClean="0">
                <a:solidFill>
                  <a:prstClr val="black"/>
                </a:solidFill>
              </a:rPr>
              <a:t>241103 </a:t>
            </a:r>
            <a:r>
              <a:rPr lang="de-DE" sz="1100" dirty="0">
                <a:solidFill>
                  <a:prstClr val="black"/>
                </a:solidFill>
              </a:rPr>
              <a:t>(2016</a:t>
            </a:r>
            <a:r>
              <a:rPr lang="de-DE" sz="1100" dirty="0" smtClean="0">
                <a:solidFill>
                  <a:prstClr val="black"/>
                </a:solidFill>
              </a:rPr>
              <a:t>)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9" y="1509167"/>
            <a:ext cx="6373298" cy="4925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49256" y="2543746"/>
            <a:ext cx="13660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GW150914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23242" y="2829553"/>
            <a:ext cx="141669" cy="1360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626583" y="2923228"/>
            <a:ext cx="3087791" cy="103388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396163" y="350263"/>
            <a:ext cx="7434192" cy="13389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Modeled (CBC) searches:</a:t>
            </a:r>
          </a:p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Matched filtering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87" y="1542590"/>
            <a:ext cx="4620328" cy="4892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736291" y="200116"/>
            <a:ext cx="3190789" cy="729524"/>
            <a:chOff x="371230" y="5734337"/>
            <a:chExt cx="2774422" cy="718039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00541" y="5802490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Please see Alex Nitz’s and Alan Weinstein’s talk!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360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19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</a:t>
            </a:r>
            <a:r>
              <a:rPr lang="de-DE" sz="1100" b="1" dirty="0">
                <a:solidFill>
                  <a:prstClr val="black"/>
                </a:solidFill>
              </a:rPr>
              <a:t>credit</a:t>
            </a:r>
            <a:r>
              <a:rPr lang="de-DE" sz="1100" dirty="0">
                <a:solidFill>
                  <a:prstClr val="black"/>
                </a:solidFill>
              </a:rPr>
              <a:t>: </a:t>
            </a:r>
            <a:r>
              <a:rPr lang="de-DE" sz="1100" dirty="0" smtClean="0">
                <a:solidFill>
                  <a:prstClr val="black"/>
                </a:solidFill>
              </a:rPr>
              <a:t>LIGO/Caltech, Tito Dal Canton, Sennett, </a:t>
            </a:r>
            <a:r>
              <a:rPr lang="de-DE" sz="1100" dirty="0">
                <a:solidFill>
                  <a:prstClr val="black"/>
                </a:solidFill>
              </a:rPr>
              <a:t>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061102 (2016</a:t>
            </a:r>
            <a:r>
              <a:rPr lang="de-DE" sz="1100" dirty="0" smtClean="0">
                <a:solidFill>
                  <a:prstClr val="black"/>
                </a:solidFill>
              </a:rPr>
              <a:t>)</a:t>
            </a:r>
            <a:r>
              <a:rPr lang="en-US" sz="1100" dirty="0" smtClean="0">
                <a:solidFill>
                  <a:prstClr val="black"/>
                </a:solidFill>
              </a:rPr>
              <a:t>, </a:t>
            </a:r>
            <a:r>
              <a:rPr lang="de-DE" sz="1100" dirty="0">
                <a:solidFill>
                  <a:prstClr val="black"/>
                </a:solidFill>
              </a:rPr>
              <a:t>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</a:t>
            </a:r>
            <a:r>
              <a:rPr lang="de-DE" sz="1100" dirty="0" smtClean="0">
                <a:solidFill>
                  <a:prstClr val="black"/>
                </a:solidFill>
              </a:rPr>
              <a:t>241103 </a:t>
            </a:r>
            <a:r>
              <a:rPr lang="de-DE" sz="1100" dirty="0">
                <a:solidFill>
                  <a:prstClr val="black"/>
                </a:solidFill>
              </a:rPr>
              <a:t>(2016</a:t>
            </a:r>
            <a:r>
              <a:rPr lang="de-DE" sz="1100" dirty="0" smtClean="0">
                <a:solidFill>
                  <a:prstClr val="black"/>
                </a:solidFill>
              </a:rPr>
              <a:t>)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9" y="1509167"/>
            <a:ext cx="6373298" cy="49255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90409" y="3688096"/>
            <a:ext cx="13660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GW151226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49256" y="2543746"/>
            <a:ext cx="13660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GW150914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85192" y="4019211"/>
            <a:ext cx="141669" cy="1360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23242" y="2829553"/>
            <a:ext cx="141669" cy="1360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626583" y="2923228"/>
            <a:ext cx="3087791" cy="103388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7"/>
          </p:cNvCxnSpPr>
          <p:nvPr/>
        </p:nvCxnSpPr>
        <p:spPr>
          <a:xfrm flipV="1">
            <a:off x="3506114" y="1575078"/>
            <a:ext cx="4208260" cy="246405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396163" y="350263"/>
            <a:ext cx="7434192" cy="13389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Modeled (CBC) searches:</a:t>
            </a:r>
          </a:p>
          <a:p>
            <a:pPr algn="l"/>
            <a:r>
              <a:rPr lang="en-US" sz="3600" dirty="0" smtClean="0">
                <a:solidFill>
                  <a:prstClr val="black"/>
                </a:solidFill>
              </a:rPr>
              <a:t>Matched filtering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87" y="1542590"/>
            <a:ext cx="4620328" cy="4892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87" y="793497"/>
            <a:ext cx="4620327" cy="23090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36291" y="200116"/>
            <a:ext cx="3190789" cy="729524"/>
            <a:chOff x="371230" y="5734337"/>
            <a:chExt cx="2774422" cy="71803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00541" y="5802490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Please see Alex Nitz’s and Alan Weinstein’s talk!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37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17176" y="368300"/>
            <a:ext cx="10796962" cy="10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Unmodeled (Burst) searches:</a:t>
            </a:r>
          </a:p>
          <a:p>
            <a:pPr algn="l"/>
            <a:r>
              <a:rPr lang="en-US" dirty="0" smtClean="0">
                <a:solidFill>
                  <a:prstClr val="white"/>
                </a:solidFill>
              </a:rPr>
              <a:t>Excess Power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Science Magazine, B</a:t>
            </a:r>
            <a:r>
              <a:rPr lang="de-DE" sz="1100" dirty="0">
                <a:solidFill>
                  <a:prstClr val="white"/>
                </a:solidFill>
              </a:rPr>
              <a:t>. P. Abbott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Phys. Rev. Lett. </a:t>
            </a:r>
            <a:r>
              <a:rPr lang="de-DE" sz="1100" b="1" dirty="0">
                <a:solidFill>
                  <a:prstClr val="white"/>
                </a:solidFill>
              </a:rPr>
              <a:t>116</a:t>
            </a:r>
            <a:r>
              <a:rPr lang="de-DE" sz="1100" dirty="0">
                <a:solidFill>
                  <a:prstClr val="white"/>
                </a:solidFill>
              </a:rPr>
              <a:t>, 061102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20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607" y="1773393"/>
            <a:ext cx="136608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GW150914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4" y="1372969"/>
            <a:ext cx="7573584" cy="21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17176" y="368300"/>
            <a:ext cx="10796962" cy="10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Unmodeled (Burst) searches:</a:t>
            </a:r>
          </a:p>
          <a:p>
            <a:pPr algn="l"/>
            <a:r>
              <a:rPr lang="en-US" dirty="0" smtClean="0">
                <a:solidFill>
                  <a:prstClr val="white"/>
                </a:solidFill>
              </a:rPr>
              <a:t>Excess Power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Science Magazine, B</a:t>
            </a:r>
            <a:r>
              <a:rPr lang="de-DE" sz="1100" dirty="0">
                <a:solidFill>
                  <a:prstClr val="white"/>
                </a:solidFill>
              </a:rPr>
              <a:t>. P. Abbott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Phys. Rev. Lett. </a:t>
            </a:r>
            <a:r>
              <a:rPr lang="de-DE" sz="1100" b="1" dirty="0">
                <a:solidFill>
                  <a:prstClr val="white"/>
                </a:solidFill>
              </a:rPr>
              <a:t>116</a:t>
            </a:r>
            <a:r>
              <a:rPr lang="de-DE" sz="1100" dirty="0">
                <a:solidFill>
                  <a:prstClr val="white"/>
                </a:solidFill>
              </a:rPr>
              <a:t>, 061102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20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0607" y="4327861"/>
            <a:ext cx="136608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GW151226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607" y="1773393"/>
            <a:ext cx="136608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GW150914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2" descr="http://ligo.org/science/Publication-GW151226/images/gw1512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94" y="3568613"/>
            <a:ext cx="75723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4" y="1372969"/>
            <a:ext cx="7573584" cy="21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540"/>
            <a:ext cx="8865059" cy="5947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01292" y="92641"/>
            <a:ext cx="10796962" cy="121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The gravitational wave spectrum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9229" y="1161391"/>
            <a:ext cx="3812771" cy="5940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The gravitational wave spectrum spans </a:t>
            </a:r>
            <a:r>
              <a:rPr lang="en-US" sz="2000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over 18 orders of magnitude, </a:t>
            </a:r>
            <a:r>
              <a:rPr lang="en-US" sz="2000" b="1" i="1" dirty="0" smtClean="0">
                <a:solidFill>
                  <a:prstClr val="white"/>
                </a:solidFill>
                <a:sym typeface="Wingdings" panose="05000000000000000000" pitchFamily="2" charset="2"/>
              </a:rPr>
              <a:t>which is largely unexplored </a:t>
            </a: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– we had our first direct detection on September 14, 2015!</a:t>
            </a:r>
          </a:p>
          <a:p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Gravitational waves…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Are excellent probes because they are not absorbed or scattered by matter and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Come from the central engine of astrophysical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Are only weakly beamed meaning detectors act as “microphones”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7" y="642711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</a:t>
            </a:r>
            <a:r>
              <a:rPr lang="de-DE" sz="1100" dirty="0" smtClean="0">
                <a:solidFill>
                  <a:prstClr val="black"/>
                </a:solidFill>
              </a:rPr>
              <a:t>LIGO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69982" y="1052114"/>
            <a:ext cx="1109247" cy="5752098"/>
          </a:xfrm>
          <a:prstGeom prst="roundRect">
            <a:avLst/>
          </a:prstGeom>
          <a:solidFill>
            <a:srgbClr val="7030A0">
              <a:alpha val="15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7173" y="1075474"/>
            <a:ext cx="238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Advanced ground-based detectors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174"/>
            <a:ext cx="6800397" cy="42139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11236" y="697854"/>
            <a:ext cx="8417141" cy="14322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measuring backgrounds To determine significance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1284024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21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0" y="6511504"/>
            <a:ext cx="67899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credits</a:t>
            </a:r>
            <a:r>
              <a:rPr lang="de-DE" sz="1100" dirty="0" smtClean="0">
                <a:solidFill>
                  <a:prstClr val="black"/>
                </a:solidFill>
              </a:rPr>
              <a:t>: </a:t>
            </a:r>
            <a:r>
              <a:rPr lang="de-DE" sz="1100" dirty="0">
                <a:solidFill>
                  <a:prstClr val="black"/>
                </a:solidFill>
              </a:rPr>
              <a:t>L</a:t>
            </a:r>
            <a:r>
              <a:rPr lang="de-DE" sz="1100" dirty="0" smtClean="0">
                <a:solidFill>
                  <a:prstClr val="black"/>
                </a:solidFill>
              </a:rPr>
              <a:t>aura Nuttall, B. </a:t>
            </a:r>
            <a:r>
              <a:rPr lang="de-DE" sz="1100" dirty="0">
                <a:solidFill>
                  <a:prstClr val="black"/>
                </a:solidFill>
              </a:rPr>
              <a:t>P. Abbott </a:t>
            </a:r>
            <a:r>
              <a:rPr lang="de-DE" sz="1100" i="1" dirty="0">
                <a:solidFill>
                  <a:prstClr val="black"/>
                </a:solidFill>
              </a:rPr>
              <a:t>et al</a:t>
            </a:r>
            <a:r>
              <a:rPr lang="de-DE" sz="1100" dirty="0">
                <a:solidFill>
                  <a:prstClr val="black"/>
                </a:solidFill>
              </a:rPr>
              <a:t>., 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</a:t>
            </a:r>
            <a:r>
              <a:rPr lang="de-DE" sz="1100" dirty="0" smtClean="0">
                <a:solidFill>
                  <a:prstClr val="black"/>
                </a:solidFill>
              </a:rPr>
              <a:t>061102 (2016)</a:t>
            </a:r>
            <a:endParaRPr lang="de-DE" sz="1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07" y="2135950"/>
            <a:ext cx="5262235" cy="39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174"/>
            <a:ext cx="6800397" cy="42139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11236" y="697854"/>
            <a:ext cx="8417141" cy="14322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measuring backgrounds To determine significance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1284024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21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0" y="6511504"/>
            <a:ext cx="67899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credits</a:t>
            </a:r>
            <a:r>
              <a:rPr lang="de-DE" sz="1100" dirty="0" smtClean="0">
                <a:solidFill>
                  <a:prstClr val="black"/>
                </a:solidFill>
              </a:rPr>
              <a:t>: </a:t>
            </a:r>
            <a:r>
              <a:rPr lang="de-DE" sz="1100" dirty="0">
                <a:solidFill>
                  <a:prstClr val="black"/>
                </a:solidFill>
              </a:rPr>
              <a:t>L</a:t>
            </a:r>
            <a:r>
              <a:rPr lang="de-DE" sz="1100" dirty="0" smtClean="0">
                <a:solidFill>
                  <a:prstClr val="black"/>
                </a:solidFill>
              </a:rPr>
              <a:t>aura Nuttall, B. </a:t>
            </a:r>
            <a:r>
              <a:rPr lang="de-DE" sz="1100" dirty="0">
                <a:solidFill>
                  <a:prstClr val="black"/>
                </a:solidFill>
              </a:rPr>
              <a:t>P. Abbott </a:t>
            </a:r>
            <a:r>
              <a:rPr lang="de-DE" sz="1100" i="1" dirty="0">
                <a:solidFill>
                  <a:prstClr val="black"/>
                </a:solidFill>
              </a:rPr>
              <a:t>et al</a:t>
            </a:r>
            <a:r>
              <a:rPr lang="de-DE" sz="1100" dirty="0">
                <a:solidFill>
                  <a:prstClr val="black"/>
                </a:solidFill>
              </a:rPr>
              <a:t>., Phys. Rev. Lett. </a:t>
            </a:r>
            <a:r>
              <a:rPr lang="de-DE" sz="1100" b="1" dirty="0">
                <a:solidFill>
                  <a:prstClr val="black"/>
                </a:solidFill>
              </a:rPr>
              <a:t>116</a:t>
            </a:r>
            <a:r>
              <a:rPr lang="de-DE" sz="1100" dirty="0">
                <a:solidFill>
                  <a:prstClr val="black"/>
                </a:solidFill>
              </a:rPr>
              <a:t>, </a:t>
            </a:r>
            <a:r>
              <a:rPr lang="de-DE" sz="1100" dirty="0" smtClean="0">
                <a:solidFill>
                  <a:prstClr val="black"/>
                </a:solidFill>
              </a:rPr>
              <a:t>061102 (2016)</a:t>
            </a:r>
            <a:endParaRPr lang="de-DE" sz="1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07" y="2135950"/>
            <a:ext cx="5262235" cy="395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099715" y="3337061"/>
            <a:ext cx="5801509" cy="720583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10552" y="3407553"/>
            <a:ext cx="5690672" cy="619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i="1" dirty="0">
                <a:solidFill>
                  <a:prstClr val="black"/>
                </a:solidFill>
              </a:rPr>
              <a:t>S</a:t>
            </a:r>
            <a:r>
              <a:rPr lang="en-US" sz="1800" b="1" i="1" dirty="0" smtClean="0">
                <a:solidFill>
                  <a:prstClr val="black"/>
                </a:solidFill>
              </a:rPr>
              <a:t>ignificance of a trigger is determined by its false alarm rate (FAR)</a:t>
            </a:r>
            <a:endParaRPr lang="en-US" sz="1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04" y="2423160"/>
            <a:ext cx="4096862" cy="437185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39202" y="203526"/>
            <a:ext cx="6568439" cy="145763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Checking for glitches and noise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22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90" y="6511504"/>
            <a:ext cx="67899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credits</a:t>
            </a:r>
            <a:r>
              <a:rPr lang="de-DE" sz="1100" dirty="0" smtClean="0">
                <a:solidFill>
                  <a:prstClr val="black"/>
                </a:solidFill>
              </a:rPr>
              <a:t>: B</a:t>
            </a:r>
            <a:r>
              <a:rPr lang="de-DE" sz="1100" dirty="0">
                <a:solidFill>
                  <a:prstClr val="black"/>
                </a:solidFill>
              </a:rPr>
              <a:t>. P. Abbott </a:t>
            </a:r>
            <a:r>
              <a:rPr lang="de-DE" sz="1100" i="1" dirty="0">
                <a:solidFill>
                  <a:prstClr val="black"/>
                </a:solidFill>
              </a:rPr>
              <a:t>et al</a:t>
            </a:r>
            <a:r>
              <a:rPr lang="de-DE" sz="1100" dirty="0">
                <a:solidFill>
                  <a:prstClr val="black"/>
                </a:solidFill>
              </a:rPr>
              <a:t>., Phys. Rev. Lett. </a:t>
            </a:r>
            <a:r>
              <a:rPr lang="de-DE" sz="1100" b="1" dirty="0" smtClean="0">
                <a:solidFill>
                  <a:prstClr val="black"/>
                </a:solidFill>
              </a:rPr>
              <a:t>119</a:t>
            </a:r>
            <a:r>
              <a:rPr lang="de-DE" sz="1100" dirty="0" smtClean="0">
                <a:solidFill>
                  <a:prstClr val="black"/>
                </a:solidFill>
              </a:rPr>
              <a:t>, 161101 </a:t>
            </a:r>
            <a:r>
              <a:rPr lang="de-DE" sz="1100" dirty="0">
                <a:solidFill>
                  <a:prstClr val="black"/>
                </a:solidFill>
              </a:rPr>
              <a:t>(</a:t>
            </a:r>
            <a:r>
              <a:rPr lang="de-DE" sz="1100" dirty="0" smtClean="0">
                <a:solidFill>
                  <a:prstClr val="black"/>
                </a:solidFill>
              </a:rPr>
              <a:t>2017)</a:t>
            </a:r>
            <a:endParaRPr lang="de-DE" sz="11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6950" y="1542996"/>
            <a:ext cx="5054210" cy="712524"/>
            <a:chOff x="797645" y="1704744"/>
            <a:chExt cx="3812454" cy="1439015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97645" y="1704744"/>
              <a:ext cx="3478141" cy="1437701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812668" y="1748270"/>
              <a:ext cx="3797431" cy="139548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1. Could transient noise account for a trigger that we see? </a:t>
              </a:r>
              <a:r>
                <a:rPr lang="en-US" sz="1800" b="1" dirty="0" smtClean="0">
                  <a:sym typeface="Wingdings" panose="05000000000000000000" pitchFamily="2" charset="2"/>
                </a:rPr>
                <a:t> If yes, veto</a:t>
              </a:r>
              <a:endParaRPr lang="en-US" sz="18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04560" y="1542996"/>
            <a:ext cx="5678095" cy="910644"/>
            <a:chOff x="797645" y="3605293"/>
            <a:chExt cx="3478141" cy="1820746"/>
          </a:xfrm>
        </p:grpSpPr>
        <p:sp>
          <p:nvSpPr>
            <p:cNvPr id="17" name="Rectangle 16"/>
            <p:cNvSpPr/>
            <p:nvPr/>
          </p:nvSpPr>
          <p:spPr bwMode="auto">
            <a:xfrm>
              <a:off x="797645" y="3605293"/>
              <a:ext cx="3478141" cy="1520499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812668" y="3706219"/>
              <a:ext cx="3463118" cy="1719820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2. Could transient noise bias the estimate of the source parameter/properties? </a:t>
              </a:r>
              <a:r>
                <a:rPr lang="en-US" sz="1800" b="1" dirty="0" smtClean="0">
                  <a:sym typeface="Wingdings" panose="05000000000000000000" pitchFamily="2" charset="2"/>
                </a:rPr>
                <a:t> If yes, mitigate</a:t>
              </a:r>
              <a:endParaRPr lang="en-US" sz="18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4970" y="452582"/>
            <a:ext cx="3737940" cy="815648"/>
            <a:chOff x="371230" y="5734337"/>
            <a:chExt cx="2774422" cy="718039"/>
          </a:xfrm>
        </p:grpSpPr>
        <p:sp>
          <p:nvSpPr>
            <p:cNvPr id="20" name="Rectangle 19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00541" y="5802490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Please see Jess McIver’s and Katerina Chatziioannou’s talk!</a:t>
              </a:r>
              <a:endParaRPr lang="en-US" sz="1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896977" y="3155791"/>
            <a:ext cx="1785678" cy="1352226"/>
            <a:chOff x="371230" y="5734337"/>
            <a:chExt cx="2774422" cy="747827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400541" y="5802488"/>
              <a:ext cx="2745111" cy="679676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Q-transform of data containing GW170817</a:t>
              </a:r>
              <a:endParaRPr lang="en-US" sz="1800" b="1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0" y="2499360"/>
            <a:ext cx="5032117" cy="26693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36866" y="5341481"/>
            <a:ext cx="4591092" cy="1001732"/>
            <a:chOff x="371230" y="5734337"/>
            <a:chExt cx="2774422" cy="74782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400541" y="5802488"/>
              <a:ext cx="2745111" cy="679676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Q-transform of a glitch at Hanford caused by an overflow in the Y-end test mass control loop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308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599" y="0"/>
            <a:ext cx="14393203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8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3dportfolio.de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3dportfolio.de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92695"/>
            <a:ext cx="0" cy="858662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3dportfolio.de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4573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92695"/>
            <a:ext cx="0" cy="858662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2" name="Multiply 41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0603294">
            <a:off x="3597682" y="-2718924"/>
            <a:ext cx="6372508" cy="7872906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26627" y="186504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3dportfolio.de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87884" y="1949954"/>
            <a:ext cx="2449200" cy="808783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92695"/>
            <a:ext cx="0" cy="858662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2" name="Multiply 41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0603294">
            <a:off x="3597682" y="-2718924"/>
            <a:ext cx="6372508" cy="7872906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26627" y="186504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sp>
        <p:nvSpPr>
          <p:cNvPr id="53" name="Oval 52"/>
          <p:cNvSpPr/>
          <p:nvPr/>
        </p:nvSpPr>
        <p:spPr>
          <a:xfrm>
            <a:off x="8808258" y="1128175"/>
            <a:ext cx="524214" cy="5231216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3dportfolio.de</a:t>
            </a:r>
            <a:endParaRPr lang="en-US" sz="1100" dirty="0">
              <a:solidFill>
                <a:prstClr val="white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87884" y="1949954"/>
            <a:ext cx="2449200" cy="808783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8808258" y="1128175"/>
            <a:ext cx="524214" cy="5231216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36957"/>
            <a:ext cx="0" cy="91440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1159648">
            <a:off x="3752600" y="-2404559"/>
            <a:ext cx="6015441" cy="7558347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711596" y="146493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17419" y="1756418"/>
            <a:ext cx="2508322" cy="563879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15" y="1861677"/>
            <a:ext cx="4225164" cy="390201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15840" y="6472800"/>
            <a:ext cx="102299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3dportfolio.de, </a:t>
            </a:r>
            <a:r>
              <a:rPr lang="de-DE" sz="1100" dirty="0">
                <a:solidFill>
                  <a:prstClr val="white"/>
                </a:solidFill>
              </a:rPr>
              <a:t>B. P. Abbott </a:t>
            </a:r>
            <a:r>
              <a:rPr lang="de-DE" sz="1100" i="1" dirty="0">
                <a:solidFill>
                  <a:prstClr val="white"/>
                </a:solidFill>
              </a:rPr>
              <a:t>et al.</a:t>
            </a:r>
            <a:r>
              <a:rPr lang="de-DE" sz="1100" dirty="0">
                <a:solidFill>
                  <a:prstClr val="white"/>
                </a:solidFill>
              </a:rPr>
              <a:t>, ApJ Letters, Volume </a:t>
            </a:r>
            <a:r>
              <a:rPr lang="de-DE" sz="1100" b="1" dirty="0">
                <a:solidFill>
                  <a:prstClr val="white"/>
                </a:solidFill>
              </a:rPr>
              <a:t>826</a:t>
            </a:r>
            <a:r>
              <a:rPr lang="de-DE" sz="1100" dirty="0">
                <a:solidFill>
                  <a:prstClr val="white"/>
                </a:solidFill>
              </a:rPr>
              <a:t>, Number 1 (2016</a:t>
            </a:r>
            <a:r>
              <a:rPr lang="de-DE" sz="1100" dirty="0" smtClean="0">
                <a:solidFill>
                  <a:prstClr val="white"/>
                </a:solidFill>
              </a:rPr>
              <a:t>), </a:t>
            </a:r>
            <a:r>
              <a:rPr lang="de-DE" sz="1100" dirty="0">
                <a:solidFill>
                  <a:prstClr val="white"/>
                </a:solidFill>
              </a:rPr>
              <a:t>L. P. Singer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ApJ Letters, </a:t>
            </a:r>
            <a:r>
              <a:rPr lang="de-DE" sz="1100" b="1" dirty="0">
                <a:solidFill>
                  <a:prstClr val="white"/>
                </a:solidFill>
              </a:rPr>
              <a:t>829</a:t>
            </a:r>
            <a:r>
              <a:rPr lang="de-DE" sz="1100" dirty="0">
                <a:solidFill>
                  <a:prstClr val="white"/>
                </a:solidFill>
              </a:rPr>
              <a:t>:L15,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4145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8808258" y="1128175"/>
            <a:ext cx="524214" cy="5231216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36957"/>
            <a:ext cx="0" cy="91440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1159648">
            <a:off x="3752600" y="-2404559"/>
            <a:ext cx="6015441" cy="7558347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711596" y="146493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17419" y="1756418"/>
            <a:ext cx="2508322" cy="563879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15" y="1861677"/>
            <a:ext cx="4225164" cy="3902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37" y="1861413"/>
            <a:ext cx="3906644" cy="3916713"/>
          </a:xfrm>
          <a:prstGeom prst="rect">
            <a:avLst/>
          </a:prstGeom>
          <a:solidFill>
            <a:schemeClr val="tx1">
              <a:alpha val="64000"/>
            </a:schemeClr>
          </a:solidFill>
        </p:spPr>
      </p:pic>
      <p:sp>
        <p:nvSpPr>
          <p:cNvPr id="33" name="Rectangle 32"/>
          <p:cNvSpPr/>
          <p:nvPr/>
        </p:nvSpPr>
        <p:spPr>
          <a:xfrm>
            <a:off x="115840" y="6472800"/>
            <a:ext cx="102299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3dportfolio.de, </a:t>
            </a:r>
            <a:r>
              <a:rPr lang="de-DE" sz="1100" dirty="0">
                <a:solidFill>
                  <a:prstClr val="white"/>
                </a:solidFill>
              </a:rPr>
              <a:t>B. P. Abbott </a:t>
            </a:r>
            <a:r>
              <a:rPr lang="de-DE" sz="1100" i="1" dirty="0">
                <a:solidFill>
                  <a:prstClr val="white"/>
                </a:solidFill>
              </a:rPr>
              <a:t>et al.</a:t>
            </a:r>
            <a:r>
              <a:rPr lang="de-DE" sz="1100" dirty="0">
                <a:solidFill>
                  <a:prstClr val="white"/>
                </a:solidFill>
              </a:rPr>
              <a:t>, ApJ Letters, Volume </a:t>
            </a:r>
            <a:r>
              <a:rPr lang="de-DE" sz="1100" b="1" dirty="0">
                <a:solidFill>
                  <a:prstClr val="white"/>
                </a:solidFill>
              </a:rPr>
              <a:t>826</a:t>
            </a:r>
            <a:r>
              <a:rPr lang="de-DE" sz="1100" dirty="0">
                <a:solidFill>
                  <a:prstClr val="white"/>
                </a:solidFill>
              </a:rPr>
              <a:t>, Number 1 (2016</a:t>
            </a:r>
            <a:r>
              <a:rPr lang="de-DE" sz="1100" dirty="0" smtClean="0">
                <a:solidFill>
                  <a:prstClr val="white"/>
                </a:solidFill>
              </a:rPr>
              <a:t>), </a:t>
            </a:r>
            <a:r>
              <a:rPr lang="de-DE" sz="1100" dirty="0">
                <a:solidFill>
                  <a:prstClr val="white"/>
                </a:solidFill>
              </a:rPr>
              <a:t>L. P. Singer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ApJ Letters, </a:t>
            </a:r>
            <a:r>
              <a:rPr lang="de-DE" sz="1100" b="1" dirty="0">
                <a:solidFill>
                  <a:prstClr val="white"/>
                </a:solidFill>
              </a:rPr>
              <a:t>829</a:t>
            </a:r>
            <a:r>
              <a:rPr lang="de-DE" sz="1100" dirty="0">
                <a:solidFill>
                  <a:prstClr val="white"/>
                </a:solidFill>
              </a:rPr>
              <a:t>:L15,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31779" y="1864269"/>
            <a:ext cx="3877802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*Only when distance information is available!</a:t>
            </a:r>
          </a:p>
        </p:txBody>
      </p:sp>
      <p:sp>
        <p:nvSpPr>
          <p:cNvPr id="45" name="Multiply 44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7599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8808258" y="1128175"/>
            <a:ext cx="524214" cy="5231216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36957"/>
            <a:ext cx="0" cy="91440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1159648">
            <a:off x="3752600" y="-2404559"/>
            <a:ext cx="6015441" cy="7558347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711596" y="146493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17419" y="1756418"/>
            <a:ext cx="2508322" cy="563879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15" y="1861677"/>
            <a:ext cx="4225164" cy="3902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37" y="1861413"/>
            <a:ext cx="3906644" cy="3916713"/>
          </a:xfrm>
          <a:prstGeom prst="rect">
            <a:avLst/>
          </a:prstGeom>
          <a:solidFill>
            <a:schemeClr val="tx1">
              <a:alpha val="64000"/>
            </a:schemeClr>
          </a:solidFill>
        </p:spPr>
      </p:pic>
      <p:sp>
        <p:nvSpPr>
          <p:cNvPr id="33" name="Rectangle 32"/>
          <p:cNvSpPr/>
          <p:nvPr/>
        </p:nvSpPr>
        <p:spPr>
          <a:xfrm>
            <a:off x="115840" y="6472800"/>
            <a:ext cx="102299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3dportfolio.de, </a:t>
            </a:r>
            <a:r>
              <a:rPr lang="de-DE" sz="1100" dirty="0">
                <a:solidFill>
                  <a:prstClr val="white"/>
                </a:solidFill>
              </a:rPr>
              <a:t>B. P. Abbott </a:t>
            </a:r>
            <a:r>
              <a:rPr lang="de-DE" sz="1100" i="1" dirty="0">
                <a:solidFill>
                  <a:prstClr val="white"/>
                </a:solidFill>
              </a:rPr>
              <a:t>et al.</a:t>
            </a:r>
            <a:r>
              <a:rPr lang="de-DE" sz="1100" dirty="0">
                <a:solidFill>
                  <a:prstClr val="white"/>
                </a:solidFill>
              </a:rPr>
              <a:t>, ApJ Letters, Volume </a:t>
            </a:r>
            <a:r>
              <a:rPr lang="de-DE" sz="1100" b="1" dirty="0">
                <a:solidFill>
                  <a:prstClr val="white"/>
                </a:solidFill>
              </a:rPr>
              <a:t>826</a:t>
            </a:r>
            <a:r>
              <a:rPr lang="de-DE" sz="1100" dirty="0">
                <a:solidFill>
                  <a:prstClr val="white"/>
                </a:solidFill>
              </a:rPr>
              <a:t>, Number 1 (2016</a:t>
            </a:r>
            <a:r>
              <a:rPr lang="de-DE" sz="1100" dirty="0" smtClean="0">
                <a:solidFill>
                  <a:prstClr val="white"/>
                </a:solidFill>
              </a:rPr>
              <a:t>), </a:t>
            </a:r>
            <a:r>
              <a:rPr lang="de-DE" sz="1100" dirty="0">
                <a:solidFill>
                  <a:prstClr val="white"/>
                </a:solidFill>
              </a:rPr>
              <a:t>L. P. Singer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ApJ Letters, </a:t>
            </a:r>
            <a:r>
              <a:rPr lang="de-DE" sz="1100" b="1" dirty="0">
                <a:solidFill>
                  <a:prstClr val="white"/>
                </a:solidFill>
              </a:rPr>
              <a:t>829</a:t>
            </a:r>
            <a:r>
              <a:rPr lang="de-DE" sz="1100" dirty="0">
                <a:solidFill>
                  <a:prstClr val="white"/>
                </a:solidFill>
              </a:rPr>
              <a:t>:L15,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31779" y="1864269"/>
            <a:ext cx="3877802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*Only when distance information is available!</a:t>
            </a:r>
          </a:p>
        </p:txBody>
      </p:sp>
      <p:sp>
        <p:nvSpPr>
          <p:cNvPr id="45" name="Multiply 44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79997" y="3969465"/>
            <a:ext cx="4106448" cy="454470"/>
            <a:chOff x="371230" y="5734337"/>
            <a:chExt cx="2774422" cy="718039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00541" y="5802488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Pop quiz: Why not the full circle?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728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8808258" y="1128175"/>
            <a:ext cx="524214" cy="5231216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Idea behind detection and Localization w/ 2 detectors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</a:t>
            </a:r>
            <a:r>
              <a:rPr lang="en-US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03771" y="3213910"/>
            <a:ext cx="1191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4220D"/>
                </a:solidFill>
                <a:sym typeface="Wingdings" panose="05000000000000000000" pitchFamily="2" charset="2"/>
              </a:rPr>
              <a:t>Hanford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68207" y="3213910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D8EC5"/>
                </a:solidFill>
                <a:sym typeface="Wingdings" panose="05000000000000000000" pitchFamily="2" charset="2"/>
              </a:rPr>
              <a:t>Livingston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4009888" y="3326971"/>
            <a:ext cx="169817" cy="169817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8098390" y="3329056"/>
            <a:ext cx="169817" cy="169817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43880" y="3411879"/>
            <a:ext cx="3943554" cy="22784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Multiply 23"/>
          <p:cNvSpPr/>
          <p:nvPr/>
        </p:nvSpPr>
        <p:spPr>
          <a:xfrm>
            <a:off x="10345782" y="3316504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rot="13691879">
            <a:off x="8110079" y="2477944"/>
            <a:ext cx="1900980" cy="1913437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13691879">
            <a:off x="4130417" y="1424331"/>
            <a:ext cx="4142587" cy="4042256"/>
          </a:xfrm>
          <a:prstGeom prst="arc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63002" y="3211823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0167" y="2592695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10ms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143880" y="2536957"/>
            <a:ext cx="0" cy="91440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98390" y="2592695"/>
            <a:ext cx="0" cy="91455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Multiply 39"/>
          <p:cNvSpPr/>
          <p:nvPr/>
        </p:nvSpPr>
        <p:spPr>
          <a:xfrm>
            <a:off x="1271117" y="3316505"/>
            <a:ext cx="235131" cy="190749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8337" y="3211824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EB7712"/>
                </a:solidFill>
                <a:sym typeface="Wingdings" panose="05000000000000000000" pitchFamily="2" charset="2"/>
              </a:rPr>
              <a:t>Source</a:t>
            </a:r>
          </a:p>
        </p:txBody>
      </p:sp>
      <p:sp>
        <p:nvSpPr>
          <p:cNvPr id="44" name="Arc 43"/>
          <p:cNvSpPr/>
          <p:nvPr/>
        </p:nvSpPr>
        <p:spPr>
          <a:xfrm rot="11159648">
            <a:off x="6194176" y="-1533448"/>
            <a:ext cx="5220844" cy="5031623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Arc 45"/>
          <p:cNvSpPr/>
          <p:nvPr/>
        </p:nvSpPr>
        <p:spPr>
          <a:xfrm rot="11159648">
            <a:off x="3752600" y="-2404559"/>
            <a:ext cx="6015441" cy="7558347"/>
          </a:xfrm>
          <a:prstGeom prst="arc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711596" y="1464936"/>
            <a:ext cx="90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7ms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817419" y="1756418"/>
            <a:ext cx="2508322" cy="563879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15" y="1861677"/>
            <a:ext cx="4225164" cy="3902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37" y="1861413"/>
            <a:ext cx="3906644" cy="3916713"/>
          </a:xfrm>
          <a:prstGeom prst="rect">
            <a:avLst/>
          </a:prstGeom>
          <a:solidFill>
            <a:schemeClr val="tx1">
              <a:alpha val="64000"/>
            </a:schemeClr>
          </a:solidFill>
        </p:spPr>
      </p:pic>
      <p:sp>
        <p:nvSpPr>
          <p:cNvPr id="33" name="Rectangle 32"/>
          <p:cNvSpPr/>
          <p:nvPr/>
        </p:nvSpPr>
        <p:spPr>
          <a:xfrm>
            <a:off x="115840" y="6472800"/>
            <a:ext cx="102299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credits</a:t>
            </a:r>
            <a:r>
              <a:rPr lang="de-DE" sz="1100" dirty="0" smtClean="0">
                <a:solidFill>
                  <a:prstClr val="white"/>
                </a:solidFill>
              </a:rPr>
              <a:t>: 3dportfolio.de, </a:t>
            </a:r>
            <a:r>
              <a:rPr lang="de-DE" sz="1100" dirty="0">
                <a:solidFill>
                  <a:prstClr val="white"/>
                </a:solidFill>
              </a:rPr>
              <a:t>B. P. Abbott </a:t>
            </a:r>
            <a:r>
              <a:rPr lang="de-DE" sz="1100" i="1" dirty="0">
                <a:solidFill>
                  <a:prstClr val="white"/>
                </a:solidFill>
              </a:rPr>
              <a:t>et al.</a:t>
            </a:r>
            <a:r>
              <a:rPr lang="de-DE" sz="1100" dirty="0">
                <a:solidFill>
                  <a:prstClr val="white"/>
                </a:solidFill>
              </a:rPr>
              <a:t>, ApJ Letters, Volume </a:t>
            </a:r>
            <a:r>
              <a:rPr lang="de-DE" sz="1100" b="1" dirty="0">
                <a:solidFill>
                  <a:prstClr val="white"/>
                </a:solidFill>
              </a:rPr>
              <a:t>826</a:t>
            </a:r>
            <a:r>
              <a:rPr lang="de-DE" sz="1100" dirty="0">
                <a:solidFill>
                  <a:prstClr val="white"/>
                </a:solidFill>
              </a:rPr>
              <a:t>, Number 1 (2016</a:t>
            </a:r>
            <a:r>
              <a:rPr lang="de-DE" sz="1100" dirty="0" smtClean="0">
                <a:solidFill>
                  <a:prstClr val="white"/>
                </a:solidFill>
              </a:rPr>
              <a:t>), </a:t>
            </a:r>
            <a:r>
              <a:rPr lang="de-DE" sz="1100" dirty="0">
                <a:solidFill>
                  <a:prstClr val="white"/>
                </a:solidFill>
              </a:rPr>
              <a:t>L. P. Singer </a:t>
            </a:r>
            <a:r>
              <a:rPr lang="de-DE" sz="1100" i="1" dirty="0">
                <a:solidFill>
                  <a:prstClr val="white"/>
                </a:solidFill>
              </a:rPr>
              <a:t>et al</a:t>
            </a:r>
            <a:r>
              <a:rPr lang="de-DE" sz="1100" dirty="0">
                <a:solidFill>
                  <a:prstClr val="white"/>
                </a:solidFill>
              </a:rPr>
              <a:t>., ApJ Letters, </a:t>
            </a:r>
            <a:r>
              <a:rPr lang="de-DE" sz="1100" b="1" dirty="0">
                <a:solidFill>
                  <a:prstClr val="white"/>
                </a:solidFill>
              </a:rPr>
              <a:t>829</a:t>
            </a:r>
            <a:r>
              <a:rPr lang="de-DE" sz="1100" dirty="0">
                <a:solidFill>
                  <a:prstClr val="white"/>
                </a:solidFill>
              </a:rPr>
              <a:t>:L15, (2016)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31779" y="1864269"/>
            <a:ext cx="3877802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*Only when distance information is available!</a:t>
            </a:r>
          </a:p>
        </p:txBody>
      </p:sp>
      <p:sp>
        <p:nvSpPr>
          <p:cNvPr id="45" name="Multiply 44"/>
          <p:cNvSpPr/>
          <p:nvPr/>
        </p:nvSpPr>
        <p:spPr>
          <a:xfrm>
            <a:off x="8962484" y="986078"/>
            <a:ext cx="235131" cy="190749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CE4A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71826" y="881397"/>
            <a:ext cx="1409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CE4A"/>
                </a:solidFill>
                <a:sym typeface="Wingdings" panose="05000000000000000000" pitchFamily="2" charset="2"/>
              </a:rPr>
              <a:t>Source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79997" y="3969465"/>
            <a:ext cx="4106448" cy="454470"/>
            <a:chOff x="371230" y="5734337"/>
            <a:chExt cx="2774422" cy="718039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00541" y="5802488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Pop quiz: Why not the full circle?</a:t>
              </a:r>
              <a:endParaRPr lang="en-US" sz="18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84663" y="4624745"/>
            <a:ext cx="4106448" cy="1592055"/>
            <a:chOff x="371230" y="5734337"/>
            <a:chExt cx="2774422" cy="718039"/>
          </a:xfrm>
        </p:grpSpPr>
        <p:sp>
          <p:nvSpPr>
            <p:cNvPr id="43" name="Rectangle 42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00541" y="5776152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Answer: Localization comes from a combination of time-delay information (triangulation) and amplitude coupling through the antenna patterns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87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60" y="2404290"/>
            <a:ext cx="2576149" cy="22065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25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447" y="651109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Keppel, Drew Garvin (2009) Ph.D. </a:t>
            </a:r>
            <a:r>
              <a:rPr lang="de-DE" sz="1100" dirty="0" smtClean="0">
                <a:solidFill>
                  <a:prstClr val="black"/>
                </a:solidFill>
              </a:rPr>
              <a:t>Dissertation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37348" y="352324"/>
            <a:ext cx="10565032" cy="89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Interferometer antenna response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30208" y="1348663"/>
            <a:ext cx="5578706" cy="1361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A detector in a plane that is perpendicular to the incident gravitational waves has a response tensor in the reference frame of the beam splitter: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0208" y="4734443"/>
            <a:ext cx="5578706" cy="590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w</a:t>
            </a:r>
            <a:r>
              <a:rPr lang="en-US" sz="1800" b="1" dirty="0" smtClean="0">
                <a:solidFill>
                  <a:schemeClr val="accent2"/>
                </a:solidFill>
              </a:rPr>
              <a:t>here the resulting response of the detector is given by: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6114197" y="1194579"/>
                <a:ext cx="5724586" cy="116399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chemeClr val="accent1"/>
                    </a:solidFill>
                  </a:rPr>
                  <a:t>Key point: </a:t>
                </a:r>
                <a:r>
                  <a:rPr lang="en-US" sz="1800" b="1" i="1" dirty="0" smtClean="0">
                    <a:solidFill>
                      <a:schemeClr val="accent1"/>
                    </a:solidFill>
                  </a:rPr>
                  <a:t>gravitational waves from arbitrary directions (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given by the Euler angles,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1800" b="1" i="1" dirty="0" smtClean="0">
                    <a:solidFill>
                      <a:schemeClr val="accent1"/>
                    </a:solidFill>
                  </a:rPr>
                  <a:t>) will have different projections onto this response tensor that can be described as antenna patterns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197" y="1194579"/>
                <a:ext cx="5724586" cy="1163997"/>
              </a:xfrm>
              <a:prstGeom prst="rect">
                <a:avLst/>
              </a:prstGeom>
              <a:blipFill rotWithShape="0">
                <a:blip r:embed="rId5"/>
                <a:stretch>
                  <a:fillRect l="-958" t="-5759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104" y="2723019"/>
            <a:ext cx="1937982" cy="3363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162" y="2656312"/>
            <a:ext cx="2002997" cy="354227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493399" y="5933704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“+” 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296388" y="5933704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“</a:t>
            </a:r>
            <a:r>
              <a:rPr lang="en-US" sz="1800" b="1" dirty="0">
                <a:solidFill>
                  <a:schemeClr val="accent1"/>
                </a:solidFill>
                <a:sym typeface="Symbol" charset="0"/>
              </a:rPr>
              <a:t></a:t>
            </a:r>
            <a:r>
              <a:rPr lang="en-US" sz="1800" b="1" dirty="0" smtClean="0">
                <a:solidFill>
                  <a:schemeClr val="accent1"/>
                </a:solidFill>
              </a:rPr>
              <a:t>” </a:t>
            </a:r>
            <a:r>
              <a:rPr lang="en-US" sz="1800" b="1" dirty="0" smtClean="0">
                <a:solidFill>
                  <a:srgbClr val="E5224E"/>
                </a:solidFill>
              </a:rPr>
              <a:t>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 txBox="1">
                <a:spLocks/>
              </p:cNvSpPr>
              <p:nvPr/>
            </p:nvSpPr>
            <p:spPr>
              <a:xfrm>
                <a:off x="6114197" y="2352200"/>
                <a:ext cx="3370965" cy="3708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rgbClr val="E5224E"/>
                    </a:solidFill>
                  </a:rPr>
                  <a:t>For polarization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dirty="0" smtClean="0">
                    <a:solidFill>
                      <a:srgbClr val="E5224E"/>
                    </a:solidFill>
                  </a:rPr>
                  <a:t>= 0:</a:t>
                </a:r>
                <a:endParaRPr lang="en-US" sz="1800" b="1" dirty="0">
                  <a:solidFill>
                    <a:srgbClr val="E5224E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197" y="2352200"/>
                <a:ext cx="3370965" cy="370819"/>
              </a:xfrm>
              <a:prstGeom prst="rect">
                <a:avLst/>
              </a:prstGeom>
              <a:blipFill rotWithShape="0">
                <a:blip r:embed="rId8"/>
                <a:stretch>
                  <a:fillRect l="-1627" t="-18033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030" y="5435502"/>
            <a:ext cx="2111893" cy="6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60" y="2404290"/>
            <a:ext cx="2576149" cy="22065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25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447" y="651109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Keppel, Drew Garvin (2009) Ph.D. </a:t>
            </a:r>
            <a:r>
              <a:rPr lang="de-DE" sz="1100" dirty="0" smtClean="0">
                <a:solidFill>
                  <a:prstClr val="black"/>
                </a:solidFill>
              </a:rPr>
              <a:t>Dissertation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37348" y="352324"/>
            <a:ext cx="10565032" cy="89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Interferometer antenna response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30208" y="1348663"/>
            <a:ext cx="5578706" cy="1361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A detector in a plane that is perpendicular to the incident gravitational waves has a response tensor in the reference frame of the beam splitter: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0208" y="4734443"/>
            <a:ext cx="5578706" cy="590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w</a:t>
            </a:r>
            <a:r>
              <a:rPr lang="en-US" sz="1800" b="1" dirty="0" smtClean="0">
                <a:solidFill>
                  <a:schemeClr val="accent2"/>
                </a:solidFill>
              </a:rPr>
              <a:t>here the resulting response of the detector is given by: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6114197" y="1194579"/>
                <a:ext cx="5724586" cy="116399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chemeClr val="accent1"/>
                    </a:solidFill>
                  </a:rPr>
                  <a:t>Key point: </a:t>
                </a:r>
                <a:r>
                  <a:rPr lang="en-US" sz="1800" b="1" i="1" dirty="0" smtClean="0">
                    <a:solidFill>
                      <a:schemeClr val="accent1"/>
                    </a:solidFill>
                  </a:rPr>
                  <a:t>gravitational waves from arbitrary directions (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given by the Euler angles,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1800" b="1" i="1" dirty="0" smtClean="0">
                    <a:solidFill>
                      <a:schemeClr val="accent1"/>
                    </a:solidFill>
                  </a:rPr>
                  <a:t>) will have different projections onto this response tensor that can be described as antenna patterns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197" y="1194579"/>
                <a:ext cx="5724586" cy="1163997"/>
              </a:xfrm>
              <a:prstGeom prst="rect">
                <a:avLst/>
              </a:prstGeom>
              <a:blipFill rotWithShape="0">
                <a:blip r:embed="rId5"/>
                <a:stretch>
                  <a:fillRect l="-958" t="-5759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104" y="2723019"/>
            <a:ext cx="1937982" cy="3363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162" y="2656312"/>
            <a:ext cx="2002997" cy="354227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493399" y="5933704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“+” 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296388" y="5933704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“</a:t>
            </a:r>
            <a:r>
              <a:rPr lang="en-US" sz="1800" b="1" dirty="0">
                <a:solidFill>
                  <a:schemeClr val="accent1"/>
                </a:solidFill>
                <a:sym typeface="Symbol" charset="0"/>
              </a:rPr>
              <a:t></a:t>
            </a:r>
            <a:r>
              <a:rPr lang="en-US" sz="1800" b="1" dirty="0" smtClean="0">
                <a:solidFill>
                  <a:schemeClr val="accent1"/>
                </a:solidFill>
              </a:rPr>
              <a:t>” </a:t>
            </a:r>
            <a:r>
              <a:rPr lang="en-US" sz="1800" b="1" dirty="0" smtClean="0">
                <a:solidFill>
                  <a:srgbClr val="E5224E"/>
                </a:solidFill>
              </a:rPr>
              <a:t>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 txBox="1">
                <a:spLocks/>
              </p:cNvSpPr>
              <p:nvPr/>
            </p:nvSpPr>
            <p:spPr>
              <a:xfrm>
                <a:off x="6114197" y="2352200"/>
                <a:ext cx="3370965" cy="3708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b="1" dirty="0" smtClean="0">
                    <a:solidFill>
                      <a:srgbClr val="E5224E"/>
                    </a:solidFill>
                  </a:rPr>
                  <a:t>For polarization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l-GR" sz="1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dirty="0" smtClean="0">
                    <a:solidFill>
                      <a:srgbClr val="E5224E"/>
                    </a:solidFill>
                  </a:rPr>
                  <a:t>= 0:</a:t>
                </a:r>
                <a:endParaRPr lang="en-US" sz="1800" b="1" dirty="0">
                  <a:solidFill>
                    <a:srgbClr val="E5224E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197" y="2352200"/>
                <a:ext cx="3370965" cy="370819"/>
              </a:xfrm>
              <a:prstGeom prst="rect">
                <a:avLst/>
              </a:prstGeom>
              <a:blipFill rotWithShape="0">
                <a:blip r:embed="rId8"/>
                <a:stretch>
                  <a:fillRect l="-1627" t="-18033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 bwMode="auto">
          <a:xfrm>
            <a:off x="3222168" y="3324881"/>
            <a:ext cx="5316206" cy="110905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254772" y="3433656"/>
            <a:ext cx="5283602" cy="10002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3"/>
                </a:solidFill>
              </a:rPr>
              <a:t>A LIGO interferometer is a microphone, not a telescope, where sensitivity depends on propagation direction and polarizations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030" y="5435502"/>
            <a:ext cx="2111893" cy="6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447" y="651109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Keppel, Drew Garvin (2009) Ph.D. </a:t>
            </a:r>
            <a:r>
              <a:rPr lang="de-DE" sz="1100" dirty="0" smtClean="0">
                <a:solidFill>
                  <a:prstClr val="black"/>
                </a:solidFill>
              </a:rPr>
              <a:t>Dissertation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37348" y="352324"/>
            <a:ext cx="10565032" cy="89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Interferometer antenna response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08" y="1765738"/>
            <a:ext cx="2530284" cy="43912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619" y="1785482"/>
            <a:ext cx="2526974" cy="446892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17281" y="5527826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“+” 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108153" y="5530063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“</a:t>
            </a:r>
            <a:r>
              <a:rPr lang="en-US" sz="1800" b="1" dirty="0">
                <a:solidFill>
                  <a:schemeClr val="accent1"/>
                </a:solidFill>
                <a:sym typeface="Symbol" charset="0"/>
              </a:rPr>
              <a:t></a:t>
            </a:r>
            <a:r>
              <a:rPr lang="en-US" sz="1800" b="1" dirty="0" smtClean="0">
                <a:solidFill>
                  <a:schemeClr val="accent1"/>
                </a:solidFill>
              </a:rPr>
              <a:t>” </a:t>
            </a:r>
            <a:r>
              <a:rPr lang="en-US" sz="1800" b="1" dirty="0" smtClean="0">
                <a:solidFill>
                  <a:srgbClr val="E5224E"/>
                </a:solidFill>
              </a:rPr>
              <a:t>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4627" y="1394919"/>
            <a:ext cx="3370965" cy="370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For polarization angle = 0:</a:t>
            </a:r>
            <a:endParaRPr lang="en-US" sz="1800" b="1" dirty="0">
              <a:solidFill>
                <a:srgbClr val="E5224E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265" y="1826995"/>
            <a:ext cx="2534758" cy="4251852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8100167" y="5527826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RMS</a:t>
            </a:r>
            <a:r>
              <a:rPr lang="en-US" sz="1800" b="1" dirty="0">
                <a:solidFill>
                  <a:srgbClr val="E5224E"/>
                </a:solidFill>
              </a:rPr>
              <a:t/>
            </a:r>
            <a:br>
              <a:rPr lang="en-US" sz="1800" b="1" dirty="0">
                <a:solidFill>
                  <a:srgbClr val="E5224E"/>
                </a:solidFill>
              </a:rPr>
            </a:br>
            <a:r>
              <a:rPr lang="en-US" sz="1800" b="1" dirty="0" smtClean="0">
                <a:solidFill>
                  <a:srgbClr val="E5224E"/>
                </a:solidFill>
              </a:rPr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2365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447" y="6511093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Keppel, Drew Garvin (2009) Ph.D. </a:t>
            </a:r>
            <a:r>
              <a:rPr lang="de-DE" sz="1100" dirty="0" smtClean="0">
                <a:solidFill>
                  <a:prstClr val="black"/>
                </a:solidFill>
              </a:rPr>
              <a:t>Dissertation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37348" y="352324"/>
            <a:ext cx="10565032" cy="89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Interferometer antenna response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08" y="1765738"/>
            <a:ext cx="2530284" cy="43912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619" y="1785482"/>
            <a:ext cx="2526974" cy="446892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17281" y="5527826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“+” 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108153" y="5530063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“</a:t>
            </a:r>
            <a:r>
              <a:rPr lang="en-US" sz="1800" b="1" dirty="0">
                <a:solidFill>
                  <a:schemeClr val="accent1"/>
                </a:solidFill>
                <a:sym typeface="Symbol" charset="0"/>
              </a:rPr>
              <a:t></a:t>
            </a:r>
            <a:r>
              <a:rPr lang="en-US" sz="1800" b="1" dirty="0" smtClean="0">
                <a:solidFill>
                  <a:schemeClr val="accent1"/>
                </a:solidFill>
              </a:rPr>
              <a:t>” </a:t>
            </a:r>
            <a:r>
              <a:rPr lang="en-US" sz="1800" b="1" dirty="0" smtClean="0">
                <a:solidFill>
                  <a:srgbClr val="E5224E"/>
                </a:solidFill>
              </a:rPr>
              <a:t>polarization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4627" y="1394919"/>
            <a:ext cx="3370965" cy="370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For polarization angle = 0:</a:t>
            </a:r>
            <a:endParaRPr lang="en-US" sz="1800" b="1" dirty="0">
              <a:solidFill>
                <a:srgbClr val="E5224E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265" y="1826995"/>
            <a:ext cx="2534758" cy="4251852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8100167" y="5527826"/>
            <a:ext cx="1700603" cy="627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RMS</a:t>
            </a:r>
            <a:r>
              <a:rPr lang="en-US" sz="1800" b="1" dirty="0">
                <a:solidFill>
                  <a:srgbClr val="E5224E"/>
                </a:solidFill>
              </a:rPr>
              <a:t/>
            </a:r>
            <a:br>
              <a:rPr lang="en-US" sz="1800" b="1" dirty="0">
                <a:solidFill>
                  <a:srgbClr val="E5224E"/>
                </a:solidFill>
              </a:rPr>
            </a:br>
            <a:r>
              <a:rPr lang="en-US" sz="1800" b="1" dirty="0" smtClean="0">
                <a:solidFill>
                  <a:srgbClr val="E5224E"/>
                </a:solidFill>
              </a:rPr>
              <a:t>sensitivity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722783" y="4087647"/>
            <a:ext cx="1368025" cy="14313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66967" y="4096490"/>
            <a:ext cx="1866154" cy="74575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80" y="16047"/>
            <a:ext cx="47458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1" y="6309424"/>
            <a:ext cx="403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black"/>
                </a:solidFill>
              </a:rPr>
              <a:t>Image credit</a:t>
            </a:r>
            <a:r>
              <a:rPr lang="de-DE" sz="1100" dirty="0">
                <a:solidFill>
                  <a:prstClr val="black"/>
                </a:solidFill>
              </a:rPr>
              <a:t>: </a:t>
            </a:r>
            <a:r>
              <a:rPr lang="de-DE" sz="1100" dirty="0" smtClean="0">
                <a:solidFill>
                  <a:prstClr val="black"/>
                </a:solidFill>
              </a:rPr>
              <a:t>Giuseppe Greco using </a:t>
            </a:r>
            <a:r>
              <a:rPr lang="de-DE" sz="1100" dirty="0" smtClean="0">
                <a:solidFill>
                  <a:prstClr val="black"/>
                </a:solidFill>
                <a:hlinkClick r:id="rId4"/>
              </a:rPr>
              <a:t>GWSky</a:t>
            </a:r>
            <a:r>
              <a:rPr lang="de-DE" sz="1100" dirty="0" smtClean="0">
                <a:solidFill>
                  <a:prstClr val="black"/>
                </a:solidFill>
              </a:rPr>
              <a:t>;</a:t>
            </a:r>
          </a:p>
          <a:p>
            <a:r>
              <a:rPr lang="de-DE" sz="1100" dirty="0" smtClean="0">
                <a:solidFill>
                  <a:prstClr val="black"/>
                </a:solidFill>
              </a:rPr>
              <a:t>B</a:t>
            </a:r>
            <a:r>
              <a:rPr lang="de-DE" sz="1100" dirty="0">
                <a:solidFill>
                  <a:prstClr val="black"/>
                </a:solidFill>
              </a:rPr>
              <a:t>. P. Abbott </a:t>
            </a:r>
            <a:r>
              <a:rPr lang="de-DE" sz="1100" i="1" dirty="0">
                <a:solidFill>
                  <a:prstClr val="black"/>
                </a:solidFill>
              </a:rPr>
              <a:t>et al</a:t>
            </a:r>
            <a:r>
              <a:rPr lang="de-DE" sz="1100" dirty="0">
                <a:solidFill>
                  <a:prstClr val="black"/>
                </a:solidFill>
              </a:rPr>
              <a:t>., Phys. Rev. Lett. </a:t>
            </a:r>
            <a:r>
              <a:rPr lang="de-DE" sz="1100" b="1" dirty="0">
                <a:solidFill>
                  <a:prstClr val="black"/>
                </a:solidFill>
              </a:rPr>
              <a:t>119</a:t>
            </a:r>
            <a:r>
              <a:rPr lang="de-DE" sz="1100" dirty="0">
                <a:solidFill>
                  <a:prstClr val="black"/>
                </a:solidFill>
              </a:rPr>
              <a:t>, 161101 (</a:t>
            </a:r>
            <a:r>
              <a:rPr lang="de-DE" sz="1100" dirty="0" smtClean="0">
                <a:solidFill>
                  <a:prstClr val="black"/>
                </a:solidFill>
              </a:rPr>
              <a:t>2017)</a:t>
            </a:r>
            <a:endParaRPr lang="de-DE" sz="1100" dirty="0">
              <a:solidFill>
                <a:prstClr val="black"/>
              </a:solidFill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213360" y="183687"/>
            <a:ext cx="2856032" cy="1126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GW170817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40292" y="673434"/>
            <a:ext cx="3328450" cy="5736315"/>
            <a:chOff x="3133310" y="743574"/>
            <a:chExt cx="3328450" cy="57363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660" y="743574"/>
              <a:ext cx="3304100" cy="18576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310" y="2671129"/>
              <a:ext cx="3326766" cy="18703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310" y="4609497"/>
              <a:ext cx="3326766" cy="187039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2356116"/>
            <a:ext cx="3479051" cy="2360138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8668849" y="272135"/>
            <a:ext cx="2630412" cy="370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Galactic coordinates</a:t>
            </a:r>
            <a:endParaRPr lang="en-US" sz="1800" b="1" dirty="0">
              <a:solidFill>
                <a:srgbClr val="E5224E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019369" y="6452283"/>
            <a:ext cx="1999151" cy="370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E5224E"/>
                </a:solidFill>
              </a:rPr>
              <a:t>Aitoff projection</a:t>
            </a:r>
            <a:endParaRPr lang="en-US" sz="1800" b="1" dirty="0">
              <a:solidFill>
                <a:srgbClr val="E522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448" y="1790568"/>
            <a:ext cx="6255296" cy="4262404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Localization w/ 3 detectors</a:t>
            </a:r>
          </a:p>
          <a:p>
            <a:pPr algn="l"/>
            <a:r>
              <a:rPr lang="en-US" dirty="0" smtClean="0">
                <a:solidFill>
                  <a:prstClr val="white"/>
                </a:solidFill>
              </a:rPr>
              <a:t>Advanced LIGO + Virgo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840" y="6335640"/>
            <a:ext cx="102299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Image credits</a:t>
            </a:r>
            <a:r>
              <a:rPr lang="de-DE" sz="1100" dirty="0" smtClean="0">
                <a:solidFill>
                  <a:schemeClr val="bg1"/>
                </a:solidFill>
              </a:rPr>
              <a:t>: 3dportfolio.de, </a:t>
            </a:r>
            <a:r>
              <a:rPr lang="de-DE" sz="1100" dirty="0">
                <a:solidFill>
                  <a:schemeClr val="bg1"/>
                </a:solidFill>
              </a:rPr>
              <a:t>, B. P. Abbott </a:t>
            </a:r>
            <a:r>
              <a:rPr lang="de-DE" sz="1100" i="1" dirty="0">
                <a:solidFill>
                  <a:schemeClr val="bg1"/>
                </a:solidFill>
              </a:rPr>
              <a:t>et al</a:t>
            </a:r>
            <a:r>
              <a:rPr lang="de-DE" sz="1100" i="1" dirty="0" smtClean="0">
                <a:solidFill>
                  <a:schemeClr val="bg1"/>
                </a:solidFill>
              </a:rPr>
              <a:t>.</a:t>
            </a:r>
            <a:r>
              <a:rPr lang="de-DE" sz="1100" dirty="0" smtClean="0">
                <a:solidFill>
                  <a:schemeClr val="bg1"/>
                </a:solidFill>
              </a:rPr>
              <a:t>, Living Rev. Relativity 19 (2016) 1</a:t>
            </a:r>
            <a:r>
              <a:rPr lang="de-DE" sz="1100" dirty="0">
                <a:solidFill>
                  <a:schemeClr val="bg1"/>
                </a:solidFill>
              </a:rPr>
              <a:t>;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>
                <a:solidFill>
                  <a:schemeClr val="bg1"/>
                </a:solidFill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</a:rPr>
              <a:t>et al</a:t>
            </a:r>
            <a:r>
              <a:rPr lang="de-DE" sz="1100" dirty="0">
                <a:solidFill>
                  <a:schemeClr val="bg1"/>
                </a:solidFill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</a:rPr>
              <a:t>119</a:t>
            </a:r>
            <a:r>
              <a:rPr lang="de-DE" sz="1100" dirty="0">
                <a:solidFill>
                  <a:schemeClr val="bg1"/>
                </a:solidFill>
              </a:rPr>
              <a:t>, 161101 (</a:t>
            </a:r>
            <a:r>
              <a:rPr lang="de-DE" sz="1100" dirty="0" smtClean="0">
                <a:solidFill>
                  <a:schemeClr val="bg1"/>
                </a:solidFill>
              </a:rPr>
              <a:t>2017)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" y="1790571"/>
            <a:ext cx="4979157" cy="42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7"/>
            <a:ext cx="12205062" cy="610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448" y="1790568"/>
            <a:ext cx="6255296" cy="4262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62" y="1790569"/>
            <a:ext cx="6132954" cy="4262403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40080" y="368299"/>
            <a:ext cx="10664942" cy="1169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white"/>
                </a:solidFill>
              </a:rPr>
              <a:t>Localization w/ 3 detectors</a:t>
            </a:r>
          </a:p>
          <a:p>
            <a:pPr algn="l"/>
            <a:r>
              <a:rPr lang="en-US" dirty="0" smtClean="0">
                <a:solidFill>
                  <a:prstClr val="white"/>
                </a:solidFill>
              </a:rPr>
              <a:t>Advanced LIGO + Virgo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84021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840" y="6335640"/>
            <a:ext cx="102299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Image credits</a:t>
            </a:r>
            <a:r>
              <a:rPr lang="de-DE" sz="1100" dirty="0" smtClean="0">
                <a:solidFill>
                  <a:schemeClr val="bg1"/>
                </a:solidFill>
              </a:rPr>
              <a:t>: 3dportfolio.de, </a:t>
            </a:r>
            <a:r>
              <a:rPr lang="de-DE" sz="1100" dirty="0">
                <a:solidFill>
                  <a:schemeClr val="bg1"/>
                </a:solidFill>
              </a:rPr>
              <a:t>, B. P. Abbott </a:t>
            </a:r>
            <a:r>
              <a:rPr lang="de-DE" sz="1100" i="1" dirty="0">
                <a:solidFill>
                  <a:schemeClr val="bg1"/>
                </a:solidFill>
              </a:rPr>
              <a:t>et al</a:t>
            </a:r>
            <a:r>
              <a:rPr lang="de-DE" sz="1100" i="1" dirty="0" smtClean="0">
                <a:solidFill>
                  <a:schemeClr val="bg1"/>
                </a:solidFill>
              </a:rPr>
              <a:t>.</a:t>
            </a:r>
            <a:r>
              <a:rPr lang="de-DE" sz="1100" dirty="0" smtClean="0">
                <a:solidFill>
                  <a:schemeClr val="bg1"/>
                </a:solidFill>
              </a:rPr>
              <a:t>, Living Rev. Relativity 19 (2016) 1</a:t>
            </a:r>
            <a:r>
              <a:rPr lang="de-DE" sz="1100" dirty="0">
                <a:solidFill>
                  <a:schemeClr val="bg1"/>
                </a:solidFill>
              </a:rPr>
              <a:t>;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>
                <a:solidFill>
                  <a:schemeClr val="bg1"/>
                </a:solidFill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</a:rPr>
              <a:t>et al</a:t>
            </a:r>
            <a:r>
              <a:rPr lang="de-DE" sz="1100" dirty="0">
                <a:solidFill>
                  <a:schemeClr val="bg1"/>
                </a:solidFill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</a:rPr>
              <a:t>119</a:t>
            </a:r>
            <a:r>
              <a:rPr lang="de-DE" sz="1100" dirty="0">
                <a:solidFill>
                  <a:schemeClr val="bg1"/>
                </a:solidFill>
              </a:rPr>
              <a:t>, 161101 (</a:t>
            </a:r>
            <a:r>
              <a:rPr lang="de-DE" sz="1100" dirty="0" smtClean="0">
                <a:solidFill>
                  <a:schemeClr val="bg1"/>
                </a:solidFill>
              </a:rPr>
              <a:t>2017); mielkesfiberarts.com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" y="1790571"/>
            <a:ext cx="4979157" cy="426240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270277" y="5345086"/>
            <a:ext cx="523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*Only when distance information is available!</a:t>
            </a:r>
          </a:p>
        </p:txBody>
      </p:sp>
    </p:spTree>
    <p:extLst>
      <p:ext uri="{BB962C8B-B14F-4D97-AF65-F5344CB8AC3E}">
        <p14:creationId xmlns:p14="http://schemas.microsoft.com/office/powerpoint/2010/main" val="31782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r>
              <a:rPr lang="de-DE" sz="1100" dirty="0" smtClean="0">
                <a:solidFill>
                  <a:schemeClr val="bg1"/>
                </a:solidFill>
              </a:rPr>
              <a:t>, 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et al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116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, 061102 (2016</a:t>
            </a:r>
            <a:r>
              <a:rPr lang="de-DE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85352" y="1526578"/>
            <a:ext cx="6055722" cy="3395587"/>
            <a:chOff x="2899000" y="2059819"/>
            <a:chExt cx="6055722" cy="3395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9000" y="2059819"/>
              <a:ext cx="6055722" cy="339558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8D65EA"/>
                </a:solidFill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607" y="2205498"/>
              <a:ext cx="5908507" cy="32029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83552" y="4999911"/>
            <a:ext cx="558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GW signal from GW150914, a BBH merger</a:t>
            </a:r>
            <a:endParaRPr lang="en-US" dirty="0">
              <a:solidFill>
                <a:prstClr val="white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2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4955" y="860380"/>
            <a:ext cx="10721243" cy="636866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Outline</a:t>
            </a:r>
            <a:endParaRPr lang="en-US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69701" y="1790163"/>
            <a:ext cx="10679243" cy="1621777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Progenitors of gravitational wave transients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Low-latency searches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Information for multi-messenger astronomy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prstClr val="white"/>
                </a:solidFill>
              </a:rPr>
              <a:t>Image credit</a:t>
            </a:r>
            <a:r>
              <a:rPr lang="de-DE" sz="1100" dirty="0">
                <a:solidFill>
                  <a:prstClr val="white"/>
                </a:solidFill>
              </a:rPr>
              <a:t>: LIGO/Caltech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28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8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284023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29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614" y="2445652"/>
            <a:ext cx="5801509" cy="1057495"/>
            <a:chOff x="2919411" y="3309789"/>
            <a:chExt cx="5801509" cy="1057495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16600" y="3424409"/>
              <a:ext cx="5690672" cy="94287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i="1" dirty="0" smtClean="0">
                  <a:solidFill>
                    <a:prstClr val="black"/>
                  </a:solidFill>
                </a:rPr>
                <a:t>We (LIGO/Virgo) will release public alerts for all event candidates in which we have a reasonable confidence and feel we can stand behind.</a:t>
              </a:r>
              <a:endParaRPr lang="en-US" sz="1800" b="1" i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Open Public Alerts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27168"/>
            <a:ext cx="6092469" cy="463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From the LSC Town Hall meeting at MIT on 3/16/18: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68260" y="3614021"/>
            <a:ext cx="10383404" cy="11408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What is an open, public alert?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For more, see: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en-US" sz="1800" b="1" dirty="0">
                <a:solidFill>
                  <a:prstClr val="black"/>
                </a:solidFill>
                <a:hlinkClick r:id="rId3"/>
              </a:rPr>
              <a:t>://gw-astronomy.org/wiki/pub/OpenLVEM/TownHallMeetings2018/what-is-an-opa.pdf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30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414" y="2445653"/>
            <a:ext cx="8278626" cy="1669147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367438"/>
              <a:ext cx="5690672" cy="9290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i="1" dirty="0" smtClean="0">
                  <a:solidFill>
                    <a:srgbClr val="FF0000"/>
                  </a:solidFill>
                </a:rPr>
                <a:t>“Notices”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: automated, machine-readable packets. Available as VOEvent XML, binary, and plain text. Listen anonymously or pre-register for connection and delivery tracking.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i="1" dirty="0" smtClean="0">
                  <a:solidFill>
                    <a:srgbClr val="FF0000"/>
                  </a:solidFill>
                </a:rPr>
                <a:t>“Circulars”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: human-readable, citable, non-refereed astronomical bulletins. Pre-register in order to receive and submit by email.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Open Public Alerts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Two types of GCN alerts: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68260" y="4208381"/>
            <a:ext cx="10383404" cy="820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Sign-up for alerts here:</a:t>
            </a:r>
          </a:p>
          <a:p>
            <a:pPr marL="0" indent="0">
              <a:buNone/>
            </a:pPr>
            <a:r>
              <a:rPr lang="en-US" sz="1800" b="1" dirty="0">
                <a:solidFill>
                  <a:prstClr val="black"/>
                </a:solidFill>
                <a:hlinkClick r:id="rId3"/>
              </a:rPr>
              <a:t>https://gw-astronomy.org/registry/pages/public/lv-em-user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1" y="-1741016"/>
            <a:ext cx="8709966" cy="1219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414" y="2445653"/>
            <a:ext cx="8278626" cy="2270725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382902"/>
              <a:ext cx="5690672" cy="9707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Significance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, time, GW signal classification, 3D sky position + distance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FAR &gt;= 1/100 years</a:t>
              </a:r>
              <a:r>
                <a:rPr lang="en-US" sz="1800" b="1" dirty="0" smtClean="0"/>
                <a:t>: number will be stated in Circulars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FAR &lt;= 1/100 years</a:t>
              </a:r>
              <a:r>
                <a:rPr lang="en-US" sz="1800" b="1" dirty="0" smtClean="0"/>
                <a:t>: will be described simply as “highly significant”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P_astro (higher latency)</a:t>
              </a:r>
              <a:r>
                <a:rPr lang="en-US" sz="1800" b="1" dirty="0" smtClean="0"/>
                <a:t>: probability that the signal is astrophysical in origin accounting for both observed merger rate distribution and background distribution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modeled (CBC)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1" y="-1741016"/>
            <a:ext cx="8709966" cy="121920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83355" y="1450740"/>
            <a:ext cx="6123098" cy="4553820"/>
            <a:chOff x="5605275" y="1450740"/>
            <a:chExt cx="6123098" cy="455382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605275" y="1450740"/>
              <a:ext cx="6123098" cy="455382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755" y="1526964"/>
              <a:ext cx="6052781" cy="443187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Simonnet, Deep Chatterjee/Shaon Ghosh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134" y="2436991"/>
            <a:ext cx="4803906" cy="3125609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339854"/>
              <a:ext cx="5690672" cy="9751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/>
                <a:t>Significance, time,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GW signal classification</a:t>
              </a:r>
              <a:r>
                <a:rPr lang="en-US" sz="1800" b="1" dirty="0" smtClean="0"/>
                <a:t>, 3D sky position + distance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Simple statement of signal consistency with a BNS, BBH, or NSBH signal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ProbHasNS</a:t>
              </a:r>
              <a:r>
                <a:rPr lang="en-US" sz="1800" b="1" dirty="0" smtClean="0"/>
                <a:t>: probability that the less massive companion has a mass consistent with a neutron star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ProbHasRemnant (higher latency)</a:t>
              </a:r>
              <a:r>
                <a:rPr lang="en-US" sz="1800" b="1" dirty="0" smtClean="0"/>
                <a:t>: probability that there is matter left outside of the remnant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modeled (CBC)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1" y="-1741016"/>
            <a:ext cx="8709966" cy="121920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83355" y="1450740"/>
            <a:ext cx="6123098" cy="4553820"/>
            <a:chOff x="5605275" y="1450740"/>
            <a:chExt cx="6123098" cy="455382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605275" y="1450740"/>
              <a:ext cx="6123098" cy="455382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755" y="1526964"/>
              <a:ext cx="6052781" cy="443187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Simonnet, Deep Chatterjee/Shaon Ghosh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134" y="2436991"/>
            <a:ext cx="4803906" cy="3125609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339854"/>
              <a:ext cx="5690672" cy="9751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/>
                <a:t>Significance, time,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GW signal classification</a:t>
              </a:r>
              <a:r>
                <a:rPr lang="en-US" sz="1800" b="1" dirty="0" smtClean="0"/>
                <a:t>, 3D sky position + distance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Simple statement of signal consistency with a BNS, BBH, or NSBH signal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ProbHasNS</a:t>
              </a:r>
              <a:r>
                <a:rPr lang="en-US" sz="1800" b="1" dirty="0" smtClean="0"/>
                <a:t>: probability that the less massive companion has a mass consistent with a neutron star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ProbHasRemnant (higher latency)</a:t>
              </a:r>
              <a:r>
                <a:rPr lang="en-US" sz="1800" b="1" dirty="0" smtClean="0"/>
                <a:t>: probability that there is matter left outside of the remnant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modeled (CBC)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32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20322" y="5694429"/>
            <a:ext cx="1228293" cy="941097"/>
            <a:chOff x="7355201" y="5718204"/>
            <a:chExt cx="1228293" cy="94109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355201" y="6176104"/>
              <a:ext cx="1026799" cy="48319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384685" y="6257336"/>
              <a:ext cx="1198809" cy="398115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prstClr val="black"/>
                  </a:solidFill>
                </a:rPr>
                <a:t>2H EOS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868600" y="5718204"/>
              <a:ext cx="0" cy="48464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2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1" y="-1741016"/>
            <a:ext cx="8709966" cy="121920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83355" y="1450740"/>
            <a:ext cx="6123098" cy="4553820"/>
            <a:chOff x="5605275" y="1450740"/>
            <a:chExt cx="6123098" cy="455382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605275" y="1450740"/>
              <a:ext cx="6123098" cy="455382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755" y="1526964"/>
              <a:ext cx="6052781" cy="443187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Simonnet, Deep Chatterjee/Shaon Ghosh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134" y="2436991"/>
            <a:ext cx="4803906" cy="3125609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339854"/>
              <a:ext cx="5690672" cy="9751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/>
                <a:t>Significance, time,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GW signal classification</a:t>
              </a:r>
              <a:r>
                <a:rPr lang="en-US" sz="1800" b="1" dirty="0" smtClean="0"/>
                <a:t>, 3D sky position + distance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Simple statement of signal consistency with a BNS, BBH, or NSBH signal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ProbHasNS</a:t>
              </a:r>
              <a:r>
                <a:rPr lang="en-US" sz="1800" b="1" dirty="0" smtClean="0"/>
                <a:t>: probability that the less massive companion has a mass consistent with a neutron star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ProbHasRemnant (higher latency)</a:t>
              </a:r>
              <a:r>
                <a:rPr lang="en-US" sz="1800" b="1" dirty="0" smtClean="0"/>
                <a:t>: probability that there is matter left outside of the remnant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modeled (CBC)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32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20322" y="5694429"/>
            <a:ext cx="1228293" cy="941097"/>
            <a:chOff x="7355201" y="5718204"/>
            <a:chExt cx="1228293" cy="94109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355201" y="6176104"/>
              <a:ext cx="1026799" cy="48319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384685" y="6257336"/>
              <a:ext cx="1198809" cy="398115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prstClr val="black"/>
                  </a:solidFill>
                </a:rPr>
                <a:t>2H EOS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868600" y="5718204"/>
              <a:ext cx="0" cy="48464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 bwMode="auto">
          <a:xfrm>
            <a:off x="8396408" y="6150367"/>
            <a:ext cx="2887614" cy="481309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456372" y="6226567"/>
            <a:ext cx="3735628" cy="538323"/>
          </a:xfrm>
          <a:prstGeom prst="rect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Foucart’s fitting formula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1" y="-1741016"/>
            <a:ext cx="8709966" cy="1219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/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414" y="2445650"/>
            <a:ext cx="8278626" cy="1236013"/>
            <a:chOff x="2919411" y="3309789"/>
            <a:chExt cx="5801509" cy="104384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434383"/>
              <a:ext cx="5690672" cy="44533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/>
                <a:t>We will not release quantitative estimates of masses and spins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/>
                <a:t>We will not release the GW strain or the waveform regressed from the data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modeled (CBC)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81"/>
            <a:ext cx="12411724" cy="69813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840" y="6472799"/>
            <a:ext cx="1148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NASA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414" y="2445651"/>
            <a:ext cx="8278626" cy="1579314"/>
            <a:chOff x="2919411" y="3309789"/>
            <a:chExt cx="5801509" cy="1064389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3030248" y="3403443"/>
              <a:ext cx="5690672" cy="9707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rgbClr val="FF0000"/>
                  </a:solidFill>
                </a:rPr>
                <a:t>Significance</a:t>
              </a:r>
              <a:r>
                <a:rPr lang="en-US" sz="1800" b="1" dirty="0">
                  <a:solidFill>
                    <a:prstClr val="black"/>
                  </a:solidFill>
                </a:rPr>
                <a:t>, 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time, 2D </a:t>
              </a:r>
              <a:r>
                <a:rPr lang="en-US" sz="1800" b="1" dirty="0">
                  <a:solidFill>
                    <a:prstClr val="black"/>
                  </a:solidFill>
                </a:rPr>
                <a:t>sky 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position</a:t>
              </a:r>
              <a:endParaRPr lang="en-US" sz="1800" b="1" dirty="0">
                <a:solidFill>
                  <a:prstClr val="black"/>
                </a:solidFill>
              </a:endParaRPr>
            </a:p>
            <a:p>
              <a:pPr marL="0" indent="0">
                <a:buNone/>
              </a:pPr>
              <a:r>
                <a:rPr lang="en-US" sz="1800" b="1" dirty="0" smtClean="0">
                  <a:solidFill>
                    <a:srgbClr val="FF0000"/>
                  </a:solidFill>
                </a:rPr>
                <a:t>FAR threshold for sending Burst trigger alerts will be more restrictive</a:t>
              </a:r>
              <a:r>
                <a:rPr lang="en-US" sz="1800" b="1" dirty="0" smtClean="0"/>
                <a:t>, on the order of 1/10 years – 1/100 years (in comparison with 1/month – 1/year for CBC triggers)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14596" y="328522"/>
            <a:ext cx="9859439" cy="79369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Alert Information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8260" y="1905000"/>
            <a:ext cx="6092469" cy="655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For unmodeled (Burst) triggers: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84022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059680" y="918534"/>
            <a:ext cx="6592502" cy="139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GCN Notices: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Basic Info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288784"/>
              </p:ext>
            </p:extLst>
          </p:nvPr>
        </p:nvGraphicFramePr>
        <p:xfrm>
          <a:off x="835259" y="2255519"/>
          <a:ext cx="10479240" cy="431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899"/>
                <a:gridCol w="4332261"/>
                <a:gridCol w="3493080"/>
              </a:tblGrid>
              <a:tr h="40843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Burst</a:t>
                      </a:r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IVORN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ivo://nasa.gsfc.gcn/LVC#{G, M}nnnnnn-{1, 2, 3}-{Preliminary, Initial, Update}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Who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LIGO Scientific Collaboration and Virgo Collaboration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What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GraceDB: {G, M}nnnnnn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    Search 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Burst</a:t>
                      </a:r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    Pipeline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{Gstlal, MBTA, PyCBC}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{CWB, LIB}</a:t>
                      </a:r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    FAR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Estimated false alarm rate in Hz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    Network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Flag for each detector that participated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    Sky map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URL of HEALPix</a:t>
                      </a:r>
                      <a:r>
                        <a:rPr lang="en-US" baseline="0" dirty="0" smtClean="0"/>
                        <a:t> FITS localization file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432">
                <a:tc>
                  <a:txBody>
                    <a:bodyPr/>
                    <a:lstStyle/>
                    <a:p>
                      <a:r>
                        <a:rPr lang="en-US" dirty="0" smtClean="0"/>
                        <a:t>WhereWhen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Arrival</a:t>
                      </a:r>
                      <a:r>
                        <a:rPr lang="en-US" baseline="0" dirty="0" smtClean="0"/>
                        <a:t> time (UTC, ISO-8601)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r>
              <a:rPr lang="de-DE" sz="1100" dirty="0" smtClean="0">
                <a:solidFill>
                  <a:schemeClr val="bg1"/>
                </a:solidFill>
              </a:rPr>
              <a:t>, 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et al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116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, 061102 (2016</a:t>
            </a:r>
            <a:r>
              <a:rPr lang="de-DE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85352" y="1526578"/>
            <a:ext cx="6055722" cy="3395587"/>
            <a:chOff x="2899000" y="2059819"/>
            <a:chExt cx="6055722" cy="3395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9000" y="2059819"/>
              <a:ext cx="6055722" cy="339558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8D65EA"/>
                </a:solidFill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607" y="2205498"/>
              <a:ext cx="5908507" cy="32029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83552" y="4999911"/>
            <a:ext cx="558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GW signal from GW150914, a BBH merger</a:t>
            </a:r>
            <a:endParaRPr lang="en-US" dirty="0">
              <a:solidFill>
                <a:prstClr val="white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845" y="2647662"/>
            <a:ext cx="3644006" cy="3121690"/>
            <a:chOff x="313845" y="2852382"/>
            <a:chExt cx="3644006" cy="312169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361063" y="2852382"/>
              <a:ext cx="1596788" cy="164551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47507" y="4533155"/>
              <a:ext cx="3400795" cy="14280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The </a:t>
              </a:r>
              <a:r>
                <a:rPr lang="en-US" sz="1800" b="1" dirty="0" smtClean="0">
                  <a:solidFill>
                    <a:schemeClr val="accent5">
                      <a:lumMod val="75000"/>
                    </a:schemeClr>
                  </a:solidFill>
                </a:rPr>
                <a:t>waveform</a:t>
              </a:r>
              <a:r>
                <a:rPr lang="en-US" sz="1800" b="1" dirty="0" smtClean="0"/>
                <a:t> of the merger: the collected history of the stretching and squeezing of space by gravitational waves</a:t>
              </a:r>
              <a:endParaRPr lang="en-US" sz="1800" b="1" dirty="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13845" y="4499407"/>
              <a:ext cx="3447336" cy="1474665"/>
            </a:xfrm>
            <a:prstGeom prst="rect">
              <a:avLst/>
            </a:prstGeom>
            <a:noFill/>
            <a:ln w="571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5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059680" y="918534"/>
            <a:ext cx="6592502" cy="139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GCN Notices: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Inference (CBC Only)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494998"/>
              </p:ext>
            </p:extLst>
          </p:nvPr>
        </p:nvGraphicFramePr>
        <p:xfrm>
          <a:off x="258546" y="2255519"/>
          <a:ext cx="11643894" cy="438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8454"/>
                <a:gridCol w="9235440"/>
              </a:tblGrid>
              <a:tr h="5347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CBC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GraceDB ID: {G, M}nnnnnn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Distance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</a:t>
                      </a:r>
                      <a:r>
                        <a:rPr lang="en-US" baseline="0" dirty="0" smtClean="0"/>
                        <a:t> posteriori mean luminosity distance in Mpc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DistanceError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</a:t>
                      </a:r>
                      <a:r>
                        <a:rPr lang="en-US" baseline="0" dirty="0" smtClean="0"/>
                        <a:t> posteriori standard deviation of luminosity distance in Mpc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ProbHasNS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Probability (0-1)</a:t>
                      </a:r>
                      <a:r>
                        <a:rPr lang="en-US" baseline="0" dirty="0" smtClean="0"/>
                        <a:t> that the 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 mass companion has a source frame mass &lt; 2.83 M</a:t>
                      </a:r>
                      <a:r>
                        <a:rPr lang="en-US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⊙</a:t>
                      </a:r>
                      <a:endParaRPr lang="en-US" baseline="-25000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ProbHasRemnant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Probability (0-1) that there</a:t>
                      </a:r>
                      <a:r>
                        <a:rPr lang="en-US" baseline="0" dirty="0" smtClean="0"/>
                        <a:t> is any remnant matter left outside the remnant </a:t>
                      </a:r>
                      <a:endParaRPr lang="en-US" dirty="0"/>
                    </a:p>
                  </a:txBody>
                  <a:tcPr/>
                </a:tc>
              </a:tr>
              <a:tr h="534761">
                <a:tc>
                  <a:txBody>
                    <a:bodyPr/>
                    <a:lstStyle/>
                    <a:p>
                      <a:r>
                        <a:rPr lang="en-US" dirty="0" smtClean="0"/>
                        <a:t>    P_astro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Probability (0-1) that the signal is astrophysical in origin accounting for both observed merger rate</a:t>
                      </a:r>
                      <a:r>
                        <a:rPr lang="en-US" baseline="0" dirty="0" smtClean="0"/>
                        <a:t> distribution and background distribution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059680" y="918534"/>
            <a:ext cx="6592502" cy="139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GCN Circulars: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GCN 21509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8680" y="2598051"/>
            <a:ext cx="10415340" cy="2431149"/>
            <a:chOff x="2919411" y="3309789"/>
            <a:chExt cx="5801509" cy="1071020"/>
          </a:xfrm>
        </p:grpSpPr>
        <p:sp>
          <p:nvSpPr>
            <p:cNvPr id="7" name="Rectangle 6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3030248" y="3410074"/>
              <a:ext cx="5690672" cy="9707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“A </a:t>
              </a:r>
              <a:r>
                <a:rPr lang="en-US" dirty="0">
                  <a:solidFill>
                    <a:srgbClr val="FF0000"/>
                  </a:solidFill>
                </a:rPr>
                <a:t>binary neutron star candidate</a:t>
              </a:r>
              <a:r>
                <a:rPr lang="en-US" dirty="0"/>
                <a:t> was identified in data from the </a:t>
              </a:r>
              <a:r>
                <a:rPr lang="en-US" dirty="0" smtClean="0"/>
                <a:t>LIGO Hanford </a:t>
              </a:r>
              <a:r>
                <a:rPr lang="en-US" dirty="0"/>
                <a:t>detector at gps time </a:t>
              </a:r>
              <a:r>
                <a:rPr lang="en-US" dirty="0">
                  <a:solidFill>
                    <a:srgbClr val="FF0000"/>
                  </a:solidFill>
                </a:rPr>
                <a:t>1187008882.4457 (Thu Aug 17 </a:t>
              </a:r>
              <a:r>
                <a:rPr lang="en-US" dirty="0" smtClean="0">
                  <a:solidFill>
                    <a:srgbClr val="FF0000"/>
                  </a:solidFill>
                </a:rPr>
                <a:t>12:41:04 GMT </a:t>
              </a:r>
              <a:r>
                <a:rPr lang="en-US" dirty="0">
                  <a:solidFill>
                    <a:srgbClr val="FF0000"/>
                  </a:solidFill>
                </a:rPr>
                <a:t>2017)</a:t>
              </a:r>
              <a:r>
                <a:rPr lang="en-US" dirty="0"/>
                <a:t>. The signal is clearly visible in time-frequency </a:t>
              </a:r>
              <a:r>
                <a:rPr lang="en-US" dirty="0" smtClean="0"/>
                <a:t>representations of </a:t>
              </a:r>
              <a:r>
                <a:rPr lang="en-US" dirty="0"/>
                <a:t>the gravitational-wave strain in data from H1. The </a:t>
              </a:r>
              <a:r>
                <a:rPr lang="en-US" dirty="0" smtClean="0"/>
                <a:t>current significance</a:t>
              </a:r>
              <a:r>
                <a:rPr lang="en-US" dirty="0"/>
                <a:t> </a:t>
              </a:r>
              <a:r>
                <a:rPr lang="en-US" dirty="0" smtClean="0"/>
                <a:t>estimate </a:t>
              </a:r>
              <a:r>
                <a:rPr lang="en-US" dirty="0"/>
                <a:t>of </a:t>
              </a:r>
              <a:r>
                <a:rPr lang="en-US" dirty="0">
                  <a:solidFill>
                    <a:srgbClr val="FF0000"/>
                  </a:solidFill>
                </a:rPr>
                <a:t>~1/10,000 years </a:t>
              </a:r>
              <a:r>
                <a:rPr lang="en-US" dirty="0"/>
                <a:t>is based on data from H1 alone. </a:t>
              </a:r>
              <a:r>
                <a:rPr lang="en-US" dirty="0" smtClean="0"/>
                <a:t>Information about </a:t>
              </a:r>
              <a:r>
                <a:rPr lang="en-US" dirty="0"/>
                <a:t>this candidate is available in GraceDb here...”</a:t>
              </a:r>
              <a:endParaRPr lang="en-US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527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059680" y="918534"/>
            <a:ext cx="6592502" cy="139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GCN Circulars: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GCN 21513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8680" y="2598046"/>
            <a:ext cx="10415340" cy="2812154"/>
            <a:chOff x="2919411" y="3309789"/>
            <a:chExt cx="5801509" cy="1043847"/>
          </a:xfrm>
        </p:grpSpPr>
        <p:sp>
          <p:nvSpPr>
            <p:cNvPr id="7" name="Rectangle 6"/>
            <p:cNvSpPr/>
            <p:nvPr/>
          </p:nvSpPr>
          <p:spPr bwMode="auto">
            <a:xfrm>
              <a:off x="2919411" y="3309789"/>
              <a:ext cx="5801509" cy="1043847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3004781" y="3371924"/>
              <a:ext cx="5690672" cy="9707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“…Investigation </a:t>
              </a:r>
              <a:r>
                <a:rPr lang="en-US" dirty="0"/>
                <a:t>of L1 data identified a noise transient from a known </a:t>
              </a:r>
              <a:r>
                <a:rPr lang="en-US" dirty="0" smtClean="0"/>
                <a:t>class of </a:t>
              </a:r>
              <a:r>
                <a:rPr lang="en-US" dirty="0"/>
                <a:t>instrumental glitches during the inspiral signal. The duration of </a:t>
              </a:r>
              <a:r>
                <a:rPr lang="en-US" dirty="0" smtClean="0"/>
                <a:t>this glitch </a:t>
              </a:r>
              <a:r>
                <a:rPr lang="en-US" dirty="0"/>
                <a:t>is a small fraction of a second and does not appear to affect </a:t>
              </a:r>
              <a:r>
                <a:rPr lang="en-US" dirty="0" smtClean="0"/>
                <a:t>the signal </a:t>
              </a:r>
              <a:r>
                <a:rPr lang="en-US" dirty="0"/>
                <a:t>at times away from the glitch. To make an improved </a:t>
              </a:r>
              <a:r>
                <a:rPr lang="en-US" dirty="0" smtClean="0"/>
                <a:t>preliminary estimate </a:t>
              </a:r>
              <a:r>
                <a:rPr lang="en-US" dirty="0"/>
                <a:t>of the sky position, we re-analyzed the data, removing the </a:t>
              </a:r>
              <a:r>
                <a:rPr lang="en-US" dirty="0" smtClean="0"/>
                <a:t>L1 noise </a:t>
              </a:r>
              <a:r>
                <a:rPr lang="en-US" dirty="0"/>
                <a:t>transient at GPS time 1187008881.389 by multiplying the </a:t>
              </a:r>
              <a:r>
                <a:rPr lang="en-US" dirty="0" smtClean="0"/>
                <a:t>strain data </a:t>
              </a:r>
              <a:r>
                <a:rPr lang="en-US" dirty="0"/>
                <a:t>with a Tukey window, such that the total duration of the zeroed </a:t>
              </a:r>
              <a:r>
                <a:rPr lang="en-US" dirty="0" smtClean="0"/>
                <a:t>data is </a:t>
              </a:r>
              <a:r>
                <a:rPr lang="en-US" dirty="0"/>
                <a:t>0.2 s and </a:t>
              </a:r>
              <a:r>
                <a:rPr lang="en-US" dirty="0" smtClean="0"/>
                <a:t>the total </a:t>
              </a:r>
              <a:r>
                <a:rPr lang="en-US" dirty="0"/>
                <a:t>duration of the Tukey window is 1.2 </a:t>
              </a:r>
              <a:r>
                <a:rPr lang="en-US" dirty="0" smtClean="0"/>
                <a:t>s…”</a:t>
              </a:r>
              <a:endParaRPr lang="en-US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677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059680" y="918534"/>
            <a:ext cx="6592502" cy="1397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GCN Circulars: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GCN 21513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8680" y="2598054"/>
            <a:ext cx="10415340" cy="2948111"/>
            <a:chOff x="2919411" y="3309789"/>
            <a:chExt cx="5801509" cy="1154073"/>
          </a:xfrm>
        </p:grpSpPr>
        <p:sp>
          <p:nvSpPr>
            <p:cNvPr id="7" name="Rectangle 6"/>
            <p:cNvSpPr/>
            <p:nvPr/>
          </p:nvSpPr>
          <p:spPr bwMode="auto">
            <a:xfrm>
              <a:off x="2919411" y="3309789"/>
              <a:ext cx="5801509" cy="1106814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3013270" y="3386210"/>
              <a:ext cx="5690672" cy="10776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“…An </a:t>
              </a:r>
              <a:r>
                <a:rPr lang="en-US" dirty="0"/>
                <a:t>updated BAYESTAR sky map (Singer et al. 2016, ApJL 829, 15) </a:t>
              </a:r>
              <a:r>
                <a:rPr lang="en-US" dirty="0" smtClean="0"/>
                <a:t>that uses </a:t>
              </a:r>
              <a:r>
                <a:rPr lang="en-US" dirty="0"/>
                <a:t>data from all three gravitational-wave observatories (H1, L1, and </a:t>
              </a:r>
              <a:r>
                <a:rPr lang="en-US" dirty="0" smtClean="0"/>
                <a:t>V1) is </a:t>
              </a:r>
              <a:r>
                <a:rPr lang="en-US" dirty="0"/>
                <a:t>available for retrieval from the GraceDB page (https://gracedb.ligo.org/events/view/G298048</a:t>
              </a:r>
              <a:r>
                <a:rPr lang="en-US" dirty="0" smtClean="0"/>
                <a:t>): </a:t>
              </a:r>
              <a:r>
                <a:rPr lang="en-US" dirty="0"/>
                <a:t>bayestar-HLV.fits.gz. </a:t>
              </a:r>
              <a:r>
                <a:rPr lang="en-US" dirty="0" smtClean="0"/>
                <a:t>The centroid </a:t>
              </a:r>
              <a:r>
                <a:rPr lang="en-US" dirty="0"/>
                <a:t>(maximum a posteriori) sky location is </a:t>
              </a:r>
              <a:r>
                <a:rPr lang="en-US" dirty="0">
                  <a:solidFill>
                    <a:srgbClr val="FF0000"/>
                  </a:solidFill>
                </a:rPr>
                <a:t>R.A.=</a:t>
              </a:r>
              <a:r>
                <a:rPr lang="en-US" dirty="0" smtClean="0">
                  <a:solidFill>
                    <a:srgbClr val="FF0000"/>
                  </a:solidFill>
                </a:rPr>
                <a:t>12h57m, Dec</a:t>
              </a:r>
              <a:r>
                <a:rPr lang="en-US" dirty="0">
                  <a:solidFill>
                    <a:srgbClr val="FF0000"/>
                  </a:solidFill>
                </a:rPr>
                <a:t>.=-17d51m</a:t>
              </a:r>
              <a:r>
                <a:rPr lang="en-US" dirty="0"/>
                <a:t>. The 50% credible region spans about 9 deg2 and </a:t>
              </a:r>
              <a:r>
                <a:rPr lang="en-US" dirty="0" smtClean="0"/>
                <a:t>the 90</a:t>
              </a:r>
              <a:r>
                <a:rPr lang="en-US" dirty="0"/>
                <a:t>% region about </a:t>
              </a:r>
              <a:r>
                <a:rPr lang="en-US" dirty="0" smtClean="0"/>
                <a:t>31deg2</a:t>
              </a:r>
              <a:r>
                <a:rPr lang="en-US" dirty="0"/>
                <a:t>. The luminosity distance is </a:t>
              </a:r>
              <a:r>
                <a:rPr lang="en-US" dirty="0">
                  <a:solidFill>
                    <a:srgbClr val="FF0000"/>
                  </a:solidFill>
                </a:rPr>
                <a:t>40 +/- 8 Mpc</a:t>
              </a:r>
              <a:r>
                <a:rPr lang="en-US" dirty="0"/>
                <a:t> (</a:t>
              </a:r>
              <a:r>
                <a:rPr lang="en-US" dirty="0" smtClean="0"/>
                <a:t>all-sky a </a:t>
              </a:r>
              <a:r>
                <a:rPr lang="en-US" dirty="0"/>
                <a:t>posteriori mean +/- standard deviation). This is the preferred </a:t>
              </a:r>
              <a:r>
                <a:rPr lang="en-US" dirty="0" smtClean="0"/>
                <a:t>sky map </a:t>
              </a:r>
              <a:r>
                <a:rPr lang="en-US" dirty="0"/>
                <a:t>at this </a:t>
              </a:r>
              <a:r>
                <a:rPr lang="en-US" dirty="0" smtClean="0"/>
                <a:t>time...”</a:t>
              </a:r>
              <a:endParaRPr lang="en-US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8319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" y="1575493"/>
            <a:ext cx="4035820" cy="4035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49" y="6222081"/>
            <a:ext cx="1366577" cy="578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08" y="6288600"/>
            <a:ext cx="2435318" cy="445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49" y="6222081"/>
            <a:ext cx="1366577" cy="578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08" y="6288600"/>
            <a:ext cx="2435318" cy="445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392" y="5078790"/>
            <a:ext cx="1143291" cy="11432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84020" y="328522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39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461" y="5611313"/>
            <a:ext cx="506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black"/>
                </a:solidFill>
              </a:rPr>
              <a:t>Gravitational waves as emitted during a black hole merger</a:t>
            </a:r>
            <a:endParaRPr lang="en-US" sz="1100" b="1" dirty="0" smtClean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840" y="6300340"/>
            <a:ext cx="80347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black"/>
                </a:solidFill>
              </a:rPr>
              <a:t>Image credits</a:t>
            </a:r>
            <a:r>
              <a:rPr lang="de-DE" sz="1100" dirty="0" smtClean="0">
                <a:solidFill>
                  <a:prstClr val="black"/>
                </a:solidFill>
              </a:rPr>
              <a:t>: </a:t>
            </a:r>
            <a:r>
              <a:rPr lang="en-US" sz="1100" dirty="0" smtClean="0">
                <a:solidFill>
                  <a:prstClr val="black"/>
                </a:solidFill>
              </a:rPr>
              <a:t>S</a:t>
            </a:r>
            <a:r>
              <a:rPr lang="en-US" sz="1100" dirty="0">
                <a:solidFill>
                  <a:prstClr val="black"/>
                </a:solidFill>
              </a:rPr>
              <a:t>. </a:t>
            </a:r>
            <a:r>
              <a:rPr lang="en-US" sz="1100" dirty="0" err="1">
                <a:solidFill>
                  <a:prstClr val="black"/>
                </a:solidFill>
              </a:rPr>
              <a:t>Ossokine</a:t>
            </a:r>
            <a:r>
              <a:rPr lang="en-US" sz="1100" dirty="0">
                <a:solidFill>
                  <a:prstClr val="black"/>
                </a:solidFill>
              </a:rPr>
              <a:t>, A. </a:t>
            </a:r>
            <a:r>
              <a:rPr lang="en-US" sz="1100" dirty="0" err="1">
                <a:solidFill>
                  <a:prstClr val="black"/>
                </a:solidFill>
              </a:rPr>
              <a:t>Buonanno</a:t>
            </a:r>
            <a:r>
              <a:rPr lang="en-US" sz="1100" dirty="0">
                <a:solidFill>
                  <a:prstClr val="black"/>
                </a:solidFill>
              </a:rPr>
              <a:t>, R. Haas (Max Planck Institute for Gravitational Physics), Simulating </a:t>
            </a:r>
            <a:r>
              <a:rPr lang="en-US" sz="1100" dirty="0" err="1">
                <a:solidFill>
                  <a:prstClr val="black"/>
                </a:solidFill>
              </a:rPr>
              <a:t>eXtreme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Spacetime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smtClean="0">
                <a:solidFill>
                  <a:prstClr val="black"/>
                </a:solidFill>
              </a:rPr>
              <a:t>project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97" y="5126430"/>
            <a:ext cx="1045254" cy="1030031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041582" y="918535"/>
            <a:ext cx="8610600" cy="107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Conclusion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531307" y="3188003"/>
            <a:ext cx="5752713" cy="8963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9D074E"/>
                </a:solidFill>
              </a:rPr>
              <a:t>……….Thank you for listening!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9D074E"/>
                </a:solidFill>
              </a:rPr>
              <a:t>Questions?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r>
              <a:rPr lang="de-DE" sz="1100" dirty="0" smtClean="0">
                <a:solidFill>
                  <a:schemeClr val="bg1"/>
                </a:solidFill>
              </a:rPr>
              <a:t>, 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et al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116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, 061102 (2016</a:t>
            </a:r>
            <a:r>
              <a:rPr lang="de-DE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85352" y="1526578"/>
            <a:ext cx="6055722" cy="3395587"/>
            <a:chOff x="2899000" y="2059819"/>
            <a:chExt cx="6055722" cy="3395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9000" y="2059819"/>
              <a:ext cx="6055722" cy="339558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8D65EA"/>
                </a:solidFill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607" y="2205498"/>
              <a:ext cx="5908507" cy="32029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83552" y="4999911"/>
            <a:ext cx="558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GW signal from GW150914, a BBH merger</a:t>
            </a:r>
            <a:endParaRPr lang="en-US" dirty="0">
              <a:solidFill>
                <a:prstClr val="white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845" y="2647662"/>
            <a:ext cx="3644006" cy="3121690"/>
            <a:chOff x="313845" y="2852382"/>
            <a:chExt cx="3644006" cy="312169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361063" y="2852382"/>
              <a:ext cx="1596788" cy="164551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47507" y="4533155"/>
              <a:ext cx="3400795" cy="14280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The </a:t>
              </a:r>
              <a:r>
                <a:rPr lang="en-US" sz="1800" b="1" dirty="0" smtClean="0">
                  <a:solidFill>
                    <a:schemeClr val="accent5">
                      <a:lumMod val="75000"/>
                    </a:schemeClr>
                  </a:solidFill>
                </a:rPr>
                <a:t>waveform</a:t>
              </a:r>
              <a:r>
                <a:rPr lang="en-US" sz="1800" b="1" dirty="0" smtClean="0"/>
                <a:t> of the merger: the collected history of the stretching and squeezing of space by gravitational waves</a:t>
              </a:r>
              <a:endParaRPr lang="en-US" sz="1800" b="1" dirty="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13845" y="4499407"/>
              <a:ext cx="3447336" cy="1474665"/>
            </a:xfrm>
            <a:prstGeom prst="rect">
              <a:avLst/>
            </a:prstGeom>
            <a:noFill/>
            <a:ln w="571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212485" y="2376679"/>
            <a:ext cx="2708108" cy="958546"/>
            <a:chOff x="9197941" y="3027330"/>
            <a:chExt cx="2708108" cy="958546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9197941" y="3056263"/>
              <a:ext cx="2651721" cy="9022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The </a:t>
              </a:r>
              <a:r>
                <a:rPr lang="en-US" sz="1800" b="1" dirty="0" smtClean="0">
                  <a:solidFill>
                    <a:schemeClr val="accent1"/>
                  </a:solidFill>
                </a:rPr>
                <a:t>chirp</a:t>
              </a:r>
              <a:r>
                <a:rPr lang="en-US" sz="1800" b="1" dirty="0" smtClean="0"/>
                <a:t>:</a:t>
              </a:r>
              <a:r>
                <a:rPr lang="en-US" sz="1800" b="1" dirty="0"/>
                <a:t/>
              </a:r>
              <a:br>
                <a:rPr lang="en-US" sz="1800" b="1" dirty="0"/>
              </a:br>
              <a:r>
                <a:rPr lang="en-US" sz="1800" b="1" dirty="0" smtClean="0"/>
                <a:t>rising frequency of the gravitational waves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9197941" y="3027330"/>
              <a:ext cx="2708108" cy="958546"/>
            </a:xfrm>
            <a:prstGeom prst="rect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B05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1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020" y="-1741017"/>
            <a:ext cx="8709966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48945" y="328522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0006" y="437882"/>
            <a:ext cx="10498940" cy="1184056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Compact binary mergers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840" y="6472800"/>
            <a:ext cx="86641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prstClr val="white"/>
                </a:solidFill>
              </a:rPr>
              <a:t>Image credit</a:t>
            </a:r>
            <a:r>
              <a:rPr lang="de-DE" sz="1100" dirty="0" smtClean="0">
                <a:solidFill>
                  <a:prstClr val="white"/>
                </a:solidFill>
              </a:rPr>
              <a:t>: NSF/</a:t>
            </a:r>
            <a:r>
              <a:rPr lang="de-DE" sz="1100" dirty="0" smtClean="0">
                <a:solidFill>
                  <a:prstClr val="black"/>
                </a:solidFill>
              </a:rPr>
              <a:t>LIGO/Sonoma State </a:t>
            </a:r>
            <a:r>
              <a:rPr lang="de-DE" sz="1100" dirty="0" smtClean="0">
                <a:solidFill>
                  <a:prstClr val="white"/>
                </a:solidFill>
              </a:rPr>
              <a:t>University/A. Simonnet</a:t>
            </a:r>
            <a:r>
              <a:rPr lang="de-DE" sz="1100" dirty="0" smtClean="0">
                <a:solidFill>
                  <a:schemeClr val="bg1"/>
                </a:solidFill>
              </a:rPr>
              <a:t>, 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B. P. Abbott </a:t>
            </a:r>
            <a:r>
              <a:rPr lang="de-DE" sz="1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et al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., Phys. Rev. Lett. </a:t>
            </a:r>
            <a:r>
              <a:rPr lang="de-DE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116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, 061102 (2016</a:t>
            </a:r>
            <a:r>
              <a:rPr lang="de-DE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85352" y="1526578"/>
            <a:ext cx="6055722" cy="3395587"/>
            <a:chOff x="2899000" y="2059819"/>
            <a:chExt cx="6055722" cy="339558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9000" y="2059819"/>
              <a:ext cx="6055722" cy="339558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8D65EA"/>
                </a:solidFill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607" y="2205498"/>
              <a:ext cx="5908507" cy="32029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83552" y="4999911"/>
            <a:ext cx="5586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white"/>
                </a:solidFill>
                <a:effectLst>
                  <a:glow rad="127000">
                    <a:schemeClr val="tx1"/>
                  </a:glow>
                </a:effectLst>
              </a:rPr>
              <a:t>GW signal from GW150914, a BBH merger</a:t>
            </a:r>
            <a:endParaRPr lang="en-US" dirty="0">
              <a:solidFill>
                <a:prstClr val="white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3845" y="2647662"/>
            <a:ext cx="3644006" cy="3121690"/>
            <a:chOff x="313845" y="2852382"/>
            <a:chExt cx="3644006" cy="312169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361063" y="2852382"/>
              <a:ext cx="1596788" cy="164551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47507" y="4533155"/>
              <a:ext cx="3400795" cy="14280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The </a:t>
              </a:r>
              <a:r>
                <a:rPr lang="en-US" sz="1800" b="1" dirty="0" smtClean="0">
                  <a:solidFill>
                    <a:schemeClr val="accent5">
                      <a:lumMod val="75000"/>
                    </a:schemeClr>
                  </a:solidFill>
                </a:rPr>
                <a:t>waveform</a:t>
              </a:r>
              <a:r>
                <a:rPr lang="en-US" sz="1800" b="1" dirty="0" smtClean="0"/>
                <a:t> of the merger: the collected history of the stretching and squeezing of space by gravitational waves</a:t>
              </a:r>
              <a:endParaRPr lang="en-US" sz="1800" b="1" dirty="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13845" y="4499407"/>
              <a:ext cx="3447336" cy="1474665"/>
            </a:xfrm>
            <a:prstGeom prst="rect">
              <a:avLst/>
            </a:prstGeom>
            <a:noFill/>
            <a:ln w="571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212485" y="2376679"/>
            <a:ext cx="2708108" cy="958546"/>
            <a:chOff x="9197941" y="3027330"/>
            <a:chExt cx="2708108" cy="958546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9197941" y="3056263"/>
              <a:ext cx="2651721" cy="9022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The </a:t>
              </a:r>
              <a:r>
                <a:rPr lang="en-US" sz="1800" b="1" dirty="0" smtClean="0">
                  <a:solidFill>
                    <a:schemeClr val="accent1"/>
                  </a:solidFill>
                </a:rPr>
                <a:t>chirp</a:t>
              </a:r>
              <a:r>
                <a:rPr lang="en-US" sz="1800" b="1" dirty="0" smtClean="0"/>
                <a:t>:</a:t>
              </a:r>
              <a:r>
                <a:rPr lang="en-US" sz="1800" b="1" dirty="0"/>
                <a:t/>
              </a:r>
              <a:br>
                <a:rPr lang="en-US" sz="1800" b="1" dirty="0"/>
              </a:br>
              <a:r>
                <a:rPr lang="en-US" sz="1800" b="1" dirty="0" smtClean="0"/>
                <a:t>rising frequency of the gravitational waves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9197941" y="3027330"/>
              <a:ext cx="2708108" cy="958546"/>
            </a:xfrm>
            <a:prstGeom prst="rect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B050"/>
                </a:solidFill>
                <a:latin typeface="Arial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48721" y="6004458"/>
            <a:ext cx="5104943" cy="454470"/>
            <a:chOff x="371230" y="5734337"/>
            <a:chExt cx="2774422" cy="718039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71230" y="5734337"/>
              <a:ext cx="2760134" cy="718039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14FFB"/>
                </a:solidFill>
                <a:latin typeface="Arial" charset="0"/>
              </a:endParaRP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400541" y="5802490"/>
              <a:ext cx="2745111" cy="636599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Please see Katerina Chatziioannou’s talk!</a:t>
              </a:r>
              <a:endParaRPr lang="en-US" sz="18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459873" y="4388016"/>
            <a:ext cx="3477299" cy="1190617"/>
            <a:chOff x="8549018" y="4585926"/>
            <a:chExt cx="3046326" cy="1359656"/>
          </a:xfrm>
        </p:grpSpPr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8578109" y="4628606"/>
              <a:ext cx="3017235" cy="13169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 smtClean="0"/>
                <a:t>Unique information about the source is encoded in the amplitude/phase evolution:</a:t>
              </a:r>
              <a:br>
                <a:rPr lang="en-US" sz="1800" b="1" dirty="0" smtClean="0"/>
              </a:br>
              <a:r>
                <a:rPr lang="en-US" sz="1800" b="1" dirty="0"/>
                <a:t>m</a:t>
              </a:r>
              <a:r>
                <a:rPr lang="en-US" sz="1800" b="1" dirty="0" smtClean="0"/>
                <a:t>asses, spins, and more…</a:t>
              </a:r>
              <a:endParaRPr lang="en-US" sz="1800" b="1" dirty="0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549018" y="4585926"/>
              <a:ext cx="3046326" cy="1359655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B05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3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4.xml><?xml version="1.0" encoding="utf-8"?>
<a:theme xmlns:a="http://schemas.openxmlformats.org/drawingml/2006/main" name="5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12951</TotalTime>
  <Words>4306</Words>
  <Application>Microsoft Office PowerPoint</Application>
  <PresentationFormat>Widescreen</PresentationFormat>
  <Paragraphs>641</Paragraphs>
  <Slides>74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Arial</vt:lpstr>
      <vt:lpstr>Calibri</vt:lpstr>
      <vt:lpstr>Cambria Math</vt:lpstr>
      <vt:lpstr>Century Gothic</vt:lpstr>
      <vt:lpstr>Symbol</vt:lpstr>
      <vt:lpstr>Wingdings</vt:lpstr>
      <vt:lpstr>1_Vapor Trail</vt:lpstr>
      <vt:lpstr>Vapor Trail</vt:lpstr>
      <vt:lpstr>3_Vapor Trail</vt:lpstr>
      <vt:lpstr>5_Vapor Trail</vt:lpstr>
      <vt:lpstr>PowerPoint Presentation</vt:lpstr>
      <vt:lpstr>PowerPoint Presentation</vt:lpstr>
      <vt:lpstr>PowerPoint Presentation</vt:lpstr>
      <vt:lpstr>PowerPoint Presentation</vt:lpstr>
      <vt:lpstr>Compact binary mergers</vt:lpstr>
      <vt:lpstr>Compact binary mergers</vt:lpstr>
      <vt:lpstr>Compact binary mergers</vt:lpstr>
      <vt:lpstr>Compact binary mergers</vt:lpstr>
      <vt:lpstr>Compact binary mergers</vt:lpstr>
      <vt:lpstr>Compact binary mergers</vt:lpstr>
      <vt:lpstr>Compact binary mergers</vt:lpstr>
      <vt:lpstr>Core-Collapse Supernovae</vt:lpstr>
      <vt:lpstr>Core-Collapse Supernovae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Supernova 1987a</vt:lpstr>
      <vt:lpstr>Long Gamma-ray bursts For rotating progenitors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LIGO: Laser Interferometer Gravitational-Wave Observatory</vt:lpstr>
      <vt:lpstr>LIGO: Laser Interferometer Gravitational-Wave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backgrounds To determine significance</vt:lpstr>
      <vt:lpstr>measuring backgrounds To determine significance</vt:lpstr>
      <vt:lpstr>Checking for glitches and 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Public Alerts</vt:lpstr>
      <vt:lpstr>Open Public Alerts</vt:lpstr>
      <vt:lpstr>Alert Information</vt:lpstr>
      <vt:lpstr>Alert Information</vt:lpstr>
      <vt:lpstr>Alert Information</vt:lpstr>
      <vt:lpstr>Alert Information</vt:lpstr>
      <vt:lpstr>Alert Information</vt:lpstr>
      <vt:lpstr>Alert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Prompt searches for gravitational waves and their electromagnetic counterparts with Advanced LIGO and Virgo</dc:title>
  <dc:creator>Min-A Cho</dc:creator>
  <cp:lastModifiedBy>Min-A Cho</cp:lastModifiedBy>
  <cp:revision>538</cp:revision>
  <dcterms:created xsi:type="dcterms:W3CDTF">2017-04-28T19:35:00Z</dcterms:created>
  <dcterms:modified xsi:type="dcterms:W3CDTF">2018-03-26T20:23:54Z</dcterms:modified>
</cp:coreProperties>
</file>