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2" r:id="rId3"/>
    <p:sldId id="271" r:id="rId4"/>
    <p:sldId id="260" r:id="rId5"/>
    <p:sldId id="268" r:id="rId6"/>
    <p:sldId id="265" r:id="rId7"/>
    <p:sldId id="269" r:id="rId8"/>
    <p:sldId id="258" r:id="rId9"/>
    <p:sldId id="257" r:id="rId10"/>
    <p:sldId id="266" r:id="rId11"/>
    <p:sldId id="267" r:id="rId12"/>
    <p:sldId id="270" r:id="rId13"/>
    <p:sldId id="259" r:id="rId14"/>
    <p:sldId id="278" r:id="rId15"/>
    <p:sldId id="272" r:id="rId16"/>
    <p:sldId id="273" r:id="rId17"/>
    <p:sldId id="274" r:id="rId18"/>
    <p:sldId id="275"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0404A3"/>
    <a:srgbClr val="00FF00"/>
    <a:srgbClr val="A5CC6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0" autoAdjust="0"/>
    <p:restoredTop sz="94660"/>
  </p:normalViewPr>
  <p:slideViewPr>
    <p:cSldViewPr snapToGrid="0">
      <p:cViewPr varScale="1">
        <p:scale>
          <a:sx n="94" d="100"/>
          <a:sy n="94" d="100"/>
        </p:scale>
        <p:origin x="26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D327B-1F8F-4607-9A97-ABE9864155E9}" type="datetimeFigureOut">
              <a:rPr lang="en-US" smtClean="0"/>
              <a:t>4/18/2018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6228D-C02B-4424-A835-F5340B341413}" type="slidenum">
              <a:rPr lang="en-US" smtClean="0"/>
              <a:t>‹#›</a:t>
            </a:fld>
            <a:endParaRPr lang="en-US"/>
          </a:p>
        </p:txBody>
      </p:sp>
    </p:spTree>
    <p:extLst>
      <p:ext uri="{BB962C8B-B14F-4D97-AF65-F5344CB8AC3E}">
        <p14:creationId xmlns:p14="http://schemas.microsoft.com/office/powerpoint/2010/main" val="78317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6228D-C02B-4424-A835-F5340B341413}" type="slidenum">
              <a:rPr lang="en-US" smtClean="0"/>
              <a:t>1</a:t>
            </a:fld>
            <a:endParaRPr lang="en-US"/>
          </a:p>
        </p:txBody>
      </p:sp>
    </p:spTree>
    <p:extLst>
      <p:ext uri="{BB962C8B-B14F-4D97-AF65-F5344CB8AC3E}">
        <p14:creationId xmlns:p14="http://schemas.microsoft.com/office/powerpoint/2010/main" val="414806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6228D-C02B-4424-A835-F5340B341413}" type="slidenum">
              <a:rPr lang="en-US" smtClean="0"/>
              <a:t>10</a:t>
            </a:fld>
            <a:endParaRPr lang="en-US"/>
          </a:p>
        </p:txBody>
      </p:sp>
    </p:spTree>
    <p:extLst>
      <p:ext uri="{BB962C8B-B14F-4D97-AF65-F5344CB8AC3E}">
        <p14:creationId xmlns:p14="http://schemas.microsoft.com/office/powerpoint/2010/main" val="312040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6228D-C02B-4424-A835-F5340B341413}" type="slidenum">
              <a:rPr lang="en-US" smtClean="0"/>
              <a:t>13</a:t>
            </a:fld>
            <a:endParaRPr lang="en-US"/>
          </a:p>
        </p:txBody>
      </p:sp>
    </p:spTree>
    <p:extLst>
      <p:ext uri="{BB962C8B-B14F-4D97-AF65-F5344CB8AC3E}">
        <p14:creationId xmlns:p14="http://schemas.microsoft.com/office/powerpoint/2010/main" val="265310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6228D-C02B-4424-A835-F5340B341413}" type="slidenum">
              <a:rPr lang="en-US" smtClean="0"/>
              <a:t>14</a:t>
            </a:fld>
            <a:endParaRPr lang="en-US"/>
          </a:p>
        </p:txBody>
      </p:sp>
    </p:spTree>
    <p:extLst>
      <p:ext uri="{BB962C8B-B14F-4D97-AF65-F5344CB8AC3E}">
        <p14:creationId xmlns:p14="http://schemas.microsoft.com/office/powerpoint/2010/main" val="165254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CF99D8-BFCE-47F2-9A86-C7DEE69171CE}" type="datetime1">
              <a:rPr lang="en-US" smtClean="0"/>
              <a:t>4/18/2018</a:t>
            </a:fld>
            <a:endParaRPr lang="en-US"/>
          </a:p>
        </p:txBody>
      </p:sp>
      <p:sp>
        <p:nvSpPr>
          <p:cNvPr id="5" name="Footer Placeholder 4"/>
          <p:cNvSpPr>
            <a:spLocks noGrp="1"/>
          </p:cNvSpPr>
          <p:nvPr>
            <p:ph type="ftr" sz="quarter" idx="11"/>
          </p:nvPr>
        </p:nvSpPr>
        <p:spPr/>
        <p:txBody>
          <a:bodyPr/>
          <a:lstStyle/>
          <a:p>
            <a:r>
              <a:rPr lang="en-US" smtClean="0"/>
              <a:t>LIGO-G1800787-v4</a:t>
            </a:r>
            <a:endParaRPr lang="en-US"/>
          </a:p>
        </p:txBody>
      </p:sp>
      <p:sp>
        <p:nvSpPr>
          <p:cNvPr id="6" name="Slide Number Placeholder 5"/>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320015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5B17D-43AA-407D-861A-CDDAEA5CFFD5}" type="datetime1">
              <a:rPr lang="en-US" smtClean="0"/>
              <a:t>4/18/2018</a:t>
            </a:fld>
            <a:endParaRPr lang="en-US"/>
          </a:p>
        </p:txBody>
      </p:sp>
      <p:sp>
        <p:nvSpPr>
          <p:cNvPr id="5" name="Footer Placeholder 4"/>
          <p:cNvSpPr>
            <a:spLocks noGrp="1"/>
          </p:cNvSpPr>
          <p:nvPr>
            <p:ph type="ftr" sz="quarter" idx="11"/>
          </p:nvPr>
        </p:nvSpPr>
        <p:spPr/>
        <p:txBody>
          <a:bodyPr/>
          <a:lstStyle/>
          <a:p>
            <a:r>
              <a:rPr lang="en-US" smtClean="0"/>
              <a:t>LIGO-G1800787-v4</a:t>
            </a:r>
            <a:endParaRPr lang="en-US"/>
          </a:p>
        </p:txBody>
      </p:sp>
      <p:sp>
        <p:nvSpPr>
          <p:cNvPr id="6" name="Slide Number Placeholder 5"/>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107639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6F9194-674E-4574-995E-0F39B577D30F}" type="datetime1">
              <a:rPr lang="en-US" smtClean="0"/>
              <a:t>4/18/2018</a:t>
            </a:fld>
            <a:endParaRPr lang="en-US"/>
          </a:p>
        </p:txBody>
      </p:sp>
      <p:sp>
        <p:nvSpPr>
          <p:cNvPr id="5" name="Footer Placeholder 4"/>
          <p:cNvSpPr>
            <a:spLocks noGrp="1"/>
          </p:cNvSpPr>
          <p:nvPr>
            <p:ph type="ftr" sz="quarter" idx="11"/>
          </p:nvPr>
        </p:nvSpPr>
        <p:spPr/>
        <p:txBody>
          <a:bodyPr/>
          <a:lstStyle/>
          <a:p>
            <a:r>
              <a:rPr lang="en-US" smtClean="0"/>
              <a:t>LIGO-G1800787-v4</a:t>
            </a:r>
            <a:endParaRPr lang="en-US"/>
          </a:p>
        </p:txBody>
      </p:sp>
      <p:sp>
        <p:nvSpPr>
          <p:cNvPr id="6" name="Slide Number Placeholder 5"/>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75056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33DDE-7658-4FC0-B935-E39E71A33BDF}" type="datetime1">
              <a:rPr lang="en-US" smtClean="0"/>
              <a:t>4/18/2018</a:t>
            </a:fld>
            <a:endParaRPr lang="en-US"/>
          </a:p>
        </p:txBody>
      </p:sp>
      <p:sp>
        <p:nvSpPr>
          <p:cNvPr id="5" name="Footer Placeholder 4"/>
          <p:cNvSpPr>
            <a:spLocks noGrp="1"/>
          </p:cNvSpPr>
          <p:nvPr>
            <p:ph type="ftr" sz="quarter" idx="11"/>
          </p:nvPr>
        </p:nvSpPr>
        <p:spPr/>
        <p:txBody>
          <a:bodyPr/>
          <a:lstStyle/>
          <a:p>
            <a:r>
              <a:rPr lang="en-US" smtClean="0"/>
              <a:t>LIGO-G1800787-v4</a:t>
            </a:r>
            <a:endParaRPr lang="en-US"/>
          </a:p>
        </p:txBody>
      </p:sp>
      <p:sp>
        <p:nvSpPr>
          <p:cNvPr id="6" name="Slide Number Placeholder 5"/>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2109143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072EA2-39AF-4B01-AE16-62746B8A0E40}" type="datetime1">
              <a:rPr lang="en-US" smtClean="0"/>
              <a:t>4/18/2018</a:t>
            </a:fld>
            <a:endParaRPr lang="en-US"/>
          </a:p>
        </p:txBody>
      </p:sp>
      <p:sp>
        <p:nvSpPr>
          <p:cNvPr id="5" name="Footer Placeholder 4"/>
          <p:cNvSpPr>
            <a:spLocks noGrp="1"/>
          </p:cNvSpPr>
          <p:nvPr>
            <p:ph type="ftr" sz="quarter" idx="11"/>
          </p:nvPr>
        </p:nvSpPr>
        <p:spPr/>
        <p:txBody>
          <a:bodyPr/>
          <a:lstStyle/>
          <a:p>
            <a:r>
              <a:rPr lang="en-US" smtClean="0"/>
              <a:t>LIGO-G1800787-v4</a:t>
            </a:r>
            <a:endParaRPr lang="en-US"/>
          </a:p>
        </p:txBody>
      </p:sp>
      <p:sp>
        <p:nvSpPr>
          <p:cNvPr id="6" name="Slide Number Placeholder 5"/>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41479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667FC1-1C0B-4711-A379-20AAEA678D29}" type="datetime1">
              <a:rPr lang="en-US" smtClean="0"/>
              <a:t>4/18/2018</a:t>
            </a:fld>
            <a:endParaRPr lang="en-US"/>
          </a:p>
        </p:txBody>
      </p:sp>
      <p:sp>
        <p:nvSpPr>
          <p:cNvPr id="6" name="Footer Placeholder 5"/>
          <p:cNvSpPr>
            <a:spLocks noGrp="1"/>
          </p:cNvSpPr>
          <p:nvPr>
            <p:ph type="ftr" sz="quarter" idx="11"/>
          </p:nvPr>
        </p:nvSpPr>
        <p:spPr/>
        <p:txBody>
          <a:bodyPr/>
          <a:lstStyle/>
          <a:p>
            <a:r>
              <a:rPr lang="en-US" smtClean="0"/>
              <a:t>LIGO-G1800787-v4</a:t>
            </a:r>
            <a:endParaRPr lang="en-US"/>
          </a:p>
        </p:txBody>
      </p:sp>
      <p:sp>
        <p:nvSpPr>
          <p:cNvPr id="7" name="Slide Number Placeholder 6"/>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298465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EC0302-D82B-4CAA-9330-275364F0E8AD}" type="datetime1">
              <a:rPr lang="en-US" smtClean="0"/>
              <a:t>4/18/2018</a:t>
            </a:fld>
            <a:endParaRPr lang="en-US"/>
          </a:p>
        </p:txBody>
      </p:sp>
      <p:sp>
        <p:nvSpPr>
          <p:cNvPr id="8" name="Footer Placeholder 7"/>
          <p:cNvSpPr>
            <a:spLocks noGrp="1"/>
          </p:cNvSpPr>
          <p:nvPr>
            <p:ph type="ftr" sz="quarter" idx="11"/>
          </p:nvPr>
        </p:nvSpPr>
        <p:spPr/>
        <p:txBody>
          <a:bodyPr/>
          <a:lstStyle/>
          <a:p>
            <a:r>
              <a:rPr lang="en-US" smtClean="0"/>
              <a:t>LIGO-G1800787-v4</a:t>
            </a:r>
            <a:endParaRPr lang="en-US"/>
          </a:p>
        </p:txBody>
      </p:sp>
      <p:sp>
        <p:nvSpPr>
          <p:cNvPr id="9" name="Slide Number Placeholder 8"/>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165023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4B3C9F-BCC2-4ED6-A864-1906D1FE7F41}" type="datetime1">
              <a:rPr lang="en-US" smtClean="0"/>
              <a:t>4/18/2018</a:t>
            </a:fld>
            <a:endParaRPr lang="en-US"/>
          </a:p>
        </p:txBody>
      </p:sp>
      <p:sp>
        <p:nvSpPr>
          <p:cNvPr id="4" name="Footer Placeholder 3"/>
          <p:cNvSpPr>
            <a:spLocks noGrp="1"/>
          </p:cNvSpPr>
          <p:nvPr>
            <p:ph type="ftr" sz="quarter" idx="11"/>
          </p:nvPr>
        </p:nvSpPr>
        <p:spPr/>
        <p:txBody>
          <a:bodyPr/>
          <a:lstStyle/>
          <a:p>
            <a:r>
              <a:rPr lang="en-US" smtClean="0"/>
              <a:t>LIGO-G1800787-v4</a:t>
            </a:r>
            <a:endParaRPr lang="en-US"/>
          </a:p>
        </p:txBody>
      </p:sp>
      <p:sp>
        <p:nvSpPr>
          <p:cNvPr id="5" name="Slide Number Placeholder 4"/>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10336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53FE6-A177-451A-9F20-4A1287D26949}" type="datetime1">
              <a:rPr lang="en-US" smtClean="0"/>
              <a:t>4/18/2018</a:t>
            </a:fld>
            <a:endParaRPr lang="en-US"/>
          </a:p>
        </p:txBody>
      </p:sp>
      <p:sp>
        <p:nvSpPr>
          <p:cNvPr id="3" name="Footer Placeholder 2"/>
          <p:cNvSpPr>
            <a:spLocks noGrp="1"/>
          </p:cNvSpPr>
          <p:nvPr>
            <p:ph type="ftr" sz="quarter" idx="11"/>
          </p:nvPr>
        </p:nvSpPr>
        <p:spPr/>
        <p:txBody>
          <a:bodyPr/>
          <a:lstStyle/>
          <a:p>
            <a:r>
              <a:rPr lang="en-US" smtClean="0"/>
              <a:t>LIGO-G1800787-v4</a:t>
            </a:r>
            <a:endParaRPr lang="en-US"/>
          </a:p>
        </p:txBody>
      </p:sp>
      <p:sp>
        <p:nvSpPr>
          <p:cNvPr id="4" name="Slide Number Placeholder 3"/>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309496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13CD6F-4AD9-4446-B023-7809094DA4F1}" type="datetime1">
              <a:rPr lang="en-US" smtClean="0"/>
              <a:t>4/18/2018</a:t>
            </a:fld>
            <a:endParaRPr lang="en-US"/>
          </a:p>
        </p:txBody>
      </p:sp>
      <p:sp>
        <p:nvSpPr>
          <p:cNvPr id="6" name="Footer Placeholder 5"/>
          <p:cNvSpPr>
            <a:spLocks noGrp="1"/>
          </p:cNvSpPr>
          <p:nvPr>
            <p:ph type="ftr" sz="quarter" idx="11"/>
          </p:nvPr>
        </p:nvSpPr>
        <p:spPr/>
        <p:txBody>
          <a:bodyPr/>
          <a:lstStyle/>
          <a:p>
            <a:r>
              <a:rPr lang="en-US" smtClean="0"/>
              <a:t>LIGO-G1800787-v4</a:t>
            </a:r>
            <a:endParaRPr lang="en-US"/>
          </a:p>
        </p:txBody>
      </p:sp>
      <p:sp>
        <p:nvSpPr>
          <p:cNvPr id="7" name="Slide Number Placeholder 6"/>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272767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B1243C-BDF4-4F02-83DE-BAF2093084A9}" type="datetime1">
              <a:rPr lang="en-US" smtClean="0"/>
              <a:t>4/18/2018</a:t>
            </a:fld>
            <a:endParaRPr lang="en-US"/>
          </a:p>
        </p:txBody>
      </p:sp>
      <p:sp>
        <p:nvSpPr>
          <p:cNvPr id="6" name="Footer Placeholder 5"/>
          <p:cNvSpPr>
            <a:spLocks noGrp="1"/>
          </p:cNvSpPr>
          <p:nvPr>
            <p:ph type="ftr" sz="quarter" idx="11"/>
          </p:nvPr>
        </p:nvSpPr>
        <p:spPr/>
        <p:txBody>
          <a:bodyPr/>
          <a:lstStyle/>
          <a:p>
            <a:r>
              <a:rPr lang="en-US" smtClean="0"/>
              <a:t>LIGO-G1800787-v4</a:t>
            </a:r>
            <a:endParaRPr lang="en-US"/>
          </a:p>
        </p:txBody>
      </p:sp>
      <p:sp>
        <p:nvSpPr>
          <p:cNvPr id="7" name="Slide Number Placeholder 6"/>
          <p:cNvSpPr>
            <a:spLocks noGrp="1"/>
          </p:cNvSpPr>
          <p:nvPr>
            <p:ph type="sldNum" sz="quarter" idx="12"/>
          </p:nvPr>
        </p:nvSpPr>
        <p:spPr/>
        <p:txBody>
          <a:bodyPr/>
          <a:lstStyle/>
          <a:p>
            <a:fld id="{BC355589-AF23-4CB1-BCC4-7E49183BF5FA}" type="slidenum">
              <a:rPr lang="en-US" smtClean="0"/>
              <a:t>‹#›</a:t>
            </a:fld>
            <a:endParaRPr lang="en-US"/>
          </a:p>
        </p:txBody>
      </p:sp>
    </p:spTree>
    <p:extLst>
      <p:ext uri="{BB962C8B-B14F-4D97-AF65-F5344CB8AC3E}">
        <p14:creationId xmlns:p14="http://schemas.microsoft.com/office/powerpoint/2010/main" val="371937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BD956-C6F6-49F2-91D2-A10D7AAC2C51}" type="datetime1">
              <a:rPr lang="en-US" smtClean="0"/>
              <a:t>4/18/2018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LIGO-G1800787-v4</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55589-AF23-4CB1-BCC4-7E49183BF5FA}" type="slidenum">
              <a:rPr lang="en-US" smtClean="0"/>
              <a:t>‹#›</a:t>
            </a:fld>
            <a:endParaRPr lang="en-US"/>
          </a:p>
        </p:txBody>
      </p:sp>
    </p:spTree>
    <p:extLst>
      <p:ext uri="{BB962C8B-B14F-4D97-AF65-F5344CB8AC3E}">
        <p14:creationId xmlns:p14="http://schemas.microsoft.com/office/powerpoint/2010/main" val="105622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dcc.ligo.org/LIGO-G1800771"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services.ligo-la.caltech.edu/FRS/show_bug.cgi?id=10407"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cc.ligo.org/LIGO-G1800717" TargetMode="External"/><Relationship Id="rId7" Type="http://schemas.openxmlformats.org/officeDocument/2006/relationships/hyperlink" Target="https://alog.ligo-wa.caltech.edu/aLOG/index.php?callRep=41449"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cc.ligo.org/LIGO-D0900456" TargetMode="Externa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dcc.ligo.org/LIGO-D0901134"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s://dcc.ligo.org/LIGO-E1700425" TargetMode="External"/><Relationship Id="rId4" Type="http://schemas.openxmlformats.org/officeDocument/2006/relationships/hyperlink" Target="https://services.ligo-la.caltech.edu/FRS/show_bug.cgi?id=964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OFI shroud design review</a:t>
            </a:r>
            <a:endParaRPr lang="en-US" dirty="0"/>
          </a:p>
        </p:txBody>
      </p:sp>
      <p:sp>
        <p:nvSpPr>
          <p:cNvPr id="3" name="Subtitle 2"/>
          <p:cNvSpPr>
            <a:spLocks noGrp="1"/>
          </p:cNvSpPr>
          <p:nvPr>
            <p:ph type="subTitle" idx="1"/>
          </p:nvPr>
        </p:nvSpPr>
        <p:spPr/>
        <p:txBody>
          <a:bodyPr/>
          <a:lstStyle/>
          <a:p>
            <a:r>
              <a:rPr lang="en-US" dirty="0" smtClean="0"/>
              <a:t>Alena A., </a:t>
            </a:r>
            <a:r>
              <a:rPr lang="en-US" dirty="0" err="1" smtClean="0"/>
              <a:t>Calum</a:t>
            </a:r>
            <a:r>
              <a:rPr lang="en-US" dirty="0" smtClean="0"/>
              <a:t> T., Corey A., Eddie S., Stephen A.</a:t>
            </a:r>
            <a:endParaRPr lang="en-US" dirty="0"/>
          </a:p>
        </p:txBody>
      </p:sp>
      <p:sp>
        <p:nvSpPr>
          <p:cNvPr id="4" name="Slide Number Placeholder 3"/>
          <p:cNvSpPr>
            <a:spLocks noGrp="1"/>
          </p:cNvSpPr>
          <p:nvPr>
            <p:ph type="sldNum" sz="quarter" idx="12"/>
          </p:nvPr>
        </p:nvSpPr>
        <p:spPr/>
        <p:txBody>
          <a:bodyPr/>
          <a:lstStyle/>
          <a:p>
            <a:fld id="{BC355589-AF23-4CB1-BCC4-7E49183BF5FA}" type="slidenum">
              <a:rPr lang="en-US" smtClean="0"/>
              <a:t>1</a:t>
            </a:fld>
            <a:endParaRPr lang="en-US"/>
          </a:p>
        </p:txBody>
      </p:sp>
      <p:sp>
        <p:nvSpPr>
          <p:cNvPr id="5" name="Footer Placeholder 4"/>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1421666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334" t="37667" r="21958" b="25711"/>
          <a:stretch/>
        </p:blipFill>
        <p:spPr>
          <a:xfrm>
            <a:off x="232396" y="4407386"/>
            <a:ext cx="5227319" cy="1939004"/>
          </a:xfrm>
          <a:prstGeom prst="rect">
            <a:avLst/>
          </a:prstGeom>
        </p:spPr>
      </p:pic>
      <p:grpSp>
        <p:nvGrpSpPr>
          <p:cNvPr id="5" name="Group 4"/>
          <p:cNvGrpSpPr/>
          <p:nvPr/>
        </p:nvGrpSpPr>
        <p:grpSpPr>
          <a:xfrm>
            <a:off x="217575" y="1457860"/>
            <a:ext cx="5105400" cy="2255520"/>
            <a:chOff x="6583680" y="1064733"/>
            <a:chExt cx="5105400" cy="2255520"/>
          </a:xfrm>
        </p:grpSpPr>
        <p:pic>
          <p:nvPicPr>
            <p:cNvPr id="3" name="Picture 2"/>
            <p:cNvPicPr>
              <a:picLocks noChangeAspect="1"/>
            </p:cNvPicPr>
            <p:nvPr/>
          </p:nvPicPr>
          <p:blipFill rotWithShape="1">
            <a:blip r:embed="rId4"/>
            <a:srcRect l="43345" t="45446" r="10128" b="21666"/>
            <a:stretch/>
          </p:blipFill>
          <p:spPr>
            <a:xfrm>
              <a:off x="6583680" y="1064733"/>
              <a:ext cx="5105400" cy="2255520"/>
            </a:xfrm>
            <a:prstGeom prst="rect">
              <a:avLst/>
            </a:prstGeom>
          </p:spPr>
        </p:pic>
        <p:sp>
          <p:nvSpPr>
            <p:cNvPr id="23" name="TextBox 22"/>
            <p:cNvSpPr txBox="1"/>
            <p:nvPr/>
          </p:nvSpPr>
          <p:spPr>
            <a:xfrm>
              <a:off x="8991254" y="1809666"/>
              <a:ext cx="1049079" cy="523220"/>
            </a:xfrm>
            <a:prstGeom prst="rect">
              <a:avLst/>
            </a:prstGeom>
            <a:noFill/>
          </p:spPr>
          <p:txBody>
            <a:bodyPr wrap="square" rtlCol="0">
              <a:spAutoFit/>
            </a:bodyPr>
            <a:lstStyle/>
            <a:p>
              <a:pPr algn="ctr"/>
              <a:r>
                <a:rPr lang="en-US" sz="1400" b="1" dirty="0" smtClean="0"/>
                <a:t>Super #8 side</a:t>
              </a:r>
              <a:endParaRPr lang="en-US" sz="1400" b="1" dirty="0"/>
            </a:p>
          </p:txBody>
        </p:sp>
        <p:sp>
          <p:nvSpPr>
            <p:cNvPr id="26" name="TextBox 25"/>
            <p:cNvSpPr txBox="1"/>
            <p:nvPr/>
          </p:nvSpPr>
          <p:spPr>
            <a:xfrm>
              <a:off x="7669104" y="2159028"/>
              <a:ext cx="1354003" cy="523220"/>
            </a:xfrm>
            <a:prstGeom prst="rect">
              <a:avLst/>
            </a:prstGeom>
            <a:noFill/>
          </p:spPr>
          <p:txBody>
            <a:bodyPr wrap="square" rtlCol="0">
              <a:spAutoFit/>
            </a:bodyPr>
            <a:lstStyle/>
            <a:p>
              <a:pPr algn="ctr"/>
              <a:r>
                <a:rPr lang="en-US" sz="1400" b="1" dirty="0" smtClean="0"/>
                <a:t>Non-polished side</a:t>
              </a:r>
              <a:endParaRPr lang="en-US" sz="1400" b="1" dirty="0"/>
            </a:p>
          </p:txBody>
        </p:sp>
      </p:grpSp>
      <p:pic>
        <p:nvPicPr>
          <p:cNvPr id="2" name="Picture 1"/>
          <p:cNvPicPr>
            <a:picLocks noChangeAspect="1"/>
          </p:cNvPicPr>
          <p:nvPr/>
        </p:nvPicPr>
        <p:blipFill rotWithShape="1">
          <a:blip r:embed="rId5"/>
          <a:srcRect l="24929" t="14852" r="22818" b="18941"/>
          <a:stretch/>
        </p:blipFill>
        <p:spPr>
          <a:xfrm>
            <a:off x="5909771" y="1860295"/>
            <a:ext cx="5733589" cy="4540505"/>
          </a:xfrm>
          <a:prstGeom prst="rect">
            <a:avLst/>
          </a:prstGeom>
        </p:spPr>
      </p:pic>
      <p:sp>
        <p:nvSpPr>
          <p:cNvPr id="6" name="TextBox 5"/>
          <p:cNvSpPr txBox="1"/>
          <p:nvPr/>
        </p:nvSpPr>
        <p:spPr>
          <a:xfrm rot="475195">
            <a:off x="9680422" y="2761714"/>
            <a:ext cx="1049079" cy="738664"/>
          </a:xfrm>
          <a:prstGeom prst="rect">
            <a:avLst/>
          </a:prstGeom>
          <a:noFill/>
        </p:spPr>
        <p:txBody>
          <a:bodyPr wrap="square" rtlCol="0">
            <a:spAutoFit/>
          </a:bodyPr>
          <a:lstStyle/>
          <a:p>
            <a:pPr algn="ctr"/>
            <a:r>
              <a:rPr lang="en-US" sz="1400" b="1" dirty="0" smtClean="0">
                <a:solidFill>
                  <a:schemeClr val="accent6">
                    <a:lumMod val="50000"/>
                  </a:schemeClr>
                </a:solidFill>
              </a:rPr>
              <a:t>Existing Septum baffle</a:t>
            </a:r>
            <a:endParaRPr lang="en-US" sz="1400" b="1" dirty="0">
              <a:solidFill>
                <a:schemeClr val="accent6">
                  <a:lumMod val="50000"/>
                </a:schemeClr>
              </a:solidFill>
            </a:endParaRPr>
          </a:p>
        </p:txBody>
      </p:sp>
      <p:cxnSp>
        <p:nvCxnSpPr>
          <p:cNvPr id="28" name="Straight Arrow Connector 27"/>
          <p:cNvCxnSpPr/>
          <p:nvPr/>
        </p:nvCxnSpPr>
        <p:spPr>
          <a:xfrm flipH="1" flipV="1">
            <a:off x="3742648" y="5424723"/>
            <a:ext cx="14531" cy="977260"/>
          </a:xfrm>
          <a:prstGeom prst="straightConnector1">
            <a:avLst/>
          </a:prstGeom>
          <a:ln w="28575">
            <a:solidFill>
              <a:srgbClr val="0404A3"/>
            </a:solidFill>
            <a:tailEnd type="stealt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9600" y="99237"/>
            <a:ext cx="10988040" cy="461665"/>
          </a:xfrm>
          <a:prstGeom prst="rect">
            <a:avLst/>
          </a:prstGeom>
          <a:noFill/>
        </p:spPr>
        <p:txBody>
          <a:bodyPr wrap="square" rtlCol="0">
            <a:spAutoFit/>
          </a:bodyPr>
          <a:lstStyle/>
          <a:p>
            <a:pPr algn="ctr"/>
            <a:r>
              <a:rPr lang="en-US" sz="2400" dirty="0" smtClean="0"/>
              <a:t>OFI output side (panels are not yet detailed)</a:t>
            </a:r>
            <a:endParaRPr lang="en-US" sz="2400" dirty="0"/>
          </a:p>
        </p:txBody>
      </p:sp>
      <p:sp>
        <p:nvSpPr>
          <p:cNvPr id="20" name="TextBox 19"/>
          <p:cNvSpPr txBox="1"/>
          <p:nvPr/>
        </p:nvSpPr>
        <p:spPr>
          <a:xfrm rot="309158">
            <a:off x="7546494" y="5450602"/>
            <a:ext cx="1309613" cy="523220"/>
          </a:xfrm>
          <a:prstGeom prst="rect">
            <a:avLst/>
          </a:prstGeom>
          <a:noFill/>
        </p:spPr>
        <p:txBody>
          <a:bodyPr wrap="square" rtlCol="0">
            <a:spAutoFit/>
          </a:bodyPr>
          <a:lstStyle/>
          <a:p>
            <a:pPr algn="ctr"/>
            <a:r>
              <a:rPr lang="en-US" sz="1400" b="1" dirty="0" smtClean="0">
                <a:solidFill>
                  <a:srgbClr val="FFFF00"/>
                </a:solidFill>
              </a:rPr>
              <a:t>Ghost beam baffle</a:t>
            </a:r>
            <a:endParaRPr lang="en-US" sz="1400" b="1" dirty="0">
              <a:solidFill>
                <a:srgbClr val="FFFF00"/>
              </a:solidFill>
            </a:endParaRPr>
          </a:p>
        </p:txBody>
      </p:sp>
      <p:sp>
        <p:nvSpPr>
          <p:cNvPr id="27" name="TextBox 26"/>
          <p:cNvSpPr txBox="1"/>
          <p:nvPr/>
        </p:nvSpPr>
        <p:spPr>
          <a:xfrm>
            <a:off x="66770" y="3761215"/>
            <a:ext cx="4942890" cy="369332"/>
          </a:xfrm>
          <a:prstGeom prst="rect">
            <a:avLst/>
          </a:prstGeom>
          <a:noFill/>
        </p:spPr>
        <p:txBody>
          <a:bodyPr wrap="square" rtlCol="0">
            <a:spAutoFit/>
          </a:bodyPr>
          <a:lstStyle/>
          <a:p>
            <a:pPr algn="ctr"/>
            <a:r>
              <a:rPr lang="en-US" dirty="0" smtClean="0"/>
              <a:t>OFI output trapezoidal baffle is pinched 10°</a:t>
            </a:r>
          </a:p>
        </p:txBody>
      </p:sp>
      <p:sp>
        <p:nvSpPr>
          <p:cNvPr id="24" name="TextBox 23"/>
          <p:cNvSpPr txBox="1"/>
          <p:nvPr/>
        </p:nvSpPr>
        <p:spPr>
          <a:xfrm>
            <a:off x="103997" y="6465058"/>
            <a:ext cx="6833313" cy="369332"/>
          </a:xfrm>
          <a:prstGeom prst="rect">
            <a:avLst/>
          </a:prstGeom>
          <a:noFill/>
        </p:spPr>
        <p:txBody>
          <a:bodyPr wrap="square" rtlCol="0">
            <a:spAutoFit/>
          </a:bodyPr>
          <a:lstStyle/>
          <a:p>
            <a:r>
              <a:rPr lang="en-US" dirty="0" smtClean="0"/>
              <a:t>Ghost beam baffle pitched 10° and optionally yawed with a 5° wedge </a:t>
            </a:r>
            <a:endParaRPr lang="en-US" dirty="0"/>
          </a:p>
        </p:txBody>
      </p:sp>
      <p:sp>
        <p:nvSpPr>
          <p:cNvPr id="48" name="TextBox 47"/>
          <p:cNvSpPr txBox="1"/>
          <p:nvPr/>
        </p:nvSpPr>
        <p:spPr>
          <a:xfrm rot="406336">
            <a:off x="6415349" y="5131243"/>
            <a:ext cx="1309613" cy="523220"/>
          </a:xfrm>
          <a:prstGeom prst="rect">
            <a:avLst/>
          </a:prstGeom>
          <a:noFill/>
        </p:spPr>
        <p:txBody>
          <a:bodyPr wrap="square" rtlCol="0">
            <a:spAutoFit/>
          </a:bodyPr>
          <a:lstStyle/>
          <a:p>
            <a:pPr algn="ctr"/>
            <a:r>
              <a:rPr lang="en-US" sz="1400" b="1" dirty="0" smtClean="0">
                <a:solidFill>
                  <a:srgbClr val="FFFF00"/>
                </a:solidFill>
              </a:rPr>
              <a:t>OFI output baffle</a:t>
            </a:r>
            <a:endParaRPr lang="en-US" sz="1400" b="1" dirty="0">
              <a:solidFill>
                <a:srgbClr val="FFFF00"/>
              </a:solidFill>
            </a:endParaRPr>
          </a:p>
        </p:txBody>
      </p:sp>
      <p:sp>
        <p:nvSpPr>
          <p:cNvPr id="57" name="TextBox 56"/>
          <p:cNvSpPr txBox="1"/>
          <p:nvPr/>
        </p:nvSpPr>
        <p:spPr>
          <a:xfrm>
            <a:off x="5757703" y="563534"/>
            <a:ext cx="6037723" cy="1200329"/>
          </a:xfrm>
          <a:prstGeom prst="rect">
            <a:avLst/>
          </a:prstGeom>
          <a:noFill/>
        </p:spPr>
        <p:txBody>
          <a:bodyPr wrap="square" rtlCol="0">
            <a:spAutoFit/>
          </a:bodyPr>
          <a:lstStyle/>
          <a:p>
            <a:r>
              <a:rPr lang="en-US" dirty="0" smtClean="0"/>
              <a:t>Aperture:</a:t>
            </a:r>
          </a:p>
          <a:p>
            <a:r>
              <a:rPr lang="en-US" dirty="0"/>
              <a:t>-</a:t>
            </a:r>
            <a:r>
              <a:rPr lang="en-US" dirty="0" smtClean="0"/>
              <a:t> same as input side baffle and old reflection baffle D0902845 </a:t>
            </a:r>
          </a:p>
          <a:p>
            <a:r>
              <a:rPr lang="en-US" dirty="0" smtClean="0"/>
              <a:t>- additional vertical and horizontal adjustment</a:t>
            </a:r>
          </a:p>
          <a:p>
            <a:r>
              <a:rPr lang="en-US" dirty="0" smtClean="0"/>
              <a:t>Same bracketry as </a:t>
            </a:r>
            <a:r>
              <a:rPr lang="en-US" dirty="0" err="1" smtClean="0"/>
              <a:t>SLiC</a:t>
            </a:r>
            <a:r>
              <a:rPr lang="en-US" dirty="0" smtClean="0"/>
              <a:t> part A</a:t>
            </a:r>
            <a:endParaRPr lang="en-US" dirty="0"/>
          </a:p>
        </p:txBody>
      </p:sp>
      <p:sp>
        <p:nvSpPr>
          <p:cNvPr id="58" name="Slide Number Placeholder 32"/>
          <p:cNvSpPr>
            <a:spLocks noGrp="1"/>
          </p:cNvSpPr>
          <p:nvPr>
            <p:ph type="sldNum" sz="quarter" idx="12"/>
          </p:nvPr>
        </p:nvSpPr>
        <p:spPr>
          <a:xfrm>
            <a:off x="8610600" y="6356350"/>
            <a:ext cx="2743200" cy="365125"/>
          </a:xfrm>
        </p:spPr>
        <p:txBody>
          <a:bodyPr/>
          <a:lstStyle/>
          <a:p>
            <a:r>
              <a:rPr lang="en-US" dirty="0" smtClean="0"/>
              <a:t>9</a:t>
            </a:r>
            <a:endParaRPr lang="en-US" dirty="0"/>
          </a:p>
        </p:txBody>
      </p:sp>
      <p:sp>
        <p:nvSpPr>
          <p:cNvPr id="59" name="TextBox 58"/>
          <p:cNvSpPr txBox="1"/>
          <p:nvPr/>
        </p:nvSpPr>
        <p:spPr>
          <a:xfrm>
            <a:off x="130826" y="469190"/>
            <a:ext cx="6037723" cy="923330"/>
          </a:xfrm>
          <a:prstGeom prst="rect">
            <a:avLst/>
          </a:prstGeom>
          <a:noFill/>
        </p:spPr>
        <p:txBody>
          <a:bodyPr wrap="square" rtlCol="0">
            <a:spAutoFit/>
          </a:bodyPr>
          <a:lstStyle/>
          <a:p>
            <a:r>
              <a:rPr lang="en-US" dirty="0" smtClean="0"/>
              <a:t>Two panels: </a:t>
            </a:r>
          </a:p>
          <a:p>
            <a:pPr marL="342900" indent="-342900">
              <a:buAutoNum type="arabicParenR"/>
            </a:pPr>
            <a:r>
              <a:rPr lang="en-US" dirty="0" smtClean="0"/>
              <a:t>OFI output baffle </a:t>
            </a:r>
            <a:endParaRPr lang="en-US" dirty="0"/>
          </a:p>
          <a:p>
            <a:pPr marL="342900" indent="-342900">
              <a:buAutoNum type="arabicParenR"/>
            </a:pPr>
            <a:r>
              <a:rPr lang="en-US" dirty="0" smtClean="0"/>
              <a:t>Septum window ghost beam baffle</a:t>
            </a:r>
            <a:endParaRPr lang="en-US" dirty="0"/>
          </a:p>
        </p:txBody>
      </p:sp>
      <p:sp>
        <p:nvSpPr>
          <p:cNvPr id="61" name="Can 60"/>
          <p:cNvSpPr/>
          <p:nvPr/>
        </p:nvSpPr>
        <p:spPr>
          <a:xfrm rot="12973347">
            <a:off x="7343774" y="5033629"/>
            <a:ext cx="80946" cy="1599308"/>
          </a:xfrm>
          <a:prstGeom prst="can">
            <a:avLst>
              <a:gd name="adj" fmla="val 29337"/>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8347386">
            <a:off x="6729440" y="5690140"/>
            <a:ext cx="1309613" cy="246221"/>
          </a:xfrm>
          <a:prstGeom prst="rect">
            <a:avLst/>
          </a:prstGeom>
          <a:noFill/>
        </p:spPr>
        <p:txBody>
          <a:bodyPr wrap="square" rtlCol="0">
            <a:spAutoFit/>
          </a:bodyPr>
          <a:lstStyle/>
          <a:p>
            <a:pPr algn="ctr"/>
            <a:r>
              <a:rPr lang="en-US" sz="1000" b="1" dirty="0" smtClean="0">
                <a:solidFill>
                  <a:schemeClr val="bg1"/>
                </a:solidFill>
              </a:rPr>
              <a:t>ghost beam</a:t>
            </a:r>
            <a:endParaRPr lang="en-US" sz="1000" b="1" dirty="0">
              <a:solidFill>
                <a:schemeClr val="bg1"/>
              </a:solidFill>
            </a:endParaRPr>
          </a:p>
        </p:txBody>
      </p:sp>
      <p:sp>
        <p:nvSpPr>
          <p:cNvPr id="7" name="Footer Placeholder 6"/>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2219871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9028" t="45778" r="28473" b="24556"/>
          <a:stretch/>
        </p:blipFill>
        <p:spPr>
          <a:xfrm>
            <a:off x="108126" y="3048001"/>
            <a:ext cx="6787974" cy="2961420"/>
          </a:xfrm>
          <a:prstGeom prst="rect">
            <a:avLst/>
          </a:prstGeom>
        </p:spPr>
      </p:pic>
      <p:sp>
        <p:nvSpPr>
          <p:cNvPr id="8" name="TextBox 7"/>
          <p:cNvSpPr txBox="1"/>
          <p:nvPr/>
        </p:nvSpPr>
        <p:spPr>
          <a:xfrm>
            <a:off x="14169" y="773815"/>
            <a:ext cx="6165651" cy="2062103"/>
          </a:xfrm>
          <a:prstGeom prst="rect">
            <a:avLst/>
          </a:prstGeom>
          <a:noFill/>
        </p:spPr>
        <p:txBody>
          <a:bodyPr wrap="square" rtlCol="0">
            <a:spAutoFit/>
          </a:bodyPr>
          <a:lstStyle/>
          <a:p>
            <a:pPr algn="ctr"/>
            <a:r>
              <a:rPr lang="en-US" sz="1600" dirty="0" smtClean="0"/>
              <a:t>Two panels on squeezer input side:</a:t>
            </a:r>
          </a:p>
          <a:p>
            <a:pPr marL="342900" indent="-342900">
              <a:buAutoNum type="arabicParenR"/>
            </a:pPr>
            <a:endParaRPr lang="en-US" sz="1600" dirty="0" smtClean="0"/>
          </a:p>
          <a:p>
            <a:pPr marL="342900" indent="-342900">
              <a:buAutoNum type="arabicParenR"/>
            </a:pPr>
            <a:r>
              <a:rPr lang="en-US" sz="1600" dirty="0" smtClean="0"/>
              <a:t>Table baffle (stop stray light purpose)</a:t>
            </a:r>
          </a:p>
          <a:p>
            <a:pPr marL="285750" indent="-285750">
              <a:buFontTx/>
              <a:buChar char="-"/>
            </a:pPr>
            <a:r>
              <a:rPr lang="en-US" sz="1600" dirty="0" smtClean="0"/>
              <a:t>10° pitched rectangle</a:t>
            </a:r>
          </a:p>
          <a:p>
            <a:pPr marL="285750" indent="-285750">
              <a:buFontTx/>
              <a:buChar char="-"/>
            </a:pPr>
            <a:r>
              <a:rPr lang="en-US" sz="1600" dirty="0" smtClean="0"/>
              <a:t>polished side facing the input</a:t>
            </a:r>
          </a:p>
          <a:p>
            <a:pPr marL="285750" indent="-285750">
              <a:buFontTx/>
              <a:buChar char="-"/>
            </a:pPr>
            <a:r>
              <a:rPr lang="en-US" sz="1600" dirty="0" smtClean="0"/>
              <a:t>small aperture</a:t>
            </a:r>
          </a:p>
          <a:p>
            <a:pPr marL="285750" indent="-285750">
              <a:buFontTx/>
              <a:buChar char="-"/>
            </a:pPr>
            <a:r>
              <a:rPr lang="en-US" sz="1600" dirty="0" smtClean="0"/>
              <a:t>optional yaw</a:t>
            </a:r>
          </a:p>
          <a:p>
            <a:endParaRPr lang="en-US" sz="1600" dirty="0"/>
          </a:p>
        </p:txBody>
      </p:sp>
      <p:sp>
        <p:nvSpPr>
          <p:cNvPr id="36" name="TextBox 35"/>
          <p:cNvSpPr txBox="1"/>
          <p:nvPr/>
        </p:nvSpPr>
        <p:spPr>
          <a:xfrm>
            <a:off x="982980" y="99237"/>
            <a:ext cx="10393680" cy="830997"/>
          </a:xfrm>
          <a:prstGeom prst="rect">
            <a:avLst/>
          </a:prstGeom>
          <a:noFill/>
        </p:spPr>
        <p:txBody>
          <a:bodyPr wrap="square" rtlCol="0">
            <a:spAutoFit/>
          </a:bodyPr>
          <a:lstStyle/>
          <a:p>
            <a:pPr algn="ctr"/>
            <a:r>
              <a:rPr lang="en-US" sz="2400" dirty="0" smtClean="0"/>
              <a:t>Squeezer input side (panels are not yet detailed)</a:t>
            </a:r>
          </a:p>
          <a:p>
            <a:pPr algn="ctr"/>
            <a:endParaRPr lang="en-US" sz="2400" dirty="0"/>
          </a:p>
        </p:txBody>
      </p:sp>
      <p:pic>
        <p:nvPicPr>
          <p:cNvPr id="17" name="Picture 16"/>
          <p:cNvPicPr>
            <a:picLocks noChangeAspect="1"/>
          </p:cNvPicPr>
          <p:nvPr/>
        </p:nvPicPr>
        <p:blipFill rotWithShape="1">
          <a:blip r:embed="rId3"/>
          <a:srcRect l="20226" t="10222" r="24129" b="5356"/>
          <a:stretch/>
        </p:blipFill>
        <p:spPr>
          <a:xfrm>
            <a:off x="6972211" y="1161139"/>
            <a:ext cx="5143105" cy="4876800"/>
          </a:xfrm>
          <a:prstGeom prst="rect">
            <a:avLst/>
          </a:prstGeom>
        </p:spPr>
      </p:pic>
      <p:sp>
        <p:nvSpPr>
          <p:cNvPr id="20" name="TextBox 19"/>
          <p:cNvSpPr txBox="1"/>
          <p:nvPr/>
        </p:nvSpPr>
        <p:spPr>
          <a:xfrm rot="1356773">
            <a:off x="8148801" y="4522070"/>
            <a:ext cx="1354003" cy="307777"/>
          </a:xfrm>
          <a:prstGeom prst="rect">
            <a:avLst/>
          </a:prstGeom>
          <a:noFill/>
        </p:spPr>
        <p:txBody>
          <a:bodyPr wrap="square" rtlCol="0">
            <a:spAutoFit/>
          </a:bodyPr>
          <a:lstStyle/>
          <a:p>
            <a:pPr algn="ctr"/>
            <a:r>
              <a:rPr lang="en-US" sz="1400" b="1" dirty="0" smtClean="0">
                <a:solidFill>
                  <a:srgbClr val="FFFF00"/>
                </a:solidFill>
              </a:rPr>
              <a:t>OFI input baffle</a:t>
            </a:r>
            <a:endParaRPr lang="en-US" sz="1400" b="1" dirty="0">
              <a:solidFill>
                <a:srgbClr val="FFFF00"/>
              </a:solidFill>
            </a:endParaRPr>
          </a:p>
        </p:txBody>
      </p:sp>
      <p:sp>
        <p:nvSpPr>
          <p:cNvPr id="22" name="TextBox 21"/>
          <p:cNvSpPr txBox="1"/>
          <p:nvPr/>
        </p:nvSpPr>
        <p:spPr>
          <a:xfrm rot="1438881">
            <a:off x="7135754" y="3118314"/>
            <a:ext cx="1049079" cy="738664"/>
          </a:xfrm>
          <a:prstGeom prst="rect">
            <a:avLst/>
          </a:prstGeom>
          <a:noFill/>
        </p:spPr>
        <p:txBody>
          <a:bodyPr wrap="square" rtlCol="0">
            <a:spAutoFit/>
          </a:bodyPr>
          <a:lstStyle/>
          <a:p>
            <a:pPr algn="ctr"/>
            <a:r>
              <a:rPr lang="en-US" sz="1400" b="1" dirty="0" smtClean="0">
                <a:solidFill>
                  <a:schemeClr val="accent6">
                    <a:lumMod val="50000"/>
                  </a:schemeClr>
                </a:solidFill>
              </a:rPr>
              <a:t>Existing</a:t>
            </a:r>
          </a:p>
          <a:p>
            <a:pPr algn="ctr"/>
            <a:r>
              <a:rPr lang="en-US" sz="1400" b="1" dirty="0" smtClean="0">
                <a:solidFill>
                  <a:schemeClr val="accent6">
                    <a:lumMod val="50000"/>
                  </a:schemeClr>
                </a:solidFill>
              </a:rPr>
              <a:t>Septum baffle</a:t>
            </a:r>
            <a:endParaRPr lang="en-US" sz="1400" b="1" dirty="0">
              <a:solidFill>
                <a:schemeClr val="accent6">
                  <a:lumMod val="50000"/>
                </a:schemeClr>
              </a:solidFill>
            </a:endParaRPr>
          </a:p>
        </p:txBody>
      </p:sp>
      <p:cxnSp>
        <p:nvCxnSpPr>
          <p:cNvPr id="23" name="Straight Arrow Connector 22"/>
          <p:cNvCxnSpPr/>
          <p:nvPr/>
        </p:nvCxnSpPr>
        <p:spPr>
          <a:xfrm flipH="1" flipV="1">
            <a:off x="10788011" y="4249441"/>
            <a:ext cx="910856" cy="730109"/>
          </a:xfrm>
          <a:prstGeom prst="straightConnector1">
            <a:avLst/>
          </a:prstGeom>
          <a:ln w="28575">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2385458">
            <a:off x="10575365" y="4402686"/>
            <a:ext cx="1921169" cy="369332"/>
          </a:xfrm>
          <a:prstGeom prst="rect">
            <a:avLst/>
          </a:prstGeom>
          <a:noFill/>
        </p:spPr>
        <p:txBody>
          <a:bodyPr wrap="square" rtlCol="0">
            <a:spAutoFit/>
          </a:bodyPr>
          <a:lstStyle/>
          <a:p>
            <a:pPr algn="ctr"/>
            <a:r>
              <a:rPr lang="en-US" b="1" dirty="0" smtClean="0">
                <a:solidFill>
                  <a:srgbClr val="00FF00"/>
                </a:solidFill>
              </a:rPr>
              <a:t>Squeezer input</a:t>
            </a:r>
            <a:endParaRPr lang="en-US" b="1" dirty="0">
              <a:solidFill>
                <a:srgbClr val="00FF00"/>
              </a:solidFill>
            </a:endParaRPr>
          </a:p>
        </p:txBody>
      </p:sp>
      <p:sp>
        <p:nvSpPr>
          <p:cNvPr id="27" name="TextBox 26"/>
          <p:cNvSpPr txBox="1"/>
          <p:nvPr/>
        </p:nvSpPr>
        <p:spPr>
          <a:xfrm>
            <a:off x="1466037" y="3555281"/>
            <a:ext cx="1977811" cy="307777"/>
          </a:xfrm>
          <a:prstGeom prst="rect">
            <a:avLst/>
          </a:prstGeom>
          <a:noFill/>
        </p:spPr>
        <p:txBody>
          <a:bodyPr wrap="square" rtlCol="0">
            <a:spAutoFit/>
          </a:bodyPr>
          <a:lstStyle/>
          <a:p>
            <a:pPr algn="ctr"/>
            <a:r>
              <a:rPr lang="en-US" sz="1400" b="1" dirty="0" smtClean="0"/>
              <a:t>Super #8 side</a:t>
            </a:r>
            <a:endParaRPr lang="en-US" sz="1400" b="1" dirty="0"/>
          </a:p>
        </p:txBody>
      </p:sp>
      <p:sp>
        <p:nvSpPr>
          <p:cNvPr id="29" name="TextBox 28"/>
          <p:cNvSpPr txBox="1"/>
          <p:nvPr/>
        </p:nvSpPr>
        <p:spPr>
          <a:xfrm rot="16893350">
            <a:off x="97778" y="4460607"/>
            <a:ext cx="1770403" cy="307777"/>
          </a:xfrm>
          <a:prstGeom prst="rect">
            <a:avLst/>
          </a:prstGeom>
          <a:noFill/>
        </p:spPr>
        <p:txBody>
          <a:bodyPr wrap="square" rtlCol="0">
            <a:spAutoFit/>
          </a:bodyPr>
          <a:lstStyle/>
          <a:p>
            <a:pPr algn="ctr"/>
            <a:r>
              <a:rPr lang="en-US" sz="1400" b="1" dirty="0" smtClean="0"/>
              <a:t>Non-polished side</a:t>
            </a:r>
            <a:endParaRPr lang="en-US" sz="1400" b="1" dirty="0"/>
          </a:p>
        </p:txBody>
      </p:sp>
      <p:sp>
        <p:nvSpPr>
          <p:cNvPr id="30" name="TextBox 29"/>
          <p:cNvSpPr txBox="1"/>
          <p:nvPr/>
        </p:nvSpPr>
        <p:spPr>
          <a:xfrm>
            <a:off x="3589020" y="1278328"/>
            <a:ext cx="4312920" cy="1569660"/>
          </a:xfrm>
          <a:prstGeom prst="rect">
            <a:avLst/>
          </a:prstGeom>
          <a:noFill/>
        </p:spPr>
        <p:txBody>
          <a:bodyPr wrap="square" rtlCol="0">
            <a:spAutoFit/>
          </a:bodyPr>
          <a:lstStyle/>
          <a:p>
            <a:r>
              <a:rPr lang="en-US" sz="1600" dirty="0" smtClean="0"/>
              <a:t>2) Inside baffle (stop scatter purpose)</a:t>
            </a:r>
          </a:p>
          <a:p>
            <a:pPr marL="285750" indent="-285750">
              <a:buFontTx/>
              <a:buChar char="-"/>
            </a:pPr>
            <a:r>
              <a:rPr lang="en-US" sz="1600" dirty="0" smtClean="0"/>
              <a:t>10° pitched parallelogram</a:t>
            </a:r>
          </a:p>
          <a:p>
            <a:pPr marL="285750" indent="-285750">
              <a:buFontTx/>
              <a:buChar char="-"/>
            </a:pPr>
            <a:r>
              <a:rPr lang="en-US" sz="1600" dirty="0" smtClean="0"/>
              <a:t>polished side inside</a:t>
            </a:r>
          </a:p>
          <a:p>
            <a:pPr marL="285750" indent="-285750">
              <a:buFontTx/>
              <a:buChar char="-"/>
            </a:pPr>
            <a:r>
              <a:rPr lang="en-US" sz="1600" dirty="0" smtClean="0"/>
              <a:t>large aperture</a:t>
            </a:r>
          </a:p>
          <a:p>
            <a:pPr marL="285750" indent="-285750">
              <a:buFontTx/>
              <a:buChar char="-"/>
            </a:pPr>
            <a:r>
              <a:rPr lang="en-US" sz="1600" dirty="0" smtClean="0"/>
              <a:t>same bracketry as </a:t>
            </a:r>
            <a:r>
              <a:rPr lang="en-US" sz="1600" dirty="0" err="1" smtClean="0"/>
              <a:t>SLiC</a:t>
            </a:r>
            <a:r>
              <a:rPr lang="en-US" sz="1600" dirty="0" smtClean="0"/>
              <a:t> part A</a:t>
            </a:r>
          </a:p>
          <a:p>
            <a:endParaRPr lang="en-US" sz="1600" dirty="0"/>
          </a:p>
        </p:txBody>
      </p:sp>
      <p:cxnSp>
        <p:nvCxnSpPr>
          <p:cNvPr id="31" name="Straight Arrow Connector 30"/>
          <p:cNvCxnSpPr/>
          <p:nvPr/>
        </p:nvCxnSpPr>
        <p:spPr>
          <a:xfrm>
            <a:off x="6446431" y="2459806"/>
            <a:ext cx="22949" cy="102784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126948" y="2484558"/>
            <a:ext cx="32883" cy="1003088"/>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443848" y="3912800"/>
            <a:ext cx="439559" cy="457538"/>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452301" y="3017208"/>
            <a:ext cx="1977811" cy="523220"/>
          </a:xfrm>
          <a:prstGeom prst="rect">
            <a:avLst/>
          </a:prstGeom>
          <a:noFill/>
        </p:spPr>
        <p:txBody>
          <a:bodyPr wrap="square" rtlCol="0">
            <a:spAutoFit/>
          </a:bodyPr>
          <a:lstStyle/>
          <a:p>
            <a:pPr algn="ctr"/>
            <a:r>
              <a:rPr lang="en-US" sz="1400" b="1" dirty="0" smtClean="0"/>
              <a:t>Aperture of the inside baffle</a:t>
            </a:r>
            <a:endParaRPr lang="en-US" sz="1400" b="1" dirty="0"/>
          </a:p>
        </p:txBody>
      </p:sp>
      <p:cxnSp>
        <p:nvCxnSpPr>
          <p:cNvPr id="38" name="Straight Arrow Connector 37"/>
          <p:cNvCxnSpPr>
            <a:endCxn id="14" idx="7"/>
          </p:cNvCxnSpPr>
          <p:nvPr/>
        </p:nvCxnSpPr>
        <p:spPr>
          <a:xfrm flipH="1">
            <a:off x="3819035" y="3352800"/>
            <a:ext cx="259235" cy="627005"/>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1" name="Slide Number Placeholder 40"/>
          <p:cNvSpPr>
            <a:spLocks noGrp="1"/>
          </p:cNvSpPr>
          <p:nvPr>
            <p:ph type="sldNum" sz="quarter" idx="12"/>
          </p:nvPr>
        </p:nvSpPr>
        <p:spPr/>
        <p:txBody>
          <a:bodyPr/>
          <a:lstStyle/>
          <a:p>
            <a:fld id="{BC355589-AF23-4CB1-BCC4-7E49183BF5FA}" type="slidenum">
              <a:rPr lang="en-US" smtClean="0"/>
              <a:t>11</a:t>
            </a:fld>
            <a:endParaRPr lang="en-US"/>
          </a:p>
        </p:txBody>
      </p:sp>
      <p:sp>
        <p:nvSpPr>
          <p:cNvPr id="2" name="Footer Placeholder 1"/>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3902257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903" t="30273" r="47640" b="13667"/>
          <a:stretch/>
        </p:blipFill>
        <p:spPr>
          <a:xfrm>
            <a:off x="274320" y="2270760"/>
            <a:ext cx="5844540" cy="3844371"/>
          </a:xfrm>
          <a:prstGeom prst="rect">
            <a:avLst/>
          </a:prstGeom>
        </p:spPr>
      </p:pic>
      <p:sp>
        <p:nvSpPr>
          <p:cNvPr id="36" name="TextBox 35"/>
          <p:cNvSpPr txBox="1"/>
          <p:nvPr/>
        </p:nvSpPr>
        <p:spPr>
          <a:xfrm>
            <a:off x="982980" y="99237"/>
            <a:ext cx="10393680" cy="830997"/>
          </a:xfrm>
          <a:prstGeom prst="rect">
            <a:avLst/>
          </a:prstGeom>
          <a:noFill/>
        </p:spPr>
        <p:txBody>
          <a:bodyPr wrap="square" rtlCol="0">
            <a:spAutoFit/>
          </a:bodyPr>
          <a:lstStyle/>
          <a:p>
            <a:pPr algn="ctr"/>
            <a:r>
              <a:rPr lang="en-US" sz="2400" dirty="0" smtClean="0"/>
              <a:t>Panel opposite to squeezer input</a:t>
            </a:r>
          </a:p>
          <a:p>
            <a:pPr algn="ctr"/>
            <a:endParaRPr lang="en-US" sz="2400" dirty="0"/>
          </a:p>
        </p:txBody>
      </p:sp>
      <p:sp>
        <p:nvSpPr>
          <p:cNvPr id="29" name="TextBox 28"/>
          <p:cNvSpPr txBox="1"/>
          <p:nvPr/>
        </p:nvSpPr>
        <p:spPr>
          <a:xfrm>
            <a:off x="2127282" y="3955374"/>
            <a:ext cx="1560163" cy="307777"/>
          </a:xfrm>
          <a:prstGeom prst="rect">
            <a:avLst/>
          </a:prstGeom>
          <a:noFill/>
        </p:spPr>
        <p:txBody>
          <a:bodyPr wrap="square" rtlCol="0">
            <a:spAutoFit/>
          </a:bodyPr>
          <a:lstStyle/>
          <a:p>
            <a:pPr algn="ctr"/>
            <a:r>
              <a:rPr lang="en-US" sz="1400" b="1" dirty="0" smtClean="0"/>
              <a:t>Non-polished side</a:t>
            </a:r>
            <a:endParaRPr lang="en-US" sz="1400" b="1" dirty="0"/>
          </a:p>
        </p:txBody>
      </p:sp>
      <p:sp>
        <p:nvSpPr>
          <p:cNvPr id="30" name="TextBox 29"/>
          <p:cNvSpPr txBox="1"/>
          <p:nvPr/>
        </p:nvSpPr>
        <p:spPr>
          <a:xfrm>
            <a:off x="342900" y="1109880"/>
            <a:ext cx="4312920" cy="1077218"/>
          </a:xfrm>
          <a:prstGeom prst="rect">
            <a:avLst/>
          </a:prstGeom>
          <a:noFill/>
        </p:spPr>
        <p:txBody>
          <a:bodyPr wrap="square" rtlCol="0">
            <a:spAutoFit/>
          </a:bodyPr>
          <a:lstStyle/>
          <a:p>
            <a:pPr marL="285750" indent="-285750">
              <a:buFontTx/>
              <a:buChar char="-"/>
            </a:pPr>
            <a:r>
              <a:rPr lang="en-US" sz="1600" dirty="0" smtClean="0"/>
              <a:t>10° pitched parallelogram</a:t>
            </a:r>
          </a:p>
          <a:p>
            <a:pPr marL="285750" indent="-285750">
              <a:buFontTx/>
              <a:buChar char="-"/>
            </a:pPr>
            <a:r>
              <a:rPr lang="en-US" sz="1600" dirty="0" smtClean="0"/>
              <a:t>polished side inside</a:t>
            </a:r>
          </a:p>
          <a:p>
            <a:pPr marL="285750" indent="-285750">
              <a:buFontTx/>
              <a:buChar char="-"/>
            </a:pPr>
            <a:r>
              <a:rPr lang="en-US" sz="1600" dirty="0" smtClean="0"/>
              <a:t>same bracketry as </a:t>
            </a:r>
            <a:r>
              <a:rPr lang="en-US" sz="1600" dirty="0" err="1" smtClean="0"/>
              <a:t>SLiC</a:t>
            </a:r>
            <a:r>
              <a:rPr lang="en-US" sz="1600" dirty="0" smtClean="0"/>
              <a:t> part A</a:t>
            </a:r>
          </a:p>
          <a:p>
            <a:endParaRPr lang="en-US" sz="1600" dirty="0"/>
          </a:p>
        </p:txBody>
      </p:sp>
      <p:cxnSp>
        <p:nvCxnSpPr>
          <p:cNvPr id="32" name="Straight Arrow Connector 31"/>
          <p:cNvCxnSpPr/>
          <p:nvPr/>
        </p:nvCxnSpPr>
        <p:spPr>
          <a:xfrm flipV="1">
            <a:off x="3627120" y="5295900"/>
            <a:ext cx="335280" cy="988507"/>
          </a:xfrm>
          <a:prstGeom prst="straightConnector1">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617720" y="5440680"/>
            <a:ext cx="3680460" cy="71903"/>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srcRect l="19356" t="16923" r="29602" b="16411"/>
          <a:stretch/>
        </p:blipFill>
        <p:spPr>
          <a:xfrm>
            <a:off x="6457950" y="1625629"/>
            <a:ext cx="5600700" cy="4572000"/>
          </a:xfrm>
          <a:prstGeom prst="rect">
            <a:avLst/>
          </a:prstGeom>
        </p:spPr>
      </p:pic>
      <p:sp>
        <p:nvSpPr>
          <p:cNvPr id="28" name="TextBox 27"/>
          <p:cNvSpPr txBox="1"/>
          <p:nvPr/>
        </p:nvSpPr>
        <p:spPr>
          <a:xfrm>
            <a:off x="2264442" y="6256338"/>
            <a:ext cx="4312920" cy="338554"/>
          </a:xfrm>
          <a:prstGeom prst="rect">
            <a:avLst/>
          </a:prstGeom>
          <a:noFill/>
        </p:spPr>
        <p:txBody>
          <a:bodyPr wrap="square" rtlCol="0">
            <a:spAutoFit/>
          </a:bodyPr>
          <a:lstStyle/>
          <a:p>
            <a:r>
              <a:rPr lang="en-US" sz="1600" dirty="0" smtClean="0"/>
              <a:t>clearance for the cable</a:t>
            </a:r>
            <a:endParaRPr lang="en-US" sz="1600" dirty="0"/>
          </a:p>
        </p:txBody>
      </p:sp>
      <p:sp>
        <p:nvSpPr>
          <p:cNvPr id="19" name="Slide Number Placeholder 18"/>
          <p:cNvSpPr>
            <a:spLocks noGrp="1"/>
          </p:cNvSpPr>
          <p:nvPr>
            <p:ph type="sldNum" sz="quarter" idx="12"/>
          </p:nvPr>
        </p:nvSpPr>
        <p:spPr/>
        <p:txBody>
          <a:bodyPr/>
          <a:lstStyle/>
          <a:p>
            <a:fld id="{BC355589-AF23-4CB1-BCC4-7E49183BF5FA}" type="slidenum">
              <a:rPr lang="en-US" smtClean="0"/>
              <a:t>12</a:t>
            </a:fld>
            <a:endParaRPr lang="en-US"/>
          </a:p>
        </p:txBody>
      </p:sp>
      <p:sp>
        <p:nvSpPr>
          <p:cNvPr id="2" name="Footer Placeholder 1"/>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1958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C355589-AF23-4CB1-BCC4-7E49183BF5FA}" type="slidenum">
              <a:rPr lang="en-US" smtClean="0"/>
              <a:t>13</a:t>
            </a:fld>
            <a:endParaRPr lang="en-US"/>
          </a:p>
        </p:txBody>
      </p:sp>
      <p:sp>
        <p:nvSpPr>
          <p:cNvPr id="27" name="TextBox 26"/>
          <p:cNvSpPr txBox="1"/>
          <p:nvPr/>
        </p:nvSpPr>
        <p:spPr>
          <a:xfrm>
            <a:off x="4668690" y="99237"/>
            <a:ext cx="3114343" cy="461665"/>
          </a:xfrm>
          <a:prstGeom prst="rect">
            <a:avLst/>
          </a:prstGeom>
          <a:noFill/>
        </p:spPr>
        <p:txBody>
          <a:bodyPr wrap="square" rtlCol="0">
            <a:spAutoFit/>
          </a:bodyPr>
          <a:lstStyle/>
          <a:p>
            <a:pPr algn="ctr"/>
            <a:r>
              <a:rPr lang="en-US" sz="2400" dirty="0" smtClean="0"/>
              <a:t>The roof</a:t>
            </a:r>
            <a:endParaRPr lang="en-US" sz="2400" dirty="0"/>
          </a:p>
        </p:txBody>
      </p:sp>
      <p:pic>
        <p:nvPicPr>
          <p:cNvPr id="17" name="Picture 16"/>
          <p:cNvPicPr>
            <a:picLocks noChangeAspect="1"/>
          </p:cNvPicPr>
          <p:nvPr/>
        </p:nvPicPr>
        <p:blipFill rotWithShape="1">
          <a:blip r:embed="rId3"/>
          <a:srcRect l="27570" t="19222" r="36250" b="11333"/>
          <a:stretch/>
        </p:blipFill>
        <p:spPr>
          <a:xfrm>
            <a:off x="501968" y="2415405"/>
            <a:ext cx="3285172" cy="3940945"/>
          </a:xfrm>
          <a:prstGeom prst="rect">
            <a:avLst/>
          </a:prstGeom>
        </p:spPr>
      </p:pic>
      <p:pic>
        <p:nvPicPr>
          <p:cNvPr id="18" name="Picture 17"/>
          <p:cNvPicPr>
            <a:picLocks noChangeAspect="1"/>
          </p:cNvPicPr>
          <p:nvPr/>
        </p:nvPicPr>
        <p:blipFill rotWithShape="1">
          <a:blip r:embed="rId4"/>
          <a:srcRect l="11735" t="20445" r="2292" b="10666"/>
          <a:stretch/>
        </p:blipFill>
        <p:spPr>
          <a:xfrm>
            <a:off x="4149974" y="2415406"/>
            <a:ext cx="7622925" cy="3817620"/>
          </a:xfrm>
          <a:prstGeom prst="rect">
            <a:avLst/>
          </a:prstGeom>
        </p:spPr>
      </p:pic>
      <p:sp>
        <p:nvSpPr>
          <p:cNvPr id="29" name="TextBox 28"/>
          <p:cNvSpPr txBox="1"/>
          <p:nvPr/>
        </p:nvSpPr>
        <p:spPr>
          <a:xfrm>
            <a:off x="501968" y="1053344"/>
            <a:ext cx="5737860" cy="1323439"/>
          </a:xfrm>
          <a:prstGeom prst="rect">
            <a:avLst/>
          </a:prstGeom>
          <a:noFill/>
        </p:spPr>
        <p:txBody>
          <a:bodyPr wrap="square" rtlCol="0">
            <a:spAutoFit/>
          </a:bodyPr>
          <a:lstStyle/>
          <a:p>
            <a:pPr marL="285750" indent="-285750">
              <a:buFontTx/>
              <a:buChar char="-"/>
            </a:pPr>
            <a:r>
              <a:rPr lang="en-US" sz="1600" dirty="0" smtClean="0"/>
              <a:t>Roof extends outside the OFI for better coverage</a:t>
            </a:r>
          </a:p>
          <a:p>
            <a:pPr marL="285750" indent="-285750">
              <a:buFontTx/>
              <a:buChar char="-"/>
            </a:pPr>
            <a:r>
              <a:rPr lang="en-US" sz="1600" dirty="0" smtClean="0"/>
              <a:t>Wide slots</a:t>
            </a:r>
          </a:p>
          <a:p>
            <a:pPr marL="285750" indent="-285750">
              <a:buFontTx/>
              <a:buChar char="-"/>
            </a:pPr>
            <a:r>
              <a:rPr lang="en-US" sz="1600" dirty="0" smtClean="0"/>
              <a:t>Polished side on inside</a:t>
            </a:r>
          </a:p>
          <a:p>
            <a:pPr marL="285750" indent="-285750">
              <a:buFontTx/>
              <a:buChar char="-"/>
            </a:pPr>
            <a:r>
              <a:rPr lang="en-US" sz="1600" dirty="0" smtClean="0"/>
              <a:t>No pitch required</a:t>
            </a:r>
          </a:p>
          <a:p>
            <a:endParaRPr lang="en-US" sz="1600" dirty="0"/>
          </a:p>
        </p:txBody>
      </p:sp>
      <p:sp>
        <p:nvSpPr>
          <p:cNvPr id="30" name="TextBox 29"/>
          <p:cNvSpPr txBox="1"/>
          <p:nvPr/>
        </p:nvSpPr>
        <p:spPr>
          <a:xfrm>
            <a:off x="6301740" y="1545787"/>
            <a:ext cx="5372100" cy="338554"/>
          </a:xfrm>
          <a:prstGeom prst="rect">
            <a:avLst/>
          </a:prstGeom>
          <a:noFill/>
        </p:spPr>
        <p:txBody>
          <a:bodyPr wrap="square" rtlCol="0">
            <a:spAutoFit/>
          </a:bodyPr>
          <a:lstStyle/>
          <a:p>
            <a:r>
              <a:rPr lang="en-US" sz="1600" dirty="0" smtClean="0"/>
              <a:t>Extended coated bracket for better coverage</a:t>
            </a:r>
            <a:endParaRPr lang="en-US" sz="1600" dirty="0"/>
          </a:p>
        </p:txBody>
      </p:sp>
      <p:cxnSp>
        <p:nvCxnSpPr>
          <p:cNvPr id="31" name="Straight Arrow Connector 30"/>
          <p:cNvCxnSpPr/>
          <p:nvPr/>
        </p:nvCxnSpPr>
        <p:spPr>
          <a:xfrm flipH="1">
            <a:off x="7783033" y="1884341"/>
            <a:ext cx="57947" cy="1628479"/>
          </a:xfrm>
          <a:prstGeom prst="straightConnector1">
            <a:avLst/>
          </a:prstGeom>
          <a:ln w="28575">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4036729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OFI </a:t>
            </a:r>
            <a:r>
              <a:rPr lang="en-US" dirty="0" smtClean="0"/>
              <a:t>TFP Beam Dump</a:t>
            </a:r>
            <a:endParaRPr lang="en-US" dirty="0"/>
          </a:p>
        </p:txBody>
      </p:sp>
      <p:sp>
        <p:nvSpPr>
          <p:cNvPr id="3" name="Subtitle 2"/>
          <p:cNvSpPr>
            <a:spLocks noGrp="1"/>
          </p:cNvSpPr>
          <p:nvPr>
            <p:ph type="subTitle" idx="1"/>
          </p:nvPr>
        </p:nvSpPr>
        <p:spPr/>
        <p:txBody>
          <a:bodyPr/>
          <a:lstStyle/>
          <a:p>
            <a:r>
              <a:rPr lang="en-US" dirty="0" smtClean="0"/>
              <a:t>Alena A., </a:t>
            </a:r>
            <a:r>
              <a:rPr lang="en-US" dirty="0" err="1" smtClean="0"/>
              <a:t>Calum</a:t>
            </a:r>
            <a:r>
              <a:rPr lang="en-US" dirty="0" smtClean="0"/>
              <a:t> T., Corey A., Eddie S., Stephen A.</a:t>
            </a:r>
            <a:endParaRPr lang="en-US" dirty="0"/>
          </a:p>
        </p:txBody>
      </p:sp>
      <p:sp>
        <p:nvSpPr>
          <p:cNvPr id="4" name="Slide Number Placeholder 3"/>
          <p:cNvSpPr>
            <a:spLocks noGrp="1"/>
          </p:cNvSpPr>
          <p:nvPr>
            <p:ph type="sldNum" sz="quarter" idx="12"/>
          </p:nvPr>
        </p:nvSpPr>
        <p:spPr/>
        <p:txBody>
          <a:bodyPr/>
          <a:lstStyle/>
          <a:p>
            <a:fld id="{BC355589-AF23-4CB1-BCC4-7E49183BF5FA}"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2064598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48980" y="960441"/>
            <a:ext cx="5419021" cy="3046514"/>
          </a:xfrm>
          <a:prstGeom prst="rect">
            <a:avLst/>
          </a:prstGeom>
        </p:spPr>
      </p:pic>
      <p:sp>
        <p:nvSpPr>
          <p:cNvPr id="5" name="TextBox 4"/>
          <p:cNvSpPr txBox="1"/>
          <p:nvPr/>
        </p:nvSpPr>
        <p:spPr>
          <a:xfrm>
            <a:off x="5589363" y="586953"/>
            <a:ext cx="4738255" cy="369332"/>
          </a:xfrm>
          <a:prstGeom prst="rect">
            <a:avLst/>
          </a:prstGeom>
          <a:noFill/>
        </p:spPr>
        <p:txBody>
          <a:bodyPr wrap="square" rtlCol="0">
            <a:spAutoFit/>
          </a:bodyPr>
          <a:lstStyle/>
          <a:p>
            <a:r>
              <a:rPr lang="en-US" dirty="0"/>
              <a:t>Koji’s Optics Lab Measurements (LHO #39436)</a:t>
            </a:r>
          </a:p>
        </p:txBody>
      </p:sp>
      <p:pic>
        <p:nvPicPr>
          <p:cNvPr id="6" name="Picture 5"/>
          <p:cNvPicPr>
            <a:picLocks noChangeAspect="1"/>
          </p:cNvPicPr>
          <p:nvPr/>
        </p:nvPicPr>
        <p:blipFill>
          <a:blip r:embed="rId3"/>
          <a:stretch>
            <a:fillRect/>
          </a:stretch>
        </p:blipFill>
        <p:spPr>
          <a:xfrm>
            <a:off x="1561407" y="4006572"/>
            <a:ext cx="8991600" cy="1932873"/>
          </a:xfrm>
          <a:prstGeom prst="rect">
            <a:avLst/>
          </a:prstGeom>
        </p:spPr>
      </p:pic>
      <p:sp>
        <p:nvSpPr>
          <p:cNvPr id="7" name="TextBox 6"/>
          <p:cNvSpPr txBox="1"/>
          <p:nvPr/>
        </p:nvSpPr>
        <p:spPr>
          <a:xfrm>
            <a:off x="3047351" y="5943600"/>
            <a:ext cx="5493977" cy="369332"/>
          </a:xfrm>
          <a:prstGeom prst="rect">
            <a:avLst/>
          </a:prstGeom>
          <a:noFill/>
        </p:spPr>
        <p:txBody>
          <a:bodyPr wrap="square" rtlCol="0">
            <a:spAutoFit/>
          </a:bodyPr>
          <a:lstStyle/>
          <a:p>
            <a:r>
              <a:rPr lang="en-US" dirty="0"/>
              <a:t>Sheila’s  Single Bounce Measurements (LHO #41229)</a:t>
            </a:r>
          </a:p>
        </p:txBody>
      </p:sp>
      <p:pic>
        <p:nvPicPr>
          <p:cNvPr id="2" name="Picture 1"/>
          <p:cNvPicPr>
            <a:picLocks noChangeAspect="1"/>
          </p:cNvPicPr>
          <p:nvPr/>
        </p:nvPicPr>
        <p:blipFill>
          <a:blip r:embed="rId4"/>
          <a:stretch>
            <a:fillRect/>
          </a:stretch>
        </p:blipFill>
        <p:spPr>
          <a:xfrm>
            <a:off x="1510840" y="1547966"/>
            <a:ext cx="3724979" cy="1865538"/>
          </a:xfrm>
          <a:prstGeom prst="rect">
            <a:avLst/>
          </a:prstGeom>
        </p:spPr>
      </p:pic>
      <p:sp>
        <p:nvSpPr>
          <p:cNvPr id="10" name="TextBox 9"/>
          <p:cNvSpPr txBox="1"/>
          <p:nvPr/>
        </p:nvSpPr>
        <p:spPr>
          <a:xfrm>
            <a:off x="1631515" y="125289"/>
            <a:ext cx="2831671" cy="646331"/>
          </a:xfrm>
          <a:prstGeom prst="rect">
            <a:avLst/>
          </a:prstGeom>
          <a:noFill/>
          <a:ln w="12700">
            <a:solidFill>
              <a:srgbClr val="7030A0"/>
            </a:solidFill>
          </a:ln>
        </p:spPr>
        <p:txBody>
          <a:bodyPr wrap="square" rtlCol="0">
            <a:spAutoFit/>
          </a:bodyPr>
          <a:lstStyle/>
          <a:p>
            <a:r>
              <a:rPr lang="en-US" dirty="0"/>
              <a:t>How much scattered power in SQZ path?</a:t>
            </a:r>
          </a:p>
        </p:txBody>
      </p:sp>
      <p:sp>
        <p:nvSpPr>
          <p:cNvPr id="3" name="Oval 2"/>
          <p:cNvSpPr/>
          <p:nvPr/>
        </p:nvSpPr>
        <p:spPr>
          <a:xfrm>
            <a:off x="5163152" y="2525198"/>
            <a:ext cx="2176271" cy="5026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02257" y="2280165"/>
            <a:ext cx="2325361" cy="646331"/>
          </a:xfrm>
          <a:prstGeom prst="rect">
            <a:avLst/>
          </a:prstGeom>
          <a:solidFill>
            <a:schemeClr val="bg1"/>
          </a:solidFill>
          <a:ln w="28575">
            <a:solidFill>
              <a:srgbClr val="FF0000"/>
            </a:solidFill>
          </a:ln>
        </p:spPr>
        <p:txBody>
          <a:bodyPr wrap="square" rtlCol="0">
            <a:spAutoFit/>
          </a:bodyPr>
          <a:lstStyle/>
          <a:p>
            <a:r>
              <a:rPr lang="en-US" dirty="0" smtClean="0"/>
              <a:t>Where does this beam go?</a:t>
            </a:r>
            <a:endParaRPr lang="en-US" dirty="0"/>
          </a:p>
        </p:txBody>
      </p:sp>
      <p:cxnSp>
        <p:nvCxnSpPr>
          <p:cNvPr id="11" name="Straight Arrow Connector 10"/>
          <p:cNvCxnSpPr>
            <a:stCxn id="8" idx="1"/>
          </p:cNvCxnSpPr>
          <p:nvPr/>
        </p:nvCxnSpPr>
        <p:spPr>
          <a:xfrm flipH="1">
            <a:off x="7352584" y="2603331"/>
            <a:ext cx="649673" cy="1640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252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16</a:t>
            </a:fld>
            <a:endParaRPr lang="en-US"/>
          </a:p>
        </p:txBody>
      </p:sp>
      <p:pic>
        <p:nvPicPr>
          <p:cNvPr id="3" name="Picture 2"/>
          <p:cNvPicPr>
            <a:picLocks noChangeAspect="1"/>
          </p:cNvPicPr>
          <p:nvPr/>
        </p:nvPicPr>
        <p:blipFill rotWithShape="1">
          <a:blip r:embed="rId2"/>
          <a:srcRect l="2325" t="12196" r="3617" b="3566"/>
          <a:stretch/>
        </p:blipFill>
        <p:spPr>
          <a:xfrm>
            <a:off x="1461685" y="1001408"/>
            <a:ext cx="8920806" cy="4993445"/>
          </a:xfrm>
          <a:prstGeom prst="rect">
            <a:avLst/>
          </a:prstGeom>
        </p:spPr>
      </p:pic>
      <p:sp>
        <p:nvSpPr>
          <p:cNvPr id="4" name="TextBox 3"/>
          <p:cNvSpPr txBox="1"/>
          <p:nvPr/>
        </p:nvSpPr>
        <p:spPr>
          <a:xfrm>
            <a:off x="701749" y="266739"/>
            <a:ext cx="9533860" cy="461665"/>
          </a:xfrm>
          <a:prstGeom prst="rect">
            <a:avLst/>
          </a:prstGeom>
          <a:noFill/>
        </p:spPr>
        <p:txBody>
          <a:bodyPr wrap="square" rtlCol="0">
            <a:spAutoFit/>
          </a:bodyPr>
          <a:lstStyle/>
          <a:p>
            <a:r>
              <a:rPr lang="de-DE" sz="2400" dirty="0" smtClean="0"/>
              <a:t>OFI TFP AR Ghost Beam –  adding V-shaped beam dump</a:t>
            </a:r>
            <a:endParaRPr lang="en-US" sz="2400" dirty="0"/>
          </a:p>
        </p:txBody>
      </p:sp>
      <p:sp>
        <p:nvSpPr>
          <p:cNvPr id="5" name="Rectangle 4"/>
          <p:cNvSpPr/>
          <p:nvPr/>
        </p:nvSpPr>
        <p:spPr>
          <a:xfrm>
            <a:off x="1461685" y="6075144"/>
            <a:ext cx="3570336" cy="646331"/>
          </a:xfrm>
          <a:prstGeom prst="rect">
            <a:avLst/>
          </a:prstGeom>
        </p:spPr>
        <p:txBody>
          <a:bodyPr wrap="none">
            <a:spAutoFit/>
          </a:bodyPr>
          <a:lstStyle/>
          <a:p>
            <a:r>
              <a:rPr lang="en-US" dirty="0" smtClean="0">
                <a:hlinkClick r:id="rId3"/>
              </a:rPr>
              <a:t>https://dcc.ligo.org/LIGO-G1800771</a:t>
            </a:r>
            <a:endParaRPr lang="en-US" dirty="0" smtClean="0"/>
          </a:p>
          <a:p>
            <a:endParaRPr lang="en-US" dirty="0"/>
          </a:p>
        </p:txBody>
      </p:sp>
      <p:sp>
        <p:nvSpPr>
          <p:cNvPr id="6" name="TextBox 5"/>
          <p:cNvSpPr txBox="1"/>
          <p:nvPr/>
        </p:nvSpPr>
        <p:spPr>
          <a:xfrm>
            <a:off x="10072007" y="401243"/>
            <a:ext cx="1518557" cy="646331"/>
          </a:xfrm>
          <a:prstGeom prst="rect">
            <a:avLst/>
          </a:prstGeom>
          <a:noFill/>
        </p:spPr>
        <p:txBody>
          <a:bodyPr wrap="square" rtlCol="0">
            <a:spAutoFit/>
          </a:bodyPr>
          <a:lstStyle/>
          <a:p>
            <a:r>
              <a:rPr lang="en-US" sz="1200" i="1" dirty="0" smtClean="0"/>
              <a:t>This beam is an artifact of </a:t>
            </a:r>
            <a:r>
              <a:rPr lang="en-US" sz="1200" i="1" dirty="0" err="1" smtClean="0"/>
              <a:t>Zemax</a:t>
            </a:r>
            <a:r>
              <a:rPr lang="en-US" sz="1200" i="1" dirty="0" smtClean="0"/>
              <a:t> model – not real</a:t>
            </a:r>
            <a:endParaRPr lang="en-US" sz="1200" i="1" dirty="0"/>
          </a:p>
        </p:txBody>
      </p:sp>
      <p:cxnSp>
        <p:nvCxnSpPr>
          <p:cNvPr id="8" name="Straight Arrow Connector 7"/>
          <p:cNvCxnSpPr/>
          <p:nvPr/>
        </p:nvCxnSpPr>
        <p:spPr>
          <a:xfrm flipH="1">
            <a:off x="8931728" y="728404"/>
            <a:ext cx="1050472" cy="316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070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17</a:t>
            </a:fld>
            <a:endParaRPr lang="en-US"/>
          </a:p>
        </p:txBody>
      </p:sp>
      <p:pic>
        <p:nvPicPr>
          <p:cNvPr id="3" name="Picture 2"/>
          <p:cNvPicPr>
            <a:picLocks noChangeAspect="1"/>
          </p:cNvPicPr>
          <p:nvPr/>
        </p:nvPicPr>
        <p:blipFill>
          <a:blip r:embed="rId2"/>
          <a:stretch>
            <a:fillRect/>
          </a:stretch>
        </p:blipFill>
        <p:spPr>
          <a:xfrm>
            <a:off x="2289027" y="1955140"/>
            <a:ext cx="6875658" cy="4583772"/>
          </a:xfrm>
          <a:prstGeom prst="rect">
            <a:avLst/>
          </a:prstGeom>
        </p:spPr>
      </p:pic>
      <p:pic>
        <p:nvPicPr>
          <p:cNvPr id="4" name="Picture 3"/>
          <p:cNvPicPr>
            <a:picLocks noChangeAspect="1"/>
          </p:cNvPicPr>
          <p:nvPr/>
        </p:nvPicPr>
        <p:blipFill>
          <a:blip r:embed="rId3"/>
          <a:stretch>
            <a:fillRect/>
          </a:stretch>
        </p:blipFill>
        <p:spPr>
          <a:xfrm>
            <a:off x="-9052" y="0"/>
            <a:ext cx="12201052" cy="1798522"/>
          </a:xfrm>
          <a:prstGeom prst="rect">
            <a:avLst/>
          </a:prstGeom>
        </p:spPr>
      </p:pic>
    </p:spTree>
    <p:extLst>
      <p:ext uri="{BB962C8B-B14F-4D97-AF65-F5344CB8AC3E}">
        <p14:creationId xmlns:p14="http://schemas.microsoft.com/office/powerpoint/2010/main" val="118923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18</a:t>
            </a:fld>
            <a:endParaRPr lang="en-US"/>
          </a:p>
        </p:txBody>
      </p:sp>
      <p:pic>
        <p:nvPicPr>
          <p:cNvPr id="3" name="Picture 2"/>
          <p:cNvPicPr>
            <a:picLocks noChangeAspect="1"/>
          </p:cNvPicPr>
          <p:nvPr/>
        </p:nvPicPr>
        <p:blipFill>
          <a:blip r:embed="rId2"/>
          <a:stretch>
            <a:fillRect/>
          </a:stretch>
        </p:blipFill>
        <p:spPr>
          <a:xfrm>
            <a:off x="666956" y="1"/>
            <a:ext cx="11637262" cy="7033614"/>
          </a:xfrm>
          <a:prstGeom prst="rect">
            <a:avLst/>
          </a:prstGeom>
        </p:spPr>
      </p:pic>
      <p:sp>
        <p:nvSpPr>
          <p:cNvPr id="4" name="TextBox 3"/>
          <p:cNvSpPr txBox="1"/>
          <p:nvPr/>
        </p:nvSpPr>
        <p:spPr>
          <a:xfrm>
            <a:off x="2282972" y="2870477"/>
            <a:ext cx="1641075" cy="646331"/>
          </a:xfrm>
          <a:prstGeom prst="rect">
            <a:avLst/>
          </a:prstGeom>
          <a:noFill/>
          <a:ln>
            <a:solidFill>
              <a:srgbClr val="FF0000"/>
            </a:solidFill>
          </a:ln>
        </p:spPr>
        <p:txBody>
          <a:bodyPr wrap="square" rtlCol="0">
            <a:spAutoFit/>
          </a:bodyPr>
          <a:lstStyle/>
          <a:p>
            <a:r>
              <a:rPr lang="en-US" dirty="0" smtClean="0"/>
              <a:t>TFP Front Side Reflection</a:t>
            </a:r>
            <a:endParaRPr lang="en-US" dirty="0"/>
          </a:p>
        </p:txBody>
      </p:sp>
      <p:sp>
        <p:nvSpPr>
          <p:cNvPr id="5" name="TextBox 4"/>
          <p:cNvSpPr txBox="1"/>
          <p:nvPr/>
        </p:nvSpPr>
        <p:spPr>
          <a:xfrm>
            <a:off x="3555664" y="4815343"/>
            <a:ext cx="2057904" cy="369332"/>
          </a:xfrm>
          <a:prstGeom prst="rect">
            <a:avLst/>
          </a:prstGeom>
          <a:noFill/>
          <a:ln>
            <a:solidFill>
              <a:srgbClr val="FF0000"/>
            </a:solidFill>
          </a:ln>
        </p:spPr>
        <p:txBody>
          <a:bodyPr wrap="square" rtlCol="0">
            <a:spAutoFit/>
          </a:bodyPr>
          <a:lstStyle/>
          <a:p>
            <a:r>
              <a:rPr lang="en-US" dirty="0" smtClean="0"/>
              <a:t>TFP AR Ghost Beam</a:t>
            </a:r>
            <a:endParaRPr lang="en-US" dirty="0"/>
          </a:p>
        </p:txBody>
      </p:sp>
      <p:sp>
        <p:nvSpPr>
          <p:cNvPr id="6" name="TextBox 5"/>
          <p:cNvSpPr txBox="1"/>
          <p:nvPr/>
        </p:nvSpPr>
        <p:spPr>
          <a:xfrm>
            <a:off x="1103134" y="5063625"/>
            <a:ext cx="2185073" cy="646331"/>
          </a:xfrm>
          <a:prstGeom prst="rect">
            <a:avLst/>
          </a:prstGeom>
          <a:noFill/>
          <a:ln>
            <a:solidFill>
              <a:srgbClr val="FF0000"/>
            </a:solidFill>
          </a:ln>
        </p:spPr>
        <p:txBody>
          <a:bodyPr wrap="square" rtlCol="0">
            <a:spAutoFit/>
          </a:bodyPr>
          <a:lstStyle/>
          <a:p>
            <a:r>
              <a:rPr lang="en-US" dirty="0" smtClean="0"/>
              <a:t>Cartoon Beam Dump. Location TBD.</a:t>
            </a:r>
            <a:endParaRPr lang="en-US" dirty="0"/>
          </a:p>
        </p:txBody>
      </p:sp>
      <p:cxnSp>
        <p:nvCxnSpPr>
          <p:cNvPr id="8" name="Straight Arrow Connector 7"/>
          <p:cNvCxnSpPr/>
          <p:nvPr/>
        </p:nvCxnSpPr>
        <p:spPr>
          <a:xfrm>
            <a:off x="3103509" y="3516808"/>
            <a:ext cx="0" cy="7463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505388" y="4450887"/>
            <a:ext cx="4036" cy="3606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687501" y="4868726"/>
            <a:ext cx="2020" cy="1910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1749" y="266739"/>
            <a:ext cx="9533860" cy="461665"/>
          </a:xfrm>
          <a:prstGeom prst="rect">
            <a:avLst/>
          </a:prstGeom>
          <a:noFill/>
        </p:spPr>
        <p:txBody>
          <a:bodyPr wrap="square" rtlCol="0">
            <a:spAutoFit/>
          </a:bodyPr>
          <a:lstStyle/>
          <a:p>
            <a:r>
              <a:rPr lang="de-DE" sz="2400" dirty="0" smtClean="0"/>
              <a:t>OFI TFP AR Ghost Beam –  adding V-shaped beam dump</a:t>
            </a:r>
            <a:endParaRPr lang="en-US" sz="2400" dirty="0"/>
          </a:p>
        </p:txBody>
      </p:sp>
    </p:spTree>
    <p:extLst>
      <p:ext uri="{BB962C8B-B14F-4D97-AF65-F5344CB8AC3E}">
        <p14:creationId xmlns:p14="http://schemas.microsoft.com/office/powerpoint/2010/main" val="1774402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19</a:t>
            </a:fld>
            <a:endParaRPr lang="en-US"/>
          </a:p>
        </p:txBody>
      </p:sp>
      <p:sp>
        <p:nvSpPr>
          <p:cNvPr id="4" name="TextBox 3"/>
          <p:cNvSpPr txBox="1"/>
          <p:nvPr/>
        </p:nvSpPr>
        <p:spPr>
          <a:xfrm>
            <a:off x="701749" y="266739"/>
            <a:ext cx="9533860" cy="461665"/>
          </a:xfrm>
          <a:prstGeom prst="rect">
            <a:avLst/>
          </a:prstGeom>
          <a:noFill/>
        </p:spPr>
        <p:txBody>
          <a:bodyPr wrap="square" rtlCol="0">
            <a:spAutoFit/>
          </a:bodyPr>
          <a:lstStyle/>
          <a:p>
            <a:r>
              <a:rPr lang="de-DE" sz="2400" dirty="0" smtClean="0"/>
              <a:t>OFI TFP AR Ghost Beam –  adding V-shaped beam dump</a:t>
            </a:r>
            <a:endParaRPr lang="en-US" sz="2400" dirty="0"/>
          </a:p>
        </p:txBody>
      </p:sp>
      <p:pic>
        <p:nvPicPr>
          <p:cNvPr id="7" name="Picture 6"/>
          <p:cNvPicPr>
            <a:picLocks noChangeAspect="1"/>
          </p:cNvPicPr>
          <p:nvPr/>
        </p:nvPicPr>
        <p:blipFill>
          <a:blip r:embed="rId2"/>
          <a:stretch>
            <a:fillRect/>
          </a:stretch>
        </p:blipFill>
        <p:spPr>
          <a:xfrm>
            <a:off x="774086" y="1020367"/>
            <a:ext cx="2226981" cy="4572000"/>
          </a:xfrm>
          <a:prstGeom prst="rect">
            <a:avLst/>
          </a:prstGeom>
        </p:spPr>
      </p:pic>
      <p:pic>
        <p:nvPicPr>
          <p:cNvPr id="8" name="Picture 7"/>
          <p:cNvPicPr>
            <a:picLocks noChangeAspect="1"/>
          </p:cNvPicPr>
          <p:nvPr/>
        </p:nvPicPr>
        <p:blipFill>
          <a:blip r:embed="rId3"/>
          <a:stretch>
            <a:fillRect/>
          </a:stretch>
        </p:blipFill>
        <p:spPr>
          <a:xfrm>
            <a:off x="3346530" y="1020367"/>
            <a:ext cx="2214933" cy="4572000"/>
          </a:xfrm>
          <a:prstGeom prst="rect">
            <a:avLst/>
          </a:prstGeom>
        </p:spPr>
      </p:pic>
      <p:sp>
        <p:nvSpPr>
          <p:cNvPr id="9" name="TextBox 8"/>
          <p:cNvSpPr txBox="1"/>
          <p:nvPr/>
        </p:nvSpPr>
        <p:spPr>
          <a:xfrm>
            <a:off x="6065520" y="1934936"/>
            <a:ext cx="5201194"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SYS black glass beam dump </a:t>
            </a:r>
          </a:p>
          <a:p>
            <a:pPr marL="742950" lvl="1" indent="-285750">
              <a:buFont typeface="Arial" panose="020B0604020202020204" pitchFamily="34" charset="0"/>
              <a:buChar char="•"/>
            </a:pPr>
            <a:r>
              <a:rPr lang="en-US" sz="2400" dirty="0" smtClean="0"/>
              <a:t>Based on D1400222</a:t>
            </a:r>
            <a:endParaRPr lang="en-US" sz="2400" dirty="0"/>
          </a:p>
          <a:p>
            <a:pPr marL="285750" indent="-285750">
              <a:buFont typeface="Arial" panose="020B0604020202020204" pitchFamily="34" charset="0"/>
              <a:buChar char="•"/>
            </a:pPr>
            <a:r>
              <a:rPr lang="en-US" sz="2400" dirty="0" smtClean="0"/>
              <a:t>For HAM5 beam heights</a:t>
            </a:r>
          </a:p>
          <a:p>
            <a:pPr marL="742950" lvl="1" indent="-285750">
              <a:buFont typeface="Arial" panose="020B0604020202020204" pitchFamily="34" charset="0"/>
              <a:buChar char="•"/>
            </a:pPr>
            <a:r>
              <a:rPr lang="en-US" sz="2400" dirty="0" smtClean="0"/>
              <a:t>L1 (9.11”) </a:t>
            </a:r>
          </a:p>
          <a:p>
            <a:pPr marL="742950" lvl="1" indent="-285750">
              <a:buFont typeface="Arial" panose="020B0604020202020204" pitchFamily="34" charset="0"/>
              <a:buChar char="•"/>
            </a:pPr>
            <a:r>
              <a:rPr lang="en-US" sz="2400" dirty="0" smtClean="0"/>
              <a:t>H1 (8.35”)</a:t>
            </a:r>
          </a:p>
          <a:p>
            <a:pPr marL="285750" indent="-285750">
              <a:buFont typeface="Arial" panose="020B0604020202020204" pitchFamily="34" charset="0"/>
              <a:buChar char="•"/>
            </a:pPr>
            <a:r>
              <a:rPr lang="en-US" sz="2400" dirty="0" smtClean="0"/>
              <a:t>Flexible positioning in front of ZM2</a:t>
            </a:r>
          </a:p>
          <a:p>
            <a:pPr marL="285750" indent="-285750">
              <a:buFont typeface="Arial" panose="020B0604020202020204" pitchFamily="34" charset="0"/>
              <a:buChar char="•"/>
            </a:pPr>
            <a:r>
              <a:rPr lang="en-US" sz="2400" dirty="0" smtClean="0"/>
              <a:t>All dirty parts will be in CIT’s hands by end of </a:t>
            </a:r>
            <a:r>
              <a:rPr lang="en-US" sz="2400" dirty="0" smtClean="0"/>
              <a:t>this week</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Related </a:t>
            </a:r>
            <a:r>
              <a:rPr lang="en-US" sz="2400" dirty="0"/>
              <a:t>to </a:t>
            </a:r>
            <a:r>
              <a:rPr lang="en-US" sz="2400" b="1" dirty="0">
                <a:hlinkClick r:id="rId4"/>
              </a:rPr>
              <a:t>Ticket 10407</a:t>
            </a:r>
            <a:r>
              <a:rPr lang="en-US" sz="2400" dirty="0"/>
              <a:t> </a:t>
            </a:r>
          </a:p>
        </p:txBody>
      </p:sp>
      <p:sp>
        <p:nvSpPr>
          <p:cNvPr id="3" name="TextBox 2"/>
          <p:cNvSpPr txBox="1"/>
          <p:nvPr/>
        </p:nvSpPr>
        <p:spPr>
          <a:xfrm>
            <a:off x="737917" y="5615582"/>
            <a:ext cx="2299318" cy="523220"/>
          </a:xfrm>
          <a:prstGeom prst="rect">
            <a:avLst/>
          </a:prstGeom>
          <a:noFill/>
        </p:spPr>
        <p:txBody>
          <a:bodyPr wrap="square" rtlCol="0">
            <a:spAutoFit/>
          </a:bodyPr>
          <a:lstStyle/>
          <a:p>
            <a:r>
              <a:rPr lang="en-US" sz="1400" i="1" dirty="0" smtClean="0"/>
              <a:t>Representation of design, not in final location.</a:t>
            </a:r>
            <a:endParaRPr lang="en-US" sz="1400" i="1" dirty="0"/>
          </a:p>
        </p:txBody>
      </p:sp>
      <p:sp>
        <p:nvSpPr>
          <p:cNvPr id="5" name="TextBox 4"/>
          <p:cNvSpPr txBox="1"/>
          <p:nvPr/>
        </p:nvSpPr>
        <p:spPr>
          <a:xfrm>
            <a:off x="3477986" y="6033184"/>
            <a:ext cx="5559878" cy="646331"/>
          </a:xfrm>
          <a:prstGeom prst="rect">
            <a:avLst/>
          </a:prstGeom>
          <a:noFill/>
        </p:spPr>
        <p:txBody>
          <a:bodyPr wrap="square" rtlCol="0">
            <a:spAutoFit/>
          </a:bodyPr>
          <a:lstStyle/>
          <a:p>
            <a:r>
              <a:rPr lang="en-US" i="1" u="sng" dirty="0" smtClean="0"/>
              <a:t>Pending: </a:t>
            </a:r>
            <a:r>
              <a:rPr lang="en-US" i="1" dirty="0" smtClean="0"/>
              <a:t>FEA on beam dump and possibility of adding damping (</a:t>
            </a:r>
            <a:r>
              <a:rPr lang="en-US" i="1" dirty="0" err="1" smtClean="0"/>
              <a:t>viton</a:t>
            </a:r>
            <a:r>
              <a:rPr lang="en-US" i="1" dirty="0" smtClean="0"/>
              <a:t>)</a:t>
            </a:r>
            <a:endParaRPr lang="en-US" i="1" dirty="0"/>
          </a:p>
        </p:txBody>
      </p:sp>
    </p:spTree>
    <p:extLst>
      <p:ext uri="{BB962C8B-B14F-4D97-AF65-F5344CB8AC3E}">
        <p14:creationId xmlns:p14="http://schemas.microsoft.com/office/powerpoint/2010/main" val="4075160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2</a:t>
            </a:fld>
            <a:endParaRPr lang="en-US"/>
          </a:p>
        </p:txBody>
      </p:sp>
      <p:pic>
        <p:nvPicPr>
          <p:cNvPr id="3" name="Picture 2"/>
          <p:cNvPicPr>
            <a:picLocks noChangeAspect="1"/>
          </p:cNvPicPr>
          <p:nvPr/>
        </p:nvPicPr>
        <p:blipFill rotWithShape="1">
          <a:blip r:embed="rId2"/>
          <a:srcRect l="13243" t="10336" r="13889" b="2842"/>
          <a:stretch/>
        </p:blipFill>
        <p:spPr>
          <a:xfrm>
            <a:off x="371714" y="1066862"/>
            <a:ext cx="5699760" cy="4244503"/>
          </a:xfrm>
          <a:prstGeom prst="rect">
            <a:avLst/>
          </a:prstGeom>
        </p:spPr>
      </p:pic>
      <p:sp>
        <p:nvSpPr>
          <p:cNvPr id="4" name="Rectangle 3"/>
          <p:cNvSpPr/>
          <p:nvPr/>
        </p:nvSpPr>
        <p:spPr>
          <a:xfrm>
            <a:off x="341413" y="5439381"/>
            <a:ext cx="5730061" cy="646331"/>
          </a:xfrm>
          <a:prstGeom prst="rect">
            <a:avLst/>
          </a:prstGeom>
        </p:spPr>
        <p:txBody>
          <a:bodyPr wrap="square">
            <a:spAutoFit/>
          </a:bodyPr>
          <a:lstStyle/>
          <a:p>
            <a:r>
              <a:rPr lang="en-US" dirty="0" smtClean="0"/>
              <a:t>Robert Schofield </a:t>
            </a:r>
            <a:r>
              <a:rPr lang="en-US" dirty="0" smtClean="0">
                <a:hlinkClick r:id="rId3"/>
              </a:rPr>
              <a:t>LIGO-G1800717</a:t>
            </a:r>
            <a:endParaRPr lang="en-US" dirty="0" smtClean="0"/>
          </a:p>
          <a:p>
            <a:endParaRPr lang="en-US" dirty="0"/>
          </a:p>
        </p:txBody>
      </p:sp>
      <p:sp>
        <p:nvSpPr>
          <p:cNvPr id="8" name="TextBox 7"/>
          <p:cNvSpPr txBox="1"/>
          <p:nvPr/>
        </p:nvSpPr>
        <p:spPr>
          <a:xfrm>
            <a:off x="341413" y="269628"/>
            <a:ext cx="5730061" cy="461665"/>
          </a:xfrm>
          <a:prstGeom prst="rect">
            <a:avLst/>
          </a:prstGeom>
          <a:noFill/>
        </p:spPr>
        <p:txBody>
          <a:bodyPr wrap="square" rtlCol="0">
            <a:spAutoFit/>
          </a:bodyPr>
          <a:lstStyle/>
          <a:p>
            <a:r>
              <a:rPr lang="en-US" sz="2400" dirty="0" smtClean="0"/>
              <a:t>Scatter from OFI during operation </a:t>
            </a:r>
            <a:endParaRPr lang="en-US" sz="2400" dirty="0"/>
          </a:p>
        </p:txBody>
      </p:sp>
      <p:grpSp>
        <p:nvGrpSpPr>
          <p:cNvPr id="9" name="Group 8"/>
          <p:cNvGrpSpPr/>
          <p:nvPr/>
        </p:nvGrpSpPr>
        <p:grpSpPr>
          <a:xfrm>
            <a:off x="7089431" y="1301041"/>
            <a:ext cx="4049424" cy="4121552"/>
            <a:chOff x="652271" y="1166364"/>
            <a:chExt cx="5415401" cy="5555111"/>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271" y="1166364"/>
              <a:ext cx="5415401" cy="5555111"/>
            </a:xfrm>
            <a:prstGeom prst="rect">
              <a:avLst/>
            </a:prstGeom>
          </p:spPr>
        </p:pic>
        <p:sp>
          <p:nvSpPr>
            <p:cNvPr id="11" name="Oval 10"/>
            <p:cNvSpPr/>
            <p:nvPr/>
          </p:nvSpPr>
          <p:spPr>
            <a:xfrm>
              <a:off x="5582631" y="2383536"/>
              <a:ext cx="176784"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 name="Group 11"/>
          <p:cNvGrpSpPr/>
          <p:nvPr/>
        </p:nvGrpSpPr>
        <p:grpSpPr>
          <a:xfrm>
            <a:off x="7275569" y="5663137"/>
            <a:ext cx="4967231" cy="1164732"/>
            <a:chOff x="1392120" y="115411"/>
            <a:chExt cx="4967231" cy="1164732"/>
          </a:xfrm>
        </p:grpSpPr>
        <p:sp>
          <p:nvSpPr>
            <p:cNvPr id="13" name="TextBox 12"/>
            <p:cNvSpPr txBox="1"/>
            <p:nvPr/>
          </p:nvSpPr>
          <p:spPr>
            <a:xfrm>
              <a:off x="1548711" y="115411"/>
              <a:ext cx="4810640" cy="307777"/>
            </a:xfrm>
            <a:prstGeom prst="rect">
              <a:avLst/>
            </a:prstGeom>
            <a:noFill/>
          </p:spPr>
          <p:txBody>
            <a:bodyPr wrap="square" rtlCol="0">
              <a:spAutoFit/>
            </a:bodyPr>
            <a:lstStyle/>
            <a:p>
              <a:r>
                <a:rPr lang="en-US" sz="1400" dirty="0" smtClean="0"/>
                <a:t>Vacuum enclosure wall – speculated numbers</a:t>
              </a:r>
              <a:endParaRPr lang="en-US" sz="1400" dirty="0"/>
            </a:p>
          </p:txBody>
        </p:sp>
        <p:sp>
          <p:nvSpPr>
            <p:cNvPr id="14" name="TextBox 13"/>
            <p:cNvSpPr txBox="1"/>
            <p:nvPr/>
          </p:nvSpPr>
          <p:spPr>
            <a:xfrm>
              <a:off x="1550535" y="681986"/>
              <a:ext cx="3411609" cy="307777"/>
            </a:xfrm>
            <a:prstGeom prst="rect">
              <a:avLst/>
            </a:prstGeom>
            <a:noFill/>
          </p:spPr>
          <p:txBody>
            <a:bodyPr wrap="square" rtlCol="0">
              <a:spAutoFit/>
            </a:bodyPr>
            <a:lstStyle/>
            <a:p>
              <a:r>
                <a:rPr lang="en-US" sz="1400" dirty="0" smtClean="0"/>
                <a:t>DLC </a:t>
              </a:r>
              <a:r>
                <a:rPr lang="en-US" sz="1400" dirty="0"/>
                <a:t>on stainless steel </a:t>
              </a:r>
              <a:r>
                <a:rPr lang="en-US" sz="1400" dirty="0" smtClean="0"/>
                <a:t>Super#8 (</a:t>
              </a:r>
              <a:r>
                <a:rPr lang="en-US" sz="1400" dirty="0" err="1" smtClean="0"/>
                <a:t>Duralar</a:t>
              </a:r>
              <a:r>
                <a:rPr lang="en-US" sz="1400" dirty="0" smtClean="0"/>
                <a:t>)</a:t>
              </a:r>
              <a:endParaRPr lang="en-US" sz="1400" dirty="0"/>
            </a:p>
          </p:txBody>
        </p:sp>
        <p:sp>
          <p:nvSpPr>
            <p:cNvPr id="15" name="Rectangle 14"/>
            <p:cNvSpPr/>
            <p:nvPr/>
          </p:nvSpPr>
          <p:spPr>
            <a:xfrm>
              <a:off x="1548711" y="399734"/>
              <a:ext cx="3814057" cy="307777"/>
            </a:xfrm>
            <a:prstGeom prst="rect">
              <a:avLst/>
            </a:prstGeom>
          </p:spPr>
          <p:txBody>
            <a:bodyPr wrap="none">
              <a:spAutoFit/>
            </a:bodyPr>
            <a:lstStyle/>
            <a:p>
              <a:r>
                <a:rPr lang="en-US" sz="1400" dirty="0" smtClean="0"/>
                <a:t>Black Nickel on </a:t>
              </a:r>
              <a:r>
                <a:rPr lang="en-US" sz="1400" dirty="0"/>
                <a:t>stainless steel </a:t>
              </a:r>
              <a:r>
                <a:rPr lang="en-US" sz="1400" dirty="0" smtClean="0"/>
                <a:t>super </a:t>
              </a:r>
              <a:r>
                <a:rPr lang="en-US" sz="1400" dirty="0"/>
                <a:t>#</a:t>
              </a:r>
              <a:r>
                <a:rPr lang="en-US" sz="1400" dirty="0" smtClean="0"/>
                <a:t>8 (</a:t>
              </a:r>
              <a:r>
                <a:rPr lang="en-US" sz="1400" dirty="0" err="1" smtClean="0"/>
                <a:t>Anoplate</a:t>
              </a:r>
              <a:r>
                <a:rPr lang="en-US" sz="1400" dirty="0" smtClean="0"/>
                <a:t>)</a:t>
              </a:r>
              <a:endParaRPr lang="en-US" sz="1400" dirty="0"/>
            </a:p>
          </p:txBody>
        </p:sp>
        <p:sp>
          <p:nvSpPr>
            <p:cNvPr id="16" name="Rectangle 15"/>
            <p:cNvSpPr/>
            <p:nvPr/>
          </p:nvSpPr>
          <p:spPr>
            <a:xfrm>
              <a:off x="1411460" y="1079930"/>
              <a:ext cx="137251" cy="123006"/>
            </a:xfrm>
            <a:prstGeom prst="rect">
              <a:avLst/>
            </a:prstGeom>
            <a:solidFill>
              <a:srgbClr val="FF00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7" name="Picture 16"/>
            <p:cNvPicPr>
              <a:picLocks noChangeAspect="1"/>
            </p:cNvPicPr>
            <p:nvPr/>
          </p:nvPicPr>
          <p:blipFill rotWithShape="1">
            <a:blip r:embed="rId5"/>
            <a:srcRect l="10577" t="51539" r="82115" b="36000"/>
            <a:stretch/>
          </p:blipFill>
          <p:spPr>
            <a:xfrm>
              <a:off x="1396802" y="758987"/>
              <a:ext cx="151909" cy="161903"/>
            </a:xfrm>
            <a:prstGeom prst="rect">
              <a:avLst/>
            </a:prstGeom>
          </p:spPr>
        </p:pic>
        <p:pic>
          <p:nvPicPr>
            <p:cNvPr id="18" name="Picture 17"/>
            <p:cNvPicPr>
              <a:picLocks noChangeAspect="1"/>
            </p:cNvPicPr>
            <p:nvPr/>
          </p:nvPicPr>
          <p:blipFill rotWithShape="1">
            <a:blip r:embed="rId6"/>
            <a:srcRect l="63379" t="49235" r="29370" b="37320"/>
            <a:stretch/>
          </p:blipFill>
          <p:spPr>
            <a:xfrm>
              <a:off x="1392120" y="475254"/>
              <a:ext cx="140363" cy="162678"/>
            </a:xfrm>
            <a:prstGeom prst="rect">
              <a:avLst/>
            </a:prstGeom>
          </p:spPr>
        </p:pic>
        <p:sp>
          <p:nvSpPr>
            <p:cNvPr id="19" name="TextBox 18"/>
            <p:cNvSpPr txBox="1"/>
            <p:nvPr/>
          </p:nvSpPr>
          <p:spPr>
            <a:xfrm>
              <a:off x="1550537" y="972366"/>
              <a:ext cx="3978536" cy="307777"/>
            </a:xfrm>
            <a:prstGeom prst="rect">
              <a:avLst/>
            </a:prstGeom>
            <a:noFill/>
          </p:spPr>
          <p:txBody>
            <a:bodyPr wrap="square" rtlCol="0">
              <a:spAutoFit/>
            </a:bodyPr>
            <a:lstStyle/>
            <a:p>
              <a:r>
                <a:rPr lang="en-US" sz="1400" dirty="0" smtClean="0"/>
                <a:t>DLC </a:t>
              </a:r>
              <a:r>
                <a:rPr lang="en-US" sz="1400" dirty="0"/>
                <a:t>on stainless steel </a:t>
              </a:r>
              <a:r>
                <a:rPr lang="en-US" sz="1400" dirty="0" smtClean="0"/>
                <a:t>Super#8 (Richter)</a:t>
              </a:r>
              <a:endParaRPr lang="en-US" sz="1400" dirty="0"/>
            </a:p>
          </p:txBody>
        </p:sp>
        <p:sp>
          <p:nvSpPr>
            <p:cNvPr id="20" name="Oval 19"/>
            <p:cNvSpPr/>
            <p:nvPr/>
          </p:nvSpPr>
          <p:spPr>
            <a:xfrm>
              <a:off x="1398067" y="224424"/>
              <a:ext cx="113333" cy="1131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a:p>
          </p:txBody>
        </p:sp>
      </p:grpSp>
      <p:sp>
        <p:nvSpPr>
          <p:cNvPr id="21" name="TextBox 20"/>
          <p:cNvSpPr txBox="1"/>
          <p:nvPr/>
        </p:nvSpPr>
        <p:spPr>
          <a:xfrm>
            <a:off x="6364165" y="269628"/>
            <a:ext cx="6144593" cy="1200329"/>
          </a:xfrm>
          <a:prstGeom prst="rect">
            <a:avLst/>
          </a:prstGeom>
          <a:noFill/>
        </p:spPr>
        <p:txBody>
          <a:bodyPr wrap="square" rtlCol="0">
            <a:spAutoFit/>
          </a:bodyPr>
          <a:lstStyle/>
          <a:p>
            <a:r>
              <a:rPr lang="en-US" sz="2400" dirty="0" smtClean="0"/>
              <a:t>Scatter from a moving vacuum enclosure wall (HAM5 ) </a:t>
            </a:r>
            <a:r>
              <a:rPr lang="en-US" sz="2400" dirty="0" smtClean="0">
                <a:hlinkClick r:id="rId7"/>
              </a:rPr>
              <a:t>aLog41449</a:t>
            </a:r>
            <a:endParaRPr lang="en-US" sz="2400" dirty="0" smtClean="0"/>
          </a:p>
          <a:p>
            <a:endParaRPr lang="en-US" sz="2400" dirty="0"/>
          </a:p>
        </p:txBody>
      </p:sp>
      <p:cxnSp>
        <p:nvCxnSpPr>
          <p:cNvPr id="22" name="Straight Arrow Connector 21"/>
          <p:cNvCxnSpPr/>
          <p:nvPr/>
        </p:nvCxnSpPr>
        <p:spPr>
          <a:xfrm>
            <a:off x="10704576" y="841248"/>
            <a:ext cx="135937" cy="1233683"/>
          </a:xfrm>
          <a:prstGeom prst="straightConnector1">
            <a:avLst/>
          </a:prstGeom>
          <a:ln w="28575">
            <a:solidFill>
              <a:schemeClr val="tx1">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2685625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3</a:t>
            </a:fld>
            <a:endParaRPr lang="en-US"/>
          </a:p>
        </p:txBody>
      </p:sp>
      <p:sp>
        <p:nvSpPr>
          <p:cNvPr id="3" name="Rectangle 2"/>
          <p:cNvSpPr/>
          <p:nvPr/>
        </p:nvSpPr>
        <p:spPr>
          <a:xfrm>
            <a:off x="129267" y="907246"/>
            <a:ext cx="2377170" cy="4616648"/>
          </a:xfrm>
          <a:prstGeom prst="rect">
            <a:avLst/>
          </a:prstGeom>
          <a:solidFill>
            <a:schemeClr val="bg1"/>
          </a:solidFill>
        </p:spPr>
        <p:txBody>
          <a:bodyPr wrap="square">
            <a:spAutoFit/>
          </a:bodyPr>
          <a:lstStyle/>
          <a:p>
            <a:r>
              <a:rPr lang="en-US" sz="1400" dirty="0">
                <a:solidFill>
                  <a:srgbClr val="000000"/>
                </a:solidFill>
              </a:rPr>
              <a:t>As a quick check, the attached figure shows that the vacuum enclosure walls of LLO HAM5 move between about 10^2 and 10^3 times more than the table top in the 10-100 Hz band. Thus, even if baffles that were mounted on the table top were as good at back-scattering light as the HAM5 doors (unlikely), and they were only 10 cm away from an OFI scattering site, a linear estimate suggests they would cause less noise than reflections off of the more distant door. Of course, for the same geometric attenuation reason, the further the baffles are from the OFI, the better.</a:t>
            </a:r>
            <a:endParaRPr lang="en-US" sz="1400" dirty="0"/>
          </a:p>
        </p:txBody>
      </p:sp>
      <p:sp>
        <p:nvSpPr>
          <p:cNvPr id="4" name="Footer Placeholder 3"/>
          <p:cNvSpPr>
            <a:spLocks noGrp="1"/>
          </p:cNvSpPr>
          <p:nvPr>
            <p:ph type="ftr" sz="quarter" idx="11"/>
          </p:nvPr>
        </p:nvSpPr>
        <p:spPr/>
        <p:txBody>
          <a:bodyPr/>
          <a:lstStyle/>
          <a:p>
            <a:r>
              <a:rPr lang="en-US" smtClean="0"/>
              <a:t>LIGO-G1800787-v4</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7114" y="512003"/>
            <a:ext cx="8576591" cy="5946070"/>
          </a:xfrm>
          <a:prstGeom prst="rect">
            <a:avLst/>
          </a:prstGeom>
        </p:spPr>
      </p:pic>
      <p:sp>
        <p:nvSpPr>
          <p:cNvPr id="6" name="Rectangle 5"/>
          <p:cNvSpPr/>
          <p:nvPr/>
        </p:nvSpPr>
        <p:spPr>
          <a:xfrm>
            <a:off x="227238" y="142671"/>
            <a:ext cx="9324975" cy="369332"/>
          </a:xfrm>
          <a:prstGeom prst="rect">
            <a:avLst/>
          </a:prstGeom>
        </p:spPr>
        <p:txBody>
          <a:bodyPr wrap="square">
            <a:spAutoFit/>
          </a:bodyPr>
          <a:lstStyle/>
          <a:p>
            <a:r>
              <a:rPr lang="en-US" dirty="0"/>
              <a:t>https://alog.ligo-wa.caltech.edu/aLOG/index.php?callRep=41449</a:t>
            </a:r>
          </a:p>
        </p:txBody>
      </p:sp>
    </p:spTree>
    <p:extLst>
      <p:ext uri="{BB962C8B-B14F-4D97-AF65-F5344CB8AC3E}">
        <p14:creationId xmlns:p14="http://schemas.microsoft.com/office/powerpoint/2010/main" val="144684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355589-AF23-4CB1-BCC4-7E49183BF5FA}" type="slidenum">
              <a:rPr lang="en-US" smtClean="0"/>
              <a:t>4</a:t>
            </a:fld>
            <a:endParaRPr lang="en-US"/>
          </a:p>
        </p:txBody>
      </p:sp>
      <p:sp>
        <p:nvSpPr>
          <p:cNvPr id="5" name="Rectangle 4"/>
          <p:cNvSpPr/>
          <p:nvPr/>
        </p:nvSpPr>
        <p:spPr>
          <a:xfrm>
            <a:off x="71240" y="6398309"/>
            <a:ext cx="3567130" cy="646331"/>
          </a:xfrm>
          <a:prstGeom prst="rect">
            <a:avLst/>
          </a:prstGeom>
        </p:spPr>
        <p:txBody>
          <a:bodyPr wrap="none">
            <a:spAutoFit/>
          </a:bodyPr>
          <a:lstStyle/>
          <a:p>
            <a:r>
              <a:rPr lang="en-US" dirty="0" smtClean="0">
                <a:hlinkClick r:id="rId2"/>
              </a:rPr>
              <a:t>https://dcc.ligo.org/LIGO-D0900456</a:t>
            </a:r>
            <a:endParaRPr lang="en-US" dirty="0" smtClean="0"/>
          </a:p>
          <a:p>
            <a:endParaRPr lang="en-US" dirty="0"/>
          </a:p>
        </p:txBody>
      </p:sp>
      <p:grpSp>
        <p:nvGrpSpPr>
          <p:cNvPr id="10" name="Group 9"/>
          <p:cNvGrpSpPr/>
          <p:nvPr/>
        </p:nvGrpSpPr>
        <p:grpSpPr>
          <a:xfrm>
            <a:off x="6003010" y="1059180"/>
            <a:ext cx="6112804" cy="5269331"/>
            <a:chOff x="6003010" y="1059180"/>
            <a:chExt cx="6112804" cy="5269331"/>
          </a:xfrm>
        </p:grpSpPr>
        <p:pic>
          <p:nvPicPr>
            <p:cNvPr id="6" name="Picture 5"/>
            <p:cNvPicPr>
              <a:picLocks noChangeAspect="1"/>
            </p:cNvPicPr>
            <p:nvPr/>
          </p:nvPicPr>
          <p:blipFill rotWithShape="1">
            <a:blip r:embed="rId3"/>
            <a:srcRect l="19098" t="14889" r="36111" b="23333"/>
            <a:stretch/>
          </p:blipFill>
          <p:spPr>
            <a:xfrm>
              <a:off x="6003010" y="1059180"/>
              <a:ext cx="6112804" cy="5269331"/>
            </a:xfrm>
            <a:prstGeom prst="rect">
              <a:avLst/>
            </a:prstGeom>
          </p:spPr>
        </p:pic>
        <p:sp>
          <p:nvSpPr>
            <p:cNvPr id="7" name="TextBox 6"/>
            <p:cNvSpPr txBox="1"/>
            <p:nvPr/>
          </p:nvSpPr>
          <p:spPr>
            <a:xfrm rot="813578">
              <a:off x="6802077" y="3536314"/>
              <a:ext cx="1049079" cy="738664"/>
            </a:xfrm>
            <a:prstGeom prst="rect">
              <a:avLst/>
            </a:prstGeom>
            <a:noFill/>
          </p:spPr>
          <p:txBody>
            <a:bodyPr wrap="square" rtlCol="0">
              <a:spAutoFit/>
            </a:bodyPr>
            <a:lstStyle/>
            <a:p>
              <a:pPr algn="ctr"/>
              <a:r>
                <a:rPr lang="en-US" sz="1400" b="1" dirty="0" smtClean="0">
                  <a:solidFill>
                    <a:schemeClr val="accent6">
                      <a:lumMod val="50000"/>
                    </a:schemeClr>
                  </a:solidFill>
                </a:rPr>
                <a:t>Existing</a:t>
              </a:r>
            </a:p>
            <a:p>
              <a:pPr algn="ctr"/>
              <a:r>
                <a:rPr lang="en-US" sz="1400" b="1" dirty="0" smtClean="0">
                  <a:solidFill>
                    <a:schemeClr val="accent6">
                      <a:lumMod val="50000"/>
                    </a:schemeClr>
                  </a:solidFill>
                </a:rPr>
                <a:t>Septum baffle</a:t>
              </a:r>
              <a:endParaRPr lang="en-US" sz="1400" b="1" dirty="0">
                <a:solidFill>
                  <a:schemeClr val="accent6">
                    <a:lumMod val="50000"/>
                  </a:schemeClr>
                </a:solidFill>
              </a:endParaRPr>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895"/>
          <a:stretch/>
        </p:blipFill>
        <p:spPr>
          <a:xfrm>
            <a:off x="133556" y="1051560"/>
            <a:ext cx="5810044" cy="5294915"/>
          </a:xfrm>
          <a:prstGeom prst="rect">
            <a:avLst/>
          </a:prstGeom>
        </p:spPr>
      </p:pic>
      <p:sp>
        <p:nvSpPr>
          <p:cNvPr id="9" name="TextBox 8"/>
          <p:cNvSpPr txBox="1"/>
          <p:nvPr/>
        </p:nvSpPr>
        <p:spPr>
          <a:xfrm>
            <a:off x="797052" y="244541"/>
            <a:ext cx="10556748" cy="461665"/>
          </a:xfrm>
          <a:prstGeom prst="rect">
            <a:avLst/>
          </a:prstGeom>
          <a:noFill/>
        </p:spPr>
        <p:txBody>
          <a:bodyPr wrap="square" rtlCol="0">
            <a:spAutoFit/>
          </a:bodyPr>
          <a:lstStyle/>
          <a:p>
            <a:pPr algn="ctr"/>
            <a:r>
              <a:rPr lang="en-US" sz="2400" dirty="0" smtClean="0"/>
              <a:t>HAM 5 post </a:t>
            </a:r>
            <a:r>
              <a:rPr lang="en-US" sz="2400" dirty="0" err="1" smtClean="0"/>
              <a:t>SLiC</a:t>
            </a:r>
            <a:r>
              <a:rPr lang="en-US" sz="2400" dirty="0" smtClean="0"/>
              <a:t> part A install (LLO</a:t>
            </a:r>
            <a:r>
              <a:rPr lang="en-US" sz="2400" dirty="0" smtClean="0"/>
              <a:t>) – Existing as of 4/18/2018</a:t>
            </a:r>
            <a:endParaRPr lang="en-US" sz="2400" dirty="0"/>
          </a:p>
        </p:txBody>
      </p:sp>
      <p:sp>
        <p:nvSpPr>
          <p:cNvPr id="11" name="TextBox 10"/>
          <p:cNvSpPr txBox="1"/>
          <p:nvPr/>
        </p:nvSpPr>
        <p:spPr>
          <a:xfrm rot="21390151">
            <a:off x="3482799" y="4838491"/>
            <a:ext cx="569674" cy="369332"/>
          </a:xfrm>
          <a:prstGeom prst="rect">
            <a:avLst/>
          </a:prstGeom>
          <a:solidFill>
            <a:srgbClr val="FFFF00"/>
          </a:solidFill>
        </p:spPr>
        <p:txBody>
          <a:bodyPr wrap="square" rtlCol="0">
            <a:spAutoFit/>
          </a:bodyPr>
          <a:lstStyle/>
          <a:p>
            <a:r>
              <a:rPr lang="en-US" b="1" dirty="0" smtClean="0"/>
              <a:t>OFI</a:t>
            </a:r>
            <a:endParaRPr lang="en-US" b="1" dirty="0"/>
          </a:p>
        </p:txBody>
      </p:sp>
      <p:sp>
        <p:nvSpPr>
          <p:cNvPr id="12" name="TextBox 11"/>
          <p:cNvSpPr txBox="1"/>
          <p:nvPr/>
        </p:nvSpPr>
        <p:spPr>
          <a:xfrm>
            <a:off x="2105025" y="2473955"/>
            <a:ext cx="605790" cy="369332"/>
          </a:xfrm>
          <a:prstGeom prst="rect">
            <a:avLst/>
          </a:prstGeom>
          <a:solidFill>
            <a:srgbClr val="FFFF00"/>
          </a:solidFill>
        </p:spPr>
        <p:txBody>
          <a:bodyPr wrap="square" rtlCol="0">
            <a:spAutoFit/>
          </a:bodyPr>
          <a:lstStyle/>
          <a:p>
            <a:pPr algn="ctr"/>
            <a:r>
              <a:rPr lang="en-US" b="1" dirty="0" smtClean="0"/>
              <a:t>SR3</a:t>
            </a:r>
            <a:endParaRPr lang="en-US" b="1" dirty="0"/>
          </a:p>
        </p:txBody>
      </p:sp>
      <p:sp>
        <p:nvSpPr>
          <p:cNvPr id="13" name="TextBox 12"/>
          <p:cNvSpPr txBox="1"/>
          <p:nvPr/>
        </p:nvSpPr>
        <p:spPr>
          <a:xfrm rot="21436513">
            <a:off x="3251814" y="3053426"/>
            <a:ext cx="642348" cy="369332"/>
          </a:xfrm>
          <a:prstGeom prst="rect">
            <a:avLst/>
          </a:prstGeom>
          <a:solidFill>
            <a:srgbClr val="FFFF00"/>
          </a:solidFill>
        </p:spPr>
        <p:txBody>
          <a:bodyPr wrap="square" rtlCol="0">
            <a:spAutoFit/>
          </a:bodyPr>
          <a:lstStyle/>
          <a:p>
            <a:pPr algn="ctr"/>
            <a:r>
              <a:rPr lang="en-US" b="1" dirty="0" smtClean="0"/>
              <a:t>SRM</a:t>
            </a:r>
            <a:endParaRPr lang="en-US" b="1" dirty="0"/>
          </a:p>
        </p:txBody>
      </p:sp>
      <p:sp>
        <p:nvSpPr>
          <p:cNvPr id="14" name="TextBox 13"/>
          <p:cNvSpPr txBox="1"/>
          <p:nvPr/>
        </p:nvSpPr>
        <p:spPr>
          <a:xfrm>
            <a:off x="1981879" y="1608869"/>
            <a:ext cx="1049079" cy="307777"/>
          </a:xfrm>
          <a:prstGeom prst="rect">
            <a:avLst/>
          </a:prstGeom>
          <a:noFill/>
        </p:spPr>
        <p:txBody>
          <a:bodyPr wrap="square" rtlCol="0">
            <a:spAutoFit/>
          </a:bodyPr>
          <a:lstStyle/>
          <a:p>
            <a:pPr algn="ctr"/>
            <a:r>
              <a:rPr lang="en-US" sz="1400" b="1" dirty="0" smtClean="0">
                <a:solidFill>
                  <a:schemeClr val="accent6">
                    <a:lumMod val="50000"/>
                  </a:schemeClr>
                </a:solidFill>
              </a:rPr>
              <a:t>Table baffle</a:t>
            </a:r>
            <a:endParaRPr lang="en-US" sz="1400" b="1" dirty="0">
              <a:solidFill>
                <a:schemeClr val="accent6">
                  <a:lumMod val="50000"/>
                </a:schemeClr>
              </a:solidFill>
            </a:endParaRPr>
          </a:p>
        </p:txBody>
      </p:sp>
      <p:sp>
        <p:nvSpPr>
          <p:cNvPr id="15" name="TextBox 14"/>
          <p:cNvSpPr txBox="1"/>
          <p:nvPr/>
        </p:nvSpPr>
        <p:spPr>
          <a:xfrm>
            <a:off x="3127166" y="1578215"/>
            <a:ext cx="1049079" cy="307777"/>
          </a:xfrm>
          <a:prstGeom prst="rect">
            <a:avLst/>
          </a:prstGeom>
          <a:noFill/>
        </p:spPr>
        <p:txBody>
          <a:bodyPr wrap="square" rtlCol="0">
            <a:spAutoFit/>
          </a:bodyPr>
          <a:lstStyle/>
          <a:p>
            <a:pPr algn="ctr"/>
            <a:r>
              <a:rPr lang="en-US" sz="1400" b="1" dirty="0" smtClean="0">
                <a:solidFill>
                  <a:schemeClr val="accent6">
                    <a:lumMod val="50000"/>
                  </a:schemeClr>
                </a:solidFill>
              </a:rPr>
              <a:t>Table baffle</a:t>
            </a:r>
            <a:endParaRPr lang="en-US" sz="1400" b="1" dirty="0">
              <a:solidFill>
                <a:schemeClr val="accent6">
                  <a:lumMod val="50000"/>
                </a:schemeClr>
              </a:solidFill>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9264" t="25034" r="8696" b="28663"/>
          <a:stretch/>
        </p:blipFill>
        <p:spPr>
          <a:xfrm>
            <a:off x="4072825" y="3549394"/>
            <a:ext cx="1044425" cy="443730"/>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9264" t="25034" r="8696" b="28663"/>
          <a:stretch/>
        </p:blipFill>
        <p:spPr>
          <a:xfrm>
            <a:off x="4461561" y="4387666"/>
            <a:ext cx="1269998" cy="539566"/>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9264" t="25034" r="8696" b="28663"/>
          <a:stretch/>
        </p:blipFill>
        <p:spPr>
          <a:xfrm>
            <a:off x="3192048" y="5930888"/>
            <a:ext cx="1269998" cy="539566"/>
          </a:xfrm>
          <a:prstGeom prst="rect">
            <a:avLst/>
          </a:prstGeom>
        </p:spPr>
      </p:pic>
      <p:sp>
        <p:nvSpPr>
          <p:cNvPr id="2" name="Footer Placeholder 1"/>
          <p:cNvSpPr>
            <a:spLocks noGrp="1"/>
          </p:cNvSpPr>
          <p:nvPr>
            <p:ph type="ftr" sz="quarter" idx="11"/>
          </p:nvPr>
        </p:nvSpPr>
        <p:spPr/>
        <p:txBody>
          <a:bodyPr/>
          <a:lstStyle/>
          <a:p>
            <a:r>
              <a:rPr lang="en-US" smtClean="0"/>
              <a:t>LIGO-G1800787-v4</a:t>
            </a:r>
            <a:endParaRPr lang="en-US"/>
          </a:p>
        </p:txBody>
      </p:sp>
      <p:cxnSp>
        <p:nvCxnSpPr>
          <p:cNvPr id="16" name="Straight Arrow Connector 15"/>
          <p:cNvCxnSpPr>
            <a:stCxn id="17" idx="3"/>
          </p:cNvCxnSpPr>
          <p:nvPr/>
        </p:nvCxnSpPr>
        <p:spPr>
          <a:xfrm flipV="1">
            <a:off x="996043" y="5224856"/>
            <a:ext cx="505398" cy="4245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6571" y="5464732"/>
            <a:ext cx="669472" cy="369332"/>
          </a:xfrm>
          <a:prstGeom prst="rect">
            <a:avLst/>
          </a:prstGeom>
          <a:noFill/>
        </p:spPr>
        <p:txBody>
          <a:bodyPr wrap="square" rtlCol="0">
            <a:spAutoFit/>
          </a:bodyPr>
          <a:lstStyle/>
          <a:p>
            <a:r>
              <a:rPr lang="en-US" dirty="0" smtClean="0"/>
              <a:t>ZM2</a:t>
            </a:r>
            <a:endParaRPr lang="en-US" dirty="0"/>
          </a:p>
        </p:txBody>
      </p:sp>
      <p:cxnSp>
        <p:nvCxnSpPr>
          <p:cNvPr id="22" name="Straight Arrow Connector 21"/>
          <p:cNvCxnSpPr/>
          <p:nvPr/>
        </p:nvCxnSpPr>
        <p:spPr>
          <a:xfrm>
            <a:off x="797052" y="2714223"/>
            <a:ext cx="2116266" cy="1087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54409" y="2055515"/>
            <a:ext cx="669472" cy="646331"/>
          </a:xfrm>
          <a:prstGeom prst="rect">
            <a:avLst/>
          </a:prstGeom>
          <a:noFill/>
        </p:spPr>
        <p:txBody>
          <a:bodyPr wrap="square" rtlCol="0">
            <a:spAutoFit/>
          </a:bodyPr>
          <a:lstStyle/>
          <a:p>
            <a:r>
              <a:rPr lang="en-US" dirty="0" smtClean="0"/>
              <a:t>SRM AWC</a:t>
            </a:r>
            <a:endParaRPr lang="en-US" dirty="0"/>
          </a:p>
        </p:txBody>
      </p:sp>
      <p:cxnSp>
        <p:nvCxnSpPr>
          <p:cNvPr id="25" name="Straight Arrow Connector 24"/>
          <p:cNvCxnSpPr/>
          <p:nvPr/>
        </p:nvCxnSpPr>
        <p:spPr>
          <a:xfrm flipV="1">
            <a:off x="713639" y="4888606"/>
            <a:ext cx="389449" cy="980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3556" y="4579368"/>
            <a:ext cx="580083" cy="707886"/>
          </a:xfrm>
          <a:prstGeom prst="rect">
            <a:avLst/>
          </a:prstGeom>
          <a:noFill/>
        </p:spPr>
        <p:txBody>
          <a:bodyPr wrap="square" rtlCol="0">
            <a:spAutoFit/>
          </a:bodyPr>
          <a:lstStyle/>
          <a:p>
            <a:r>
              <a:rPr lang="en-US" sz="800" dirty="0" smtClean="0"/>
              <a:t>Squeezer (transmission) beam dump </a:t>
            </a:r>
            <a:endParaRPr lang="en-US" sz="800" dirty="0"/>
          </a:p>
        </p:txBody>
      </p:sp>
    </p:spTree>
    <p:extLst>
      <p:ext uri="{BB962C8B-B14F-4D97-AF65-F5344CB8AC3E}">
        <p14:creationId xmlns:p14="http://schemas.microsoft.com/office/powerpoint/2010/main" val="2764264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2222" t="19446" r="10972" b="10666"/>
          <a:stretch/>
        </p:blipFill>
        <p:spPr>
          <a:xfrm>
            <a:off x="4142043" y="60960"/>
            <a:ext cx="8049957" cy="6189892"/>
          </a:xfrm>
          <a:prstGeom prst="rect">
            <a:avLst/>
          </a:prstGeom>
        </p:spPr>
      </p:pic>
      <p:sp>
        <p:nvSpPr>
          <p:cNvPr id="2" name="Slide Number Placeholder 1"/>
          <p:cNvSpPr>
            <a:spLocks noGrp="1"/>
          </p:cNvSpPr>
          <p:nvPr>
            <p:ph type="sldNum" sz="quarter" idx="12"/>
          </p:nvPr>
        </p:nvSpPr>
        <p:spPr/>
        <p:txBody>
          <a:bodyPr/>
          <a:lstStyle/>
          <a:p>
            <a:fld id="{BC355589-AF23-4CB1-BCC4-7E49183BF5FA}" type="slidenum">
              <a:rPr lang="en-US" smtClean="0"/>
              <a:t>5</a:t>
            </a:fld>
            <a:endParaRPr lang="en-US" dirty="0"/>
          </a:p>
        </p:txBody>
      </p:sp>
      <p:sp>
        <p:nvSpPr>
          <p:cNvPr id="3" name="TextBox 2"/>
          <p:cNvSpPr txBox="1"/>
          <p:nvPr/>
        </p:nvSpPr>
        <p:spPr>
          <a:xfrm>
            <a:off x="396240" y="548640"/>
            <a:ext cx="5364480" cy="461665"/>
          </a:xfrm>
          <a:prstGeom prst="rect">
            <a:avLst/>
          </a:prstGeom>
          <a:noFill/>
        </p:spPr>
        <p:txBody>
          <a:bodyPr wrap="square" rtlCol="0">
            <a:spAutoFit/>
          </a:bodyPr>
          <a:lstStyle/>
          <a:p>
            <a:r>
              <a:rPr lang="en-US" sz="2400" dirty="0" smtClean="0"/>
              <a:t>Faraday Isolator </a:t>
            </a:r>
            <a:r>
              <a:rPr lang="en-US" sz="2400" dirty="0" err="1" smtClean="0"/>
              <a:t>Refl</a:t>
            </a:r>
            <a:r>
              <a:rPr lang="en-US" sz="2400" dirty="0" smtClean="0"/>
              <a:t> Baffle removal</a:t>
            </a:r>
            <a:endParaRPr lang="en-US" sz="2400" dirty="0"/>
          </a:p>
        </p:txBody>
      </p:sp>
      <p:sp>
        <p:nvSpPr>
          <p:cNvPr id="6" name="Rectangle 5"/>
          <p:cNvSpPr/>
          <p:nvPr/>
        </p:nvSpPr>
        <p:spPr>
          <a:xfrm>
            <a:off x="10706100" y="5277652"/>
            <a:ext cx="1146468" cy="646331"/>
          </a:xfrm>
          <a:prstGeom prst="rect">
            <a:avLst/>
          </a:prstGeom>
        </p:spPr>
        <p:txBody>
          <a:bodyPr wrap="none">
            <a:spAutoFit/>
          </a:bodyPr>
          <a:lstStyle/>
          <a:p>
            <a:r>
              <a:rPr lang="en-US" dirty="0" smtClean="0">
                <a:hlinkClick r:id="rId3"/>
              </a:rPr>
              <a:t>D0901134</a:t>
            </a:r>
            <a:endParaRPr lang="en-US" dirty="0" smtClean="0"/>
          </a:p>
          <a:p>
            <a:endParaRPr lang="en-US" dirty="0"/>
          </a:p>
        </p:txBody>
      </p:sp>
      <p:sp>
        <p:nvSpPr>
          <p:cNvPr id="7" name="Rectangle 6"/>
          <p:cNvSpPr/>
          <p:nvPr/>
        </p:nvSpPr>
        <p:spPr>
          <a:xfrm>
            <a:off x="548640" y="3854553"/>
            <a:ext cx="1970026" cy="1569660"/>
          </a:xfrm>
          <a:prstGeom prst="rect">
            <a:avLst/>
          </a:prstGeom>
        </p:spPr>
        <p:txBody>
          <a:bodyPr wrap="none">
            <a:spAutoFit/>
          </a:bodyPr>
          <a:lstStyle/>
          <a:p>
            <a:endParaRPr lang="en-US" sz="2400" dirty="0">
              <a:hlinkClick r:id="rId4"/>
            </a:endParaRPr>
          </a:p>
          <a:p>
            <a:r>
              <a:rPr lang="en-US" sz="2400" dirty="0" smtClean="0">
                <a:hlinkClick r:id="rId4"/>
              </a:rPr>
              <a:t>FRS 9647</a:t>
            </a:r>
            <a:endParaRPr lang="en-US" sz="2400" dirty="0"/>
          </a:p>
          <a:p>
            <a:r>
              <a:rPr lang="en-US" sz="2400" dirty="0" smtClean="0">
                <a:hlinkClick r:id="rId5"/>
              </a:rPr>
              <a:t>ECR E1700425</a:t>
            </a:r>
            <a:endParaRPr lang="en-US" sz="2400" dirty="0" smtClean="0"/>
          </a:p>
          <a:p>
            <a:endParaRPr lang="en-US" sz="2400" dirty="0"/>
          </a:p>
        </p:txBody>
      </p:sp>
      <p:sp>
        <p:nvSpPr>
          <p:cNvPr id="8" name="TextBox 7"/>
          <p:cNvSpPr txBox="1"/>
          <p:nvPr/>
        </p:nvSpPr>
        <p:spPr>
          <a:xfrm>
            <a:off x="458927" y="2580720"/>
            <a:ext cx="5364480" cy="1200329"/>
          </a:xfrm>
          <a:prstGeom prst="rect">
            <a:avLst/>
          </a:prstGeom>
          <a:noFill/>
        </p:spPr>
        <p:txBody>
          <a:bodyPr wrap="square" rtlCol="0">
            <a:spAutoFit/>
          </a:bodyPr>
          <a:lstStyle/>
          <a:p>
            <a:r>
              <a:rPr lang="en-US" sz="2400" dirty="0" smtClean="0"/>
              <a:t>A ghost beam from septum window was found hitting the reflection baffle (uncoated) and going back to the window</a:t>
            </a:r>
          </a:p>
        </p:txBody>
      </p:sp>
      <p:sp>
        <p:nvSpPr>
          <p:cNvPr id="9" name="TextBox 8"/>
          <p:cNvSpPr txBox="1"/>
          <p:nvPr/>
        </p:nvSpPr>
        <p:spPr>
          <a:xfrm>
            <a:off x="548640" y="5419855"/>
            <a:ext cx="5364480" cy="830997"/>
          </a:xfrm>
          <a:prstGeom prst="rect">
            <a:avLst/>
          </a:prstGeom>
          <a:noFill/>
        </p:spPr>
        <p:txBody>
          <a:bodyPr wrap="square" rtlCol="0">
            <a:spAutoFit/>
          </a:bodyPr>
          <a:lstStyle/>
          <a:p>
            <a:r>
              <a:rPr lang="en-US" sz="2400" dirty="0" smtClean="0"/>
              <a:t>Already removed at LLO</a:t>
            </a:r>
          </a:p>
          <a:p>
            <a:r>
              <a:rPr lang="en-US" sz="2400" dirty="0" smtClean="0"/>
              <a:t>Pending at </a:t>
            </a:r>
            <a:r>
              <a:rPr lang="en-US" sz="2400" dirty="0" smtClean="0"/>
              <a:t>LHO </a:t>
            </a:r>
            <a:r>
              <a:rPr lang="en-US" dirty="0" smtClean="0"/>
              <a:t>(function handled by shroud)</a:t>
            </a:r>
            <a:endParaRPr lang="en-US" dirty="0"/>
          </a:p>
        </p:txBody>
      </p:sp>
      <p:sp>
        <p:nvSpPr>
          <p:cNvPr id="10" name="&quot;No&quot; Symbol 9"/>
          <p:cNvSpPr/>
          <p:nvPr/>
        </p:nvSpPr>
        <p:spPr>
          <a:xfrm>
            <a:off x="7041197" y="4093695"/>
            <a:ext cx="990600" cy="899161"/>
          </a:xfrm>
          <a:prstGeom prst="noSmoking">
            <a:avLst>
              <a:gd name="adj" fmla="val 7356"/>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134100" y="6020019"/>
            <a:ext cx="5836920" cy="461665"/>
          </a:xfrm>
          <a:prstGeom prst="rect">
            <a:avLst/>
          </a:prstGeom>
          <a:noFill/>
        </p:spPr>
        <p:txBody>
          <a:bodyPr wrap="square" rtlCol="0">
            <a:spAutoFit/>
          </a:bodyPr>
          <a:lstStyle/>
          <a:p>
            <a:r>
              <a:rPr lang="en-US" sz="2400" b="1" dirty="0" err="1" smtClean="0">
                <a:solidFill>
                  <a:srgbClr val="FF0000"/>
                </a:solidFill>
              </a:rPr>
              <a:t>Refl</a:t>
            </a:r>
            <a:r>
              <a:rPr lang="en-US" sz="2400" b="1" dirty="0" smtClean="0">
                <a:solidFill>
                  <a:srgbClr val="FF0000"/>
                </a:solidFill>
              </a:rPr>
              <a:t> baffle in NOT part of the new shroud!</a:t>
            </a:r>
            <a:endParaRPr lang="en-US" sz="2400" b="1" dirty="0">
              <a:solidFill>
                <a:srgbClr val="FF0000"/>
              </a:solidFill>
            </a:endParaRPr>
          </a:p>
        </p:txBody>
      </p:sp>
      <p:sp>
        <p:nvSpPr>
          <p:cNvPr id="4" name="Footer Placeholder 3"/>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1870902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6</a:t>
            </a:fld>
            <a:endParaRPr lang="en-US"/>
          </a:p>
        </p:txBody>
      </p:sp>
      <p:sp>
        <p:nvSpPr>
          <p:cNvPr id="7" name="TextBox 6"/>
          <p:cNvSpPr txBox="1"/>
          <p:nvPr/>
        </p:nvSpPr>
        <p:spPr>
          <a:xfrm>
            <a:off x="684560" y="1102718"/>
            <a:ext cx="9533860" cy="4524315"/>
          </a:xfrm>
          <a:prstGeom prst="rect">
            <a:avLst/>
          </a:prstGeom>
          <a:noFill/>
        </p:spPr>
        <p:txBody>
          <a:bodyPr wrap="square" rtlCol="0">
            <a:spAutoFit/>
          </a:bodyPr>
          <a:lstStyle/>
          <a:p>
            <a:r>
              <a:rPr lang="en-US" sz="2400" dirty="0" smtClean="0"/>
              <a:t>Purpose of the shroud:</a:t>
            </a:r>
          </a:p>
          <a:p>
            <a:endParaRPr lang="en-US" sz="2400" dirty="0" smtClean="0"/>
          </a:p>
          <a:p>
            <a:pPr marL="457200" indent="-457200">
              <a:buAutoNum type="arabicParenR"/>
            </a:pPr>
            <a:r>
              <a:rPr lang="en-US" sz="2400" dirty="0" smtClean="0"/>
              <a:t>Block scatter paths from OFI to vacuum enclosure and absorb the scatter with minimum bounces (Super #8 </a:t>
            </a:r>
            <a:r>
              <a:rPr lang="en-US" sz="2400" dirty="0" smtClean="0"/>
              <a:t>* side </a:t>
            </a:r>
            <a:r>
              <a:rPr lang="en-US" sz="2400" dirty="0" smtClean="0"/>
              <a:t>of panels should face the inside of the shroud)</a:t>
            </a:r>
          </a:p>
          <a:p>
            <a:pPr marL="457200" indent="-457200">
              <a:buAutoNum type="arabicParenR"/>
            </a:pPr>
            <a:r>
              <a:rPr lang="en-US" sz="2400" dirty="0" smtClean="0"/>
              <a:t>Minimize new stray light scatter from added panels with apertures (Super #8 </a:t>
            </a:r>
            <a:r>
              <a:rPr lang="en-US" sz="2400" dirty="0" smtClean="0"/>
              <a:t>* side </a:t>
            </a:r>
            <a:r>
              <a:rPr lang="en-US" sz="2400" dirty="0" smtClean="0"/>
              <a:t>of panels should face the laser input)</a:t>
            </a:r>
          </a:p>
          <a:p>
            <a:pPr marL="457200" indent="-457200">
              <a:buAutoNum type="arabicParenR"/>
            </a:pPr>
            <a:r>
              <a:rPr lang="en-US" sz="2400" dirty="0" smtClean="0"/>
              <a:t>Septum window ghost beam dumping</a:t>
            </a:r>
          </a:p>
          <a:p>
            <a:pPr marL="285750" indent="-285750">
              <a:buFontTx/>
              <a:buChar char="-"/>
            </a:pPr>
            <a:endParaRPr lang="en-US" sz="2400" dirty="0" smtClean="0"/>
          </a:p>
          <a:p>
            <a:pPr marL="285750" indent="-285750">
              <a:buFontTx/>
              <a:buChar char="-"/>
            </a:pPr>
            <a:endParaRPr lang="en-US" sz="2400" dirty="0"/>
          </a:p>
          <a:p>
            <a:pPr marL="285750" indent="-285750">
              <a:buFontTx/>
              <a:buChar char="-"/>
            </a:pPr>
            <a:endParaRPr lang="en-US" sz="2400" dirty="0" smtClean="0"/>
          </a:p>
          <a:p>
            <a:pPr marL="285750" indent="-285750">
              <a:buFontTx/>
              <a:buChar char="-"/>
            </a:pPr>
            <a:endParaRPr lang="en-US" sz="2400" dirty="0"/>
          </a:p>
        </p:txBody>
      </p:sp>
      <p:sp>
        <p:nvSpPr>
          <p:cNvPr id="3" name="Footer Placeholder 2"/>
          <p:cNvSpPr>
            <a:spLocks noGrp="1"/>
          </p:cNvSpPr>
          <p:nvPr>
            <p:ph type="ftr" sz="quarter" idx="11"/>
          </p:nvPr>
        </p:nvSpPr>
        <p:spPr/>
        <p:txBody>
          <a:bodyPr/>
          <a:lstStyle/>
          <a:p>
            <a:r>
              <a:rPr lang="en-US" smtClean="0"/>
              <a:t>LIGO-G1800787-v4</a:t>
            </a:r>
            <a:endParaRPr lang="en-US"/>
          </a:p>
        </p:txBody>
      </p:sp>
      <p:sp>
        <p:nvSpPr>
          <p:cNvPr id="4" name="TextBox 3"/>
          <p:cNvSpPr txBox="1"/>
          <p:nvPr/>
        </p:nvSpPr>
        <p:spPr>
          <a:xfrm>
            <a:off x="1992086" y="5200650"/>
            <a:ext cx="5608864" cy="646331"/>
          </a:xfrm>
          <a:prstGeom prst="rect">
            <a:avLst/>
          </a:prstGeom>
          <a:noFill/>
        </p:spPr>
        <p:txBody>
          <a:bodyPr wrap="square" rtlCol="0">
            <a:spAutoFit/>
          </a:bodyPr>
          <a:lstStyle/>
          <a:p>
            <a:r>
              <a:rPr lang="en-US" i="1" dirty="0" smtClean="0"/>
              <a:t>* Super #8 is only finished on one side, the other side is ~ mill finish</a:t>
            </a:r>
            <a:endParaRPr lang="en-US" i="1" dirty="0"/>
          </a:p>
        </p:txBody>
      </p:sp>
    </p:spTree>
    <p:extLst>
      <p:ext uri="{BB962C8B-B14F-4D97-AF65-F5344CB8AC3E}">
        <p14:creationId xmlns:p14="http://schemas.microsoft.com/office/powerpoint/2010/main" val="3146734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355589-AF23-4CB1-BCC4-7E49183BF5FA}" type="slidenum">
              <a:rPr lang="en-US" smtClean="0"/>
              <a:t>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1406" y="918210"/>
            <a:ext cx="4280298" cy="57070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50" y="918210"/>
            <a:ext cx="4485335" cy="5606669"/>
          </a:xfrm>
          <a:prstGeom prst="rect">
            <a:avLst/>
          </a:prstGeom>
        </p:spPr>
      </p:pic>
      <p:sp>
        <p:nvSpPr>
          <p:cNvPr id="8" name="Right Arrow 7"/>
          <p:cNvSpPr/>
          <p:nvPr/>
        </p:nvSpPr>
        <p:spPr>
          <a:xfrm>
            <a:off x="5422112" y="3368040"/>
            <a:ext cx="870966"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210" y="87213"/>
            <a:ext cx="5503814" cy="830997"/>
          </a:xfrm>
          <a:prstGeom prst="rect">
            <a:avLst/>
          </a:prstGeom>
        </p:spPr>
        <p:txBody>
          <a:bodyPr wrap="none">
            <a:spAutoFit/>
          </a:bodyPr>
          <a:lstStyle/>
          <a:p>
            <a:pPr algn="ctr"/>
            <a:r>
              <a:rPr lang="en-US" sz="2400" dirty="0" smtClean="0"/>
              <a:t>Inspiration: </a:t>
            </a:r>
          </a:p>
          <a:p>
            <a:pPr algn="ctr"/>
            <a:r>
              <a:rPr lang="en-US" sz="2400" dirty="0" smtClean="0"/>
              <a:t>excising structure, angled walls, apertures</a:t>
            </a:r>
          </a:p>
        </p:txBody>
      </p:sp>
      <p:sp>
        <p:nvSpPr>
          <p:cNvPr id="10" name="Rectangle 9"/>
          <p:cNvSpPr/>
          <p:nvPr/>
        </p:nvSpPr>
        <p:spPr>
          <a:xfrm>
            <a:off x="7160331" y="263128"/>
            <a:ext cx="3423438" cy="461665"/>
          </a:xfrm>
          <a:prstGeom prst="rect">
            <a:avLst/>
          </a:prstGeom>
        </p:spPr>
        <p:txBody>
          <a:bodyPr wrap="none">
            <a:spAutoFit/>
          </a:bodyPr>
          <a:lstStyle/>
          <a:p>
            <a:r>
              <a:rPr lang="en-US" sz="2400" dirty="0" smtClean="0"/>
              <a:t>Every house needs a roof!</a:t>
            </a:r>
          </a:p>
        </p:txBody>
      </p:sp>
      <p:sp>
        <p:nvSpPr>
          <p:cNvPr id="3" name="Footer Placeholder 2"/>
          <p:cNvSpPr>
            <a:spLocks noGrp="1"/>
          </p:cNvSpPr>
          <p:nvPr>
            <p:ph type="ftr" sz="quarter" idx="11"/>
          </p:nvPr>
        </p:nvSpPr>
        <p:spPr/>
        <p:txBody>
          <a:bodyPr/>
          <a:lstStyle/>
          <a:p>
            <a:r>
              <a:rPr lang="en-US" smtClean="0"/>
              <a:t>LIGO-G1800787-v4</a:t>
            </a:r>
            <a:endParaRPr lang="en-US"/>
          </a:p>
        </p:txBody>
      </p:sp>
      <p:sp>
        <p:nvSpPr>
          <p:cNvPr id="6" name="TextBox 5"/>
          <p:cNvSpPr txBox="1"/>
          <p:nvPr/>
        </p:nvSpPr>
        <p:spPr>
          <a:xfrm>
            <a:off x="1521889" y="6524879"/>
            <a:ext cx="3706060" cy="369332"/>
          </a:xfrm>
          <a:prstGeom prst="rect">
            <a:avLst/>
          </a:prstGeom>
          <a:noFill/>
        </p:spPr>
        <p:txBody>
          <a:bodyPr wrap="square" rtlCol="0">
            <a:spAutoFit/>
          </a:bodyPr>
          <a:lstStyle/>
          <a:p>
            <a:r>
              <a:rPr lang="en-US" i="1" dirty="0" smtClean="0"/>
              <a:t>Bar / restaurant in Seattle, WA</a:t>
            </a:r>
            <a:endParaRPr lang="en-US" i="1" dirty="0"/>
          </a:p>
        </p:txBody>
      </p:sp>
    </p:spTree>
    <p:extLst>
      <p:ext uri="{BB962C8B-B14F-4D97-AF65-F5344CB8AC3E}">
        <p14:creationId xmlns:p14="http://schemas.microsoft.com/office/powerpoint/2010/main" val="482108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2"/>
          <a:srcRect l="20226" t="10222" r="24129" b="5356"/>
          <a:stretch/>
        </p:blipFill>
        <p:spPr>
          <a:xfrm>
            <a:off x="6454535" y="914400"/>
            <a:ext cx="5143105" cy="4876800"/>
          </a:xfrm>
          <a:prstGeom prst="rect">
            <a:avLst/>
          </a:prstGeom>
        </p:spPr>
      </p:pic>
      <p:pic>
        <p:nvPicPr>
          <p:cNvPr id="8" name="Picture 7"/>
          <p:cNvPicPr>
            <a:picLocks noChangeAspect="1"/>
          </p:cNvPicPr>
          <p:nvPr/>
        </p:nvPicPr>
        <p:blipFill rotWithShape="1">
          <a:blip r:embed="rId3"/>
          <a:srcRect l="24411" t="17129" r="31010" b="14893"/>
          <a:stretch/>
        </p:blipFill>
        <p:spPr>
          <a:xfrm>
            <a:off x="914400" y="914400"/>
            <a:ext cx="5131981" cy="4890977"/>
          </a:xfrm>
          <a:prstGeom prst="rect">
            <a:avLst/>
          </a:prstGeom>
        </p:spPr>
      </p:pic>
      <p:sp>
        <p:nvSpPr>
          <p:cNvPr id="9" name="TextBox 8"/>
          <p:cNvSpPr txBox="1"/>
          <p:nvPr/>
        </p:nvSpPr>
        <p:spPr>
          <a:xfrm>
            <a:off x="1797257" y="323222"/>
            <a:ext cx="3664688" cy="461665"/>
          </a:xfrm>
          <a:prstGeom prst="rect">
            <a:avLst/>
          </a:prstGeom>
          <a:noFill/>
        </p:spPr>
        <p:txBody>
          <a:bodyPr wrap="square" rtlCol="0">
            <a:spAutoFit/>
          </a:bodyPr>
          <a:lstStyle/>
          <a:p>
            <a:pPr algn="ctr"/>
            <a:r>
              <a:rPr lang="en-US" sz="2400" dirty="0" smtClean="0"/>
              <a:t>#1 High roof concept</a:t>
            </a:r>
            <a:endParaRPr lang="en-US" sz="2400" dirty="0"/>
          </a:p>
        </p:txBody>
      </p:sp>
      <p:sp>
        <p:nvSpPr>
          <p:cNvPr id="10" name="TextBox 9"/>
          <p:cNvSpPr txBox="1"/>
          <p:nvPr/>
        </p:nvSpPr>
        <p:spPr>
          <a:xfrm>
            <a:off x="7078094" y="323222"/>
            <a:ext cx="3664688" cy="461665"/>
          </a:xfrm>
          <a:prstGeom prst="rect">
            <a:avLst/>
          </a:prstGeom>
          <a:noFill/>
        </p:spPr>
        <p:txBody>
          <a:bodyPr wrap="square" rtlCol="0">
            <a:spAutoFit/>
          </a:bodyPr>
          <a:lstStyle/>
          <a:p>
            <a:pPr algn="ctr"/>
            <a:r>
              <a:rPr lang="en-US" sz="2400" dirty="0" smtClean="0"/>
              <a:t>#2 Low roof concept</a:t>
            </a:r>
            <a:endParaRPr lang="en-US" sz="2400" dirty="0"/>
          </a:p>
        </p:txBody>
      </p:sp>
      <p:sp>
        <p:nvSpPr>
          <p:cNvPr id="12" name="TextBox 11"/>
          <p:cNvSpPr txBox="1"/>
          <p:nvPr/>
        </p:nvSpPr>
        <p:spPr>
          <a:xfrm rot="1438881">
            <a:off x="1019231" y="2905712"/>
            <a:ext cx="1049079" cy="738664"/>
          </a:xfrm>
          <a:prstGeom prst="rect">
            <a:avLst/>
          </a:prstGeom>
          <a:noFill/>
        </p:spPr>
        <p:txBody>
          <a:bodyPr wrap="square" rtlCol="0">
            <a:spAutoFit/>
          </a:bodyPr>
          <a:lstStyle/>
          <a:p>
            <a:pPr algn="ctr"/>
            <a:r>
              <a:rPr lang="en-US" sz="1400" b="1" dirty="0" smtClean="0">
                <a:solidFill>
                  <a:schemeClr val="accent6">
                    <a:lumMod val="50000"/>
                  </a:schemeClr>
                </a:solidFill>
              </a:rPr>
              <a:t>Existing</a:t>
            </a:r>
          </a:p>
          <a:p>
            <a:pPr algn="ctr"/>
            <a:r>
              <a:rPr lang="en-US" sz="1400" b="1" dirty="0" smtClean="0">
                <a:solidFill>
                  <a:schemeClr val="accent6">
                    <a:lumMod val="50000"/>
                  </a:schemeClr>
                </a:solidFill>
              </a:rPr>
              <a:t>Septum baffle</a:t>
            </a:r>
            <a:endParaRPr lang="en-US" sz="1400" b="1" dirty="0">
              <a:solidFill>
                <a:schemeClr val="accent6">
                  <a:lumMod val="50000"/>
                </a:schemeClr>
              </a:solidFill>
            </a:endParaRPr>
          </a:p>
        </p:txBody>
      </p:sp>
      <p:cxnSp>
        <p:nvCxnSpPr>
          <p:cNvPr id="41" name="Straight Arrow Connector 40"/>
          <p:cNvCxnSpPr/>
          <p:nvPr/>
        </p:nvCxnSpPr>
        <p:spPr>
          <a:xfrm flipH="1" flipV="1">
            <a:off x="10223964" y="3937043"/>
            <a:ext cx="910856" cy="730109"/>
          </a:xfrm>
          <a:prstGeom prst="straightConnector1">
            <a:avLst/>
          </a:prstGeom>
          <a:ln w="28575">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2385458">
            <a:off x="10012996" y="4134408"/>
            <a:ext cx="1921169" cy="369332"/>
          </a:xfrm>
          <a:prstGeom prst="rect">
            <a:avLst/>
          </a:prstGeom>
          <a:noFill/>
        </p:spPr>
        <p:txBody>
          <a:bodyPr wrap="square" rtlCol="0">
            <a:spAutoFit/>
          </a:bodyPr>
          <a:lstStyle/>
          <a:p>
            <a:pPr algn="ctr"/>
            <a:r>
              <a:rPr lang="en-US" b="1" dirty="0" smtClean="0">
                <a:solidFill>
                  <a:srgbClr val="00FF00"/>
                </a:solidFill>
              </a:rPr>
              <a:t>Squeezer input</a:t>
            </a:r>
            <a:endParaRPr lang="en-US" b="1" dirty="0">
              <a:solidFill>
                <a:srgbClr val="00FF00"/>
              </a:solidFill>
            </a:endParaRPr>
          </a:p>
        </p:txBody>
      </p:sp>
      <p:cxnSp>
        <p:nvCxnSpPr>
          <p:cNvPr id="44" name="Straight Arrow Connector 43"/>
          <p:cNvCxnSpPr/>
          <p:nvPr/>
        </p:nvCxnSpPr>
        <p:spPr>
          <a:xfrm flipH="1" flipV="1">
            <a:off x="4545168" y="3937043"/>
            <a:ext cx="910856" cy="730109"/>
          </a:xfrm>
          <a:prstGeom prst="straightConnector1">
            <a:avLst/>
          </a:prstGeom>
          <a:ln w="28575">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2385458">
            <a:off x="4353641" y="4141497"/>
            <a:ext cx="1921169" cy="369332"/>
          </a:xfrm>
          <a:prstGeom prst="rect">
            <a:avLst/>
          </a:prstGeom>
          <a:noFill/>
        </p:spPr>
        <p:txBody>
          <a:bodyPr wrap="square" rtlCol="0">
            <a:spAutoFit/>
          </a:bodyPr>
          <a:lstStyle/>
          <a:p>
            <a:pPr algn="ctr"/>
            <a:r>
              <a:rPr lang="en-US" b="1" dirty="0" smtClean="0">
                <a:solidFill>
                  <a:srgbClr val="00FF00"/>
                </a:solidFill>
              </a:rPr>
              <a:t>Squeezer input</a:t>
            </a:r>
            <a:endParaRPr lang="en-US" b="1" dirty="0">
              <a:solidFill>
                <a:srgbClr val="00FF00"/>
              </a:solidFill>
            </a:endParaRPr>
          </a:p>
        </p:txBody>
      </p:sp>
      <p:sp>
        <p:nvSpPr>
          <p:cNvPr id="46" name="Slide Number Placeholder 45"/>
          <p:cNvSpPr>
            <a:spLocks noGrp="1"/>
          </p:cNvSpPr>
          <p:nvPr>
            <p:ph type="sldNum" sz="quarter" idx="12"/>
          </p:nvPr>
        </p:nvSpPr>
        <p:spPr/>
        <p:txBody>
          <a:bodyPr/>
          <a:lstStyle/>
          <a:p>
            <a:fld id="{BC355589-AF23-4CB1-BCC4-7E49183BF5FA}" type="slidenum">
              <a:rPr lang="en-US" smtClean="0"/>
              <a:t>8</a:t>
            </a:fld>
            <a:endParaRPr lang="en-US" dirty="0"/>
          </a:p>
        </p:txBody>
      </p:sp>
      <p:sp>
        <p:nvSpPr>
          <p:cNvPr id="62" name="TextBox 61"/>
          <p:cNvSpPr txBox="1"/>
          <p:nvPr/>
        </p:nvSpPr>
        <p:spPr>
          <a:xfrm>
            <a:off x="786093" y="5872136"/>
            <a:ext cx="5165128" cy="369332"/>
          </a:xfrm>
          <a:prstGeom prst="rect">
            <a:avLst/>
          </a:prstGeom>
          <a:noFill/>
        </p:spPr>
        <p:txBody>
          <a:bodyPr wrap="square" rtlCol="0">
            <a:spAutoFit/>
          </a:bodyPr>
          <a:lstStyle/>
          <a:p>
            <a:r>
              <a:rPr lang="en-US" dirty="0" smtClean="0"/>
              <a:t> - 13 panels!</a:t>
            </a:r>
            <a:endParaRPr lang="en-US" dirty="0"/>
          </a:p>
        </p:txBody>
      </p:sp>
      <p:sp>
        <p:nvSpPr>
          <p:cNvPr id="63" name="TextBox 62"/>
          <p:cNvSpPr txBox="1"/>
          <p:nvPr/>
        </p:nvSpPr>
        <p:spPr>
          <a:xfrm>
            <a:off x="6381805" y="5872136"/>
            <a:ext cx="6165651" cy="646331"/>
          </a:xfrm>
          <a:prstGeom prst="rect">
            <a:avLst/>
          </a:prstGeom>
          <a:noFill/>
        </p:spPr>
        <p:txBody>
          <a:bodyPr wrap="square" rtlCol="0">
            <a:spAutoFit/>
          </a:bodyPr>
          <a:lstStyle/>
          <a:p>
            <a:r>
              <a:rPr lang="en-US" dirty="0" smtClean="0"/>
              <a:t>- 8 panels</a:t>
            </a:r>
          </a:p>
          <a:p>
            <a:pPr marL="285750" indent="-285750">
              <a:buFontTx/>
              <a:buChar char="-"/>
            </a:pPr>
            <a:r>
              <a:rPr lang="en-US" dirty="0" smtClean="0"/>
              <a:t>Minimizes uncoated surfaces inside the shroud</a:t>
            </a:r>
          </a:p>
        </p:txBody>
      </p:sp>
      <p:sp>
        <p:nvSpPr>
          <p:cNvPr id="66" name="TextBox 65"/>
          <p:cNvSpPr txBox="1"/>
          <p:nvPr/>
        </p:nvSpPr>
        <p:spPr>
          <a:xfrm rot="1438881">
            <a:off x="6610159" y="2882088"/>
            <a:ext cx="1049079" cy="738664"/>
          </a:xfrm>
          <a:prstGeom prst="rect">
            <a:avLst/>
          </a:prstGeom>
          <a:noFill/>
        </p:spPr>
        <p:txBody>
          <a:bodyPr wrap="square" rtlCol="0">
            <a:spAutoFit/>
          </a:bodyPr>
          <a:lstStyle/>
          <a:p>
            <a:pPr algn="ctr"/>
            <a:r>
              <a:rPr lang="en-US" sz="1400" b="1" dirty="0" smtClean="0">
                <a:solidFill>
                  <a:schemeClr val="accent6">
                    <a:lumMod val="50000"/>
                  </a:schemeClr>
                </a:solidFill>
              </a:rPr>
              <a:t>Existing</a:t>
            </a:r>
          </a:p>
          <a:p>
            <a:pPr algn="ctr"/>
            <a:r>
              <a:rPr lang="en-US" sz="1400" b="1" dirty="0" smtClean="0">
                <a:solidFill>
                  <a:schemeClr val="accent6">
                    <a:lumMod val="50000"/>
                  </a:schemeClr>
                </a:solidFill>
              </a:rPr>
              <a:t>Septum baffle</a:t>
            </a:r>
            <a:endParaRPr lang="en-US" sz="1400" b="1" dirty="0">
              <a:solidFill>
                <a:schemeClr val="accent6">
                  <a:lumMod val="50000"/>
                </a:schemeClr>
              </a:solidFill>
            </a:endParaRPr>
          </a:p>
        </p:txBody>
      </p:sp>
      <p:sp>
        <p:nvSpPr>
          <p:cNvPr id="68" name="&quot;No&quot; Symbol 67"/>
          <p:cNvSpPr/>
          <p:nvPr/>
        </p:nvSpPr>
        <p:spPr>
          <a:xfrm>
            <a:off x="555585" y="784887"/>
            <a:ext cx="1241672" cy="1159660"/>
          </a:xfrm>
          <a:prstGeom prst="noSmoking">
            <a:avLst>
              <a:gd name="adj" fmla="val 66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p:cNvSpPr txBox="1"/>
          <p:nvPr/>
        </p:nvSpPr>
        <p:spPr>
          <a:xfrm rot="1356773">
            <a:off x="7492583" y="4313236"/>
            <a:ext cx="1354003" cy="307777"/>
          </a:xfrm>
          <a:prstGeom prst="rect">
            <a:avLst/>
          </a:prstGeom>
          <a:noFill/>
        </p:spPr>
        <p:txBody>
          <a:bodyPr wrap="square" rtlCol="0">
            <a:spAutoFit/>
          </a:bodyPr>
          <a:lstStyle/>
          <a:p>
            <a:pPr algn="ctr"/>
            <a:r>
              <a:rPr lang="en-US" sz="1400" b="1" dirty="0" smtClean="0">
                <a:solidFill>
                  <a:srgbClr val="FFFF00"/>
                </a:solidFill>
              </a:rPr>
              <a:t>OFI input baffle</a:t>
            </a:r>
            <a:endParaRPr lang="en-US" sz="1400" b="1" dirty="0">
              <a:solidFill>
                <a:srgbClr val="FFFF00"/>
              </a:solidFill>
            </a:endParaRPr>
          </a:p>
        </p:txBody>
      </p:sp>
      <p:sp>
        <p:nvSpPr>
          <p:cNvPr id="2" name="Footer Placeholder 1"/>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2581534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a:srcRect l="30486" t="30318" r="39444" b="34602"/>
          <a:stretch/>
        </p:blipFill>
        <p:spPr>
          <a:xfrm>
            <a:off x="685504" y="1851660"/>
            <a:ext cx="5382143" cy="3924300"/>
          </a:xfrm>
          <a:prstGeom prst="rect">
            <a:avLst/>
          </a:prstGeom>
        </p:spPr>
      </p:pic>
      <p:pic>
        <p:nvPicPr>
          <p:cNvPr id="38" name="Picture 37"/>
          <p:cNvPicPr>
            <a:picLocks noChangeAspect="1"/>
          </p:cNvPicPr>
          <p:nvPr/>
        </p:nvPicPr>
        <p:blipFill rotWithShape="1">
          <a:blip r:embed="rId3"/>
          <a:srcRect l="20226" t="10222" r="24129" b="5356"/>
          <a:stretch/>
        </p:blipFill>
        <p:spPr>
          <a:xfrm>
            <a:off x="6454535" y="914400"/>
            <a:ext cx="5143105" cy="4876800"/>
          </a:xfrm>
          <a:prstGeom prst="rect">
            <a:avLst/>
          </a:prstGeom>
        </p:spPr>
      </p:pic>
      <p:sp>
        <p:nvSpPr>
          <p:cNvPr id="33" name="Slide Number Placeholder 32"/>
          <p:cNvSpPr>
            <a:spLocks noGrp="1"/>
          </p:cNvSpPr>
          <p:nvPr>
            <p:ph type="sldNum" sz="quarter" idx="12"/>
          </p:nvPr>
        </p:nvSpPr>
        <p:spPr/>
        <p:txBody>
          <a:bodyPr/>
          <a:lstStyle/>
          <a:p>
            <a:fld id="{BC355589-AF23-4CB1-BCC4-7E49183BF5FA}" type="slidenum">
              <a:rPr lang="en-US" smtClean="0"/>
              <a:t>9</a:t>
            </a:fld>
            <a:endParaRPr lang="en-US"/>
          </a:p>
        </p:txBody>
      </p:sp>
      <p:sp>
        <p:nvSpPr>
          <p:cNvPr id="36" name="TextBox 35"/>
          <p:cNvSpPr txBox="1"/>
          <p:nvPr/>
        </p:nvSpPr>
        <p:spPr>
          <a:xfrm>
            <a:off x="1089660" y="99237"/>
            <a:ext cx="10264140" cy="830997"/>
          </a:xfrm>
          <a:prstGeom prst="rect">
            <a:avLst/>
          </a:prstGeom>
          <a:noFill/>
        </p:spPr>
        <p:txBody>
          <a:bodyPr wrap="square" rtlCol="0">
            <a:spAutoFit/>
          </a:bodyPr>
          <a:lstStyle/>
          <a:p>
            <a:pPr algn="ctr"/>
            <a:r>
              <a:rPr lang="en-US" sz="2400" dirty="0" smtClean="0"/>
              <a:t>OFI input side (panels are not yet detailed)</a:t>
            </a:r>
          </a:p>
          <a:p>
            <a:pPr algn="ctr"/>
            <a:endParaRPr lang="en-US" sz="2400" dirty="0"/>
          </a:p>
        </p:txBody>
      </p:sp>
      <p:sp>
        <p:nvSpPr>
          <p:cNvPr id="40" name="TextBox 39"/>
          <p:cNvSpPr txBox="1"/>
          <p:nvPr/>
        </p:nvSpPr>
        <p:spPr>
          <a:xfrm rot="1356773">
            <a:off x="7492583" y="4313236"/>
            <a:ext cx="1354003" cy="307777"/>
          </a:xfrm>
          <a:prstGeom prst="rect">
            <a:avLst/>
          </a:prstGeom>
          <a:noFill/>
        </p:spPr>
        <p:txBody>
          <a:bodyPr wrap="square" rtlCol="0">
            <a:spAutoFit/>
          </a:bodyPr>
          <a:lstStyle/>
          <a:p>
            <a:pPr algn="ctr"/>
            <a:r>
              <a:rPr lang="en-US" sz="1400" b="1" dirty="0" smtClean="0">
                <a:solidFill>
                  <a:srgbClr val="FFFF00"/>
                </a:solidFill>
              </a:rPr>
              <a:t>OFI input baffle</a:t>
            </a:r>
            <a:endParaRPr lang="en-US" sz="1400" b="1" dirty="0">
              <a:solidFill>
                <a:srgbClr val="FFFF00"/>
              </a:solidFill>
            </a:endParaRPr>
          </a:p>
        </p:txBody>
      </p:sp>
      <p:sp>
        <p:nvSpPr>
          <p:cNvPr id="41" name="TextBox 40"/>
          <p:cNvSpPr txBox="1"/>
          <p:nvPr/>
        </p:nvSpPr>
        <p:spPr>
          <a:xfrm>
            <a:off x="256717" y="548602"/>
            <a:ext cx="6037723" cy="1200329"/>
          </a:xfrm>
          <a:prstGeom prst="rect">
            <a:avLst/>
          </a:prstGeom>
          <a:noFill/>
        </p:spPr>
        <p:txBody>
          <a:bodyPr wrap="square" rtlCol="0">
            <a:spAutoFit/>
          </a:bodyPr>
          <a:lstStyle/>
          <a:p>
            <a:r>
              <a:rPr lang="en-US" dirty="0" smtClean="0"/>
              <a:t>Aperture:</a:t>
            </a:r>
          </a:p>
          <a:p>
            <a:r>
              <a:rPr lang="en-US" dirty="0"/>
              <a:t>-</a:t>
            </a:r>
            <a:r>
              <a:rPr lang="en-US" dirty="0" smtClean="0"/>
              <a:t> same as output side baffle and old reflection baffle D0902845 </a:t>
            </a:r>
          </a:p>
          <a:p>
            <a:r>
              <a:rPr lang="en-US" dirty="0" smtClean="0"/>
              <a:t>- additional vertical and horizontal adjustment</a:t>
            </a:r>
          </a:p>
          <a:p>
            <a:r>
              <a:rPr lang="en-US" dirty="0" smtClean="0"/>
              <a:t>Same bracketry as </a:t>
            </a:r>
            <a:r>
              <a:rPr lang="en-US" dirty="0" err="1" smtClean="0"/>
              <a:t>SLiC</a:t>
            </a:r>
            <a:r>
              <a:rPr lang="en-US" dirty="0" smtClean="0"/>
              <a:t> part A</a:t>
            </a:r>
            <a:endParaRPr lang="en-US" dirty="0"/>
          </a:p>
        </p:txBody>
      </p:sp>
      <p:sp>
        <p:nvSpPr>
          <p:cNvPr id="43" name="TextBox 42"/>
          <p:cNvSpPr txBox="1"/>
          <p:nvPr/>
        </p:nvSpPr>
        <p:spPr>
          <a:xfrm rot="868604">
            <a:off x="1678713" y="4904563"/>
            <a:ext cx="1849667" cy="307777"/>
          </a:xfrm>
          <a:prstGeom prst="rect">
            <a:avLst/>
          </a:prstGeom>
          <a:noFill/>
        </p:spPr>
        <p:txBody>
          <a:bodyPr wrap="square" rtlCol="0">
            <a:spAutoFit/>
          </a:bodyPr>
          <a:lstStyle/>
          <a:p>
            <a:pPr algn="ctr"/>
            <a:r>
              <a:rPr lang="en-US" sz="1400" b="1" dirty="0" smtClean="0">
                <a:solidFill>
                  <a:srgbClr val="00FF00"/>
                </a:solidFill>
              </a:rPr>
              <a:t>Non-polished side</a:t>
            </a:r>
            <a:endParaRPr lang="en-US" sz="1400" b="1" dirty="0">
              <a:solidFill>
                <a:srgbClr val="00FF00"/>
              </a:solidFill>
            </a:endParaRPr>
          </a:p>
        </p:txBody>
      </p:sp>
      <p:sp>
        <p:nvSpPr>
          <p:cNvPr id="45" name="TextBox 44"/>
          <p:cNvSpPr txBox="1"/>
          <p:nvPr/>
        </p:nvSpPr>
        <p:spPr>
          <a:xfrm>
            <a:off x="256718" y="5894685"/>
            <a:ext cx="5860068"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Trapezoidal panel pitched 10°</a:t>
            </a:r>
          </a:p>
          <a:p>
            <a:pPr marL="285750" indent="-285750">
              <a:buFont typeface="Arial" panose="020B0604020202020204" pitchFamily="34" charset="0"/>
              <a:buChar char="•"/>
            </a:pPr>
            <a:r>
              <a:rPr lang="en-US" dirty="0" smtClean="0"/>
              <a:t>Polish – on the inside of the shroud </a:t>
            </a:r>
          </a:p>
          <a:p>
            <a:pPr marL="285750" indent="-285750">
              <a:buFont typeface="Arial" panose="020B0604020202020204" pitchFamily="34" charset="0"/>
              <a:buChar char="•"/>
            </a:pPr>
            <a:r>
              <a:rPr lang="en-US" dirty="0" smtClean="0"/>
              <a:t>Stray light on the outside – dumping on SRM baffle </a:t>
            </a:r>
            <a:endParaRPr lang="en-US" dirty="0"/>
          </a:p>
        </p:txBody>
      </p:sp>
      <p:sp>
        <p:nvSpPr>
          <p:cNvPr id="49" name="TextBox 48"/>
          <p:cNvSpPr txBox="1"/>
          <p:nvPr/>
        </p:nvSpPr>
        <p:spPr>
          <a:xfrm rot="1438881">
            <a:off x="6610159" y="2882088"/>
            <a:ext cx="1049079" cy="738664"/>
          </a:xfrm>
          <a:prstGeom prst="rect">
            <a:avLst/>
          </a:prstGeom>
          <a:noFill/>
        </p:spPr>
        <p:txBody>
          <a:bodyPr wrap="square" rtlCol="0">
            <a:spAutoFit/>
          </a:bodyPr>
          <a:lstStyle/>
          <a:p>
            <a:pPr algn="ctr"/>
            <a:r>
              <a:rPr lang="en-US" sz="1400" b="1" dirty="0" smtClean="0">
                <a:solidFill>
                  <a:schemeClr val="accent6">
                    <a:lumMod val="50000"/>
                  </a:schemeClr>
                </a:solidFill>
              </a:rPr>
              <a:t>Existing</a:t>
            </a:r>
          </a:p>
          <a:p>
            <a:pPr algn="ctr"/>
            <a:r>
              <a:rPr lang="en-US" sz="1400" b="1" dirty="0" smtClean="0">
                <a:solidFill>
                  <a:schemeClr val="accent6">
                    <a:lumMod val="50000"/>
                  </a:schemeClr>
                </a:solidFill>
              </a:rPr>
              <a:t>Septum baffle</a:t>
            </a:r>
            <a:endParaRPr lang="en-US" sz="1400" b="1" dirty="0">
              <a:solidFill>
                <a:schemeClr val="accent6">
                  <a:lumMod val="50000"/>
                </a:schemeClr>
              </a:solidFill>
            </a:endParaRPr>
          </a:p>
        </p:txBody>
      </p:sp>
      <p:cxnSp>
        <p:nvCxnSpPr>
          <p:cNvPr id="50" name="Straight Arrow Connector 49"/>
          <p:cNvCxnSpPr/>
          <p:nvPr/>
        </p:nvCxnSpPr>
        <p:spPr>
          <a:xfrm flipH="1" flipV="1">
            <a:off x="10223964" y="3937043"/>
            <a:ext cx="910856" cy="730109"/>
          </a:xfrm>
          <a:prstGeom prst="straightConnector1">
            <a:avLst/>
          </a:prstGeom>
          <a:ln w="28575">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2385458">
            <a:off x="10012996" y="4134408"/>
            <a:ext cx="1921169" cy="369332"/>
          </a:xfrm>
          <a:prstGeom prst="rect">
            <a:avLst/>
          </a:prstGeom>
          <a:noFill/>
        </p:spPr>
        <p:txBody>
          <a:bodyPr wrap="square" rtlCol="0">
            <a:spAutoFit/>
          </a:bodyPr>
          <a:lstStyle/>
          <a:p>
            <a:pPr algn="ctr"/>
            <a:r>
              <a:rPr lang="en-US" b="1" dirty="0" smtClean="0">
                <a:solidFill>
                  <a:srgbClr val="00FF00"/>
                </a:solidFill>
              </a:rPr>
              <a:t>Squeezer input</a:t>
            </a:r>
            <a:endParaRPr lang="en-US" b="1" dirty="0">
              <a:solidFill>
                <a:srgbClr val="00FF00"/>
              </a:solidFill>
            </a:endParaRPr>
          </a:p>
        </p:txBody>
      </p:sp>
      <p:sp>
        <p:nvSpPr>
          <p:cNvPr id="2" name="Footer Placeholder 1"/>
          <p:cNvSpPr>
            <a:spLocks noGrp="1"/>
          </p:cNvSpPr>
          <p:nvPr>
            <p:ph type="ftr" sz="quarter" idx="11"/>
          </p:nvPr>
        </p:nvSpPr>
        <p:spPr/>
        <p:txBody>
          <a:bodyPr/>
          <a:lstStyle/>
          <a:p>
            <a:r>
              <a:rPr lang="en-US" smtClean="0"/>
              <a:t>LIGO-G1800787-v4</a:t>
            </a:r>
            <a:endParaRPr lang="en-US"/>
          </a:p>
        </p:txBody>
      </p:sp>
    </p:spTree>
    <p:extLst>
      <p:ext uri="{BB962C8B-B14F-4D97-AF65-F5344CB8AC3E}">
        <p14:creationId xmlns:p14="http://schemas.microsoft.com/office/powerpoint/2010/main" val="2231382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6834</TotalTime>
  <Words>914</Words>
  <Application>Microsoft Office PowerPoint</Application>
  <PresentationFormat>Widescreen</PresentationFormat>
  <Paragraphs>178</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OFI shroud design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OFI TFP Beam Dump</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OFI shroud concepts</dc:title>
  <dc:creator>aananyev</dc:creator>
  <cp:lastModifiedBy>ctorrie</cp:lastModifiedBy>
  <cp:revision>79</cp:revision>
  <dcterms:created xsi:type="dcterms:W3CDTF">2018-04-13T21:40:01Z</dcterms:created>
  <dcterms:modified xsi:type="dcterms:W3CDTF">2018-04-18T15:54:12Z</dcterms:modified>
</cp:coreProperties>
</file>